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472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01410-52C2-4DC8-B167-9CB6F625C0B2}" type="datetimeFigureOut">
              <a:rPr lang="sv-SE" smtClean="0"/>
              <a:t>2023-03-13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67F1A-68BC-43BD-869E-689688AC01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51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i="1" dirty="0"/>
              <a:t>Om det finns intresse i gruppen så kan man visa denna tidslinje som är en fördjupning av hur vi tänker dialoger under 2023 alternativt räcker bilden innan.</a:t>
            </a:r>
          </a:p>
          <a:p>
            <a:endParaRPr lang="sv-SE" i="1" dirty="0"/>
          </a:p>
          <a:p>
            <a:r>
              <a:rPr lang="sv-SE" i="1" dirty="0"/>
              <a:t>Bilden kommer vara föränderlig utifrån behov som uppstår.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0CDCA-DADC-42C9-B8AB-DA734AC42CC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934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EA3C9B-CE58-4119-913D-82A8E772D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5DB9AFC-C8C2-43B5-969E-50ECD3853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8B1206-18A7-406B-81B4-6EFC1FEE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614-EB55-4D6D-A376-8D6CB0A8EC23}" type="datetimeFigureOut">
              <a:rPr lang="sv-SE" smtClean="0"/>
              <a:t>2023-03-13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FE8D00-F294-4BA6-A0C6-BF42E028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1F220B-5EA7-4486-872E-46A80A9A8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095-A047-4BA9-BE8C-CA4C23016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35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06F245-B00E-4584-A4EF-EE8400A7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F5AC082-E78A-4FD0-ADA7-09E2B782E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EB1C98-8B22-4B06-A155-A9FA40815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614-EB55-4D6D-A376-8D6CB0A8EC23}" type="datetimeFigureOut">
              <a:rPr lang="sv-SE" smtClean="0"/>
              <a:t>2023-03-13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4E7EE8-66E0-4806-9DB5-FD27B6FFB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1F32DC-4D47-4D89-8AA3-D2B3F8F3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095-A047-4BA9-BE8C-CA4C23016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65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7BC7FD-42C0-4E8B-861D-3CA223A5F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CF4A430-8106-4964-A118-D91AEB7A3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7D3B27-2E47-4868-A8A5-F49F5E9C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614-EB55-4D6D-A376-8D6CB0A8EC23}" type="datetimeFigureOut">
              <a:rPr lang="sv-SE" smtClean="0"/>
              <a:t>2023-03-13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347075-8630-4E12-A66A-C3F4BC5D2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E8BE57-EC4B-401D-909B-A683B7A8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095-A047-4BA9-BE8C-CA4C23016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51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29BFB0D4-1555-409D-A9C5-CBBC12A8B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406" y="0"/>
            <a:ext cx="5819595" cy="2685228"/>
          </a:xfrm>
          <a:custGeom>
            <a:avLst/>
            <a:gdLst>
              <a:gd name="connsiteX0" fmla="*/ 0 w 5819595"/>
              <a:gd name="connsiteY0" fmla="*/ 0 h 2685228"/>
              <a:gd name="connsiteX1" fmla="*/ 5819595 w 5819595"/>
              <a:gd name="connsiteY1" fmla="*/ 0 h 2685228"/>
              <a:gd name="connsiteX2" fmla="*/ 5819595 w 5819595"/>
              <a:gd name="connsiteY2" fmla="*/ 2685228 h 2685228"/>
              <a:gd name="connsiteX3" fmla="*/ 3496045 w 5819595"/>
              <a:gd name="connsiteY3" fmla="*/ 2685228 h 2685228"/>
              <a:gd name="connsiteX4" fmla="*/ 35886 w 5819595"/>
              <a:gd name="connsiteY4" fmla="*/ 139566 h 268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595" h="2685228">
                <a:moveTo>
                  <a:pt x="0" y="0"/>
                </a:moveTo>
                <a:lnTo>
                  <a:pt x="5819595" y="0"/>
                </a:lnTo>
                <a:lnTo>
                  <a:pt x="5819595" y="2685228"/>
                </a:lnTo>
                <a:lnTo>
                  <a:pt x="3496045" y="2685228"/>
                </a:lnTo>
                <a:cubicBezTo>
                  <a:pt x="1870272" y="2685228"/>
                  <a:pt x="494605" y="1614394"/>
                  <a:pt x="35886" y="139566"/>
                </a:cubicBezTo>
                <a:close/>
              </a:path>
            </a:pathLst>
          </a:cu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3" name="Rektangel: diagonala rundade hörn 12">
            <a:extLst>
              <a:ext uri="{FF2B5EF4-FFF2-40B4-BE49-F238E27FC236}">
                <a16:creationId xmlns:a16="http://schemas.microsoft.com/office/drawing/2014/main" id="{085BFCB0-8CC1-4A75-93AC-792B15E36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57165" y="1806822"/>
            <a:ext cx="2435585" cy="2524985"/>
          </a:xfrm>
          <a:prstGeom prst="round2DiagRect">
            <a:avLst>
              <a:gd name="adj1" fmla="val 0"/>
              <a:gd name="adj2" fmla="val 38747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172062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d foto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4F06FA1F-3619-4153-ADE7-3A35D8A533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220575" cy="686752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66294" y="-177398"/>
            <a:ext cx="11989327" cy="5968558"/>
          </a:xfrm>
          <a:custGeom>
            <a:avLst/>
            <a:gdLst>
              <a:gd name="connsiteX0" fmla="*/ 0 w 16844794"/>
              <a:gd name="connsiteY0" fmla="*/ 486071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0 w 16844794"/>
              <a:gd name="connsiteY8" fmla="*/ 4860710 h 10491496"/>
              <a:gd name="connsiteX0" fmla="*/ 4780547 w 16844794"/>
              <a:gd name="connsiteY0" fmla="*/ 463612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4780547 w 16844794"/>
              <a:gd name="connsiteY8" fmla="*/ 4636120 h 10491496"/>
              <a:gd name="connsiteX0" fmla="*/ 1138410 w 13202657"/>
              <a:gd name="connsiteY0" fmla="*/ 4636120 h 10491496"/>
              <a:gd name="connsiteX1" fmla="*/ 1218573 w 13202657"/>
              <a:gd name="connsiteY1" fmla="*/ 0 h 10491496"/>
              <a:gd name="connsiteX2" fmla="*/ 8341947 w 13202657"/>
              <a:gd name="connsiteY2" fmla="*/ 0 h 10491496"/>
              <a:gd name="connsiteX3" fmla="*/ 13202657 w 13202657"/>
              <a:gd name="connsiteY3" fmla="*/ 4860710 h 10491496"/>
              <a:gd name="connsiteX4" fmla="*/ 13202657 w 13202657"/>
              <a:gd name="connsiteY4" fmla="*/ 5630786 h 10491496"/>
              <a:gd name="connsiteX5" fmla="*/ 8341947 w 13202657"/>
              <a:gd name="connsiteY5" fmla="*/ 10491496 h 10491496"/>
              <a:gd name="connsiteX6" fmla="*/ 1218573 w 13202657"/>
              <a:gd name="connsiteY6" fmla="*/ 10491496 h 10491496"/>
              <a:gd name="connsiteX7" fmla="*/ 1122368 w 13202657"/>
              <a:gd name="connsiteY7" fmla="*/ 5614744 h 10491496"/>
              <a:gd name="connsiteX8" fmla="*/ 1138410 w 13202657"/>
              <a:gd name="connsiteY8" fmla="*/ 4636120 h 10491496"/>
              <a:gd name="connsiteX0" fmla="*/ 1142113 w 13206360"/>
              <a:gd name="connsiteY0" fmla="*/ 4636120 h 10491496"/>
              <a:gd name="connsiteX1" fmla="*/ 1222276 w 13206360"/>
              <a:gd name="connsiteY1" fmla="*/ 0 h 10491496"/>
              <a:gd name="connsiteX2" fmla="*/ 8345650 w 13206360"/>
              <a:gd name="connsiteY2" fmla="*/ 0 h 10491496"/>
              <a:gd name="connsiteX3" fmla="*/ 13206360 w 13206360"/>
              <a:gd name="connsiteY3" fmla="*/ 4860710 h 10491496"/>
              <a:gd name="connsiteX4" fmla="*/ 13206360 w 13206360"/>
              <a:gd name="connsiteY4" fmla="*/ 5630786 h 10491496"/>
              <a:gd name="connsiteX5" fmla="*/ 8345650 w 13206360"/>
              <a:gd name="connsiteY5" fmla="*/ 10491496 h 10491496"/>
              <a:gd name="connsiteX6" fmla="*/ 1222276 w 13206360"/>
              <a:gd name="connsiteY6" fmla="*/ 10491496 h 10491496"/>
              <a:gd name="connsiteX7" fmla="*/ 1126071 w 13206360"/>
              <a:gd name="connsiteY7" fmla="*/ 5614744 h 10491496"/>
              <a:gd name="connsiteX8" fmla="*/ 1142113 w 13206360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18048 w 13198337"/>
              <a:gd name="connsiteY7" fmla="*/ 5614744 h 10491496"/>
              <a:gd name="connsiteX8" fmla="*/ 1134090 w 13198337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98259 w 13198337"/>
              <a:gd name="connsiteY7" fmla="*/ 5614744 h 10491496"/>
              <a:gd name="connsiteX8" fmla="*/ 1134090 w 13198337"/>
              <a:gd name="connsiteY8" fmla="*/ 4636120 h 10491496"/>
              <a:gd name="connsiteX0" fmla="*/ 1169436 w 13185557"/>
              <a:gd name="connsiteY0" fmla="*/ 4668205 h 10491496"/>
              <a:gd name="connsiteX1" fmla="*/ 1201473 w 13185557"/>
              <a:gd name="connsiteY1" fmla="*/ 0 h 10491496"/>
              <a:gd name="connsiteX2" fmla="*/ 8324847 w 13185557"/>
              <a:gd name="connsiteY2" fmla="*/ 0 h 10491496"/>
              <a:gd name="connsiteX3" fmla="*/ 13185557 w 13185557"/>
              <a:gd name="connsiteY3" fmla="*/ 4860710 h 10491496"/>
              <a:gd name="connsiteX4" fmla="*/ 13185557 w 13185557"/>
              <a:gd name="connsiteY4" fmla="*/ 5630786 h 10491496"/>
              <a:gd name="connsiteX5" fmla="*/ 8324847 w 13185557"/>
              <a:gd name="connsiteY5" fmla="*/ 10491496 h 10491496"/>
              <a:gd name="connsiteX6" fmla="*/ 1201473 w 13185557"/>
              <a:gd name="connsiteY6" fmla="*/ 10491496 h 10491496"/>
              <a:gd name="connsiteX7" fmla="*/ 1185479 w 13185557"/>
              <a:gd name="connsiteY7" fmla="*/ 5614744 h 10491496"/>
              <a:gd name="connsiteX8" fmla="*/ 1169436 w 13185557"/>
              <a:gd name="connsiteY8" fmla="*/ 4668205 h 10491496"/>
              <a:gd name="connsiteX0" fmla="*/ 284 w 12016405"/>
              <a:gd name="connsiteY0" fmla="*/ 4668205 h 10491496"/>
              <a:gd name="connsiteX1" fmla="*/ 32321 w 12016405"/>
              <a:gd name="connsiteY1" fmla="*/ 0 h 10491496"/>
              <a:gd name="connsiteX2" fmla="*/ 7155695 w 12016405"/>
              <a:gd name="connsiteY2" fmla="*/ 0 h 10491496"/>
              <a:gd name="connsiteX3" fmla="*/ 12016405 w 12016405"/>
              <a:gd name="connsiteY3" fmla="*/ 4860710 h 10491496"/>
              <a:gd name="connsiteX4" fmla="*/ 12016405 w 12016405"/>
              <a:gd name="connsiteY4" fmla="*/ 5630786 h 10491496"/>
              <a:gd name="connsiteX5" fmla="*/ 7155695 w 12016405"/>
              <a:gd name="connsiteY5" fmla="*/ 10491496 h 10491496"/>
              <a:gd name="connsiteX6" fmla="*/ 32321 w 12016405"/>
              <a:gd name="connsiteY6" fmla="*/ 10491496 h 10491496"/>
              <a:gd name="connsiteX7" fmla="*/ 16327 w 12016405"/>
              <a:gd name="connsiteY7" fmla="*/ 5614744 h 10491496"/>
              <a:gd name="connsiteX8" fmla="*/ 284 w 12016405"/>
              <a:gd name="connsiteY8" fmla="*/ 4668205 h 10491496"/>
              <a:gd name="connsiteX0" fmla="*/ 0 w 12016121"/>
              <a:gd name="connsiteY0" fmla="*/ 4668205 h 10491496"/>
              <a:gd name="connsiteX1" fmla="*/ 32037 w 12016121"/>
              <a:gd name="connsiteY1" fmla="*/ 0 h 10491496"/>
              <a:gd name="connsiteX2" fmla="*/ 7155411 w 12016121"/>
              <a:gd name="connsiteY2" fmla="*/ 0 h 10491496"/>
              <a:gd name="connsiteX3" fmla="*/ 12016121 w 12016121"/>
              <a:gd name="connsiteY3" fmla="*/ 4860710 h 10491496"/>
              <a:gd name="connsiteX4" fmla="*/ 12016121 w 12016121"/>
              <a:gd name="connsiteY4" fmla="*/ 5630786 h 10491496"/>
              <a:gd name="connsiteX5" fmla="*/ 7155411 w 12016121"/>
              <a:gd name="connsiteY5" fmla="*/ 10491496 h 10491496"/>
              <a:gd name="connsiteX6" fmla="*/ 32037 w 12016121"/>
              <a:gd name="connsiteY6" fmla="*/ 10491496 h 10491496"/>
              <a:gd name="connsiteX7" fmla="*/ 16043 w 12016121"/>
              <a:gd name="connsiteY7" fmla="*/ 5614744 h 10491496"/>
              <a:gd name="connsiteX8" fmla="*/ 0 w 12016121"/>
              <a:gd name="connsiteY8" fmla="*/ 4668205 h 10491496"/>
              <a:gd name="connsiteX0" fmla="*/ 19695 w 12003732"/>
              <a:gd name="connsiteY0" fmla="*/ 4668205 h 10491496"/>
              <a:gd name="connsiteX1" fmla="*/ 19648 w 12003732"/>
              <a:gd name="connsiteY1" fmla="*/ 0 h 10491496"/>
              <a:gd name="connsiteX2" fmla="*/ 7143022 w 12003732"/>
              <a:gd name="connsiteY2" fmla="*/ 0 h 10491496"/>
              <a:gd name="connsiteX3" fmla="*/ 12003732 w 12003732"/>
              <a:gd name="connsiteY3" fmla="*/ 4860710 h 10491496"/>
              <a:gd name="connsiteX4" fmla="*/ 12003732 w 12003732"/>
              <a:gd name="connsiteY4" fmla="*/ 5630786 h 10491496"/>
              <a:gd name="connsiteX5" fmla="*/ 7143022 w 12003732"/>
              <a:gd name="connsiteY5" fmla="*/ 10491496 h 10491496"/>
              <a:gd name="connsiteX6" fmla="*/ 19648 w 12003732"/>
              <a:gd name="connsiteY6" fmla="*/ 10491496 h 10491496"/>
              <a:gd name="connsiteX7" fmla="*/ 3654 w 12003732"/>
              <a:gd name="connsiteY7" fmla="*/ 5614744 h 10491496"/>
              <a:gd name="connsiteX8" fmla="*/ 19695 w 12003732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0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4555958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1089855 h 6913146"/>
              <a:gd name="connsiteX1" fmla="*/ 5243 w 11989327"/>
              <a:gd name="connsiteY1" fmla="*/ 977608 h 6913146"/>
              <a:gd name="connsiteX2" fmla="*/ 7818427 w 11989327"/>
              <a:gd name="connsiteY2" fmla="*/ 961566 h 6913146"/>
              <a:gd name="connsiteX3" fmla="*/ 11989327 w 11989327"/>
              <a:gd name="connsiteY3" fmla="*/ 1282360 h 6913146"/>
              <a:gd name="connsiteX4" fmla="*/ 11989327 w 11989327"/>
              <a:gd name="connsiteY4" fmla="*/ 2052436 h 6913146"/>
              <a:gd name="connsiteX5" fmla="*/ 7128617 w 11989327"/>
              <a:gd name="connsiteY5" fmla="*/ 6913146 h 6913146"/>
              <a:gd name="connsiteX6" fmla="*/ 5243 w 11989327"/>
              <a:gd name="connsiteY6" fmla="*/ 6913146 h 6913146"/>
              <a:gd name="connsiteX7" fmla="*/ 5291 w 11989327"/>
              <a:gd name="connsiteY7" fmla="*/ 2052436 h 6913146"/>
              <a:gd name="connsiteX8" fmla="*/ 5290 w 11989327"/>
              <a:gd name="connsiteY8" fmla="*/ 1089855 h 6913146"/>
              <a:gd name="connsiteX0" fmla="*/ 5290 w 11989327"/>
              <a:gd name="connsiteY0" fmla="*/ 1333331 h 7156622"/>
              <a:gd name="connsiteX1" fmla="*/ 5243 w 11989327"/>
              <a:gd name="connsiteY1" fmla="*/ 1221084 h 7156622"/>
              <a:gd name="connsiteX2" fmla="*/ 7818427 w 11989327"/>
              <a:gd name="connsiteY2" fmla="*/ 1205042 h 7156622"/>
              <a:gd name="connsiteX3" fmla="*/ 11989327 w 11989327"/>
              <a:gd name="connsiteY3" fmla="*/ 1188952 h 7156622"/>
              <a:gd name="connsiteX4" fmla="*/ 11989327 w 11989327"/>
              <a:gd name="connsiteY4" fmla="*/ 2295912 h 7156622"/>
              <a:gd name="connsiteX5" fmla="*/ 7128617 w 11989327"/>
              <a:gd name="connsiteY5" fmla="*/ 7156622 h 7156622"/>
              <a:gd name="connsiteX6" fmla="*/ 5243 w 11989327"/>
              <a:gd name="connsiteY6" fmla="*/ 7156622 h 7156622"/>
              <a:gd name="connsiteX7" fmla="*/ 5291 w 11989327"/>
              <a:gd name="connsiteY7" fmla="*/ 2295912 h 7156622"/>
              <a:gd name="connsiteX8" fmla="*/ 5290 w 11989327"/>
              <a:gd name="connsiteY8" fmla="*/ 1333331 h 7156622"/>
              <a:gd name="connsiteX0" fmla="*/ 5290 w 11989327"/>
              <a:gd name="connsiteY0" fmla="*/ 657151 h 6480442"/>
              <a:gd name="connsiteX1" fmla="*/ 5243 w 11989327"/>
              <a:gd name="connsiteY1" fmla="*/ 544904 h 6480442"/>
              <a:gd name="connsiteX2" fmla="*/ 7818427 w 11989327"/>
              <a:gd name="connsiteY2" fmla="*/ 528862 h 6480442"/>
              <a:gd name="connsiteX3" fmla="*/ 11989327 w 11989327"/>
              <a:gd name="connsiteY3" fmla="*/ 512772 h 6480442"/>
              <a:gd name="connsiteX4" fmla="*/ 11989327 w 11989327"/>
              <a:gd name="connsiteY4" fmla="*/ 1619732 h 6480442"/>
              <a:gd name="connsiteX5" fmla="*/ 7128617 w 11989327"/>
              <a:gd name="connsiteY5" fmla="*/ 6480442 h 6480442"/>
              <a:gd name="connsiteX6" fmla="*/ 5243 w 11989327"/>
              <a:gd name="connsiteY6" fmla="*/ 6480442 h 6480442"/>
              <a:gd name="connsiteX7" fmla="*/ 5291 w 11989327"/>
              <a:gd name="connsiteY7" fmla="*/ 1619732 h 6480442"/>
              <a:gd name="connsiteX8" fmla="*/ 5290 w 11989327"/>
              <a:gd name="connsiteY8" fmla="*/ 657151 h 6480442"/>
              <a:gd name="connsiteX0" fmla="*/ 5290 w 11989327"/>
              <a:gd name="connsiteY0" fmla="*/ 679201 h 6245818"/>
              <a:gd name="connsiteX1" fmla="*/ 5243 w 11989327"/>
              <a:gd name="connsiteY1" fmla="*/ 310280 h 6245818"/>
              <a:gd name="connsiteX2" fmla="*/ 7818427 w 11989327"/>
              <a:gd name="connsiteY2" fmla="*/ 294238 h 6245818"/>
              <a:gd name="connsiteX3" fmla="*/ 11989327 w 11989327"/>
              <a:gd name="connsiteY3" fmla="*/ 278148 h 6245818"/>
              <a:gd name="connsiteX4" fmla="*/ 11989327 w 11989327"/>
              <a:gd name="connsiteY4" fmla="*/ 1385108 h 6245818"/>
              <a:gd name="connsiteX5" fmla="*/ 7128617 w 11989327"/>
              <a:gd name="connsiteY5" fmla="*/ 6245818 h 6245818"/>
              <a:gd name="connsiteX6" fmla="*/ 5243 w 11989327"/>
              <a:gd name="connsiteY6" fmla="*/ 6245818 h 6245818"/>
              <a:gd name="connsiteX7" fmla="*/ 5291 w 11989327"/>
              <a:gd name="connsiteY7" fmla="*/ 1385108 h 6245818"/>
              <a:gd name="connsiteX8" fmla="*/ 5290 w 11989327"/>
              <a:gd name="connsiteY8" fmla="*/ 679201 h 6245818"/>
              <a:gd name="connsiteX0" fmla="*/ 5290 w 11989327"/>
              <a:gd name="connsiteY0" fmla="*/ 401941 h 5968558"/>
              <a:gd name="connsiteX1" fmla="*/ 5243 w 11989327"/>
              <a:gd name="connsiteY1" fmla="*/ 33020 h 5968558"/>
              <a:gd name="connsiteX2" fmla="*/ 7818427 w 11989327"/>
              <a:gd name="connsiteY2" fmla="*/ 16978 h 5968558"/>
              <a:gd name="connsiteX3" fmla="*/ 11989327 w 11989327"/>
              <a:gd name="connsiteY3" fmla="*/ 888 h 5968558"/>
              <a:gd name="connsiteX4" fmla="*/ 11989327 w 11989327"/>
              <a:gd name="connsiteY4" fmla="*/ 1107848 h 5968558"/>
              <a:gd name="connsiteX5" fmla="*/ 7128617 w 11989327"/>
              <a:gd name="connsiteY5" fmla="*/ 5968558 h 5968558"/>
              <a:gd name="connsiteX6" fmla="*/ 5243 w 11989327"/>
              <a:gd name="connsiteY6" fmla="*/ 5968558 h 5968558"/>
              <a:gd name="connsiteX7" fmla="*/ 5291 w 11989327"/>
              <a:gd name="connsiteY7" fmla="*/ 1107848 h 5968558"/>
              <a:gd name="connsiteX8" fmla="*/ 5290 w 11989327"/>
              <a:gd name="connsiteY8" fmla="*/ 401941 h 596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9327" h="5968558">
                <a:moveTo>
                  <a:pt x="5290" y="401941"/>
                </a:moveTo>
                <a:cubicBezTo>
                  <a:pt x="5290" y="11466"/>
                  <a:pt x="-221" y="4139799"/>
                  <a:pt x="5243" y="33020"/>
                </a:cubicBezTo>
                <a:lnTo>
                  <a:pt x="7818427" y="16978"/>
                </a:lnTo>
                <a:cubicBezTo>
                  <a:pt x="10502923" y="16978"/>
                  <a:pt x="9085706" y="-4577"/>
                  <a:pt x="11989327" y="888"/>
                </a:cubicBezTo>
                <a:lnTo>
                  <a:pt x="11989327" y="1107848"/>
                </a:lnTo>
                <a:cubicBezTo>
                  <a:pt x="11989327" y="3792344"/>
                  <a:pt x="9813113" y="5968558"/>
                  <a:pt x="7128617" y="5968558"/>
                </a:cubicBezTo>
                <a:lnTo>
                  <a:pt x="5243" y="5968558"/>
                </a:lnTo>
                <a:cubicBezTo>
                  <a:pt x="15821" y="3465989"/>
                  <a:pt x="-10751" y="2220218"/>
                  <a:pt x="5291" y="1107848"/>
                </a:cubicBezTo>
                <a:cubicBezTo>
                  <a:pt x="5291" y="851156"/>
                  <a:pt x="5290" y="658633"/>
                  <a:pt x="5290" y="401941"/>
                </a:cubicBezTo>
                <a:close/>
              </a:path>
            </a:pathLst>
          </a:custGeom>
          <a:solidFill>
            <a:schemeClr val="accent1">
              <a:alpha val="56000"/>
            </a:schemeClr>
          </a:solidFill>
        </p:spPr>
        <p:txBody>
          <a:bodyPr lIns="1080000" bIns="2556000" anchor="b"/>
          <a:lstStyle>
            <a:lvl1pPr algn="l">
              <a:defRPr sz="6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titelrubrik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2" y="3230562"/>
            <a:ext cx="4827670" cy="1341437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2C8CDB-841E-4451-8F93-CF077CC5F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68B9AFF0-69E0-4755-9B97-82BE6ACD3F9C}"/>
              </a:ext>
            </a:extLst>
          </p:cNvPr>
          <p:cNvSpPr txBox="1"/>
          <p:nvPr userDrawn="1"/>
        </p:nvSpPr>
        <p:spPr>
          <a:xfrm>
            <a:off x="9448799" y="-1463689"/>
            <a:ext cx="2768010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n-lt"/>
              </a:rPr>
              <a:t>Infoga foto: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Markera den grå ytan – högerklicka på musen och placera längst fram –  klicka på symbolen mitt på sliden &amp; infoga önskat foto. Placera sen fotot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längst bak så att text, tonad platta 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och logo placeras överst.</a:t>
            </a:r>
          </a:p>
        </p:txBody>
      </p:sp>
    </p:spTree>
    <p:extLst>
      <p:ext uri="{BB962C8B-B14F-4D97-AF65-F5344CB8AC3E}">
        <p14:creationId xmlns:p14="http://schemas.microsoft.com/office/powerpoint/2010/main" val="110990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357340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21964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073035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2803377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137689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61713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ED0286-E104-4058-8259-24AE3F097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76E858-E01C-43A9-B2F6-3635BBCC4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38B29B-BEE6-4349-A238-9ECE399DE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614-EB55-4D6D-A376-8D6CB0A8EC23}" type="datetimeFigureOut">
              <a:rPr lang="sv-SE" smtClean="0"/>
              <a:t>2023-03-13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01592B-368C-4FF9-BE76-39AE2EB0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20B8C3-0DB8-431B-9BC4-1E4A1439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095-A047-4BA9-BE8C-CA4C23016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831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2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35256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700687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714C67F-4F66-4075-8B48-4C7BCD86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36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88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568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3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8C1CCF-F469-4E3A-BD34-178E2CB7E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77E716-50D2-4C85-82B4-FB59616A4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870C5D-4663-4617-A366-F681CFE59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614-EB55-4D6D-A376-8D6CB0A8EC23}" type="datetimeFigureOut">
              <a:rPr lang="sv-SE" smtClean="0"/>
              <a:t>2023-03-13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A94F6E-F9F0-4D59-842E-3B4F864C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F11F0AF-D4C7-4127-A6DA-51DD90C9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095-A047-4BA9-BE8C-CA4C23016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055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7AEFF-2B5A-4FBE-9F2E-0DCB92D8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B9B0B5-BC72-487B-94F1-4BC3773A2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D76C84-C2B9-4872-9187-5783E0F66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2EDCF6C-5B06-4BEB-B66E-996808887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614-EB55-4D6D-A376-8D6CB0A8EC23}" type="datetimeFigureOut">
              <a:rPr lang="sv-SE" smtClean="0"/>
              <a:t>2023-03-13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95EF3E5-4CFA-4263-9367-4D524690C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DDC323C-C136-4035-BD57-79F49732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095-A047-4BA9-BE8C-CA4C23016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093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37F073-A686-4AFC-9396-1888B917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A2F4B95-3F7A-4C30-933B-DA6336D09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D6DB45A-4AB9-491E-A1B1-E61E2031B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7B61401-823F-4C29-B4A0-70EF992D3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2F1692A-E8BE-458E-BC84-87BAB5F0F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A8AFF21-ABB0-48FD-BB5F-1572B5B5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614-EB55-4D6D-A376-8D6CB0A8EC23}" type="datetimeFigureOut">
              <a:rPr lang="sv-SE" smtClean="0"/>
              <a:t>2023-03-13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AAB9394-3731-44B3-9131-A325E97F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B0E9FD4-5F88-4DB4-A289-A09FA872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095-A047-4BA9-BE8C-CA4C23016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933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392B3C-A7DA-4243-AF9C-E3F0BACD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3B1551B-4D3C-4DAD-9818-66EB013F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614-EB55-4D6D-A376-8D6CB0A8EC23}" type="datetimeFigureOut">
              <a:rPr lang="sv-SE" smtClean="0"/>
              <a:t>2023-03-13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E1285CE-EFAB-42B2-B347-D2E261E8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5DEB4E5-7615-4D7C-8B24-17A6D409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095-A047-4BA9-BE8C-CA4C23016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54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3B23073-7CAD-4628-96F9-2282899C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614-EB55-4D6D-A376-8D6CB0A8EC23}" type="datetimeFigureOut">
              <a:rPr lang="sv-SE" smtClean="0"/>
              <a:t>2023-03-13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D1B8489-8FB6-4864-A023-810B1B36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94B4BA0-363A-4EBB-97A0-83E0D69E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095-A047-4BA9-BE8C-CA4C23016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98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FFC7A0-D720-421F-861E-360643BC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3AA874-9127-4A4D-AB6F-CC5CDA454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F6B13F7-8376-4FEF-8E77-37E4A8229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8D7CA01-12BB-42DB-A4FE-12D26EFB3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614-EB55-4D6D-A376-8D6CB0A8EC23}" type="datetimeFigureOut">
              <a:rPr lang="sv-SE" smtClean="0"/>
              <a:t>2023-03-13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2116815-7709-4EA3-990E-E02D5E85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68C8015-FE42-46EA-9C62-F6955CAB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095-A047-4BA9-BE8C-CA4C23016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96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D5D3BA-D8F9-4BF2-9307-ECB1141A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86D76A1-64CD-4CBF-A4D8-9FA07BD3A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2B6737-32D1-4EB6-AEA8-09704F51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08B025-8311-456F-AF21-8C36449DB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614-EB55-4D6D-A376-8D6CB0A8EC23}" type="datetimeFigureOut">
              <a:rPr lang="sv-SE" smtClean="0"/>
              <a:t>2023-03-13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9398CA-9ADD-478E-B41C-D20A8E35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E0F032F-CE7A-461E-AC4D-16935DBA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095-A047-4BA9-BE8C-CA4C23016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875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064EBB-74A4-4D1C-A17E-B7B11656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C3A4FC-999F-48E4-951F-34E8CE62D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8FA7FA-84C6-4102-8C71-AF7699D6B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46614-EB55-4D6D-A376-8D6CB0A8EC23}" type="datetimeFigureOut">
              <a:rPr lang="sv-SE" smtClean="0"/>
              <a:t>2023-03-13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103B0E-0F67-411F-A0F4-A33D00BB7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A400B2-32A8-4B63-95DF-B2C521C51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1095-A047-4BA9-BE8C-CA4C230163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8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2023-03-13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C7FD6BA-4039-4D8C-818E-3DF94A16FF6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B1ED1E-3B46-4569-9E41-7385E776B0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AD381F3-3052-4AF7-A72F-ECC52CED50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872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l: höger 32">
            <a:extLst>
              <a:ext uri="{FF2B5EF4-FFF2-40B4-BE49-F238E27FC236}">
                <a16:creationId xmlns:a16="http://schemas.microsoft.com/office/drawing/2014/main" id="{7B4CFF3C-F02B-46A9-87AD-5DC0AAA9C8D1}"/>
              </a:ext>
            </a:extLst>
          </p:cNvPr>
          <p:cNvSpPr/>
          <p:nvPr/>
        </p:nvSpPr>
        <p:spPr>
          <a:xfrm>
            <a:off x="209214" y="4003799"/>
            <a:ext cx="11940936" cy="32474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9B35EA0-9D7F-48A6-9C9A-AB212035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87" y="347728"/>
            <a:ext cx="10515600" cy="1325563"/>
          </a:xfrm>
        </p:spPr>
        <p:txBody>
          <a:bodyPr/>
          <a:lstStyle/>
          <a:p>
            <a:r>
              <a:rPr lang="sv-SE" dirty="0">
                <a:solidFill>
                  <a:schemeClr val="accent2"/>
                </a:solidFill>
              </a:rPr>
              <a:t>Dialog och innehåll</a:t>
            </a:r>
          </a:p>
        </p:txBody>
      </p:sp>
      <p:sp>
        <p:nvSpPr>
          <p:cNvPr id="19" name="Flödesschema: Koppling 18">
            <a:extLst>
              <a:ext uri="{FF2B5EF4-FFF2-40B4-BE49-F238E27FC236}">
                <a16:creationId xmlns:a16="http://schemas.microsoft.com/office/drawing/2014/main" id="{1DBC1DAD-8ACF-4330-BA50-256C9FD00862}"/>
              </a:ext>
            </a:extLst>
          </p:cNvPr>
          <p:cNvSpPr/>
          <p:nvPr/>
        </p:nvSpPr>
        <p:spPr>
          <a:xfrm>
            <a:off x="2158626" y="4059123"/>
            <a:ext cx="244500" cy="196379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E1AF2EB-D5C9-426D-9679-62ACD8657655}"/>
              </a:ext>
            </a:extLst>
          </p:cNvPr>
          <p:cNvSpPr txBox="1"/>
          <p:nvPr/>
        </p:nvSpPr>
        <p:spPr>
          <a:xfrm>
            <a:off x="1768032" y="4476692"/>
            <a:ext cx="1212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Regiondagar</a:t>
            </a:r>
          </a:p>
        </p:txBody>
      </p:sp>
      <p:sp>
        <p:nvSpPr>
          <p:cNvPr id="24" name="Flödesschema: Koppling 23">
            <a:extLst>
              <a:ext uri="{FF2B5EF4-FFF2-40B4-BE49-F238E27FC236}">
                <a16:creationId xmlns:a16="http://schemas.microsoft.com/office/drawing/2014/main" id="{189D6616-E094-4078-8278-B92A9A42AF8E}"/>
              </a:ext>
            </a:extLst>
          </p:cNvPr>
          <p:cNvSpPr/>
          <p:nvPr/>
        </p:nvSpPr>
        <p:spPr>
          <a:xfrm>
            <a:off x="3580417" y="4083615"/>
            <a:ext cx="636488" cy="154682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29" name="Flödesschema: Koppling 28">
            <a:extLst>
              <a:ext uri="{FF2B5EF4-FFF2-40B4-BE49-F238E27FC236}">
                <a16:creationId xmlns:a16="http://schemas.microsoft.com/office/drawing/2014/main" id="{F2019CC5-D3E6-4054-A3B8-3AAD0FD17810}"/>
              </a:ext>
            </a:extLst>
          </p:cNvPr>
          <p:cNvSpPr/>
          <p:nvPr/>
        </p:nvSpPr>
        <p:spPr>
          <a:xfrm>
            <a:off x="6634658" y="4085600"/>
            <a:ext cx="1065908" cy="168739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38" name="Flödesschema: Koppling 37">
            <a:extLst>
              <a:ext uri="{FF2B5EF4-FFF2-40B4-BE49-F238E27FC236}">
                <a16:creationId xmlns:a16="http://schemas.microsoft.com/office/drawing/2014/main" id="{095C4582-D2B8-4B1D-9CA5-EADDA375C6FF}"/>
              </a:ext>
            </a:extLst>
          </p:cNvPr>
          <p:cNvSpPr/>
          <p:nvPr/>
        </p:nvSpPr>
        <p:spPr>
          <a:xfrm>
            <a:off x="11485547" y="4092285"/>
            <a:ext cx="244500" cy="196379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A87257A3-7A52-43E6-B8C8-6B7041172C83}"/>
              </a:ext>
            </a:extLst>
          </p:cNvPr>
          <p:cNvSpPr txBox="1"/>
          <p:nvPr/>
        </p:nvSpPr>
        <p:spPr>
          <a:xfrm>
            <a:off x="177990" y="4476013"/>
            <a:ext cx="1212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Workshops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Trendanalys + scenarier.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Information i befintliga nätverk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A3EA14A5-9E47-496A-9C07-F2191DB31770}"/>
              </a:ext>
            </a:extLst>
          </p:cNvPr>
          <p:cNvSpPr txBox="1"/>
          <p:nvPr/>
        </p:nvSpPr>
        <p:spPr>
          <a:xfrm>
            <a:off x="326091" y="1664209"/>
            <a:ext cx="102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2022</a:t>
            </a: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96A1093B-5004-4105-8A31-C11ED76C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361" y="2822935"/>
            <a:ext cx="9511984" cy="91908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05A7B00-301B-4F94-9C39-CB6B3F383D46}"/>
              </a:ext>
            </a:extLst>
          </p:cNvPr>
          <p:cNvSpPr txBox="1"/>
          <p:nvPr/>
        </p:nvSpPr>
        <p:spPr>
          <a:xfrm>
            <a:off x="179604" y="2267733"/>
            <a:ext cx="11564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Nuläges-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Trendanalys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Scenario-analys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09FAB19-DC21-4D0B-9646-15635F9D52E9}"/>
              </a:ext>
            </a:extLst>
          </p:cNvPr>
          <p:cNvSpPr txBox="1"/>
          <p:nvPr/>
        </p:nvSpPr>
        <p:spPr>
          <a:xfrm>
            <a:off x="5534748" y="1718933"/>
            <a:ext cx="102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</a:t>
            </a:r>
          </a:p>
        </p:txBody>
      </p:sp>
      <p:sp>
        <p:nvSpPr>
          <p:cNvPr id="37" name="Flödesschema: Koppling 36">
            <a:extLst>
              <a:ext uri="{FF2B5EF4-FFF2-40B4-BE49-F238E27FC236}">
                <a16:creationId xmlns:a16="http://schemas.microsoft.com/office/drawing/2014/main" id="{A2E002C6-E851-408D-B46B-E9AFB9330B28}"/>
              </a:ext>
            </a:extLst>
          </p:cNvPr>
          <p:cNvSpPr/>
          <p:nvPr/>
        </p:nvSpPr>
        <p:spPr>
          <a:xfrm>
            <a:off x="5250378" y="4077183"/>
            <a:ext cx="244500" cy="196379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5AF9FF7-DBF0-4572-AFEC-98720CB23402}"/>
              </a:ext>
            </a:extLst>
          </p:cNvPr>
          <p:cNvSpPr txBox="1"/>
          <p:nvPr/>
        </p:nvSpPr>
        <p:spPr>
          <a:xfrm>
            <a:off x="5036563" y="4426000"/>
            <a:ext cx="1371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WS näst</a:t>
            </a:r>
            <a:r>
              <a:rPr lang="sv-SE" sz="1200" b="1" dirty="0">
                <a:solidFill>
                  <a:prstClr val="black"/>
                </a:solidFill>
                <a:latin typeface="Arial"/>
              </a:rPr>
              <a:t> s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Bred inbjudan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prstClr val="black"/>
                </a:solidFill>
                <a:latin typeface="Arial"/>
              </a:rPr>
              <a:t>Syfte: ta fram kraftsamlingar och prioriteringar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99E5F96E-4DBA-47D5-A519-9E1D23915085}"/>
              </a:ext>
            </a:extLst>
          </p:cNvPr>
          <p:cNvSpPr txBox="1"/>
          <p:nvPr/>
        </p:nvSpPr>
        <p:spPr>
          <a:xfrm>
            <a:off x="3293049" y="4426991"/>
            <a:ext cx="108019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 breda WS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med aktörer inom alla sektorer.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På olika platser i länet.</a:t>
            </a:r>
          </a:p>
          <a:p>
            <a:pPr lvl="0" defTabSz="914377">
              <a:defRPr/>
            </a:pPr>
            <a:r>
              <a:rPr lang="sv-SE" sz="1050" dirty="0">
                <a:solidFill>
                  <a:prstClr val="black"/>
                </a:solidFill>
                <a:cs typeface="Arial"/>
                <a:sym typeface="Arial"/>
              </a:rPr>
              <a:t>+ 1 med civilsamhället</a:t>
            </a:r>
            <a:br>
              <a:rPr lang="sv-SE" sz="1050" dirty="0">
                <a:solidFill>
                  <a:prstClr val="black"/>
                </a:solidFill>
                <a:cs typeface="Arial"/>
                <a:sym typeface="Arial"/>
              </a:rPr>
            </a:br>
            <a:r>
              <a:rPr lang="sv-SE" sz="1050" dirty="0">
                <a:solidFill>
                  <a:prstClr val="black"/>
                </a:solidFill>
                <a:cs typeface="Arial"/>
                <a:sym typeface="Arial"/>
              </a:rPr>
              <a:t>Syfte</a:t>
            </a:r>
            <a:r>
              <a:rPr lang="sv-SE" sz="105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: Önskvärda framtiden. 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11065FDA-E2AC-4B9E-A5FE-1D0A8E2493EC}"/>
              </a:ext>
            </a:extLst>
          </p:cNvPr>
          <p:cNvSpPr txBox="1"/>
          <p:nvPr/>
        </p:nvSpPr>
        <p:spPr>
          <a:xfrm>
            <a:off x="6670339" y="4426000"/>
            <a:ext cx="1200497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Kommun-</a:t>
            </a:r>
            <a:b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dialoger </a:t>
            </a:r>
            <a:b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lang="sv-SE" sz="105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KS-</a:t>
            </a:r>
            <a:r>
              <a:rPr lang="sv-SE" sz="105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presidie</a:t>
            </a:r>
            <a:r>
              <a:rPr lang="sv-SE" sz="105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/KSAU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+ 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kommunchef + RUN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presidie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Syfte: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50" dirty="0">
                <a:latin typeface="Arial"/>
                <a:cs typeface="Arial"/>
                <a:sym typeface="Arial"/>
              </a:rPr>
              <a:t>Avstämning och förankring målbild och prioriteringar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22475D38-296C-45B6-98A3-D79A2F47F12C}"/>
              </a:ext>
            </a:extLst>
          </p:cNvPr>
          <p:cNvCxnSpPr>
            <a:cxnSpLocks/>
          </p:cNvCxnSpPr>
          <p:nvPr/>
        </p:nvCxnSpPr>
        <p:spPr>
          <a:xfrm>
            <a:off x="11127741" y="1113334"/>
            <a:ext cx="1" cy="48454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koppling 44">
            <a:extLst>
              <a:ext uri="{FF2B5EF4-FFF2-40B4-BE49-F238E27FC236}">
                <a16:creationId xmlns:a16="http://schemas.microsoft.com/office/drawing/2014/main" id="{0E8A857D-5B16-47EA-8AA2-811D9A4D39F6}"/>
              </a:ext>
            </a:extLst>
          </p:cNvPr>
          <p:cNvCxnSpPr>
            <a:cxnSpLocks/>
          </p:cNvCxnSpPr>
          <p:nvPr/>
        </p:nvCxnSpPr>
        <p:spPr>
          <a:xfrm>
            <a:off x="1718696" y="1718933"/>
            <a:ext cx="1" cy="48454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ödesschema: Koppling 45">
            <a:extLst>
              <a:ext uri="{FF2B5EF4-FFF2-40B4-BE49-F238E27FC236}">
                <a16:creationId xmlns:a16="http://schemas.microsoft.com/office/drawing/2014/main" id="{C629C11D-E004-4C03-8E99-48B0C9D18E06}"/>
              </a:ext>
            </a:extLst>
          </p:cNvPr>
          <p:cNvSpPr/>
          <p:nvPr/>
        </p:nvSpPr>
        <p:spPr>
          <a:xfrm>
            <a:off x="7870836" y="4059123"/>
            <a:ext cx="2161400" cy="196379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EDA65B82-2A4E-4C0B-823B-A6D820CD45F0}"/>
              </a:ext>
            </a:extLst>
          </p:cNvPr>
          <p:cNvSpPr txBox="1"/>
          <p:nvPr/>
        </p:nvSpPr>
        <p:spPr>
          <a:xfrm>
            <a:off x="8548270" y="4426000"/>
            <a:ext cx="128695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dirty="0">
                <a:solidFill>
                  <a:prstClr val="black"/>
                </a:solidFill>
                <a:latin typeface="Arial"/>
              </a:rPr>
              <a:t>Skriva fram strategi 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dirty="0">
                <a:solidFill>
                  <a:prstClr val="black"/>
                </a:solidFill>
                <a:latin typeface="Arial"/>
              </a:rPr>
              <a:t>avstämningar</a:t>
            </a:r>
            <a:r>
              <a:rPr lang="sv-SE" sz="105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1050" dirty="0">
                <a:solidFill>
                  <a:prstClr val="black"/>
                </a:solidFill>
                <a:latin typeface="Arial"/>
              </a:rPr>
              <a:t>med nätverk + experter utifrån behov.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C509C24E-7B33-434F-BCEB-EB8FD64FB41F}"/>
              </a:ext>
            </a:extLst>
          </p:cNvPr>
          <p:cNvSpPr txBox="1"/>
          <p:nvPr/>
        </p:nvSpPr>
        <p:spPr>
          <a:xfrm>
            <a:off x="11140625" y="4476692"/>
            <a:ext cx="121285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Regiondagar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5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Avstämning</a:t>
            </a:r>
            <a:endParaRPr kumimoji="0" lang="sv-SE" sz="10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9" name="Bildobjekt 48" descr="En bild som visar text&#10;&#10;Automatiskt genererad beskrivning">
            <a:extLst>
              <a:ext uri="{FF2B5EF4-FFF2-40B4-BE49-F238E27FC236}">
                <a16:creationId xmlns:a16="http://schemas.microsoft.com/office/drawing/2014/main" id="{FACDD240-BDD1-4237-922A-68172AEAA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48" y="0"/>
            <a:ext cx="9879252" cy="555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13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egion Kronoberg ljus">
  <a:themeElements>
    <a:clrScheme name="Region Kronoberg LJUS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83B81A"/>
      </a:accent1>
      <a:accent2>
        <a:srgbClr val="1E6633"/>
      </a:accent2>
      <a:accent3>
        <a:srgbClr val="412682"/>
      </a:accent3>
      <a:accent4>
        <a:srgbClr val="FBD300"/>
      </a:accent4>
      <a:accent5>
        <a:srgbClr val="F3980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3039035-E9F3-4C3A-B587-8C531F5D8C63}" vid="{BC2B6388-CDCB-4389-ADE0-5FCEC97757FD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128</Words>
  <Application>Microsoft Office PowerPoint</Application>
  <PresentationFormat>Bredbild</PresentationFormat>
  <Paragraphs>32</Paragraphs>
  <Slides>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</vt:i4>
      </vt:variant>
    </vt:vector>
  </HeadingPairs>
  <TitlesOfParts>
    <vt:vector size="9" baseType="lpstr">
      <vt:lpstr>Arial</vt:lpstr>
      <vt:lpstr>Brandon Grotesque Black</vt:lpstr>
      <vt:lpstr>Brandon Grotesque Bold</vt:lpstr>
      <vt:lpstr>Calibri</vt:lpstr>
      <vt:lpstr>Calibri Light</vt:lpstr>
      <vt:lpstr>Office-tema</vt:lpstr>
      <vt:lpstr>1_Region Kronoberg ljus</vt:lpstr>
      <vt:lpstr>PowerPoint-presentation</vt:lpstr>
      <vt:lpstr>Dialog och innehåll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Birgersson Cecilia VRU verksamhetsstöd</dc:creator>
  <cp:lastModifiedBy>Birgersson Cecilia VRU verksamhetsstöd</cp:lastModifiedBy>
  <cp:revision>2</cp:revision>
  <dcterms:created xsi:type="dcterms:W3CDTF">2023-03-13T12:34:51Z</dcterms:created>
  <dcterms:modified xsi:type="dcterms:W3CDTF">2023-03-13T12:37:47Z</dcterms:modified>
</cp:coreProperties>
</file>