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01" r:id="rId2"/>
    <p:sldMasterId id="2147483726" r:id="rId3"/>
  </p:sldMasterIdLst>
  <p:notesMasterIdLst>
    <p:notesMasterId r:id="rId17"/>
  </p:notesMasterIdLst>
  <p:sldIdLst>
    <p:sldId id="1881840077" r:id="rId4"/>
    <p:sldId id="1881840017" r:id="rId5"/>
    <p:sldId id="1881840018" r:id="rId6"/>
    <p:sldId id="1881840019" r:id="rId7"/>
    <p:sldId id="1881840068" r:id="rId8"/>
    <p:sldId id="1881840021" r:id="rId9"/>
    <p:sldId id="1881840025" r:id="rId10"/>
    <p:sldId id="1881840024" r:id="rId11"/>
    <p:sldId id="1881840083" r:id="rId12"/>
    <p:sldId id="1881840082" r:id="rId13"/>
    <p:sldId id="1881840084" r:id="rId14"/>
    <p:sldId id="1881840071" r:id="rId15"/>
    <p:sldId id="1881840065" r:id="rId16"/>
  </p:sldIdLst>
  <p:sldSz cx="12192000" cy="6858000"/>
  <p:notesSz cx="9928225" cy="679767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71"/>
    <a:srgbClr val="C7A1E3"/>
    <a:srgbClr val="FFD03B"/>
    <a:srgbClr val="E2EFD9"/>
    <a:srgbClr val="D9E2F3"/>
    <a:srgbClr val="FF9797"/>
    <a:srgbClr val="D98181"/>
    <a:srgbClr val="94D8D6"/>
    <a:srgbClr val="F7CAAC"/>
    <a:srgbClr val="8CB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69" autoAdjust="0"/>
    <p:restoredTop sz="78324" autoAdjust="0"/>
  </p:normalViewPr>
  <p:slideViewPr>
    <p:cSldViewPr snapToGrid="0" showGuides="1">
      <p:cViewPr varScale="1">
        <p:scale>
          <a:sx n="50" d="100"/>
          <a:sy n="50" d="100"/>
        </p:scale>
        <p:origin x="968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9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FD482-0830-4CE2-8CAC-E4BBA5E96A4D}" type="datetimeFigureOut">
              <a:rPr lang="sv-SE" smtClean="0"/>
              <a:t>2024-09-17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9FAB8-8AA6-49BD-99AB-B816102A13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64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1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19FAB8-8AA6-49BD-99AB-B816102A133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197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123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19FAB8-8AA6-49BD-99AB-B816102A133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896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123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19FAB8-8AA6-49BD-99AB-B816102A133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842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8731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3162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0CDCA-DADC-42C9-B8AB-DA734AC42CC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916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8211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19FAB8-8AA6-49BD-99AB-B816102A133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126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1357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19FAB8-8AA6-49BD-99AB-B816102A133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766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6086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9FAB8-8AA6-49BD-99AB-B816102A1334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0484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ABCDE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19FAB8-8AA6-49BD-99AB-B816102A133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896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1169988"/>
            <a:ext cx="5712278" cy="2387600"/>
          </a:xfrm>
        </p:spPr>
        <p:txBody>
          <a:bodyPr anchor="b"/>
          <a:lstStyle>
            <a:lvl1pPr algn="l">
              <a:defRPr sz="5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3687763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A95FB7F-C742-D5A9-1853-B5A158E6A2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4" r="19364"/>
          <a:stretch/>
        </p:blipFill>
        <p:spPr>
          <a:xfrm>
            <a:off x="6246338" y="0"/>
            <a:ext cx="5945662" cy="433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33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41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FE26AE9-4F06-BE8B-CA94-01B9E86FDC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2E9DD8D-881E-40DC-BF61-D608435DC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65" y="1427607"/>
            <a:ext cx="3531870" cy="40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60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688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91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1169988"/>
            <a:ext cx="5712278" cy="2387600"/>
          </a:xfrm>
        </p:spPr>
        <p:txBody>
          <a:bodyPr anchor="b"/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3687763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1839EFE-0248-88A9-AA09-D12C3981C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48" r="19174"/>
          <a:stretch/>
        </p:blipFill>
        <p:spPr>
          <a:xfrm>
            <a:off x="6228308" y="-12033"/>
            <a:ext cx="5959682" cy="434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3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719263"/>
            <a:ext cx="9670382" cy="403985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80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3763021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1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3788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68336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E5368555-1434-4513-B4A0-A0D3F34EC8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82063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52000" tIns="144000" rIns="72000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27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794" y="239181"/>
            <a:ext cx="505858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1151122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diagonala rundade hörn 4">
            <a:extLst>
              <a:ext uri="{FF2B5EF4-FFF2-40B4-BE49-F238E27FC236}">
                <a16:creationId xmlns:a16="http://schemas.microsoft.com/office/drawing/2014/main" id="{E7008C88-C1C1-4F6D-8A76-1E0E454A1DE5}"/>
              </a:ext>
            </a:extLst>
          </p:cNvPr>
          <p:cNvSpPr/>
          <p:nvPr userDrawn="1"/>
        </p:nvSpPr>
        <p:spPr>
          <a:xfrm>
            <a:off x="9271347" y="445079"/>
            <a:ext cx="2954242" cy="6461772"/>
          </a:xfrm>
          <a:custGeom>
            <a:avLst/>
            <a:gdLst>
              <a:gd name="connsiteX0" fmla="*/ 0 w 7476308"/>
              <a:gd name="connsiteY0" fmla="*/ 0 h 7597733"/>
              <a:gd name="connsiteX1" fmla="*/ 3970966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78147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4670477 w 7476308"/>
              <a:gd name="connsiteY4" fmla="*/ 4428648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175325 w 7476308"/>
              <a:gd name="connsiteY4" fmla="*/ 732967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5384103 w 7476308"/>
              <a:gd name="connsiteY4" fmla="*/ 616475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603170"/>
              <a:gd name="connsiteX1" fmla="*/ 2897099 w 7476308"/>
              <a:gd name="connsiteY1" fmla="*/ 0 h 7603170"/>
              <a:gd name="connsiteX2" fmla="*/ 7476308 w 7476308"/>
              <a:gd name="connsiteY2" fmla="*/ 3505342 h 7603170"/>
              <a:gd name="connsiteX3" fmla="*/ 7476308 w 7476308"/>
              <a:gd name="connsiteY3" fmla="*/ 7597733 h 7603170"/>
              <a:gd name="connsiteX4" fmla="*/ 4670477 w 7476308"/>
              <a:gd name="connsiteY4" fmla="*/ 4428648 h 7603170"/>
              <a:gd name="connsiteX5" fmla="*/ 3730810 w 7476308"/>
              <a:gd name="connsiteY5" fmla="*/ 6633229 h 7603170"/>
              <a:gd name="connsiteX6" fmla="*/ 937363 w 7476308"/>
              <a:gd name="connsiteY6" fmla="*/ 6502958 h 7603170"/>
              <a:gd name="connsiteX7" fmla="*/ 0 w 7476308"/>
              <a:gd name="connsiteY7" fmla="*/ 4092391 h 7603170"/>
              <a:gd name="connsiteX8" fmla="*/ 0 w 7476308"/>
              <a:gd name="connsiteY8" fmla="*/ 0 h 7603170"/>
              <a:gd name="connsiteX9" fmla="*/ 0 w 7476308"/>
              <a:gd name="connsiteY9" fmla="*/ 0 h 7603170"/>
              <a:gd name="connsiteX0" fmla="*/ 0 w 7476308"/>
              <a:gd name="connsiteY0" fmla="*/ 0 h 6633229"/>
              <a:gd name="connsiteX1" fmla="*/ 2897099 w 7476308"/>
              <a:gd name="connsiteY1" fmla="*/ 0 h 6633229"/>
              <a:gd name="connsiteX2" fmla="*/ 7476308 w 7476308"/>
              <a:gd name="connsiteY2" fmla="*/ 3505342 h 6633229"/>
              <a:gd name="connsiteX3" fmla="*/ 4670477 w 7476308"/>
              <a:gd name="connsiteY3" fmla="*/ 4428648 h 6633229"/>
              <a:gd name="connsiteX4" fmla="*/ 3730810 w 7476308"/>
              <a:gd name="connsiteY4" fmla="*/ 6633229 h 6633229"/>
              <a:gd name="connsiteX5" fmla="*/ 937363 w 7476308"/>
              <a:gd name="connsiteY5" fmla="*/ 6502958 h 6633229"/>
              <a:gd name="connsiteX6" fmla="*/ 0 w 7476308"/>
              <a:gd name="connsiteY6" fmla="*/ 4092391 h 6633229"/>
              <a:gd name="connsiteX7" fmla="*/ 0 w 7476308"/>
              <a:gd name="connsiteY7" fmla="*/ 0 h 6633229"/>
              <a:gd name="connsiteX8" fmla="*/ 0 w 7476308"/>
              <a:gd name="connsiteY8" fmla="*/ 0 h 6633229"/>
              <a:gd name="connsiteX0" fmla="*/ 0 w 4670477"/>
              <a:gd name="connsiteY0" fmla="*/ 0 h 6633229"/>
              <a:gd name="connsiteX1" fmla="*/ 2897099 w 4670477"/>
              <a:gd name="connsiteY1" fmla="*/ 0 h 6633229"/>
              <a:gd name="connsiteX2" fmla="*/ 4670477 w 4670477"/>
              <a:gd name="connsiteY2" fmla="*/ 4428648 h 6633229"/>
              <a:gd name="connsiteX3" fmla="*/ 3730810 w 4670477"/>
              <a:gd name="connsiteY3" fmla="*/ 6633229 h 6633229"/>
              <a:gd name="connsiteX4" fmla="*/ 937363 w 4670477"/>
              <a:gd name="connsiteY4" fmla="*/ 6502958 h 6633229"/>
              <a:gd name="connsiteX5" fmla="*/ 0 w 4670477"/>
              <a:gd name="connsiteY5" fmla="*/ 4092391 h 6633229"/>
              <a:gd name="connsiteX6" fmla="*/ 0 w 4670477"/>
              <a:gd name="connsiteY6" fmla="*/ 0 h 6633229"/>
              <a:gd name="connsiteX7" fmla="*/ 0 w 4670477"/>
              <a:gd name="connsiteY7" fmla="*/ 0 h 6633229"/>
              <a:gd name="connsiteX0" fmla="*/ 0 w 3829368"/>
              <a:gd name="connsiteY0" fmla="*/ 0 h 6633229"/>
              <a:gd name="connsiteX1" fmla="*/ 2897099 w 3829368"/>
              <a:gd name="connsiteY1" fmla="*/ 0 h 6633229"/>
              <a:gd name="connsiteX2" fmla="*/ 3730810 w 3829368"/>
              <a:gd name="connsiteY2" fmla="*/ 6633229 h 6633229"/>
              <a:gd name="connsiteX3" fmla="*/ 937363 w 3829368"/>
              <a:gd name="connsiteY3" fmla="*/ 6502958 h 6633229"/>
              <a:gd name="connsiteX4" fmla="*/ 0 w 3829368"/>
              <a:gd name="connsiteY4" fmla="*/ 4092391 h 6633229"/>
              <a:gd name="connsiteX5" fmla="*/ 0 w 3829368"/>
              <a:gd name="connsiteY5" fmla="*/ 0 h 6633229"/>
              <a:gd name="connsiteX6" fmla="*/ 0 w 3829368"/>
              <a:gd name="connsiteY6" fmla="*/ 0 h 6633229"/>
              <a:gd name="connsiteX0" fmla="*/ 0 w 3789095"/>
              <a:gd name="connsiteY0" fmla="*/ 0 h 6633229"/>
              <a:gd name="connsiteX1" fmla="*/ 2897099 w 3789095"/>
              <a:gd name="connsiteY1" fmla="*/ 0 h 6633229"/>
              <a:gd name="connsiteX2" fmla="*/ 3730810 w 3789095"/>
              <a:gd name="connsiteY2" fmla="*/ 6633229 h 6633229"/>
              <a:gd name="connsiteX3" fmla="*/ 937363 w 3789095"/>
              <a:gd name="connsiteY3" fmla="*/ 6502958 h 6633229"/>
              <a:gd name="connsiteX4" fmla="*/ 0 w 3789095"/>
              <a:gd name="connsiteY4" fmla="*/ 4092391 h 6633229"/>
              <a:gd name="connsiteX5" fmla="*/ 0 w 3789095"/>
              <a:gd name="connsiteY5" fmla="*/ 0 h 6633229"/>
              <a:gd name="connsiteX6" fmla="*/ 0 w 3789095"/>
              <a:gd name="connsiteY6" fmla="*/ 0 h 6633229"/>
              <a:gd name="connsiteX0" fmla="*/ 0 w 3730810"/>
              <a:gd name="connsiteY0" fmla="*/ 0 h 6633229"/>
              <a:gd name="connsiteX1" fmla="*/ 2897099 w 3730810"/>
              <a:gd name="connsiteY1" fmla="*/ 0 h 6633229"/>
              <a:gd name="connsiteX2" fmla="*/ 3730810 w 3730810"/>
              <a:gd name="connsiteY2" fmla="*/ 6633229 h 6633229"/>
              <a:gd name="connsiteX3" fmla="*/ 937363 w 3730810"/>
              <a:gd name="connsiteY3" fmla="*/ 6502958 h 6633229"/>
              <a:gd name="connsiteX4" fmla="*/ 0 w 3730810"/>
              <a:gd name="connsiteY4" fmla="*/ 4092391 h 6633229"/>
              <a:gd name="connsiteX5" fmla="*/ 0 w 3730810"/>
              <a:gd name="connsiteY5" fmla="*/ 0 h 6633229"/>
              <a:gd name="connsiteX6" fmla="*/ 0 w 3730810"/>
              <a:gd name="connsiteY6" fmla="*/ 0 h 6633229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4"/>
              <a:gd name="connsiteY0" fmla="*/ 0 h 6457865"/>
              <a:gd name="connsiteX1" fmla="*/ 2909625 w 2954214"/>
              <a:gd name="connsiteY1" fmla="*/ 0 h 6457865"/>
              <a:gd name="connsiteX2" fmla="*/ 2954197 w 2954214"/>
              <a:gd name="connsiteY2" fmla="*/ 6457865 h 6457865"/>
              <a:gd name="connsiteX3" fmla="*/ 887259 w 2954214"/>
              <a:gd name="connsiteY3" fmla="*/ 6440328 h 6457865"/>
              <a:gd name="connsiteX4" fmla="*/ 0 w 2954214"/>
              <a:gd name="connsiteY4" fmla="*/ 4092391 h 6457865"/>
              <a:gd name="connsiteX5" fmla="*/ 0 w 2954214"/>
              <a:gd name="connsiteY5" fmla="*/ 0 h 6457865"/>
              <a:gd name="connsiteX6" fmla="*/ 0 w 2954214"/>
              <a:gd name="connsiteY6" fmla="*/ 0 h 6457865"/>
              <a:gd name="connsiteX0" fmla="*/ 0 w 2954242"/>
              <a:gd name="connsiteY0" fmla="*/ 3907 h 6461772"/>
              <a:gd name="connsiteX1" fmla="*/ 2933071 w 2954242"/>
              <a:gd name="connsiteY1" fmla="*/ 0 h 6461772"/>
              <a:gd name="connsiteX2" fmla="*/ 2954197 w 2954242"/>
              <a:gd name="connsiteY2" fmla="*/ 6461772 h 6461772"/>
              <a:gd name="connsiteX3" fmla="*/ 887259 w 2954242"/>
              <a:gd name="connsiteY3" fmla="*/ 6444235 h 6461772"/>
              <a:gd name="connsiteX4" fmla="*/ 0 w 2954242"/>
              <a:gd name="connsiteY4" fmla="*/ 4096298 h 6461772"/>
              <a:gd name="connsiteX5" fmla="*/ 0 w 2954242"/>
              <a:gd name="connsiteY5" fmla="*/ 3907 h 6461772"/>
              <a:gd name="connsiteX6" fmla="*/ 0 w 2954242"/>
              <a:gd name="connsiteY6" fmla="*/ 3907 h 646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4242" h="6461772">
                <a:moveTo>
                  <a:pt x="0" y="3907"/>
                </a:moveTo>
                <a:lnTo>
                  <a:pt x="2933071" y="0"/>
                </a:lnTo>
                <a:cubicBezTo>
                  <a:pt x="2941098" y="15774"/>
                  <a:pt x="2955144" y="6430132"/>
                  <a:pt x="2954197" y="6461772"/>
                </a:cubicBezTo>
                <a:cubicBezTo>
                  <a:pt x="2941612" y="6442148"/>
                  <a:pt x="920338" y="6439735"/>
                  <a:pt x="887259" y="6444235"/>
                </a:cubicBezTo>
                <a:cubicBezTo>
                  <a:pt x="252931" y="5747277"/>
                  <a:pt x="118649" y="5330437"/>
                  <a:pt x="0" y="4096298"/>
                </a:cubicBezTo>
                <a:lnTo>
                  <a:pt x="0" y="3907"/>
                </a:lnTo>
                <a:lnTo>
                  <a:pt x="0" y="39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bild 3">
            <a:extLst>
              <a:ext uri="{FF2B5EF4-FFF2-40B4-BE49-F238E27FC236}">
                <a16:creationId xmlns:a16="http://schemas.microsoft.com/office/drawing/2014/main" id="{BF308462-1899-4B44-85C4-E857B1EA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549817">
            <a:off x="6792696" y="790836"/>
            <a:ext cx="4279113" cy="4568015"/>
          </a:xfrm>
          <a:prstGeom prst="round2DiagRect">
            <a:avLst>
              <a:gd name="adj1" fmla="val 43413"/>
              <a:gd name="adj2" fmla="val 0"/>
            </a:avLst>
          </a:prstGeom>
          <a:solidFill>
            <a:schemeClr val="tx2">
              <a:alpha val="8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25574"/>
            <a:ext cx="505858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pic>
        <p:nvPicPr>
          <p:cNvPr id="11" name="Bildobjekt 10" descr="Region Kronobergs logotyp i vitt.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220B82CF-9F6C-4273-AE3B-D391F3723301}"/>
              </a:ext>
            </a:extLst>
          </p:cNvPr>
          <p:cNvSpPr txBox="1"/>
          <p:nvPr userDrawn="1"/>
        </p:nvSpPr>
        <p:spPr>
          <a:xfrm>
            <a:off x="9328298" y="-1309051"/>
            <a:ext cx="281940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Lägg till en bild i bladet:</a:t>
            </a:r>
            <a:br>
              <a:rPr lang="sv-S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Klicka på symbolen –välj foto – infoga. </a:t>
            </a:r>
            <a:br>
              <a:rPr lang="sv-S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Ibland behöver man beskära fotot så att det fyller ut ytan. Ha fotot markerat – klicka på ”bildformat” – beskär – testa med ”anpassa” och ”fyll”.</a:t>
            </a:r>
          </a:p>
        </p:txBody>
      </p:sp>
    </p:spTree>
    <p:extLst>
      <p:ext uri="{BB962C8B-B14F-4D97-AF65-F5344CB8AC3E}">
        <p14:creationId xmlns:p14="http://schemas.microsoft.com/office/powerpoint/2010/main" val="1296689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nittsrubrik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2140535"/>
            <a:ext cx="5712278" cy="2387600"/>
          </a:xfrm>
        </p:spPr>
        <p:txBody>
          <a:bodyPr anchor="t" anchorCtr="0"/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1442076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avsnitt</a:t>
            </a:r>
          </a:p>
        </p:txBody>
      </p:sp>
    </p:spTree>
    <p:extLst>
      <p:ext uri="{BB962C8B-B14F-4D97-AF65-F5344CB8AC3E}">
        <p14:creationId xmlns:p14="http://schemas.microsoft.com/office/powerpoint/2010/main" val="235800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3900" y="823913"/>
            <a:ext cx="2038350" cy="1652587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305051" y="1693862"/>
            <a:ext cx="8153400" cy="4113213"/>
          </a:xfrm>
        </p:spPr>
        <p:txBody>
          <a:bodyPr anchor="t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Brandon Grotesque Bold" panose="020B0803020203060202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</p:spTree>
    <p:extLst>
      <p:ext uri="{BB962C8B-B14F-4D97-AF65-F5344CB8AC3E}">
        <p14:creationId xmlns:p14="http://schemas.microsoft.com/office/powerpoint/2010/main" val="300854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719263"/>
            <a:ext cx="967038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809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3944948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&amp; stora siffror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19954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6"/>
            <a:ext cx="505858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22B9DBBF-BB63-4AEC-AC1D-C803A4C8C6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1725" y="1395663"/>
            <a:ext cx="5381080" cy="4411579"/>
          </a:xfrm>
        </p:spPr>
        <p:txBody>
          <a:bodyPr wrap="none">
            <a:normAutofit/>
          </a:bodyPr>
          <a:lstStyle>
            <a:lvl1pPr marL="0" indent="0" algn="ctr">
              <a:lnSpc>
                <a:spcPts val="25000"/>
              </a:lnSpc>
              <a:spcBef>
                <a:spcPts val="0"/>
              </a:spcBef>
              <a:buNone/>
              <a:defRPr sz="22000">
                <a:solidFill>
                  <a:schemeClr val="accent4"/>
                </a:solidFill>
                <a:latin typeface="Brandon Grotesque Black" panose="020B0A03020203060202" pitchFamily="34" charset="0"/>
              </a:defRPr>
            </a:lvl1pPr>
          </a:lstStyle>
          <a:p>
            <a:pPr lvl="0"/>
            <a:r>
              <a:rPr lang="sv-SE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47296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3121966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3935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"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C7A09AD-8787-54E2-737F-657992EC1C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4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032055E-18AF-4C39-8C8F-38FE826D2A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552" y="1382567"/>
            <a:ext cx="3238896" cy="457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556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CEAB3D-E9D8-4C1A-924F-25D3684FD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1F1BF54-9E96-4B5C-84C8-02CCE04CCD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EFB1A61-32F1-4B29-8503-92217431C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8B19-DE1D-40CA-8EFA-C2089F5B9625}" type="datetimeFigureOut">
              <a:rPr lang="sv-SE" smtClean="0"/>
              <a:t>2024-09-17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C4BA9A6-3484-457D-A714-F29619A36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272E99-88FE-41B1-BDCC-322716922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393-2C67-4004-AAF6-BA066ADD23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2635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CA6B4D-48E0-4426-828C-64D3B6C47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43BCF25-A141-4A85-B8F1-95614D0B5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71385B4-396E-4A9A-BB65-C9E258FD6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8B19-DE1D-40CA-8EFA-C2089F5B9625}" type="datetimeFigureOut">
              <a:rPr lang="sv-SE" smtClean="0"/>
              <a:t>2024-09-17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6B43282-8700-41F0-950A-5D02A83CE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6E42141-12CE-4496-9ACA-1C6B5C840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393-2C67-4004-AAF6-BA066ADD23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2986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D79BA1-E9A2-4887-8C73-FEEFE668F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EF0B126-94EF-4FEA-9649-8E259BA68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A9EE43E-DEB3-4DE7-9737-0111B8603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8B19-DE1D-40CA-8EFA-C2089F5B9625}" type="datetimeFigureOut">
              <a:rPr lang="sv-SE" smtClean="0"/>
              <a:t>2024-09-17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D56EC27-4651-4E4A-8342-2883A416B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FFE3770-C994-401D-BA18-B76435AB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393-2C67-4004-AAF6-BA066ADD23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47797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7072D-ACCD-4177-8761-04A85263F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E2A4067-E000-45E6-A992-D594D2624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DC8A8F4-1704-4E1F-BB8F-74A262635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711747B-520D-4943-90E1-CC3C200C4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8B19-DE1D-40CA-8EFA-C2089F5B9625}" type="datetimeFigureOut">
              <a:rPr lang="sv-SE" smtClean="0"/>
              <a:t>2024-09-17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109142C-807B-4DF5-A789-C33028533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7B288A6-ED2A-4970-8EAE-FF0F00760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393-2C67-4004-AAF6-BA066ADD23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9455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0CB853-C697-4984-AE09-AADEE9B4C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BFC7646-D282-45A7-8F64-E844E8B61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898899B-434A-4955-A34C-5A58220CC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4682702-A385-4E3B-A380-0A9190E7A8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1E5B866-3F5B-4986-97CC-B7616E5030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A4639DA-E045-4F0F-98FE-AFA706DF2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8B19-DE1D-40CA-8EFA-C2089F5B9625}" type="datetimeFigureOut">
              <a:rPr lang="sv-SE" smtClean="0"/>
              <a:t>2024-09-17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09FB59C-3EB5-4B75-A68D-8B6EDE913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680A7E6-8B2D-4DA7-85F1-BE77BB356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393-2C67-4004-AAF6-BA066ADD23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80612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2C23E9-C158-4382-AC02-03D5E3640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6BA1B98-C36A-407F-9F3D-E3211D43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8B19-DE1D-40CA-8EFA-C2089F5B9625}" type="datetimeFigureOut">
              <a:rPr lang="sv-SE" smtClean="0"/>
              <a:t>2024-09-17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E4C37BE-E793-4CF0-87B8-6A4A6A0A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E1AE592-DE65-4241-BD5A-6CB7361F6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393-2C67-4004-AAF6-BA066ADD23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9807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1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3788" y="1719263"/>
            <a:ext cx="4649202" cy="403985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274017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ABB89D4-AC41-4365-96E1-89C7B4CB5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8B19-DE1D-40CA-8EFA-C2089F5B9625}" type="datetimeFigureOut">
              <a:rPr lang="sv-SE" smtClean="0"/>
              <a:t>2024-09-17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A35670D-CF7E-4B12-AEB1-61FCDC4D0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542829C-9C30-47E9-934D-97B22F2F3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393-2C67-4004-AAF6-BA066ADD23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13465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F144BC-4007-4721-9BC4-7A0E25544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F9B2638-4D02-4381-A99D-8BA3C48BF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5864829-FE99-40A9-B6EA-1C590BE2A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564D917-54D8-430B-8AA8-C17AAED92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8B19-DE1D-40CA-8EFA-C2089F5B9625}" type="datetimeFigureOut">
              <a:rPr lang="sv-SE" smtClean="0"/>
              <a:t>2024-09-17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C5D2F4A-6A9F-40B8-830B-EE006D48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AA97176-3E86-4E95-AC6C-F24B3221A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393-2C67-4004-AAF6-BA066ADD23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74906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12D590-9474-4909-B0C5-024FB024D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DFA24D5-C183-48C0-8244-2A2C8AA975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C77A8DA-35C7-4FD3-851E-F07D8C4DE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84C2DC5-D847-426A-B9D3-BDB1B74A9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8B19-DE1D-40CA-8EFA-C2089F5B9625}" type="datetimeFigureOut">
              <a:rPr lang="sv-SE" smtClean="0"/>
              <a:t>2024-09-17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6204F29-5305-4D77-85DD-16102AB29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284AB22-726E-4936-87AA-0E59F0ACF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393-2C67-4004-AAF6-BA066ADD23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23549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77702F-ABDD-44DC-81BE-DEDE180FF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2CB056B-264D-4093-97E8-778E22F80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AD96DA1-B28B-4B75-9CD7-D9AE8EF07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8B19-DE1D-40CA-8EFA-C2089F5B9625}" type="datetimeFigureOut">
              <a:rPr lang="sv-SE" smtClean="0"/>
              <a:t>2024-09-17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08B737-BBA3-460C-A883-FB557E85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BCD9BCE-213F-4532-9F96-13E36343B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393-2C67-4004-AAF6-BA066ADD23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75535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DAF73A9-6A6D-47BB-80BE-6299FB8930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205D38C-AC35-4847-9199-2392E280F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B5D200-7349-4366-B503-229978198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8B19-DE1D-40CA-8EFA-C2089F5B9625}" type="datetimeFigureOut">
              <a:rPr lang="sv-SE" smtClean="0"/>
              <a:t>2024-09-17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21B43DA-075A-4DFA-82D7-FB0519E03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54E705E-7F93-4F22-AD72-1F03980A3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6393-2C67-4004-AAF6-BA066ADD23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757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E5368555-1434-4513-B4A0-A0D3F34EC8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82063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52000" tIns="144000" rIns="72000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727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2794" y="239181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2292254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diagonala rundade hörn 4">
            <a:extLst>
              <a:ext uri="{FF2B5EF4-FFF2-40B4-BE49-F238E27FC236}">
                <a16:creationId xmlns:a16="http://schemas.microsoft.com/office/drawing/2014/main" id="{E7008C88-C1C1-4F6D-8A76-1E0E454A1DE5}"/>
              </a:ext>
            </a:extLst>
          </p:cNvPr>
          <p:cNvSpPr/>
          <p:nvPr userDrawn="1"/>
        </p:nvSpPr>
        <p:spPr>
          <a:xfrm>
            <a:off x="9271347" y="445079"/>
            <a:ext cx="2954242" cy="6461772"/>
          </a:xfrm>
          <a:custGeom>
            <a:avLst/>
            <a:gdLst>
              <a:gd name="connsiteX0" fmla="*/ 0 w 7476308"/>
              <a:gd name="connsiteY0" fmla="*/ 0 h 7597733"/>
              <a:gd name="connsiteX1" fmla="*/ 3970966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78147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0 w 7476308"/>
              <a:gd name="connsiteY6" fmla="*/ 4092391 h 7597733"/>
              <a:gd name="connsiteX7" fmla="*/ 0 w 7476308"/>
              <a:gd name="connsiteY7" fmla="*/ 0 h 7597733"/>
              <a:gd name="connsiteX8" fmla="*/ 0 w 7476308"/>
              <a:gd name="connsiteY8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505342 w 7476308"/>
              <a:gd name="connsiteY5" fmla="*/ 7597733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317452 w 7476308"/>
              <a:gd name="connsiteY5" fmla="*/ 6858697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476308 w 7476308"/>
              <a:gd name="connsiteY4" fmla="*/ 7597733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4670477 w 7476308"/>
              <a:gd name="connsiteY4" fmla="*/ 4428648 h 7597733"/>
              <a:gd name="connsiteX5" fmla="*/ 3730810 w 7476308"/>
              <a:gd name="connsiteY5" fmla="*/ 6633229 h 7597733"/>
              <a:gd name="connsiteX6" fmla="*/ 937363 w 7476308"/>
              <a:gd name="connsiteY6" fmla="*/ 6502958 h 7597733"/>
              <a:gd name="connsiteX7" fmla="*/ 0 w 7476308"/>
              <a:gd name="connsiteY7" fmla="*/ 4092391 h 7597733"/>
              <a:gd name="connsiteX8" fmla="*/ 0 w 7476308"/>
              <a:gd name="connsiteY8" fmla="*/ 0 h 7597733"/>
              <a:gd name="connsiteX9" fmla="*/ 0 w 7476308"/>
              <a:gd name="connsiteY9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7175325 w 7476308"/>
              <a:gd name="connsiteY4" fmla="*/ 732967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597733"/>
              <a:gd name="connsiteX1" fmla="*/ 2897099 w 7476308"/>
              <a:gd name="connsiteY1" fmla="*/ 0 h 7597733"/>
              <a:gd name="connsiteX2" fmla="*/ 7476308 w 7476308"/>
              <a:gd name="connsiteY2" fmla="*/ 3505342 h 7597733"/>
              <a:gd name="connsiteX3" fmla="*/ 7476308 w 7476308"/>
              <a:gd name="connsiteY3" fmla="*/ 7597733 h 7597733"/>
              <a:gd name="connsiteX4" fmla="*/ 5384103 w 7476308"/>
              <a:gd name="connsiteY4" fmla="*/ 6164756 h 7597733"/>
              <a:gd name="connsiteX5" fmla="*/ 4670477 w 7476308"/>
              <a:gd name="connsiteY5" fmla="*/ 4428648 h 7597733"/>
              <a:gd name="connsiteX6" fmla="*/ 3730810 w 7476308"/>
              <a:gd name="connsiteY6" fmla="*/ 6633229 h 7597733"/>
              <a:gd name="connsiteX7" fmla="*/ 937363 w 7476308"/>
              <a:gd name="connsiteY7" fmla="*/ 6502958 h 7597733"/>
              <a:gd name="connsiteX8" fmla="*/ 0 w 7476308"/>
              <a:gd name="connsiteY8" fmla="*/ 4092391 h 7597733"/>
              <a:gd name="connsiteX9" fmla="*/ 0 w 7476308"/>
              <a:gd name="connsiteY9" fmla="*/ 0 h 7597733"/>
              <a:gd name="connsiteX10" fmla="*/ 0 w 7476308"/>
              <a:gd name="connsiteY10" fmla="*/ 0 h 7597733"/>
              <a:gd name="connsiteX0" fmla="*/ 0 w 7476308"/>
              <a:gd name="connsiteY0" fmla="*/ 0 h 7603170"/>
              <a:gd name="connsiteX1" fmla="*/ 2897099 w 7476308"/>
              <a:gd name="connsiteY1" fmla="*/ 0 h 7603170"/>
              <a:gd name="connsiteX2" fmla="*/ 7476308 w 7476308"/>
              <a:gd name="connsiteY2" fmla="*/ 3505342 h 7603170"/>
              <a:gd name="connsiteX3" fmla="*/ 7476308 w 7476308"/>
              <a:gd name="connsiteY3" fmla="*/ 7597733 h 7603170"/>
              <a:gd name="connsiteX4" fmla="*/ 4670477 w 7476308"/>
              <a:gd name="connsiteY4" fmla="*/ 4428648 h 7603170"/>
              <a:gd name="connsiteX5" fmla="*/ 3730810 w 7476308"/>
              <a:gd name="connsiteY5" fmla="*/ 6633229 h 7603170"/>
              <a:gd name="connsiteX6" fmla="*/ 937363 w 7476308"/>
              <a:gd name="connsiteY6" fmla="*/ 6502958 h 7603170"/>
              <a:gd name="connsiteX7" fmla="*/ 0 w 7476308"/>
              <a:gd name="connsiteY7" fmla="*/ 4092391 h 7603170"/>
              <a:gd name="connsiteX8" fmla="*/ 0 w 7476308"/>
              <a:gd name="connsiteY8" fmla="*/ 0 h 7603170"/>
              <a:gd name="connsiteX9" fmla="*/ 0 w 7476308"/>
              <a:gd name="connsiteY9" fmla="*/ 0 h 7603170"/>
              <a:gd name="connsiteX0" fmla="*/ 0 w 7476308"/>
              <a:gd name="connsiteY0" fmla="*/ 0 h 6633229"/>
              <a:gd name="connsiteX1" fmla="*/ 2897099 w 7476308"/>
              <a:gd name="connsiteY1" fmla="*/ 0 h 6633229"/>
              <a:gd name="connsiteX2" fmla="*/ 7476308 w 7476308"/>
              <a:gd name="connsiteY2" fmla="*/ 3505342 h 6633229"/>
              <a:gd name="connsiteX3" fmla="*/ 4670477 w 7476308"/>
              <a:gd name="connsiteY3" fmla="*/ 4428648 h 6633229"/>
              <a:gd name="connsiteX4" fmla="*/ 3730810 w 7476308"/>
              <a:gd name="connsiteY4" fmla="*/ 6633229 h 6633229"/>
              <a:gd name="connsiteX5" fmla="*/ 937363 w 7476308"/>
              <a:gd name="connsiteY5" fmla="*/ 6502958 h 6633229"/>
              <a:gd name="connsiteX6" fmla="*/ 0 w 7476308"/>
              <a:gd name="connsiteY6" fmla="*/ 4092391 h 6633229"/>
              <a:gd name="connsiteX7" fmla="*/ 0 w 7476308"/>
              <a:gd name="connsiteY7" fmla="*/ 0 h 6633229"/>
              <a:gd name="connsiteX8" fmla="*/ 0 w 7476308"/>
              <a:gd name="connsiteY8" fmla="*/ 0 h 6633229"/>
              <a:gd name="connsiteX0" fmla="*/ 0 w 4670477"/>
              <a:gd name="connsiteY0" fmla="*/ 0 h 6633229"/>
              <a:gd name="connsiteX1" fmla="*/ 2897099 w 4670477"/>
              <a:gd name="connsiteY1" fmla="*/ 0 h 6633229"/>
              <a:gd name="connsiteX2" fmla="*/ 4670477 w 4670477"/>
              <a:gd name="connsiteY2" fmla="*/ 4428648 h 6633229"/>
              <a:gd name="connsiteX3" fmla="*/ 3730810 w 4670477"/>
              <a:gd name="connsiteY3" fmla="*/ 6633229 h 6633229"/>
              <a:gd name="connsiteX4" fmla="*/ 937363 w 4670477"/>
              <a:gd name="connsiteY4" fmla="*/ 6502958 h 6633229"/>
              <a:gd name="connsiteX5" fmla="*/ 0 w 4670477"/>
              <a:gd name="connsiteY5" fmla="*/ 4092391 h 6633229"/>
              <a:gd name="connsiteX6" fmla="*/ 0 w 4670477"/>
              <a:gd name="connsiteY6" fmla="*/ 0 h 6633229"/>
              <a:gd name="connsiteX7" fmla="*/ 0 w 4670477"/>
              <a:gd name="connsiteY7" fmla="*/ 0 h 6633229"/>
              <a:gd name="connsiteX0" fmla="*/ 0 w 3829368"/>
              <a:gd name="connsiteY0" fmla="*/ 0 h 6633229"/>
              <a:gd name="connsiteX1" fmla="*/ 2897099 w 3829368"/>
              <a:gd name="connsiteY1" fmla="*/ 0 h 6633229"/>
              <a:gd name="connsiteX2" fmla="*/ 3730810 w 3829368"/>
              <a:gd name="connsiteY2" fmla="*/ 6633229 h 6633229"/>
              <a:gd name="connsiteX3" fmla="*/ 937363 w 3829368"/>
              <a:gd name="connsiteY3" fmla="*/ 6502958 h 6633229"/>
              <a:gd name="connsiteX4" fmla="*/ 0 w 3829368"/>
              <a:gd name="connsiteY4" fmla="*/ 4092391 h 6633229"/>
              <a:gd name="connsiteX5" fmla="*/ 0 w 3829368"/>
              <a:gd name="connsiteY5" fmla="*/ 0 h 6633229"/>
              <a:gd name="connsiteX6" fmla="*/ 0 w 3829368"/>
              <a:gd name="connsiteY6" fmla="*/ 0 h 6633229"/>
              <a:gd name="connsiteX0" fmla="*/ 0 w 3789095"/>
              <a:gd name="connsiteY0" fmla="*/ 0 h 6633229"/>
              <a:gd name="connsiteX1" fmla="*/ 2897099 w 3789095"/>
              <a:gd name="connsiteY1" fmla="*/ 0 h 6633229"/>
              <a:gd name="connsiteX2" fmla="*/ 3730810 w 3789095"/>
              <a:gd name="connsiteY2" fmla="*/ 6633229 h 6633229"/>
              <a:gd name="connsiteX3" fmla="*/ 937363 w 3789095"/>
              <a:gd name="connsiteY3" fmla="*/ 6502958 h 6633229"/>
              <a:gd name="connsiteX4" fmla="*/ 0 w 3789095"/>
              <a:gd name="connsiteY4" fmla="*/ 4092391 h 6633229"/>
              <a:gd name="connsiteX5" fmla="*/ 0 w 3789095"/>
              <a:gd name="connsiteY5" fmla="*/ 0 h 6633229"/>
              <a:gd name="connsiteX6" fmla="*/ 0 w 3789095"/>
              <a:gd name="connsiteY6" fmla="*/ 0 h 6633229"/>
              <a:gd name="connsiteX0" fmla="*/ 0 w 3730810"/>
              <a:gd name="connsiteY0" fmla="*/ 0 h 6633229"/>
              <a:gd name="connsiteX1" fmla="*/ 2897099 w 3730810"/>
              <a:gd name="connsiteY1" fmla="*/ 0 h 6633229"/>
              <a:gd name="connsiteX2" fmla="*/ 3730810 w 3730810"/>
              <a:gd name="connsiteY2" fmla="*/ 6633229 h 6633229"/>
              <a:gd name="connsiteX3" fmla="*/ 937363 w 3730810"/>
              <a:gd name="connsiteY3" fmla="*/ 6502958 h 6633229"/>
              <a:gd name="connsiteX4" fmla="*/ 0 w 3730810"/>
              <a:gd name="connsiteY4" fmla="*/ 4092391 h 6633229"/>
              <a:gd name="connsiteX5" fmla="*/ 0 w 3730810"/>
              <a:gd name="connsiteY5" fmla="*/ 0 h 6633229"/>
              <a:gd name="connsiteX6" fmla="*/ 0 w 3730810"/>
              <a:gd name="connsiteY6" fmla="*/ 0 h 6633229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502958"/>
              <a:gd name="connsiteX1" fmla="*/ 2897099 w 2954210"/>
              <a:gd name="connsiteY1" fmla="*/ 0 h 6502958"/>
              <a:gd name="connsiteX2" fmla="*/ 2954197 w 2954210"/>
              <a:gd name="connsiteY2" fmla="*/ 6457865 h 6502958"/>
              <a:gd name="connsiteX3" fmla="*/ 937363 w 2954210"/>
              <a:gd name="connsiteY3" fmla="*/ 6502958 h 6502958"/>
              <a:gd name="connsiteX4" fmla="*/ 0 w 2954210"/>
              <a:gd name="connsiteY4" fmla="*/ 4092391 h 6502958"/>
              <a:gd name="connsiteX5" fmla="*/ 0 w 2954210"/>
              <a:gd name="connsiteY5" fmla="*/ 0 h 6502958"/>
              <a:gd name="connsiteX6" fmla="*/ 0 w 2954210"/>
              <a:gd name="connsiteY6" fmla="*/ 0 h 6502958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0"/>
              <a:gd name="connsiteY0" fmla="*/ 0 h 6457865"/>
              <a:gd name="connsiteX1" fmla="*/ 2897099 w 2954210"/>
              <a:gd name="connsiteY1" fmla="*/ 0 h 6457865"/>
              <a:gd name="connsiteX2" fmla="*/ 2954197 w 2954210"/>
              <a:gd name="connsiteY2" fmla="*/ 6457865 h 6457865"/>
              <a:gd name="connsiteX3" fmla="*/ 887259 w 2954210"/>
              <a:gd name="connsiteY3" fmla="*/ 6440328 h 6457865"/>
              <a:gd name="connsiteX4" fmla="*/ 0 w 2954210"/>
              <a:gd name="connsiteY4" fmla="*/ 4092391 h 6457865"/>
              <a:gd name="connsiteX5" fmla="*/ 0 w 2954210"/>
              <a:gd name="connsiteY5" fmla="*/ 0 h 6457865"/>
              <a:gd name="connsiteX6" fmla="*/ 0 w 2954210"/>
              <a:gd name="connsiteY6" fmla="*/ 0 h 6457865"/>
              <a:gd name="connsiteX0" fmla="*/ 0 w 2954214"/>
              <a:gd name="connsiteY0" fmla="*/ 0 h 6457865"/>
              <a:gd name="connsiteX1" fmla="*/ 2909625 w 2954214"/>
              <a:gd name="connsiteY1" fmla="*/ 0 h 6457865"/>
              <a:gd name="connsiteX2" fmla="*/ 2954197 w 2954214"/>
              <a:gd name="connsiteY2" fmla="*/ 6457865 h 6457865"/>
              <a:gd name="connsiteX3" fmla="*/ 887259 w 2954214"/>
              <a:gd name="connsiteY3" fmla="*/ 6440328 h 6457865"/>
              <a:gd name="connsiteX4" fmla="*/ 0 w 2954214"/>
              <a:gd name="connsiteY4" fmla="*/ 4092391 h 6457865"/>
              <a:gd name="connsiteX5" fmla="*/ 0 w 2954214"/>
              <a:gd name="connsiteY5" fmla="*/ 0 h 6457865"/>
              <a:gd name="connsiteX6" fmla="*/ 0 w 2954214"/>
              <a:gd name="connsiteY6" fmla="*/ 0 h 6457865"/>
              <a:gd name="connsiteX0" fmla="*/ 0 w 2954242"/>
              <a:gd name="connsiteY0" fmla="*/ 3907 h 6461772"/>
              <a:gd name="connsiteX1" fmla="*/ 2933071 w 2954242"/>
              <a:gd name="connsiteY1" fmla="*/ 0 h 6461772"/>
              <a:gd name="connsiteX2" fmla="*/ 2954197 w 2954242"/>
              <a:gd name="connsiteY2" fmla="*/ 6461772 h 6461772"/>
              <a:gd name="connsiteX3" fmla="*/ 887259 w 2954242"/>
              <a:gd name="connsiteY3" fmla="*/ 6444235 h 6461772"/>
              <a:gd name="connsiteX4" fmla="*/ 0 w 2954242"/>
              <a:gd name="connsiteY4" fmla="*/ 4096298 h 6461772"/>
              <a:gd name="connsiteX5" fmla="*/ 0 w 2954242"/>
              <a:gd name="connsiteY5" fmla="*/ 3907 h 6461772"/>
              <a:gd name="connsiteX6" fmla="*/ 0 w 2954242"/>
              <a:gd name="connsiteY6" fmla="*/ 3907 h 646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4242" h="6461772">
                <a:moveTo>
                  <a:pt x="0" y="3907"/>
                </a:moveTo>
                <a:lnTo>
                  <a:pt x="2933071" y="0"/>
                </a:lnTo>
                <a:cubicBezTo>
                  <a:pt x="2941098" y="15774"/>
                  <a:pt x="2955144" y="6430132"/>
                  <a:pt x="2954197" y="6461772"/>
                </a:cubicBezTo>
                <a:cubicBezTo>
                  <a:pt x="2941612" y="6442148"/>
                  <a:pt x="920338" y="6439735"/>
                  <a:pt x="887259" y="6444235"/>
                </a:cubicBezTo>
                <a:cubicBezTo>
                  <a:pt x="252931" y="5747277"/>
                  <a:pt x="118649" y="5330437"/>
                  <a:pt x="0" y="4096298"/>
                </a:cubicBezTo>
                <a:lnTo>
                  <a:pt x="0" y="3907"/>
                </a:lnTo>
                <a:lnTo>
                  <a:pt x="0" y="39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bild 3">
            <a:extLst>
              <a:ext uri="{FF2B5EF4-FFF2-40B4-BE49-F238E27FC236}">
                <a16:creationId xmlns:a16="http://schemas.microsoft.com/office/drawing/2014/main" id="{BF308462-1899-4B44-85C4-E857B1EA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549817">
            <a:off x="6792696" y="790836"/>
            <a:ext cx="4279113" cy="4568015"/>
          </a:xfrm>
          <a:prstGeom prst="round2DiagRect">
            <a:avLst>
              <a:gd name="adj1" fmla="val 43413"/>
              <a:gd name="adj2" fmla="val 0"/>
            </a:avLst>
          </a:prstGeom>
          <a:solidFill>
            <a:schemeClr val="accent4">
              <a:alpha val="8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20800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25574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035530D-EC0A-4A8F-AB0F-982880DFDF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82E62618-C8F3-498A-A987-94B31979706D}"/>
              </a:ext>
            </a:extLst>
          </p:cNvPr>
          <p:cNvSpPr txBox="1"/>
          <p:nvPr userDrawn="1"/>
        </p:nvSpPr>
        <p:spPr>
          <a:xfrm>
            <a:off x="9328298" y="-1309051"/>
            <a:ext cx="2819400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Lägg till en bild i bladet: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Klicka på symbolen –välj foto – infoga. </a:t>
            </a:r>
            <a:b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Ibland behöver man beskära fotot så att det fyller ut ytan. Ha fotot markerat – klicka på ”bildformat” – beskär – testa med ”anpassa” och ”fyll”.</a:t>
            </a:r>
          </a:p>
        </p:txBody>
      </p:sp>
    </p:spTree>
    <p:extLst>
      <p:ext uri="{BB962C8B-B14F-4D97-AF65-F5344CB8AC3E}">
        <p14:creationId xmlns:p14="http://schemas.microsoft.com/office/powerpoint/2010/main" val="1435874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151" y="2140535"/>
            <a:ext cx="5712278" cy="2387600"/>
          </a:xfrm>
        </p:spPr>
        <p:txBody>
          <a:bodyPr anchor="t" anchorCtr="0"/>
          <a:lstStyle>
            <a:lvl1pPr algn="l">
              <a:defRPr sz="5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68F530B-6E96-46BC-BBCC-51B064E6A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9151" y="1442076"/>
            <a:ext cx="5711548" cy="474662"/>
          </a:xfr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avsnitt</a:t>
            </a:r>
          </a:p>
        </p:txBody>
      </p:sp>
    </p:spTree>
    <p:extLst>
      <p:ext uri="{BB962C8B-B14F-4D97-AF65-F5344CB8AC3E}">
        <p14:creationId xmlns:p14="http://schemas.microsoft.com/office/powerpoint/2010/main" val="4080508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3900" y="823913"/>
            <a:ext cx="2038350" cy="1652587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305051" y="1693862"/>
            <a:ext cx="8153400" cy="4113213"/>
          </a:xfrm>
        </p:spPr>
        <p:txBody>
          <a:bodyPr anchor="t" anchorCtr="0"/>
          <a:lstStyle>
            <a:lvl1pPr algn="l">
              <a:lnSpc>
                <a:spcPts val="6800"/>
              </a:lnSpc>
              <a:defRPr sz="5400">
                <a:solidFill>
                  <a:schemeClr val="tx2"/>
                </a:solidFill>
                <a:latin typeface="Brandon Grotesque Bold" panose="020B0803020203060202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</p:spTree>
    <p:extLst>
      <p:ext uri="{BB962C8B-B14F-4D97-AF65-F5344CB8AC3E}">
        <p14:creationId xmlns:p14="http://schemas.microsoft.com/office/powerpoint/2010/main" val="379934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&amp; stora siffr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196" y="1719954"/>
            <a:ext cx="5057230" cy="403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6"/>
            <a:ext cx="505858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22B9DBBF-BB63-4AEC-AC1D-C803A4C8C6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1725" y="1395663"/>
            <a:ext cx="5381080" cy="4411579"/>
          </a:xfrm>
        </p:spPr>
        <p:txBody>
          <a:bodyPr wrap="none">
            <a:normAutofit/>
          </a:bodyPr>
          <a:lstStyle>
            <a:lvl1pPr marL="0" indent="0" algn="ctr">
              <a:lnSpc>
                <a:spcPts val="25000"/>
              </a:lnSpc>
              <a:spcBef>
                <a:spcPts val="0"/>
              </a:spcBef>
              <a:buNone/>
              <a:defRPr sz="22000">
                <a:solidFill>
                  <a:schemeClr val="accent4"/>
                </a:solidFill>
                <a:latin typeface="Brandon Grotesque Black" panose="020B0A03020203060202" pitchFamily="34" charset="0"/>
              </a:defRPr>
            </a:lvl1pPr>
          </a:lstStyle>
          <a:p>
            <a:pPr lvl="0"/>
            <a:r>
              <a:rPr lang="sv-SE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2124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21450B-C9A2-4212-850A-E639BD517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194" y="230157"/>
            <a:ext cx="9669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Brandon Grotesque Black" panose="020B0A03020203060202" pitchFamily="34" charset="0"/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</p:spTree>
    <p:extLst>
      <p:ext uri="{BB962C8B-B14F-4D97-AF65-F5344CB8AC3E}">
        <p14:creationId xmlns:p14="http://schemas.microsoft.com/office/powerpoint/2010/main" val="292800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6DB6828-10AF-47B4-BF5D-275A16139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7664"/>
            <a:ext cx="5961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1727424"/>
            <a:ext cx="5980612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63AC0A1-BF03-4687-BDDD-A787ED1917E4}" type="datetimeFigureOut">
              <a:rPr lang="sv-SE" smtClean="0"/>
              <a:pPr/>
              <a:t>2024-09-17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21" y="6426926"/>
            <a:ext cx="509108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C2CBCBC-1CB2-ED3F-A5C1-498B52CB801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60658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3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2" r:id="rId2"/>
    <p:sldLayoutId id="2147483698" r:id="rId3"/>
    <p:sldLayoutId id="2147483688" r:id="rId4"/>
    <p:sldLayoutId id="2147483684" r:id="rId5"/>
    <p:sldLayoutId id="2147483697" r:id="rId6"/>
    <p:sldLayoutId id="2147483690" r:id="rId7"/>
    <p:sldLayoutId id="2147483686" r:id="rId8"/>
    <p:sldLayoutId id="2147483699" r:id="rId9"/>
    <p:sldLayoutId id="2147483700" r:id="rId10"/>
    <p:sldLayoutId id="2147483685" r:id="rId11"/>
    <p:sldLayoutId id="2147483714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800" kern="1200" cap="all" spc="14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13" indent="-2492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58825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009650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90638" indent="-2603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D4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6DB6828-10AF-47B4-BF5D-275A16139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7664"/>
            <a:ext cx="5961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dirty="0"/>
              <a:t>Rubrik</a:t>
            </a:r>
            <a:br>
              <a:rPr lang="sv-SE" dirty="0"/>
            </a:br>
            <a:r>
              <a:rPr lang="sv-SE" dirty="0"/>
              <a:t>2 rader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1727424"/>
            <a:ext cx="5980612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63AC0A1-BF03-4687-BDDD-A787ED1917E4}" type="datetimeFigureOut">
              <a:rPr lang="sv-SE" smtClean="0"/>
              <a:pPr/>
              <a:t>2024-09-17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 descr="Region Kronobergs logotyp i vitt.">
            <a:extLst>
              <a:ext uri="{FF2B5EF4-FFF2-40B4-BE49-F238E27FC236}">
                <a16:creationId xmlns:a16="http://schemas.microsoft.com/office/drawing/2014/main" id="{AF44FD0E-75BD-2148-0264-73CEB5A7A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>
          <a:xfrm>
            <a:off x="10293701" y="6013437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6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800" kern="1200" cap="all" spc="1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13" indent="-2492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58825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009650" indent="-2476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90638" indent="-2603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F7C89F3-8085-4B18-8935-65D16CDE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B2BB892-3C55-4F39-9276-24EAFCDC8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DC9B5EE-B153-478D-BEEA-FB4C50014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88B19-DE1D-40CA-8EFA-C2089F5B9625}" type="datetimeFigureOut">
              <a:rPr lang="sv-SE" smtClean="0"/>
              <a:t>2024-09-17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F184F8C-9203-4C6B-A5C3-54481E735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63A1C2-09E8-45AC-835D-F351C35235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36393-2C67-4004-AAF6-BA066ADD231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326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1.jp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4.jpeg"/><Relationship Id="rId4" Type="http://schemas.openxmlformats.org/officeDocument/2006/relationships/hyperlink" Target="http://www.regionkronoberg.se/barnensbastagalle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1.jp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EDBF9F0-A56C-4B6E-A94E-36FCF1050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550" y="2581344"/>
            <a:ext cx="9467849" cy="2387600"/>
          </a:xfrm>
        </p:spPr>
        <p:txBody>
          <a:bodyPr/>
          <a:lstStyle/>
          <a:p>
            <a:r>
              <a:rPr lang="sv-SE" sz="3200" dirty="0"/>
              <a:t>Kännedom om och aktivering av Kronobarnsmodellen</a:t>
            </a:r>
          </a:p>
        </p:txBody>
      </p:sp>
      <p:pic>
        <p:nvPicPr>
          <p:cNvPr id="4" name="Platshållare för innehåll 9">
            <a:extLst>
              <a:ext uri="{FF2B5EF4-FFF2-40B4-BE49-F238E27FC236}">
                <a16:creationId xmlns:a16="http://schemas.microsoft.com/office/drawing/2014/main" id="{A5637934-5B03-4725-A677-746F123272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33" r="25601"/>
          <a:stretch/>
        </p:blipFill>
        <p:spPr>
          <a:xfrm>
            <a:off x="3105735" y="0"/>
            <a:ext cx="2010908" cy="361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83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Koppling: böjd 34">
            <a:extLst>
              <a:ext uri="{FF2B5EF4-FFF2-40B4-BE49-F238E27FC236}">
                <a16:creationId xmlns:a16="http://schemas.microsoft.com/office/drawing/2014/main" id="{3E4CDD8E-0254-4A72-BC29-6663D4B12997}"/>
              </a:ext>
            </a:extLst>
          </p:cNvPr>
          <p:cNvCxnSpPr>
            <a:cxnSpLocks/>
          </p:cNvCxnSpPr>
          <p:nvPr/>
        </p:nvCxnSpPr>
        <p:spPr>
          <a:xfrm rot="16200000" flipH="1">
            <a:off x="8314063" y="3926938"/>
            <a:ext cx="1525537" cy="873251"/>
          </a:xfrm>
          <a:prstGeom prst="curvedConnector3">
            <a:avLst>
              <a:gd name="adj1" fmla="val 2548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ruta 2">
            <a:extLst>
              <a:ext uri="{FF2B5EF4-FFF2-40B4-BE49-F238E27FC236}">
                <a16:creationId xmlns:a16="http://schemas.microsoft.com/office/drawing/2014/main" id="{786949D3-733D-450D-B3A8-FB56E199E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680" y="1564779"/>
            <a:ext cx="2520000" cy="647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Ett eller flera barn i en familj behöver stöd</a:t>
            </a:r>
            <a:endParaRPr kumimoji="0" lang="sv-SE" altLang="sv-SE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 Box 25">
            <a:extLst>
              <a:ext uri="{FF2B5EF4-FFF2-40B4-BE49-F238E27FC236}">
                <a16:creationId xmlns:a16="http://schemas.microsoft.com/office/drawing/2014/main" id="{31A24034-2FBD-4666-8AF1-D2AB8CAC2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6541" y="1564779"/>
            <a:ext cx="2520000" cy="647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Vilka områden i barnets bästa-hjulet</a:t>
            </a: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berörs?</a:t>
            </a:r>
            <a:endParaRPr kumimoji="0" lang="sv-SE" alt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 Box 20">
            <a:extLst>
              <a:ext uri="{FF2B5EF4-FFF2-40B4-BE49-F238E27FC236}">
                <a16:creationId xmlns:a16="http://schemas.microsoft.com/office/drawing/2014/main" id="{41287934-8E36-4564-A349-2389B8D5B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95" y="3151942"/>
            <a:ext cx="2520000" cy="75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Löser vi detta i egen eller annan verksamhet inom Region Kronoberg?</a:t>
            </a:r>
            <a:endParaRPr kumimoji="0" lang="sv-SE" alt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id="{DF60F5D8-A417-43B8-8215-A1F1E497C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368" y="3150287"/>
            <a:ext cx="3410522" cy="75600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Löser någon annan verksamhet utanför Region Kronoberg detta själv?</a:t>
            </a:r>
            <a:endParaRPr kumimoji="0" lang="sv-SE" altLang="sv-SE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(t.ex. socialtjänst, förskola, skola)</a:t>
            </a:r>
            <a:endParaRPr kumimoji="0" lang="sv-SE" alt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 Box 21">
            <a:extLst>
              <a:ext uri="{FF2B5EF4-FFF2-40B4-BE49-F238E27FC236}">
                <a16:creationId xmlns:a16="http://schemas.microsoft.com/office/drawing/2014/main" id="{41E49C83-1CB0-46EB-AD92-7ACE04097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663" y="3167354"/>
            <a:ext cx="1836000" cy="75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 än en verksamhet berörs:</a:t>
            </a:r>
            <a:endParaRPr kumimoji="0" lang="sv-SE" alt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 Box 1">
            <a:extLst>
              <a:ext uri="{FF2B5EF4-FFF2-40B4-BE49-F238E27FC236}">
                <a16:creationId xmlns:a16="http://schemas.microsoft.com/office/drawing/2014/main" id="{368AE4FA-AFDA-416C-8EB7-18EC27742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540" y="5146423"/>
            <a:ext cx="5861200" cy="1182958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inhämtar muntligt samtycke och kontaktar barnensbästa-ansvarig:</a:t>
            </a:r>
            <a:endParaRPr kumimoji="0" lang="sv-SE" altLang="sv-SE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v-SE" alt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Väntat barn: </a:t>
            </a:r>
            <a:r>
              <a:rPr kumimoji="0" lang="sv-SE" alt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Mödrahälsovården</a:t>
            </a:r>
            <a:endParaRPr kumimoji="0" lang="sv-SE" alt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v-SE" alt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Barn som inte börjat förskoleklass: </a:t>
            </a:r>
            <a:r>
              <a:rPr kumimoji="0" lang="sv-SE" alt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Barnhälsovården / Rektorn på förskolan</a:t>
            </a:r>
            <a:endParaRPr kumimoji="0" lang="sv-SE" alt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v-SE" alt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Barn i förskoleklass – 18 år: </a:t>
            </a:r>
            <a:r>
              <a:rPr kumimoji="0" lang="sv-SE" alt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Rektorn</a:t>
            </a:r>
            <a:endParaRPr kumimoji="0" lang="sv-SE" alt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sv-SE" alt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Ungdomar som inte är i skolan: </a:t>
            </a:r>
            <a:r>
              <a:rPr kumimoji="0" lang="sv-SE" alt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Kommunens aktivitetsansvarig (KAA)</a:t>
            </a:r>
            <a:endParaRPr kumimoji="0" lang="sv-SE" alt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AE780488-569D-4F81-8425-527B1DABA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95" y="5135807"/>
            <a:ext cx="2520000" cy="1193573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arbetar vidare i vår verksamhet, samverkar eller hänvisar till rätt verksamhet inom Region Kronoberg.</a:t>
            </a:r>
            <a:endParaRPr kumimoji="0" lang="sv-SE" alt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5C8F4814-FF95-4814-A45D-09A2915B5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208" y="5126331"/>
            <a:ext cx="2984719" cy="1182958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hänvisar till annan verksamhet utanför Region Kronoberg, eller inhämtar muntligt samtycke och kontaktar verksamheten. </a:t>
            </a:r>
            <a:endParaRPr kumimoji="0" lang="sv-SE" alt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Pil: höger 12">
            <a:extLst>
              <a:ext uri="{FF2B5EF4-FFF2-40B4-BE49-F238E27FC236}">
                <a16:creationId xmlns:a16="http://schemas.microsoft.com/office/drawing/2014/main" id="{C42118C0-FDD7-45A7-988D-FD4311AF9765}"/>
              </a:ext>
            </a:extLst>
          </p:cNvPr>
          <p:cNvSpPr/>
          <p:nvPr/>
        </p:nvSpPr>
        <p:spPr>
          <a:xfrm>
            <a:off x="3592978" y="1823663"/>
            <a:ext cx="1104265" cy="126365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ruta 17">
            <a:extLst>
              <a:ext uri="{FF2B5EF4-FFF2-40B4-BE49-F238E27FC236}">
                <a16:creationId xmlns:a16="http://schemas.microsoft.com/office/drawing/2014/main" id="{7483DD52-D236-40F3-B0E1-F273D71BB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921" y="4359949"/>
            <a:ext cx="504000" cy="323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</a:t>
            </a:r>
            <a:endParaRPr kumimoji="0" lang="sv-SE" alt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ruta 18">
            <a:extLst>
              <a:ext uri="{FF2B5EF4-FFF2-40B4-BE49-F238E27FC236}">
                <a16:creationId xmlns:a16="http://schemas.microsoft.com/office/drawing/2014/main" id="{15B2D8D3-3EA9-4F0E-B80D-D359B9819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74" y="4359949"/>
            <a:ext cx="504000" cy="323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</a:t>
            </a:r>
            <a:endParaRPr kumimoji="0" lang="sv-SE" alt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Pil: höger 15">
            <a:extLst>
              <a:ext uri="{FF2B5EF4-FFF2-40B4-BE49-F238E27FC236}">
                <a16:creationId xmlns:a16="http://schemas.microsoft.com/office/drawing/2014/main" id="{8EC3DAEC-6F28-44DD-BAA0-E2202AA2921B}"/>
              </a:ext>
            </a:extLst>
          </p:cNvPr>
          <p:cNvSpPr/>
          <p:nvPr/>
        </p:nvSpPr>
        <p:spPr>
          <a:xfrm rot="5400000">
            <a:off x="842109" y="4070763"/>
            <a:ext cx="179705" cy="126365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il: höger 16">
            <a:extLst>
              <a:ext uri="{FF2B5EF4-FFF2-40B4-BE49-F238E27FC236}">
                <a16:creationId xmlns:a16="http://schemas.microsoft.com/office/drawing/2014/main" id="{921FA6A2-DFDE-4D8F-918F-8326D609B88F}"/>
              </a:ext>
            </a:extLst>
          </p:cNvPr>
          <p:cNvSpPr/>
          <p:nvPr/>
        </p:nvSpPr>
        <p:spPr>
          <a:xfrm rot="5400000">
            <a:off x="2221740" y="4070763"/>
            <a:ext cx="179705" cy="126365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Pil: höger 17">
            <a:extLst>
              <a:ext uri="{FF2B5EF4-FFF2-40B4-BE49-F238E27FC236}">
                <a16:creationId xmlns:a16="http://schemas.microsoft.com/office/drawing/2014/main" id="{4C85DEDC-CC94-4653-8586-EFF231BC0FF7}"/>
              </a:ext>
            </a:extLst>
          </p:cNvPr>
          <p:cNvSpPr/>
          <p:nvPr/>
        </p:nvSpPr>
        <p:spPr>
          <a:xfrm rot="5400000">
            <a:off x="842109" y="4846620"/>
            <a:ext cx="179705" cy="126365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ruta 23">
            <a:extLst>
              <a:ext uri="{FF2B5EF4-FFF2-40B4-BE49-F238E27FC236}">
                <a16:creationId xmlns:a16="http://schemas.microsoft.com/office/drawing/2014/main" id="{9E09BC6B-BE76-469E-A34C-D9B2833D2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5627" y="4359949"/>
            <a:ext cx="504000" cy="323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</a:t>
            </a:r>
            <a:endParaRPr kumimoji="0" lang="sv-SE" altLang="sv-SE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Textruta 24">
            <a:extLst>
              <a:ext uri="{FF2B5EF4-FFF2-40B4-BE49-F238E27FC236}">
                <a16:creationId xmlns:a16="http://schemas.microsoft.com/office/drawing/2014/main" id="{1F37625E-64C0-4958-A6B8-D536FD895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7480" y="4359949"/>
            <a:ext cx="504000" cy="323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</a:t>
            </a:r>
            <a:endParaRPr kumimoji="0" lang="sv-SE" altLang="sv-SE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Pil: höger 20">
            <a:extLst>
              <a:ext uri="{FF2B5EF4-FFF2-40B4-BE49-F238E27FC236}">
                <a16:creationId xmlns:a16="http://schemas.microsoft.com/office/drawing/2014/main" id="{4D3179F3-EDD6-4493-B795-14C927CD8D50}"/>
              </a:ext>
            </a:extLst>
          </p:cNvPr>
          <p:cNvSpPr/>
          <p:nvPr/>
        </p:nvSpPr>
        <p:spPr>
          <a:xfrm rot="5400000">
            <a:off x="3601371" y="4070763"/>
            <a:ext cx="179705" cy="126365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Pil: höger 21">
            <a:extLst>
              <a:ext uri="{FF2B5EF4-FFF2-40B4-BE49-F238E27FC236}">
                <a16:creationId xmlns:a16="http://schemas.microsoft.com/office/drawing/2014/main" id="{77BFDD5E-107F-43AD-BB86-55E4E5865DEC}"/>
              </a:ext>
            </a:extLst>
          </p:cNvPr>
          <p:cNvSpPr/>
          <p:nvPr/>
        </p:nvSpPr>
        <p:spPr>
          <a:xfrm rot="5400000">
            <a:off x="4981001" y="4070763"/>
            <a:ext cx="179705" cy="126365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Pil: höger 22">
            <a:extLst>
              <a:ext uri="{FF2B5EF4-FFF2-40B4-BE49-F238E27FC236}">
                <a16:creationId xmlns:a16="http://schemas.microsoft.com/office/drawing/2014/main" id="{2C943FC8-B49C-47D8-B65E-DCC5C9274C29}"/>
              </a:ext>
            </a:extLst>
          </p:cNvPr>
          <p:cNvSpPr/>
          <p:nvPr/>
        </p:nvSpPr>
        <p:spPr>
          <a:xfrm rot="5400000">
            <a:off x="3617667" y="4846620"/>
            <a:ext cx="179705" cy="126365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Koppling: böjd 27">
            <a:extLst>
              <a:ext uri="{FF2B5EF4-FFF2-40B4-BE49-F238E27FC236}">
                <a16:creationId xmlns:a16="http://schemas.microsoft.com/office/drawing/2014/main" id="{DD6674DA-7623-47BD-ACAB-365A8CD0D1CE}"/>
              </a:ext>
            </a:extLst>
          </p:cNvPr>
          <p:cNvCxnSpPr>
            <a:cxnSpLocks/>
          </p:cNvCxnSpPr>
          <p:nvPr/>
        </p:nvCxnSpPr>
        <p:spPr>
          <a:xfrm rot="10800000" flipH="1">
            <a:off x="2678544" y="4084856"/>
            <a:ext cx="648000" cy="421640"/>
          </a:xfrm>
          <a:prstGeom prst="curved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Koppling: böjd 28">
            <a:extLst>
              <a:ext uri="{FF2B5EF4-FFF2-40B4-BE49-F238E27FC236}">
                <a16:creationId xmlns:a16="http://schemas.microsoft.com/office/drawing/2014/main" id="{A01C0892-34DF-4A71-BB00-5CE1CDEE3744}"/>
              </a:ext>
            </a:extLst>
          </p:cNvPr>
          <p:cNvCxnSpPr>
            <a:cxnSpLocks/>
          </p:cNvCxnSpPr>
          <p:nvPr/>
        </p:nvCxnSpPr>
        <p:spPr>
          <a:xfrm rot="10800000" flipV="1">
            <a:off x="2186956" y="2180297"/>
            <a:ext cx="2592000" cy="716915"/>
          </a:xfrm>
          <a:prstGeom prst="curved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8">
            <a:extLst>
              <a:ext uri="{FF2B5EF4-FFF2-40B4-BE49-F238E27FC236}">
                <a16:creationId xmlns:a16="http://schemas.microsoft.com/office/drawing/2014/main" id="{C9C52678-A3D8-4D27-AE0A-F63601CAD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132" y="79826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48E4DB7A-8328-44B6-B834-B962A7348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05" y="188836"/>
            <a:ext cx="640130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Flödesschema Kronobarnsmodellen</a:t>
            </a:r>
            <a:endParaRPr kumimoji="0" lang="sv-SE" altLang="sv-SE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Vid tillfällig vårdkontakt/närstående</a:t>
            </a:r>
          </a:p>
        </p:txBody>
      </p:sp>
      <p:sp>
        <p:nvSpPr>
          <p:cNvPr id="31" name="Rectangle 32">
            <a:extLst>
              <a:ext uri="{FF2B5EF4-FFF2-40B4-BE49-F238E27FC236}">
                <a16:creationId xmlns:a16="http://schemas.microsoft.com/office/drawing/2014/main" id="{0BEBC4A9-DDF0-4B7B-B915-8776A3716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132" y="171266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6" name="Rectangle 33">
            <a:extLst>
              <a:ext uri="{FF2B5EF4-FFF2-40B4-BE49-F238E27FC236}">
                <a16:creationId xmlns:a16="http://schemas.microsoft.com/office/drawing/2014/main" id="{A22126EE-E177-4B69-BB3C-A2AFA8BFB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132" y="1658190"/>
            <a:ext cx="184731" cy="154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sv-SE" altLang="sv-SE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sv-SE" altLang="sv-SE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7" name="Rectangle 37">
            <a:extLst>
              <a:ext uri="{FF2B5EF4-FFF2-40B4-BE49-F238E27FC236}">
                <a16:creationId xmlns:a16="http://schemas.microsoft.com/office/drawing/2014/main" id="{5C285210-E9D8-432F-95F4-B918A9406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132" y="2317678"/>
            <a:ext cx="184731" cy="68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8" name="Rectangle 39">
            <a:extLst>
              <a:ext uri="{FF2B5EF4-FFF2-40B4-BE49-F238E27FC236}">
                <a16:creationId xmlns:a16="http://schemas.microsoft.com/office/drawing/2014/main" id="{E01D4FCA-14BC-42FC-B3F4-ECDDDEEBC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132" y="262706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9" name="Rectangle 43">
            <a:extLst>
              <a:ext uri="{FF2B5EF4-FFF2-40B4-BE49-F238E27FC236}">
                <a16:creationId xmlns:a16="http://schemas.microsoft.com/office/drawing/2014/main" id="{562829A3-CDCC-4832-9520-01C9AB61B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132" y="308426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Koppling: böjd 42">
            <a:extLst>
              <a:ext uri="{FF2B5EF4-FFF2-40B4-BE49-F238E27FC236}">
                <a16:creationId xmlns:a16="http://schemas.microsoft.com/office/drawing/2014/main" id="{9E5A85E3-6DCF-463B-B013-107267D8F3FA}"/>
              </a:ext>
            </a:extLst>
          </p:cNvPr>
          <p:cNvCxnSpPr>
            <a:cxnSpLocks/>
          </p:cNvCxnSpPr>
          <p:nvPr/>
        </p:nvCxnSpPr>
        <p:spPr>
          <a:xfrm flipV="1">
            <a:off x="5452859" y="4044093"/>
            <a:ext cx="1646094" cy="522037"/>
          </a:xfrm>
          <a:prstGeom prst="curvedConnector3">
            <a:avLst>
              <a:gd name="adj1" fmla="val 100921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Bildobjekt 33">
            <a:extLst>
              <a:ext uri="{FF2B5EF4-FFF2-40B4-BE49-F238E27FC236}">
                <a16:creationId xmlns:a16="http://schemas.microsoft.com/office/drawing/2014/main" id="{D3B7BEBD-680F-4849-B9FF-14284BE60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t="12489" r="2432" b="10648"/>
          <a:stretch>
            <a:fillRect/>
          </a:stretch>
        </p:blipFill>
        <p:spPr bwMode="auto">
          <a:xfrm>
            <a:off x="10254014" y="210304"/>
            <a:ext cx="1694523" cy="77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Bildobjekt 33">
            <a:extLst>
              <a:ext uri="{FF2B5EF4-FFF2-40B4-BE49-F238E27FC236}">
                <a16:creationId xmlns:a16="http://schemas.microsoft.com/office/drawing/2014/main" id="{51283445-F765-46CA-8AEC-A4235D215F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" t="2507" r="5854" b="1071"/>
          <a:stretch/>
        </p:blipFill>
        <p:spPr>
          <a:xfrm>
            <a:off x="7581220" y="741418"/>
            <a:ext cx="2196996" cy="218490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8849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5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>
            <a:extLst>
              <a:ext uri="{FF2B5EF4-FFF2-40B4-BE49-F238E27FC236}">
                <a16:creationId xmlns:a16="http://schemas.microsoft.com/office/drawing/2014/main" id="{C9C52678-A3D8-4D27-AE0A-F63601CAD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132" y="79826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48E4DB7A-8328-44B6-B834-B962A7348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119" y="254382"/>
            <a:ext cx="6258636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Flödesschema Kronobarnsmodellen</a:t>
            </a:r>
            <a:br>
              <a:rPr kumimoji="0" lang="sv-SE" altLang="sv-S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sv-SE" altLang="sv-S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 redan upparbetat samarbete</a:t>
            </a:r>
            <a:endParaRPr kumimoji="0" lang="sv-SE" altLang="sv-SE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Rectangle 32">
            <a:extLst>
              <a:ext uri="{FF2B5EF4-FFF2-40B4-BE49-F238E27FC236}">
                <a16:creationId xmlns:a16="http://schemas.microsoft.com/office/drawing/2014/main" id="{0BEBC4A9-DDF0-4B7B-B915-8776A3716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132" y="171266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6" name="Rectangle 33">
            <a:extLst>
              <a:ext uri="{FF2B5EF4-FFF2-40B4-BE49-F238E27FC236}">
                <a16:creationId xmlns:a16="http://schemas.microsoft.com/office/drawing/2014/main" id="{A22126EE-E177-4B69-BB3C-A2AFA8BFB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132" y="1658190"/>
            <a:ext cx="184731" cy="154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sv-SE" altLang="sv-SE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sv-SE" altLang="sv-SE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7" name="Rectangle 37">
            <a:extLst>
              <a:ext uri="{FF2B5EF4-FFF2-40B4-BE49-F238E27FC236}">
                <a16:creationId xmlns:a16="http://schemas.microsoft.com/office/drawing/2014/main" id="{5C285210-E9D8-432F-95F4-B918A9406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132" y="2317678"/>
            <a:ext cx="184731" cy="68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8" name="Rectangle 39">
            <a:extLst>
              <a:ext uri="{FF2B5EF4-FFF2-40B4-BE49-F238E27FC236}">
                <a16:creationId xmlns:a16="http://schemas.microsoft.com/office/drawing/2014/main" id="{E01D4FCA-14BC-42FC-B3F4-ECDDDEEBC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132" y="262706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9" name="Rectangle 43">
            <a:extLst>
              <a:ext uri="{FF2B5EF4-FFF2-40B4-BE49-F238E27FC236}">
                <a16:creationId xmlns:a16="http://schemas.microsoft.com/office/drawing/2014/main" id="{562829A3-CDCC-4832-9520-01C9AB61B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132" y="308426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 Box 21">
            <a:extLst>
              <a:ext uri="{FF2B5EF4-FFF2-40B4-BE49-F238E27FC236}">
                <a16:creationId xmlns:a16="http://schemas.microsoft.com/office/drawing/2014/main" id="{2173263C-F4AA-4D74-9579-5BBC2457A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25" y="1536957"/>
            <a:ext cx="5678430" cy="72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vet vem vi ska samverka med och inhämtar muntligt/skriftligt samtycke och bjuder in till samverkan inom Kronobarnsmodellen</a:t>
            </a:r>
            <a:endParaRPr kumimoji="0" lang="sv-SE" alt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Text Box 2">
            <a:extLst>
              <a:ext uri="{FF2B5EF4-FFF2-40B4-BE49-F238E27FC236}">
                <a16:creationId xmlns:a16="http://schemas.microsoft.com/office/drawing/2014/main" id="{36709E2A-E83A-48AD-95AD-CD38CBB72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3499" y="3895101"/>
            <a:ext cx="2880000" cy="90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Anteckna resultatet från mötet i barnets plan i Linken.</a:t>
            </a:r>
            <a:endParaRPr kumimoji="0" lang="sv-SE" alt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Text Box 10">
            <a:extLst>
              <a:ext uri="{FF2B5EF4-FFF2-40B4-BE49-F238E27FC236}">
                <a16:creationId xmlns:a16="http://schemas.microsoft.com/office/drawing/2014/main" id="{A79F48A0-47C4-4A8A-9D0D-7F12A9A68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25" y="2702141"/>
            <a:ext cx="5678430" cy="72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Boka lokal/digitalt möte och skicka inbjudan med god framförhållning till barnet/vårdnadshavare/annan viktig vuxen samt samverkansparter.</a:t>
            </a:r>
            <a:endParaRPr kumimoji="0" lang="sv-SE" alt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Text Box 4">
            <a:extLst>
              <a:ext uri="{FF2B5EF4-FFF2-40B4-BE49-F238E27FC236}">
                <a16:creationId xmlns:a16="http://schemas.microsoft.com/office/drawing/2014/main" id="{3089F4B8-A162-4C32-8431-06436625F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1275" y="3923037"/>
            <a:ext cx="2880000" cy="90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Skriv ut barnets plan och ge den till verksamheter om de saknar tillgång till Linken.</a:t>
            </a:r>
            <a:endParaRPr kumimoji="0" lang="sv-SE" alt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" name="Text Box 5">
            <a:extLst>
              <a:ext uri="{FF2B5EF4-FFF2-40B4-BE49-F238E27FC236}">
                <a16:creationId xmlns:a16="http://schemas.microsoft.com/office/drawing/2014/main" id="{6D8E90F1-D147-4CC7-B09D-EFF1FCF15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1275" y="5461163"/>
            <a:ext cx="2880000" cy="90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Utse samordningsansvarig för fortsatt samverkan baserat på vilken verksamhet som har störst ansvar för åtgärderna i barnets plan.</a:t>
            </a:r>
            <a:endParaRPr kumimoji="0" lang="sv-SE" alt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" name="Text Box 9">
            <a:extLst>
              <a:ext uri="{FF2B5EF4-FFF2-40B4-BE49-F238E27FC236}">
                <a16:creationId xmlns:a16="http://schemas.microsoft.com/office/drawing/2014/main" id="{781EF58F-08FC-44DD-884D-A9DFBCBFA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25" y="3923037"/>
            <a:ext cx="2880000" cy="90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Genomför mötet med barnet i fokus för att möjliggöra samverkan utifrån barnets och familjens behov.  </a:t>
            </a:r>
            <a:endParaRPr kumimoji="0" lang="sv-SE" alt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Pil: höger 50">
            <a:extLst>
              <a:ext uri="{FF2B5EF4-FFF2-40B4-BE49-F238E27FC236}">
                <a16:creationId xmlns:a16="http://schemas.microsoft.com/office/drawing/2014/main" id="{50489B47-D08D-4803-AC06-4968E1FA68B6}"/>
              </a:ext>
            </a:extLst>
          </p:cNvPr>
          <p:cNvSpPr/>
          <p:nvPr/>
        </p:nvSpPr>
        <p:spPr>
          <a:xfrm rot="5400000">
            <a:off x="3346107" y="2431477"/>
            <a:ext cx="144000" cy="144000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7" name="Bildobjekt 33">
            <a:extLst>
              <a:ext uri="{FF2B5EF4-FFF2-40B4-BE49-F238E27FC236}">
                <a16:creationId xmlns:a16="http://schemas.microsoft.com/office/drawing/2014/main" id="{D3B7BEBD-680F-4849-B9FF-14284BE60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t="12489" r="2432" b="10648"/>
          <a:stretch>
            <a:fillRect/>
          </a:stretch>
        </p:blipFill>
        <p:spPr bwMode="auto">
          <a:xfrm>
            <a:off x="10254014" y="210304"/>
            <a:ext cx="1694523" cy="77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Pil: höger 48">
            <a:extLst>
              <a:ext uri="{FF2B5EF4-FFF2-40B4-BE49-F238E27FC236}">
                <a16:creationId xmlns:a16="http://schemas.microsoft.com/office/drawing/2014/main" id="{981A8260-089D-4E54-9A28-A8203D0FA080}"/>
              </a:ext>
            </a:extLst>
          </p:cNvPr>
          <p:cNvSpPr/>
          <p:nvPr/>
        </p:nvSpPr>
        <p:spPr>
          <a:xfrm rot="5400000">
            <a:off x="1999907" y="3612577"/>
            <a:ext cx="144000" cy="144000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Pil: höger 52">
            <a:extLst>
              <a:ext uri="{FF2B5EF4-FFF2-40B4-BE49-F238E27FC236}">
                <a16:creationId xmlns:a16="http://schemas.microsoft.com/office/drawing/2014/main" id="{E0304D95-850D-48D6-BEDD-64D2995B5A87}"/>
              </a:ext>
            </a:extLst>
          </p:cNvPr>
          <p:cNvSpPr/>
          <p:nvPr/>
        </p:nvSpPr>
        <p:spPr>
          <a:xfrm>
            <a:off x="3892612" y="4285677"/>
            <a:ext cx="144000" cy="144000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Pil: höger 53">
            <a:extLst>
              <a:ext uri="{FF2B5EF4-FFF2-40B4-BE49-F238E27FC236}">
                <a16:creationId xmlns:a16="http://schemas.microsoft.com/office/drawing/2014/main" id="{9CAF95AC-34D4-4036-B71F-8BAA4FC9F706}"/>
              </a:ext>
            </a:extLst>
          </p:cNvPr>
          <p:cNvSpPr/>
          <p:nvPr/>
        </p:nvSpPr>
        <p:spPr>
          <a:xfrm>
            <a:off x="7690386" y="4285677"/>
            <a:ext cx="144000" cy="144000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Pil: höger 54">
            <a:extLst>
              <a:ext uri="{FF2B5EF4-FFF2-40B4-BE49-F238E27FC236}">
                <a16:creationId xmlns:a16="http://schemas.microsoft.com/office/drawing/2014/main" id="{2EF69F4D-9833-4CD0-844A-258B22A48F5B}"/>
              </a:ext>
            </a:extLst>
          </p:cNvPr>
          <p:cNvSpPr/>
          <p:nvPr/>
        </p:nvSpPr>
        <p:spPr>
          <a:xfrm rot="5400000" flipV="1">
            <a:off x="9567404" y="5091779"/>
            <a:ext cx="133923" cy="45719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 Box 21">
            <a:extLst>
              <a:ext uri="{FF2B5EF4-FFF2-40B4-BE49-F238E27FC236}">
                <a16:creationId xmlns:a16="http://schemas.microsoft.com/office/drawing/2014/main" id="{7C33929D-6C93-4CB0-8385-E9E05E158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2142" y="1437768"/>
            <a:ext cx="3679711" cy="7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Om det är oklart ifall det redan finns en samverkan runt barnets plan ringer vi </a:t>
            </a:r>
            <a:br>
              <a:rPr kumimoji="0" lang="sv-SE" alt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sv-SE" alt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Barnens bästa ansvarig och stämmer av.</a:t>
            </a:r>
            <a:endParaRPr kumimoji="0" lang="sv-SE" alt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Stjärna: 10 punkter 21">
            <a:extLst>
              <a:ext uri="{FF2B5EF4-FFF2-40B4-BE49-F238E27FC236}">
                <a16:creationId xmlns:a16="http://schemas.microsoft.com/office/drawing/2014/main" id="{E846DFB3-BF8B-41B0-899D-B2B7F7781D88}"/>
              </a:ext>
            </a:extLst>
          </p:cNvPr>
          <p:cNvSpPr/>
          <p:nvPr/>
        </p:nvSpPr>
        <p:spPr>
          <a:xfrm>
            <a:off x="6524436" y="1245646"/>
            <a:ext cx="3974756" cy="1203622"/>
          </a:xfrm>
          <a:prstGeom prst="star10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65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0" grpId="0" animBg="1"/>
      <p:bldP spid="42" grpId="0" animBg="1"/>
      <p:bldP spid="45" grpId="0" animBg="1"/>
      <p:bldP spid="46" grpId="0" animBg="1"/>
      <p:bldP spid="51" grpId="0" animBg="1"/>
      <p:bldP spid="49" grpId="0" animBg="1"/>
      <p:bldP spid="53" grpId="0" animBg="1"/>
      <p:bldP spid="54" grpId="0" animBg="1"/>
      <p:bldP spid="55" grpId="0" animBg="1"/>
      <p:bldP spid="21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88287D1-1FDF-43CF-9268-ABC7280A35F9}"/>
              </a:ext>
            </a:extLst>
          </p:cNvPr>
          <p:cNvSpPr/>
          <p:nvPr/>
        </p:nvSpPr>
        <p:spPr>
          <a:xfrm>
            <a:off x="3881283" y="196646"/>
            <a:ext cx="7878097" cy="63936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12B9BAC-20C5-428D-94CD-2E3386B07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393" y="758053"/>
            <a:ext cx="3881284" cy="1325563"/>
          </a:xfrm>
        </p:spPr>
        <p:txBody>
          <a:bodyPr>
            <a:noAutofit/>
          </a:bodyPr>
          <a:lstStyle/>
          <a:p>
            <a:r>
              <a:rPr lang="sv-SE" sz="3200" b="1" dirty="0"/>
              <a:t>Kronobarnsmodellen</a:t>
            </a:r>
          </a:p>
        </p:txBody>
      </p:sp>
      <p:pic>
        <p:nvPicPr>
          <p:cNvPr id="6" name="Platshållare för innehåll 4">
            <a:extLst>
              <a:ext uri="{FF2B5EF4-FFF2-40B4-BE49-F238E27FC236}">
                <a16:creationId xmlns:a16="http://schemas.microsoft.com/office/drawing/2014/main" id="{6A4923D1-DD71-492B-8C0F-B97E25DC21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96" t="28770" r="26359" b="16322"/>
          <a:stretch/>
        </p:blipFill>
        <p:spPr>
          <a:xfrm>
            <a:off x="5636279" y="758053"/>
            <a:ext cx="4864550" cy="2595403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1081B836-52A9-4FDC-99D4-AE2333B5FF13}"/>
              </a:ext>
            </a:extLst>
          </p:cNvPr>
          <p:cNvSpPr txBox="1">
            <a:spLocks/>
          </p:cNvSpPr>
          <p:nvPr/>
        </p:nvSpPr>
        <p:spPr>
          <a:xfrm>
            <a:off x="3880878" y="-169597"/>
            <a:ext cx="78746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Praxismodellen – verktyg för att arbeta praktiskt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0966FCAC-EA5B-4C45-B9E2-AF0D2AC20568}"/>
              </a:ext>
            </a:extLst>
          </p:cNvPr>
          <p:cNvSpPr txBox="1">
            <a:spLocks/>
          </p:cNvSpPr>
          <p:nvPr/>
        </p:nvSpPr>
        <p:spPr>
          <a:xfrm>
            <a:off x="4175081" y="3629144"/>
            <a:ext cx="2691498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Barnets bästa hjulet</a:t>
            </a:r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DD700BFA-0E23-428C-9283-8233CFFAB1FF}"/>
              </a:ext>
            </a:extLst>
          </p:cNvPr>
          <p:cNvSpPr/>
          <p:nvPr/>
        </p:nvSpPr>
        <p:spPr>
          <a:xfrm>
            <a:off x="7864020" y="4530390"/>
            <a:ext cx="614639" cy="5496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lödesschema: Uppehåll 12">
            <a:extLst>
              <a:ext uri="{FF2B5EF4-FFF2-40B4-BE49-F238E27FC236}">
                <a16:creationId xmlns:a16="http://schemas.microsoft.com/office/drawing/2014/main" id="{E7ACF653-8681-47AF-8126-7496B1993845}"/>
              </a:ext>
            </a:extLst>
          </p:cNvPr>
          <p:cNvSpPr/>
          <p:nvPr/>
        </p:nvSpPr>
        <p:spPr>
          <a:xfrm rot="16200000">
            <a:off x="7597748" y="5233972"/>
            <a:ext cx="1138297" cy="712999"/>
          </a:xfrm>
          <a:prstGeom prst="flowChartDela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ubrik 1">
            <a:extLst>
              <a:ext uri="{FF2B5EF4-FFF2-40B4-BE49-F238E27FC236}">
                <a16:creationId xmlns:a16="http://schemas.microsoft.com/office/drawing/2014/main" id="{22E46DC1-43CD-4ED4-886D-6B016704909D}"/>
              </a:ext>
            </a:extLst>
          </p:cNvPr>
          <p:cNvSpPr txBox="1">
            <a:spLocks/>
          </p:cNvSpPr>
          <p:nvPr/>
        </p:nvSpPr>
        <p:spPr>
          <a:xfrm>
            <a:off x="6866579" y="3297754"/>
            <a:ext cx="25232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Barnensbästa-ansvarig</a:t>
            </a: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6E009798-A350-47DA-8C63-DA938A846098}"/>
              </a:ext>
            </a:extLst>
          </p:cNvPr>
          <p:cNvSpPr txBox="1">
            <a:spLocks/>
          </p:cNvSpPr>
          <p:nvPr/>
        </p:nvSpPr>
        <p:spPr>
          <a:xfrm>
            <a:off x="9743824" y="3629144"/>
            <a:ext cx="2691498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Barnets plan</a:t>
            </a:r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8FB84E86-6B6C-4780-837E-063A89B178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612" t="23130" r="37661" b="11065"/>
          <a:stretch/>
        </p:blipFill>
        <p:spPr>
          <a:xfrm>
            <a:off x="9916454" y="4315325"/>
            <a:ext cx="1518487" cy="218490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EB4FBDA5-D72F-4062-8FF8-2F013746503A}"/>
              </a:ext>
            </a:extLst>
          </p:cNvPr>
          <p:cNvCxnSpPr>
            <a:cxnSpLocks/>
          </p:cNvCxnSpPr>
          <p:nvPr/>
        </p:nvCxnSpPr>
        <p:spPr>
          <a:xfrm flipH="1">
            <a:off x="5987845" y="3297752"/>
            <a:ext cx="470668" cy="425071"/>
          </a:xfrm>
          <a:prstGeom prst="straightConnector1">
            <a:avLst/>
          </a:prstGeom>
          <a:ln w="57150">
            <a:solidFill>
              <a:srgbClr val="E132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pilkoppling 17">
            <a:extLst>
              <a:ext uri="{FF2B5EF4-FFF2-40B4-BE49-F238E27FC236}">
                <a16:creationId xmlns:a16="http://schemas.microsoft.com/office/drawing/2014/main" id="{1BFAA0EB-40BB-4B65-A15D-08E8C181D488}"/>
              </a:ext>
            </a:extLst>
          </p:cNvPr>
          <p:cNvCxnSpPr>
            <a:cxnSpLocks/>
          </p:cNvCxnSpPr>
          <p:nvPr/>
        </p:nvCxnSpPr>
        <p:spPr>
          <a:xfrm>
            <a:off x="8068554" y="3294464"/>
            <a:ext cx="0" cy="561407"/>
          </a:xfrm>
          <a:prstGeom prst="straightConnector1">
            <a:avLst/>
          </a:prstGeom>
          <a:ln w="57150">
            <a:solidFill>
              <a:srgbClr val="FFD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pilkoppling 19">
            <a:extLst>
              <a:ext uri="{FF2B5EF4-FFF2-40B4-BE49-F238E27FC236}">
                <a16:creationId xmlns:a16="http://schemas.microsoft.com/office/drawing/2014/main" id="{E8CD7BF6-081F-4CDB-8C7C-494738F67603}"/>
              </a:ext>
            </a:extLst>
          </p:cNvPr>
          <p:cNvCxnSpPr>
            <a:cxnSpLocks/>
          </p:cNvCxnSpPr>
          <p:nvPr/>
        </p:nvCxnSpPr>
        <p:spPr>
          <a:xfrm>
            <a:off x="9797873" y="3312070"/>
            <a:ext cx="470668" cy="425071"/>
          </a:xfrm>
          <a:prstGeom prst="straightConnector1">
            <a:avLst/>
          </a:prstGeom>
          <a:ln w="57150">
            <a:solidFill>
              <a:srgbClr val="83B8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E2F3963C-E44A-475A-BF57-E4A33C7793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4" y="1991630"/>
            <a:ext cx="3645525" cy="3399879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5567FD37-B167-423F-8EA8-0C4E54E88B2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" t="2507" r="5854" b="1071"/>
          <a:stretch/>
        </p:blipFill>
        <p:spPr>
          <a:xfrm>
            <a:off x="4381604" y="4315325"/>
            <a:ext cx="2196996" cy="2184909"/>
          </a:xfrm>
          <a:prstGeom prst="ellipse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1DCF4B6B-2C00-496D-9AC5-7A4FFA20F2A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" t="2507" r="5854" b="1071"/>
          <a:stretch/>
        </p:blipFill>
        <p:spPr>
          <a:xfrm>
            <a:off x="5648072" y="1414176"/>
            <a:ext cx="1450182" cy="14422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0038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11" grpId="0"/>
      <p:bldP spid="12" grpId="0" animBg="1"/>
      <p:bldP spid="13" grpId="0" animBg="1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2B9BAC-20C5-428D-94CD-2E3386B07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600" b="1" dirty="0"/>
              <a:t>Kronobarnsmodellen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F12F573E-C6BC-4A4F-B6D4-D607267FA58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951" y="566155"/>
            <a:ext cx="3108251" cy="362464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7623A629-6322-4291-A375-1A1CEC33027F}"/>
              </a:ext>
            </a:extLst>
          </p:cNvPr>
          <p:cNvSpPr txBox="1"/>
          <p:nvPr/>
        </p:nvSpPr>
        <p:spPr>
          <a:xfrm>
            <a:off x="0" y="618220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 KRONOBERG * ALVESTA KOMMUN * LESSEBO KOMMUN * LJUNGBY KOMMUN * MARKARYDS KOMMUN * TINGSRYDS KOMMUN * </a:t>
            </a:r>
            <a:b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UPPVIDINGE KOMMUN * VÄXJÖ KOMMUN * ÄLMHULTS KOMMUN * LINNÉUNIVERSITETET * POLISMYNDIGHETEN * IDÉBURNA ORGANISATIONER I KRONOBERG</a:t>
            </a:r>
          </a:p>
        </p:txBody>
      </p: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0C1D1B92-3651-4182-B049-8BE488EB7227}"/>
              </a:ext>
            </a:extLst>
          </p:cNvPr>
          <p:cNvCxnSpPr>
            <a:cxnSpLocks/>
          </p:cNvCxnSpPr>
          <p:nvPr/>
        </p:nvCxnSpPr>
        <p:spPr>
          <a:xfrm flipV="1">
            <a:off x="0" y="6160943"/>
            <a:ext cx="12192000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2371C669-EE74-4BB4-B3CB-8999C569A117}"/>
              </a:ext>
            </a:extLst>
          </p:cNvPr>
          <p:cNvSpPr txBox="1"/>
          <p:nvPr/>
        </p:nvSpPr>
        <p:spPr>
          <a:xfrm>
            <a:off x="955158" y="2039371"/>
            <a:ext cx="102816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För mer information: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www.regionkronoberg.se/barnensbastagaller</a:t>
            </a:r>
            <a:endParaRPr kumimoji="0" lang="sv-S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Bildobjekt 33">
            <a:extLst>
              <a:ext uri="{FF2B5EF4-FFF2-40B4-BE49-F238E27FC236}">
                <a16:creationId xmlns:a16="http://schemas.microsoft.com/office/drawing/2014/main" id="{2539831C-07A4-463A-B418-EE6790849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t="12489" r="2432" b="10648"/>
          <a:stretch>
            <a:fillRect/>
          </a:stretch>
        </p:blipFill>
        <p:spPr bwMode="auto">
          <a:xfrm>
            <a:off x="10345077" y="5218477"/>
            <a:ext cx="1694523" cy="77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391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9">
            <a:extLst>
              <a:ext uri="{FF2B5EF4-FFF2-40B4-BE49-F238E27FC236}">
                <a16:creationId xmlns:a16="http://schemas.microsoft.com/office/drawing/2014/main" id="{C76936FC-F377-4BA2-B272-C4588AA47E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33" r="25601"/>
          <a:stretch/>
        </p:blipFill>
        <p:spPr>
          <a:xfrm>
            <a:off x="452301" y="89743"/>
            <a:ext cx="3539449" cy="6359538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D1C680FA-28D5-473B-9022-A0B9414F9FAD}"/>
              </a:ext>
            </a:extLst>
          </p:cNvPr>
          <p:cNvSpPr txBox="1"/>
          <p:nvPr/>
        </p:nvSpPr>
        <p:spPr>
          <a:xfrm>
            <a:off x="3051543" y="4354032"/>
            <a:ext cx="9108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Tillsammans skapar vi en trygg uppväxt för VARJE barn genom främjande, tidiga och samordnade insatser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D0460B6-2253-477A-9161-E83EC07820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07"/>
          <a:stretch/>
        </p:blipFill>
        <p:spPr>
          <a:xfrm>
            <a:off x="4944616" y="1303639"/>
            <a:ext cx="5386209" cy="260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47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CA6E1A1D-FE8C-44AB-B318-831687F22B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138" t="16154" r="45646" b="24345"/>
          <a:stretch/>
        </p:blipFill>
        <p:spPr>
          <a:xfrm>
            <a:off x="10356996" y="180315"/>
            <a:ext cx="1426090" cy="5809276"/>
          </a:xfrm>
          <a:prstGeom prst="rect">
            <a:avLst/>
          </a:prstGeom>
        </p:spPr>
      </p:pic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63B1EFCC-2CD8-4E24-895A-A5AA9C8AAD7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1719264"/>
            <a:ext cx="10068208" cy="4030906"/>
          </a:xfrm>
        </p:spPr>
        <p:txBody>
          <a:bodyPr>
            <a:normAutofit/>
          </a:bodyPr>
          <a:lstStyle/>
          <a:p>
            <a:r>
              <a:rPr lang="sv-SE" sz="3200" dirty="0"/>
              <a:t>Kronobarnsmodellen är ett länsgemensamt </a:t>
            </a:r>
            <a:br>
              <a:rPr lang="sv-SE" sz="3200" dirty="0"/>
            </a:br>
            <a:r>
              <a:rPr lang="sv-SE" sz="3200" dirty="0"/>
              <a:t>arbetssätt för Kronbergs län. </a:t>
            </a:r>
          </a:p>
          <a:p>
            <a:pPr marL="0" indent="0">
              <a:buNone/>
            </a:pPr>
            <a:endParaRPr lang="sv-SE" sz="3200" dirty="0"/>
          </a:p>
          <a:p>
            <a:r>
              <a:rPr lang="sv-SE" sz="3200" dirty="0"/>
              <a:t>Den bygger på att alla barn och unga i Kronoberg </a:t>
            </a:r>
            <a:br>
              <a:rPr lang="sv-SE" sz="3200" dirty="0"/>
            </a:br>
            <a:r>
              <a:rPr lang="sv-SE" sz="3200" dirty="0"/>
              <a:t>ska få likvärdiga och jämlika förutsättningar för </a:t>
            </a:r>
            <a:br>
              <a:rPr lang="sv-SE" sz="3200" dirty="0"/>
            </a:br>
            <a:r>
              <a:rPr lang="sv-SE" sz="3200" dirty="0"/>
              <a:t>en god uppväxt.</a:t>
            </a:r>
          </a:p>
          <a:p>
            <a:endParaRPr lang="sv-SE" sz="3200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94AABEE-7AFA-4AD4-AB21-BE54CD684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Kronobarnsmodellen</a:t>
            </a:r>
          </a:p>
        </p:txBody>
      </p:sp>
    </p:spTree>
    <p:extLst>
      <p:ext uri="{BB962C8B-B14F-4D97-AF65-F5344CB8AC3E}">
        <p14:creationId xmlns:p14="http://schemas.microsoft.com/office/powerpoint/2010/main" val="1762685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6EFE262E-C442-4BAF-A874-1A6D6F97E7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32" t="16747" r="27431" b="33866"/>
          <a:stretch/>
        </p:blipFill>
        <p:spPr>
          <a:xfrm>
            <a:off x="8602935" y="2946898"/>
            <a:ext cx="3522333" cy="2252737"/>
          </a:xfrm>
          <a:prstGeom prst="rect">
            <a:avLst/>
          </a:prstGeom>
        </p:spPr>
      </p:pic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AE5CB49-807B-4944-B243-52CAED3C642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9195" y="1494976"/>
            <a:ext cx="7784368" cy="5084375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sv-SE" sz="2800" u="sng" dirty="0"/>
              <a:t>När det rör barnets situation:</a:t>
            </a:r>
          </a:p>
          <a:p>
            <a:pPr>
              <a:spcAft>
                <a:spcPts val="600"/>
              </a:spcAft>
            </a:pPr>
            <a:r>
              <a:rPr lang="sv-SE" dirty="0"/>
              <a:t>Samverkansmöte utifrån barnets behov, ersätter tidigare SIP-möten och kan initieras tidigare än en SIP. </a:t>
            </a:r>
          </a:p>
          <a:p>
            <a:pPr>
              <a:spcAft>
                <a:spcPts val="600"/>
              </a:spcAft>
            </a:pPr>
            <a:r>
              <a:rPr lang="sv-SE" dirty="0"/>
              <a:t>Fokus på att komma in med samverkan så tidigt som möjligt för att förhindra att problem eskalerar. </a:t>
            </a:r>
          </a:p>
          <a:p>
            <a:pPr>
              <a:spcAft>
                <a:spcPts val="600"/>
              </a:spcAft>
            </a:pPr>
            <a:endParaRPr lang="sv-SE" sz="1100" dirty="0"/>
          </a:p>
          <a:p>
            <a:pPr marL="0" indent="0">
              <a:spcAft>
                <a:spcPts val="600"/>
              </a:spcAft>
              <a:buNone/>
            </a:pPr>
            <a:r>
              <a:rPr lang="sv-SE" sz="2800" u="sng" dirty="0"/>
              <a:t>När det rör den vuxnes situation:</a:t>
            </a:r>
          </a:p>
          <a:p>
            <a:pPr>
              <a:spcAft>
                <a:spcPts val="600"/>
              </a:spcAft>
            </a:pPr>
            <a:r>
              <a:rPr lang="sv-SE" dirty="0"/>
              <a:t>Samverkansmöten runt den vuxne patienten där vi fokuserar på den vuxnes behov kallas fortsatt SIP-möte.</a:t>
            </a:r>
          </a:p>
          <a:p>
            <a:pPr>
              <a:spcAft>
                <a:spcPts val="600"/>
              </a:spcAft>
            </a:pPr>
            <a:r>
              <a:rPr lang="sv-SE" dirty="0"/>
              <a:t>Samverkan utifrån den vuxne patientens situation, där vi fokuserar på barnets behov, är ett samverkansmöte runt barnets plan, inom Kronobarnsmodellen.</a:t>
            </a:r>
          </a:p>
          <a:p>
            <a:pPr>
              <a:spcAft>
                <a:spcPts val="600"/>
              </a:spcAft>
            </a:pPr>
            <a:endParaRPr lang="sv-SE" dirty="0"/>
          </a:p>
          <a:p>
            <a:pPr marL="0" indent="0">
              <a:spcAft>
                <a:spcPts val="600"/>
              </a:spcAft>
              <a:buNone/>
            </a:pPr>
            <a:endParaRPr lang="sv-SE" dirty="0"/>
          </a:p>
          <a:p>
            <a:pPr>
              <a:spcAft>
                <a:spcPts val="600"/>
              </a:spcAft>
            </a:pPr>
            <a:endParaRPr lang="sv-SE" dirty="0"/>
          </a:p>
          <a:p>
            <a:pPr marL="0" indent="0">
              <a:spcAft>
                <a:spcPts val="600"/>
              </a:spcAft>
              <a:buNone/>
            </a:pP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3A8EF84-06A0-4090-8C60-E1B8D2608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4" y="230157"/>
            <a:ext cx="11094104" cy="1325563"/>
          </a:xfrm>
        </p:spPr>
        <p:txBody>
          <a:bodyPr/>
          <a:lstStyle/>
          <a:p>
            <a:r>
              <a:rPr lang="sv-SE" sz="3200" dirty="0"/>
              <a:t>VEM SKA ARBETA INOM KRONOBARNSMODELLEN?</a:t>
            </a:r>
          </a:p>
        </p:txBody>
      </p:sp>
    </p:spTree>
    <p:extLst>
      <p:ext uri="{BB962C8B-B14F-4D97-AF65-F5344CB8AC3E}">
        <p14:creationId xmlns:p14="http://schemas.microsoft.com/office/powerpoint/2010/main" val="285069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76C0921-3B22-49D1-9C5D-78750DCB8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644" y="138536"/>
            <a:ext cx="7056408" cy="6580927"/>
          </a:xfrm>
          <a:prstGeom prst="rect">
            <a:avLst/>
          </a:prstGeom>
        </p:spPr>
      </p:pic>
      <p:sp>
        <p:nvSpPr>
          <p:cNvPr id="5" name="Pil: femhörning 4">
            <a:extLst>
              <a:ext uri="{FF2B5EF4-FFF2-40B4-BE49-F238E27FC236}">
                <a16:creationId xmlns:a16="http://schemas.microsoft.com/office/drawing/2014/main" id="{FBABD0B8-375B-4C10-B152-F3C370F7E3C5}"/>
              </a:ext>
            </a:extLst>
          </p:cNvPr>
          <p:cNvSpPr/>
          <p:nvPr/>
        </p:nvSpPr>
        <p:spPr>
          <a:xfrm>
            <a:off x="388754" y="3931797"/>
            <a:ext cx="3151414" cy="2367643"/>
          </a:xfrm>
          <a:prstGeom prst="homePlate">
            <a:avLst/>
          </a:prstGeom>
          <a:solidFill>
            <a:srgbClr val="FFF6FA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3410BD4C-9AE1-4667-A82F-C637E38894D6}"/>
              </a:ext>
            </a:extLst>
          </p:cNvPr>
          <p:cNvSpPr txBox="1"/>
          <p:nvPr/>
        </p:nvSpPr>
        <p:spPr>
          <a:xfrm>
            <a:off x="439476" y="4238455"/>
            <a:ext cx="23806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 främjande och förebyggande arbetet riktar sig till barn redan innan det finns ett identifierbart behov av hjälp och stöd</a:t>
            </a:r>
          </a:p>
        </p:txBody>
      </p:sp>
      <p:sp>
        <p:nvSpPr>
          <p:cNvPr id="7" name="Pil: femhörning 6">
            <a:extLst>
              <a:ext uri="{FF2B5EF4-FFF2-40B4-BE49-F238E27FC236}">
                <a16:creationId xmlns:a16="http://schemas.microsoft.com/office/drawing/2014/main" id="{E25DDED0-5EDD-4539-8C2E-CEB7610080A4}"/>
              </a:ext>
            </a:extLst>
          </p:cNvPr>
          <p:cNvSpPr/>
          <p:nvPr/>
        </p:nvSpPr>
        <p:spPr>
          <a:xfrm flipH="1" flipV="1">
            <a:off x="8074765" y="2308774"/>
            <a:ext cx="3151414" cy="1200329"/>
          </a:xfrm>
          <a:prstGeom prst="homePlate">
            <a:avLst/>
          </a:prstGeom>
          <a:solidFill>
            <a:srgbClr val="FFE7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D597ADE-2160-4483-9655-8322788FE6F9}"/>
              </a:ext>
            </a:extLst>
          </p:cNvPr>
          <p:cNvSpPr txBox="1"/>
          <p:nvPr/>
        </p:nvSpPr>
        <p:spPr>
          <a:xfrm>
            <a:off x="8703270" y="2308774"/>
            <a:ext cx="2380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 tidiga upptäckten av barns behov av stöd görs inom respektive verksamhet</a:t>
            </a:r>
          </a:p>
        </p:txBody>
      </p:sp>
      <p:sp>
        <p:nvSpPr>
          <p:cNvPr id="9" name="Pil: femhörning 8">
            <a:extLst>
              <a:ext uri="{FF2B5EF4-FFF2-40B4-BE49-F238E27FC236}">
                <a16:creationId xmlns:a16="http://schemas.microsoft.com/office/drawing/2014/main" id="{C321C100-F8EB-4DD9-93B2-2B849671B892}"/>
              </a:ext>
            </a:extLst>
          </p:cNvPr>
          <p:cNvSpPr/>
          <p:nvPr/>
        </p:nvSpPr>
        <p:spPr>
          <a:xfrm>
            <a:off x="1918608" y="644799"/>
            <a:ext cx="3151414" cy="1200329"/>
          </a:xfrm>
          <a:prstGeom prst="homePlate">
            <a:avLst/>
          </a:prstGeom>
          <a:solidFill>
            <a:srgbClr val="BEF6B9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1422391-D04E-4030-98CC-FDCC5EE66E3D}"/>
              </a:ext>
            </a:extLst>
          </p:cNvPr>
          <p:cNvSpPr txBox="1"/>
          <p:nvPr/>
        </p:nvSpPr>
        <p:spPr>
          <a:xfrm>
            <a:off x="2094231" y="800100"/>
            <a:ext cx="2380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Utifrån barnets behov bestäms vem som ska samverka med familjen 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1DFD0C84-713E-48DD-BC6D-7B84A71A3708}"/>
              </a:ext>
            </a:extLst>
          </p:cNvPr>
          <p:cNvSpPr txBox="1">
            <a:spLocks/>
          </p:cNvSpPr>
          <p:nvPr/>
        </p:nvSpPr>
        <p:spPr>
          <a:xfrm>
            <a:off x="7944410" y="274974"/>
            <a:ext cx="3881284" cy="4133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kern="1200" cap="all" spc="140" baseline="0">
                <a:solidFill>
                  <a:schemeClr val="tx2"/>
                </a:solidFill>
                <a:latin typeface="Brandon Grotesque Black" panose="020B0A03020203060202" pitchFamily="34" charset="0"/>
                <a:ea typeface="+mj-ea"/>
                <a:cs typeface="+mj-cs"/>
              </a:defRPr>
            </a:lvl1pPr>
          </a:lstStyle>
          <a:p>
            <a:r>
              <a:rPr lang="sv-SE" sz="2000" b="1" dirty="0"/>
              <a:t>Kronobarnsmodellen</a:t>
            </a:r>
          </a:p>
        </p:txBody>
      </p:sp>
    </p:spTree>
    <p:extLst>
      <p:ext uri="{BB962C8B-B14F-4D97-AF65-F5344CB8AC3E}">
        <p14:creationId xmlns:p14="http://schemas.microsoft.com/office/powerpoint/2010/main" val="149187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60CC5B2-E05C-4730-92EF-F403A33BF6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07" t="25404" r="47139" b="8903"/>
          <a:stretch/>
        </p:blipFill>
        <p:spPr>
          <a:xfrm>
            <a:off x="10116832" y="2838473"/>
            <a:ext cx="1944172" cy="2778688"/>
          </a:xfrm>
          <a:prstGeom prst="rect">
            <a:avLst/>
          </a:prstGeom>
        </p:spPr>
      </p:pic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DD99D0B2-88EA-48DC-9548-EDF68BE7460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1902" y="1355863"/>
            <a:ext cx="9919932" cy="5257801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sv-SE" sz="3200" dirty="0"/>
              <a:t>När vi upptäcker att det behövs samordning runt ett barn.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sv-SE" sz="3200" dirty="0"/>
              <a:t>Kronobarnsmodellen tar inte bort anmälningsplikten till socialtjänsten.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sv-SE" sz="3000" dirty="0"/>
              <a:t>I samband med en orosanmälan ska vi vara försiktiga med att starta samverkan innan socialtjänsten har gjort sin utredning.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sv-SE" sz="3000" dirty="0"/>
              <a:t>Rådgör med socialtjänsten om det är läge att starta samverkan parallellt med deras utredning. Samverkan inleds inte om orosanmälan handlar om våld eller övergrepp.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sv-SE" sz="3200" dirty="0"/>
              <a:t>Socialtjänsten kan också aktivera Kronobarnsmodellen när de utreder en orosanmälan och upptäcker samverkansbehov.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5A0248E-EDAC-42F2-9EB4-346106F28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02" y="538270"/>
            <a:ext cx="9669809" cy="817593"/>
          </a:xfrm>
        </p:spPr>
        <p:txBody>
          <a:bodyPr/>
          <a:lstStyle/>
          <a:p>
            <a:r>
              <a:rPr lang="sv-SE" dirty="0"/>
              <a:t>När aktiveras samverkan inom Kronobarnsmodellen?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F19FD6B-0E39-481E-8277-AAE2190821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371" t="25094" r="39579" b="31086"/>
          <a:stretch/>
        </p:blipFill>
        <p:spPr>
          <a:xfrm>
            <a:off x="10568916" y="219491"/>
            <a:ext cx="1187921" cy="2429839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D456275B-BBAE-4397-89E8-C94441CEFB13}"/>
              </a:ext>
            </a:extLst>
          </p:cNvPr>
          <p:cNvSpPr/>
          <p:nvPr/>
        </p:nvSpPr>
        <p:spPr>
          <a:xfrm>
            <a:off x="11698840" y="2712378"/>
            <a:ext cx="508571" cy="1510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217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7BF1499-5714-4650-9084-3D9A47FFC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68" y="1452616"/>
            <a:ext cx="5055458" cy="4714807"/>
          </a:xfrm>
          <a:prstGeom prst="rect">
            <a:avLst/>
          </a:prstGeom>
        </p:spPr>
      </p:pic>
      <p:pic>
        <p:nvPicPr>
          <p:cNvPr id="5" name="Bildobjekt 33">
            <a:extLst>
              <a:ext uri="{FF2B5EF4-FFF2-40B4-BE49-F238E27FC236}">
                <a16:creationId xmlns:a16="http://schemas.microsoft.com/office/drawing/2014/main" id="{405CCE3B-1370-40C3-B786-A9E1F79BA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t="12489" r="2432" b="10648"/>
          <a:stretch>
            <a:fillRect/>
          </a:stretch>
        </p:blipFill>
        <p:spPr bwMode="auto">
          <a:xfrm>
            <a:off x="10249320" y="5902968"/>
            <a:ext cx="1694523" cy="77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ubrik 2">
            <a:extLst>
              <a:ext uri="{FF2B5EF4-FFF2-40B4-BE49-F238E27FC236}">
                <a16:creationId xmlns:a16="http://schemas.microsoft.com/office/drawing/2014/main" id="{2AE5A41C-271D-4DB9-9832-62F1431ADB7F}"/>
              </a:ext>
            </a:extLst>
          </p:cNvPr>
          <p:cNvSpPr txBox="1">
            <a:spLocks/>
          </p:cNvSpPr>
          <p:nvPr/>
        </p:nvSpPr>
        <p:spPr>
          <a:xfrm>
            <a:off x="641902" y="538270"/>
            <a:ext cx="9669809" cy="81759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kern="1200" cap="all" spc="140" baseline="0">
                <a:solidFill>
                  <a:schemeClr val="tx2"/>
                </a:solidFill>
                <a:latin typeface="Brandon Grotesque Black" panose="020B0A03020203060202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800" b="0" i="0" u="none" strike="noStrike" kern="1200" cap="all" spc="140" normalizeH="0" baseline="0" noProof="0" dirty="0">
                <a:ln>
                  <a:noFill/>
                </a:ln>
                <a:solidFill>
                  <a:srgbClr val="412682"/>
                </a:solidFill>
                <a:effectLst/>
                <a:uLnTx/>
                <a:uFillTx/>
                <a:latin typeface="Brandon Grotesque Black" panose="020B0A03020203060202" pitchFamily="34" charset="0"/>
                <a:ea typeface="+mj-ea"/>
                <a:cs typeface="+mj-cs"/>
              </a:rPr>
              <a:t>Barnets bästa-hjulet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CB92E66-B636-4069-9581-5CCC3B7A02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0" y="1200145"/>
            <a:ext cx="5528352" cy="508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3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88287D1-1FDF-43CF-9268-ABC7280A35F9}"/>
              </a:ext>
            </a:extLst>
          </p:cNvPr>
          <p:cNvSpPr/>
          <p:nvPr/>
        </p:nvSpPr>
        <p:spPr>
          <a:xfrm>
            <a:off x="3881283" y="196646"/>
            <a:ext cx="7878097" cy="63936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12B9BAC-20C5-428D-94CD-2E3386B07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393" y="758053"/>
            <a:ext cx="3881284" cy="1325563"/>
          </a:xfrm>
        </p:spPr>
        <p:txBody>
          <a:bodyPr>
            <a:noAutofit/>
          </a:bodyPr>
          <a:lstStyle/>
          <a:p>
            <a:r>
              <a:rPr lang="sv-SE" sz="3200" b="1" dirty="0"/>
              <a:t>Kronobarnsmodellen</a:t>
            </a:r>
          </a:p>
        </p:txBody>
      </p:sp>
      <p:pic>
        <p:nvPicPr>
          <p:cNvPr id="6" name="Platshållare för innehåll 4">
            <a:extLst>
              <a:ext uri="{FF2B5EF4-FFF2-40B4-BE49-F238E27FC236}">
                <a16:creationId xmlns:a16="http://schemas.microsoft.com/office/drawing/2014/main" id="{6A4923D1-DD71-492B-8C0F-B97E25DC21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96" t="28770" r="26359" b="16322"/>
          <a:stretch/>
        </p:blipFill>
        <p:spPr>
          <a:xfrm>
            <a:off x="5636279" y="758053"/>
            <a:ext cx="4864550" cy="2595403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1081B836-52A9-4FDC-99D4-AE2333B5FF13}"/>
              </a:ext>
            </a:extLst>
          </p:cNvPr>
          <p:cNvSpPr txBox="1">
            <a:spLocks/>
          </p:cNvSpPr>
          <p:nvPr/>
        </p:nvSpPr>
        <p:spPr>
          <a:xfrm>
            <a:off x="3880878" y="-169597"/>
            <a:ext cx="78746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Praxismodellen – verktyg för att arbeta praktiskt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0966FCAC-EA5B-4C45-B9E2-AF0D2AC20568}"/>
              </a:ext>
            </a:extLst>
          </p:cNvPr>
          <p:cNvSpPr txBox="1">
            <a:spLocks/>
          </p:cNvSpPr>
          <p:nvPr/>
        </p:nvSpPr>
        <p:spPr>
          <a:xfrm>
            <a:off x="4175081" y="3629144"/>
            <a:ext cx="2691498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Barnets bästa hjulet</a:t>
            </a:r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DD700BFA-0E23-428C-9283-8233CFFAB1FF}"/>
              </a:ext>
            </a:extLst>
          </p:cNvPr>
          <p:cNvSpPr/>
          <p:nvPr/>
        </p:nvSpPr>
        <p:spPr>
          <a:xfrm>
            <a:off x="7864020" y="4530390"/>
            <a:ext cx="614639" cy="5496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lödesschema: Uppehåll 12">
            <a:extLst>
              <a:ext uri="{FF2B5EF4-FFF2-40B4-BE49-F238E27FC236}">
                <a16:creationId xmlns:a16="http://schemas.microsoft.com/office/drawing/2014/main" id="{E7ACF653-8681-47AF-8126-7496B1993845}"/>
              </a:ext>
            </a:extLst>
          </p:cNvPr>
          <p:cNvSpPr/>
          <p:nvPr/>
        </p:nvSpPr>
        <p:spPr>
          <a:xfrm rot="16200000">
            <a:off x="7597748" y="5233972"/>
            <a:ext cx="1138297" cy="712999"/>
          </a:xfrm>
          <a:prstGeom prst="flowChartDela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ubrik 1">
            <a:extLst>
              <a:ext uri="{FF2B5EF4-FFF2-40B4-BE49-F238E27FC236}">
                <a16:creationId xmlns:a16="http://schemas.microsoft.com/office/drawing/2014/main" id="{22E46DC1-43CD-4ED4-886D-6B016704909D}"/>
              </a:ext>
            </a:extLst>
          </p:cNvPr>
          <p:cNvSpPr txBox="1">
            <a:spLocks/>
          </p:cNvSpPr>
          <p:nvPr/>
        </p:nvSpPr>
        <p:spPr>
          <a:xfrm>
            <a:off x="6866579" y="3297754"/>
            <a:ext cx="25232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Barnensbästa-ansvarig</a:t>
            </a: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6E009798-A350-47DA-8C63-DA938A846098}"/>
              </a:ext>
            </a:extLst>
          </p:cNvPr>
          <p:cNvSpPr txBox="1">
            <a:spLocks/>
          </p:cNvSpPr>
          <p:nvPr/>
        </p:nvSpPr>
        <p:spPr>
          <a:xfrm>
            <a:off x="9743824" y="3629144"/>
            <a:ext cx="2691498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Barnets plan</a:t>
            </a:r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8FB84E86-6B6C-4780-837E-063A89B178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612" t="23130" r="37661" b="11065"/>
          <a:stretch/>
        </p:blipFill>
        <p:spPr>
          <a:xfrm>
            <a:off x="9916454" y="4315325"/>
            <a:ext cx="1518487" cy="218490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EB4FBDA5-D72F-4062-8FF8-2F013746503A}"/>
              </a:ext>
            </a:extLst>
          </p:cNvPr>
          <p:cNvCxnSpPr>
            <a:cxnSpLocks/>
          </p:cNvCxnSpPr>
          <p:nvPr/>
        </p:nvCxnSpPr>
        <p:spPr>
          <a:xfrm flipH="1">
            <a:off x="5987845" y="3297752"/>
            <a:ext cx="470668" cy="425071"/>
          </a:xfrm>
          <a:prstGeom prst="straightConnector1">
            <a:avLst/>
          </a:prstGeom>
          <a:ln w="57150">
            <a:solidFill>
              <a:srgbClr val="E132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pilkoppling 17">
            <a:extLst>
              <a:ext uri="{FF2B5EF4-FFF2-40B4-BE49-F238E27FC236}">
                <a16:creationId xmlns:a16="http://schemas.microsoft.com/office/drawing/2014/main" id="{1BFAA0EB-40BB-4B65-A15D-08E8C181D488}"/>
              </a:ext>
            </a:extLst>
          </p:cNvPr>
          <p:cNvCxnSpPr>
            <a:cxnSpLocks/>
          </p:cNvCxnSpPr>
          <p:nvPr/>
        </p:nvCxnSpPr>
        <p:spPr>
          <a:xfrm>
            <a:off x="8068554" y="3294464"/>
            <a:ext cx="0" cy="561407"/>
          </a:xfrm>
          <a:prstGeom prst="straightConnector1">
            <a:avLst/>
          </a:prstGeom>
          <a:ln w="57150">
            <a:solidFill>
              <a:srgbClr val="FFD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pilkoppling 19">
            <a:extLst>
              <a:ext uri="{FF2B5EF4-FFF2-40B4-BE49-F238E27FC236}">
                <a16:creationId xmlns:a16="http://schemas.microsoft.com/office/drawing/2014/main" id="{E8CD7BF6-081F-4CDB-8C7C-494738F67603}"/>
              </a:ext>
            </a:extLst>
          </p:cNvPr>
          <p:cNvCxnSpPr>
            <a:cxnSpLocks/>
          </p:cNvCxnSpPr>
          <p:nvPr/>
        </p:nvCxnSpPr>
        <p:spPr>
          <a:xfrm>
            <a:off x="9797873" y="3312070"/>
            <a:ext cx="470668" cy="425071"/>
          </a:xfrm>
          <a:prstGeom prst="straightConnector1">
            <a:avLst/>
          </a:prstGeom>
          <a:ln w="57150">
            <a:solidFill>
              <a:srgbClr val="83B8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E2F3963C-E44A-475A-BF57-E4A33C7793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4" y="1991630"/>
            <a:ext cx="3645525" cy="3399879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D4D04F13-E9C1-473E-B368-9340A0F7DE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433" y="1299125"/>
            <a:ext cx="1704160" cy="1568982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666BFEDC-8431-4535-B9DB-4C64EBB52EB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" t="2507" r="5854" b="1071"/>
          <a:stretch/>
        </p:blipFill>
        <p:spPr>
          <a:xfrm>
            <a:off x="4381604" y="4315325"/>
            <a:ext cx="2196996" cy="218490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6407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2">
            <a:extLst>
              <a:ext uri="{FF2B5EF4-FFF2-40B4-BE49-F238E27FC236}">
                <a16:creationId xmlns:a16="http://schemas.microsoft.com/office/drawing/2014/main" id="{786949D3-733D-450D-B3A8-FB56E199E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132" y="1133115"/>
            <a:ext cx="2520000" cy="647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Ett eller flera barn i en familj behöver stöd</a:t>
            </a:r>
            <a:endParaRPr kumimoji="0" lang="sv-SE" altLang="sv-SE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 Box 25">
            <a:extLst>
              <a:ext uri="{FF2B5EF4-FFF2-40B4-BE49-F238E27FC236}">
                <a16:creationId xmlns:a16="http://schemas.microsoft.com/office/drawing/2014/main" id="{31A24034-2FBD-4666-8AF1-D2AB8CAC2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1613" y="1133115"/>
            <a:ext cx="2520000" cy="647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Vilka områden i barnets bästa-hjulet</a:t>
            </a: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berörs?</a:t>
            </a:r>
            <a:endParaRPr kumimoji="0" lang="sv-SE" alt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 Box 20">
            <a:extLst>
              <a:ext uri="{FF2B5EF4-FFF2-40B4-BE49-F238E27FC236}">
                <a16:creationId xmlns:a16="http://schemas.microsoft.com/office/drawing/2014/main" id="{41287934-8E36-4564-A349-2389B8D5B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95" y="2834442"/>
            <a:ext cx="2520000" cy="75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Löser vi detta i egen eller annan verksamhet inom Region Kronoberg?</a:t>
            </a:r>
            <a:endParaRPr kumimoji="0" lang="sv-SE" alt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id="{DF60F5D8-A417-43B8-8215-A1F1E497C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368" y="2407063"/>
            <a:ext cx="2520000" cy="1332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Löser någon annan verksamhet utanför Region Kronoberg detta själv?</a:t>
            </a:r>
            <a:endParaRPr kumimoji="0" lang="sv-SE" altLang="sv-SE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(t.ex. socialtjänst, förskola, skola)</a:t>
            </a:r>
            <a:endParaRPr kumimoji="0" lang="sv-SE" alt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 Box 21">
            <a:extLst>
              <a:ext uri="{FF2B5EF4-FFF2-40B4-BE49-F238E27FC236}">
                <a16:creationId xmlns:a16="http://schemas.microsoft.com/office/drawing/2014/main" id="{41E49C83-1CB0-46EB-AD92-7ACE04097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142" y="2983063"/>
            <a:ext cx="1836000" cy="75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 än en verksamhet berörs:</a:t>
            </a:r>
            <a:endParaRPr kumimoji="0" lang="sv-SE" alt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AE780488-569D-4F81-8425-527B1DABA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95" y="4818308"/>
            <a:ext cx="2520000" cy="10440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arbetar vidare i vår verksamhet, samverkar eller hänvisar till rätt verksamhet inom Region Kronoberg.</a:t>
            </a:r>
            <a:endParaRPr kumimoji="0" lang="sv-SE" alt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5C8F4814-FF95-4814-A45D-09A2915B5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6735" y="4818307"/>
            <a:ext cx="2984719" cy="1044001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hänvisar till annan verksamhet utanför Region Kronoberg, eller inhämtar muntligt samtycke och kontaktar verksamheten. </a:t>
            </a:r>
            <a:endParaRPr kumimoji="0" lang="sv-SE" alt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Pil: höger 12">
            <a:extLst>
              <a:ext uri="{FF2B5EF4-FFF2-40B4-BE49-F238E27FC236}">
                <a16:creationId xmlns:a16="http://schemas.microsoft.com/office/drawing/2014/main" id="{C42118C0-FDD7-45A7-988D-FD4311AF9765}"/>
              </a:ext>
            </a:extLst>
          </p:cNvPr>
          <p:cNvSpPr/>
          <p:nvPr/>
        </p:nvSpPr>
        <p:spPr>
          <a:xfrm>
            <a:off x="3065205" y="1337722"/>
            <a:ext cx="288000" cy="126365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ruta 17">
            <a:extLst>
              <a:ext uri="{FF2B5EF4-FFF2-40B4-BE49-F238E27FC236}">
                <a16:creationId xmlns:a16="http://schemas.microsoft.com/office/drawing/2014/main" id="{7483DD52-D236-40F3-B0E1-F273D71BB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921" y="4042449"/>
            <a:ext cx="504000" cy="323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</a:t>
            </a:r>
            <a:endParaRPr kumimoji="0" lang="sv-SE" altLang="sv-SE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ruta 18">
            <a:extLst>
              <a:ext uri="{FF2B5EF4-FFF2-40B4-BE49-F238E27FC236}">
                <a16:creationId xmlns:a16="http://schemas.microsoft.com/office/drawing/2014/main" id="{15B2D8D3-3EA9-4F0E-B80D-D359B9819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180" y="4042449"/>
            <a:ext cx="504000" cy="323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</a:t>
            </a:r>
            <a:endParaRPr kumimoji="0" lang="sv-SE" alt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Pil: höger 15">
            <a:extLst>
              <a:ext uri="{FF2B5EF4-FFF2-40B4-BE49-F238E27FC236}">
                <a16:creationId xmlns:a16="http://schemas.microsoft.com/office/drawing/2014/main" id="{8EC3DAEC-6F28-44DD-BAA0-E2202AA2921B}"/>
              </a:ext>
            </a:extLst>
          </p:cNvPr>
          <p:cNvSpPr/>
          <p:nvPr/>
        </p:nvSpPr>
        <p:spPr>
          <a:xfrm rot="5400000">
            <a:off x="842109" y="3753263"/>
            <a:ext cx="179705" cy="126365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il: höger 16">
            <a:extLst>
              <a:ext uri="{FF2B5EF4-FFF2-40B4-BE49-F238E27FC236}">
                <a16:creationId xmlns:a16="http://schemas.microsoft.com/office/drawing/2014/main" id="{921FA6A2-DFDE-4D8F-918F-8326D609B88F}"/>
              </a:ext>
            </a:extLst>
          </p:cNvPr>
          <p:cNvSpPr/>
          <p:nvPr/>
        </p:nvSpPr>
        <p:spPr>
          <a:xfrm rot="5400000">
            <a:off x="2245068" y="3753264"/>
            <a:ext cx="179705" cy="126365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Pil: höger 17">
            <a:extLst>
              <a:ext uri="{FF2B5EF4-FFF2-40B4-BE49-F238E27FC236}">
                <a16:creationId xmlns:a16="http://schemas.microsoft.com/office/drawing/2014/main" id="{4C85DEDC-CC94-4653-8586-EFF231BC0FF7}"/>
              </a:ext>
            </a:extLst>
          </p:cNvPr>
          <p:cNvSpPr/>
          <p:nvPr/>
        </p:nvSpPr>
        <p:spPr>
          <a:xfrm rot="5400000">
            <a:off x="842109" y="4529120"/>
            <a:ext cx="179705" cy="126365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ruta 23">
            <a:extLst>
              <a:ext uri="{FF2B5EF4-FFF2-40B4-BE49-F238E27FC236}">
                <a16:creationId xmlns:a16="http://schemas.microsoft.com/office/drawing/2014/main" id="{9E09BC6B-BE76-469E-A34C-D9B2833D2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5890" y="4112022"/>
            <a:ext cx="504000" cy="323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</a:t>
            </a:r>
            <a:endParaRPr kumimoji="0" lang="sv-SE" altLang="sv-SE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Textruta 24">
            <a:extLst>
              <a:ext uri="{FF2B5EF4-FFF2-40B4-BE49-F238E27FC236}">
                <a16:creationId xmlns:a16="http://schemas.microsoft.com/office/drawing/2014/main" id="{1F37625E-64C0-4958-A6B8-D536FD895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7480" y="4112022"/>
            <a:ext cx="504000" cy="323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</a:t>
            </a:r>
            <a:endParaRPr kumimoji="0" lang="sv-SE" altLang="sv-SE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Pil: höger 20">
            <a:extLst>
              <a:ext uri="{FF2B5EF4-FFF2-40B4-BE49-F238E27FC236}">
                <a16:creationId xmlns:a16="http://schemas.microsoft.com/office/drawing/2014/main" id="{4D3179F3-EDD6-4493-B795-14C927CD8D50}"/>
              </a:ext>
            </a:extLst>
          </p:cNvPr>
          <p:cNvSpPr/>
          <p:nvPr/>
        </p:nvSpPr>
        <p:spPr>
          <a:xfrm rot="5400000">
            <a:off x="3693867" y="3822836"/>
            <a:ext cx="179705" cy="126365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Pil: höger 21">
            <a:extLst>
              <a:ext uri="{FF2B5EF4-FFF2-40B4-BE49-F238E27FC236}">
                <a16:creationId xmlns:a16="http://schemas.microsoft.com/office/drawing/2014/main" id="{77BFDD5E-107F-43AD-BB86-55E4E5865DEC}"/>
              </a:ext>
            </a:extLst>
          </p:cNvPr>
          <p:cNvSpPr/>
          <p:nvPr/>
        </p:nvSpPr>
        <p:spPr>
          <a:xfrm rot="5400000">
            <a:off x="4981001" y="3822836"/>
            <a:ext cx="179705" cy="126365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Pil: höger 22">
            <a:extLst>
              <a:ext uri="{FF2B5EF4-FFF2-40B4-BE49-F238E27FC236}">
                <a16:creationId xmlns:a16="http://schemas.microsoft.com/office/drawing/2014/main" id="{2C943FC8-B49C-47D8-B65E-DCC5C9274C29}"/>
              </a:ext>
            </a:extLst>
          </p:cNvPr>
          <p:cNvSpPr/>
          <p:nvPr/>
        </p:nvSpPr>
        <p:spPr>
          <a:xfrm rot="5400000">
            <a:off x="3693867" y="4598693"/>
            <a:ext cx="179705" cy="126365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Koppling: böjd 27">
            <a:extLst>
              <a:ext uri="{FF2B5EF4-FFF2-40B4-BE49-F238E27FC236}">
                <a16:creationId xmlns:a16="http://schemas.microsoft.com/office/drawing/2014/main" id="{DD6674DA-7623-47BD-ACAB-365A8CD0D1CE}"/>
              </a:ext>
            </a:extLst>
          </p:cNvPr>
          <p:cNvCxnSpPr>
            <a:cxnSpLocks/>
          </p:cNvCxnSpPr>
          <p:nvPr/>
        </p:nvCxnSpPr>
        <p:spPr>
          <a:xfrm rot="10800000" flipH="1">
            <a:off x="2678544" y="3767356"/>
            <a:ext cx="648000" cy="421640"/>
          </a:xfrm>
          <a:prstGeom prst="curved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Koppling: böjd 28">
            <a:extLst>
              <a:ext uri="{FF2B5EF4-FFF2-40B4-BE49-F238E27FC236}">
                <a16:creationId xmlns:a16="http://schemas.microsoft.com/office/drawing/2014/main" id="{A01C0892-34DF-4A71-BB00-5CE1CDEE3744}"/>
              </a:ext>
            </a:extLst>
          </p:cNvPr>
          <p:cNvCxnSpPr>
            <a:cxnSpLocks/>
          </p:cNvCxnSpPr>
          <p:nvPr/>
        </p:nvCxnSpPr>
        <p:spPr>
          <a:xfrm rot="10800000" flipV="1">
            <a:off x="2186956" y="1862797"/>
            <a:ext cx="2592000" cy="716915"/>
          </a:xfrm>
          <a:prstGeom prst="curved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8">
            <a:extLst>
              <a:ext uri="{FF2B5EF4-FFF2-40B4-BE49-F238E27FC236}">
                <a16:creationId xmlns:a16="http://schemas.microsoft.com/office/drawing/2014/main" id="{C9C52678-A3D8-4D27-AE0A-F63601CAD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132" y="79826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48E4DB7A-8328-44B6-B834-B962A7348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063" y="127957"/>
            <a:ext cx="625863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Flödesschema Kronobarnsmodellen</a:t>
            </a:r>
            <a:endParaRPr kumimoji="0" lang="sv-SE" altLang="sv-SE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Vid etablerad vårdkontakt</a:t>
            </a:r>
          </a:p>
        </p:txBody>
      </p:sp>
      <p:sp>
        <p:nvSpPr>
          <p:cNvPr id="31" name="Rectangle 32">
            <a:extLst>
              <a:ext uri="{FF2B5EF4-FFF2-40B4-BE49-F238E27FC236}">
                <a16:creationId xmlns:a16="http://schemas.microsoft.com/office/drawing/2014/main" id="{0BEBC4A9-DDF0-4B7B-B915-8776A3716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132" y="171266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6" name="Rectangle 33">
            <a:extLst>
              <a:ext uri="{FF2B5EF4-FFF2-40B4-BE49-F238E27FC236}">
                <a16:creationId xmlns:a16="http://schemas.microsoft.com/office/drawing/2014/main" id="{A22126EE-E177-4B69-BB3C-A2AFA8BFB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132" y="1658190"/>
            <a:ext cx="184731" cy="154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sv-SE" altLang="sv-SE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sv-SE" altLang="sv-SE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7" name="Rectangle 37">
            <a:extLst>
              <a:ext uri="{FF2B5EF4-FFF2-40B4-BE49-F238E27FC236}">
                <a16:creationId xmlns:a16="http://schemas.microsoft.com/office/drawing/2014/main" id="{5C285210-E9D8-432F-95F4-B918A9406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132" y="2317678"/>
            <a:ext cx="184731" cy="68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8" name="Rectangle 39">
            <a:extLst>
              <a:ext uri="{FF2B5EF4-FFF2-40B4-BE49-F238E27FC236}">
                <a16:creationId xmlns:a16="http://schemas.microsoft.com/office/drawing/2014/main" id="{E01D4FCA-14BC-42FC-B3F4-ECDDDEEBC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132" y="262706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9" name="Rectangle 43">
            <a:extLst>
              <a:ext uri="{FF2B5EF4-FFF2-40B4-BE49-F238E27FC236}">
                <a16:creationId xmlns:a16="http://schemas.microsoft.com/office/drawing/2014/main" id="{562829A3-CDCC-4832-9520-01C9AB61B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132" y="308426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Koppling: böjd 42">
            <a:extLst>
              <a:ext uri="{FF2B5EF4-FFF2-40B4-BE49-F238E27FC236}">
                <a16:creationId xmlns:a16="http://schemas.microsoft.com/office/drawing/2014/main" id="{9E5A85E3-6DCF-463B-B013-107267D8F3FA}"/>
              </a:ext>
            </a:extLst>
          </p:cNvPr>
          <p:cNvCxnSpPr>
            <a:cxnSpLocks/>
          </p:cNvCxnSpPr>
          <p:nvPr/>
        </p:nvCxnSpPr>
        <p:spPr>
          <a:xfrm rot="10800000" flipH="1">
            <a:off x="5452859" y="3826990"/>
            <a:ext cx="648000" cy="421640"/>
          </a:xfrm>
          <a:prstGeom prst="curved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21">
            <a:extLst>
              <a:ext uri="{FF2B5EF4-FFF2-40B4-BE49-F238E27FC236}">
                <a16:creationId xmlns:a16="http://schemas.microsoft.com/office/drawing/2014/main" id="{2173263C-F4AA-4D74-9579-5BBC2457A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1372" y="2857918"/>
            <a:ext cx="4087237" cy="75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bjuder in till samverkan inom Kronobarnsmodellen</a:t>
            </a:r>
            <a:endParaRPr kumimoji="0" lang="sv-SE" alt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Text Box 2">
            <a:extLst>
              <a:ext uri="{FF2B5EF4-FFF2-40B4-BE49-F238E27FC236}">
                <a16:creationId xmlns:a16="http://schemas.microsoft.com/office/drawing/2014/main" id="{36709E2A-E83A-48AD-95AD-CD38CBB72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300" y="6111803"/>
            <a:ext cx="4117309" cy="647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Anteckna resultatet från mötet i barnets plan i Linken.</a:t>
            </a:r>
            <a:endParaRPr kumimoji="0" lang="sv-SE" alt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Text Box 10">
            <a:extLst>
              <a:ext uri="{FF2B5EF4-FFF2-40B4-BE49-F238E27FC236}">
                <a16:creationId xmlns:a16="http://schemas.microsoft.com/office/drawing/2014/main" id="{A79F48A0-47C4-4A8A-9D0D-7F12A9A68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1372" y="3835024"/>
            <a:ext cx="4087237" cy="93456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Boka lokal/digitalt möte och skicka inbjudan med god framförhållning till barnet/vårdnadshavare/ annan viktig vuxen samt samverkansparter.</a:t>
            </a:r>
            <a:endParaRPr kumimoji="0" lang="sv-SE" alt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Text Box 4">
            <a:extLst>
              <a:ext uri="{FF2B5EF4-FFF2-40B4-BE49-F238E27FC236}">
                <a16:creationId xmlns:a16="http://schemas.microsoft.com/office/drawing/2014/main" id="{3089F4B8-A162-4C32-8431-06436625F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129" y="6111803"/>
            <a:ext cx="2520000" cy="647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Skriv ut barnets plan och ge den till verksamheter om de saknar tillgång till Linken.</a:t>
            </a:r>
            <a:endParaRPr kumimoji="0" lang="sv-SE" alt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Pil: höger 43">
            <a:extLst>
              <a:ext uri="{FF2B5EF4-FFF2-40B4-BE49-F238E27FC236}">
                <a16:creationId xmlns:a16="http://schemas.microsoft.com/office/drawing/2014/main" id="{4E970B3F-2788-4CB6-B0CF-47E5E525F146}"/>
              </a:ext>
            </a:extLst>
          </p:cNvPr>
          <p:cNvSpPr/>
          <p:nvPr/>
        </p:nvSpPr>
        <p:spPr>
          <a:xfrm flipH="1">
            <a:off x="4160543" y="6361163"/>
            <a:ext cx="180000" cy="126365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 Box 5">
            <a:extLst>
              <a:ext uri="{FF2B5EF4-FFF2-40B4-BE49-F238E27FC236}">
                <a16:creationId xmlns:a16="http://schemas.microsoft.com/office/drawing/2014/main" id="{6D8E90F1-D147-4CC7-B09D-EFF1FCF15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58" y="6111803"/>
            <a:ext cx="3636000" cy="647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Utse samordningsansvarig för fortsatt samverkan baserat på vilken verksamhet som har störst ansvar för åtgärderna i barnets plan.</a:t>
            </a:r>
            <a:endParaRPr kumimoji="0" lang="sv-SE" alt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" name="Text Box 9">
            <a:extLst>
              <a:ext uri="{FF2B5EF4-FFF2-40B4-BE49-F238E27FC236}">
                <a16:creationId xmlns:a16="http://schemas.microsoft.com/office/drawing/2014/main" id="{781EF58F-08FC-44DD-884D-A9DFBCBFA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300" y="4990698"/>
            <a:ext cx="4117309" cy="900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Genomför mötet med barnet i fokus för att möjliggöra samverkan utifrån barnets och familjens behov.  </a:t>
            </a:r>
            <a:endParaRPr kumimoji="0" lang="sv-SE" alt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Pil: höger 47">
            <a:extLst>
              <a:ext uri="{FF2B5EF4-FFF2-40B4-BE49-F238E27FC236}">
                <a16:creationId xmlns:a16="http://schemas.microsoft.com/office/drawing/2014/main" id="{CE1CA066-C910-404E-A118-8E4C7774949D}"/>
              </a:ext>
            </a:extLst>
          </p:cNvPr>
          <p:cNvSpPr/>
          <p:nvPr/>
        </p:nvSpPr>
        <p:spPr>
          <a:xfrm flipH="1">
            <a:off x="7407714" y="6361163"/>
            <a:ext cx="180000" cy="126365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Pil: höger 50">
            <a:extLst>
              <a:ext uri="{FF2B5EF4-FFF2-40B4-BE49-F238E27FC236}">
                <a16:creationId xmlns:a16="http://schemas.microsoft.com/office/drawing/2014/main" id="{50489B47-D08D-4803-AC06-4968E1FA68B6}"/>
              </a:ext>
            </a:extLst>
          </p:cNvPr>
          <p:cNvSpPr/>
          <p:nvPr/>
        </p:nvSpPr>
        <p:spPr>
          <a:xfrm rot="5400000">
            <a:off x="9831714" y="4816962"/>
            <a:ext cx="108000" cy="126365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Pil: höger 51">
            <a:extLst>
              <a:ext uri="{FF2B5EF4-FFF2-40B4-BE49-F238E27FC236}">
                <a16:creationId xmlns:a16="http://schemas.microsoft.com/office/drawing/2014/main" id="{4D617791-9F82-4ED5-AFC3-D16C5635E802}"/>
              </a:ext>
            </a:extLst>
          </p:cNvPr>
          <p:cNvSpPr/>
          <p:nvPr/>
        </p:nvSpPr>
        <p:spPr>
          <a:xfrm rot="5400000">
            <a:off x="9831714" y="5938068"/>
            <a:ext cx="108000" cy="126365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7" name="Bildobjekt 33">
            <a:extLst>
              <a:ext uri="{FF2B5EF4-FFF2-40B4-BE49-F238E27FC236}">
                <a16:creationId xmlns:a16="http://schemas.microsoft.com/office/drawing/2014/main" id="{D3B7BEBD-680F-4849-B9FF-14284BE60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t="12489" r="2432" b="10648"/>
          <a:stretch>
            <a:fillRect/>
          </a:stretch>
        </p:blipFill>
        <p:spPr bwMode="auto">
          <a:xfrm>
            <a:off x="10254014" y="210304"/>
            <a:ext cx="1694523" cy="77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Box 21">
            <a:extLst>
              <a:ext uri="{FF2B5EF4-FFF2-40B4-BE49-F238E27FC236}">
                <a16:creationId xmlns:a16="http://schemas.microsoft.com/office/drawing/2014/main" id="{4EB69E26-285F-4DD5-9F3F-D28C53B8D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236" y="1880812"/>
            <a:ext cx="4070373" cy="75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inhämtar muntligt/skriftligt samtycke för att aktivera Kronobarnsmodellen</a:t>
            </a:r>
            <a:endParaRPr kumimoji="0" lang="sv-SE" alt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Pil: höger 53">
            <a:extLst>
              <a:ext uri="{FF2B5EF4-FFF2-40B4-BE49-F238E27FC236}">
                <a16:creationId xmlns:a16="http://schemas.microsoft.com/office/drawing/2014/main" id="{7367CAB5-1EC9-431E-ABA1-D8E4834E4552}"/>
              </a:ext>
            </a:extLst>
          </p:cNvPr>
          <p:cNvSpPr/>
          <p:nvPr/>
        </p:nvSpPr>
        <p:spPr>
          <a:xfrm rot="5400000">
            <a:off x="9831714" y="2684182"/>
            <a:ext cx="108000" cy="126365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Pil: höger 54">
            <a:extLst>
              <a:ext uri="{FF2B5EF4-FFF2-40B4-BE49-F238E27FC236}">
                <a16:creationId xmlns:a16="http://schemas.microsoft.com/office/drawing/2014/main" id="{43D79051-7B4B-4BB6-AF69-F10FF4B4F041}"/>
              </a:ext>
            </a:extLst>
          </p:cNvPr>
          <p:cNvSpPr/>
          <p:nvPr/>
        </p:nvSpPr>
        <p:spPr>
          <a:xfrm rot="5400000">
            <a:off x="9831714" y="3661288"/>
            <a:ext cx="108000" cy="126365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 Box 21">
            <a:extLst>
              <a:ext uri="{FF2B5EF4-FFF2-40B4-BE49-F238E27FC236}">
                <a16:creationId xmlns:a16="http://schemas.microsoft.com/office/drawing/2014/main" id="{2C923F9C-A1B5-4572-8234-799604F54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4722" y="-887737"/>
            <a:ext cx="4070373" cy="75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inhämtar skriftligt samtycke för att aktivera Kronobarnsmodellen</a:t>
            </a:r>
            <a:endParaRPr kumimoji="0" lang="sv-SE" alt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Text Box 21">
            <a:extLst>
              <a:ext uri="{FF2B5EF4-FFF2-40B4-BE49-F238E27FC236}">
                <a16:creationId xmlns:a16="http://schemas.microsoft.com/office/drawing/2014/main" id="{C3990E8E-C19C-47B1-A3C0-D4121977A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8142" y="751968"/>
            <a:ext cx="3679711" cy="7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Om det är oklart ifall det redan finns en samverkan runt barnets plan ringer vi </a:t>
            </a:r>
            <a:br>
              <a:rPr kumimoji="0" lang="sv-SE" alt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sv-SE" alt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Barnens bästa ansvarig och stämmer av.</a:t>
            </a:r>
            <a:endParaRPr kumimoji="0" lang="sv-SE" alt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59" name="Koppling: böjd 58">
            <a:extLst>
              <a:ext uri="{FF2B5EF4-FFF2-40B4-BE49-F238E27FC236}">
                <a16:creationId xmlns:a16="http://schemas.microsoft.com/office/drawing/2014/main" id="{67D40DC8-0B4F-42E4-B94E-F82A5347A90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268959" y="2328390"/>
            <a:ext cx="648000" cy="421640"/>
          </a:xfrm>
          <a:prstGeom prst="curved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tjärna: 10 punkter 24">
            <a:extLst>
              <a:ext uri="{FF2B5EF4-FFF2-40B4-BE49-F238E27FC236}">
                <a16:creationId xmlns:a16="http://schemas.microsoft.com/office/drawing/2014/main" id="{6F33BC68-B039-44F4-A7B6-D5B3349F5AA5}"/>
              </a:ext>
            </a:extLst>
          </p:cNvPr>
          <p:cNvSpPr/>
          <p:nvPr/>
        </p:nvSpPr>
        <p:spPr>
          <a:xfrm>
            <a:off x="7540436" y="559846"/>
            <a:ext cx="3974756" cy="1203622"/>
          </a:xfrm>
          <a:prstGeom prst="star10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9" name="Bildobjekt 48">
            <a:extLst>
              <a:ext uri="{FF2B5EF4-FFF2-40B4-BE49-F238E27FC236}">
                <a16:creationId xmlns:a16="http://schemas.microsoft.com/office/drawing/2014/main" id="{816D466A-9B5D-40CC-A333-55433BC033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" t="2507" r="5854" b="1071"/>
          <a:stretch/>
        </p:blipFill>
        <p:spPr>
          <a:xfrm>
            <a:off x="5990090" y="708137"/>
            <a:ext cx="1442991" cy="143505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1013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5" grpId="0" animBg="1"/>
      <p:bldP spid="19" grpId="0" animBg="1"/>
      <p:bldP spid="21" grpId="0" animBg="1"/>
      <p:bldP spid="22" grpId="0" animBg="1"/>
      <p:bldP spid="23" grpId="0" animBg="1"/>
      <p:bldP spid="36" grpId="0" animBg="1"/>
      <p:bldP spid="37" grpId="0" animBg="1"/>
      <p:bldP spid="40" grpId="0" animBg="1"/>
      <p:bldP spid="42" grpId="0" animBg="1"/>
      <p:bldP spid="44" grpId="0" animBg="1"/>
      <p:bldP spid="45" grpId="0" animBg="1"/>
      <p:bldP spid="46" grpId="0" animBg="1"/>
      <p:bldP spid="48" grpId="0" animBg="1"/>
      <p:bldP spid="51" grpId="0" animBg="1"/>
      <p:bldP spid="52" grpId="0" animBg="1"/>
      <p:bldP spid="50" grpId="0" animBg="1"/>
      <p:bldP spid="54" grpId="0" animBg="1"/>
      <p:bldP spid="55" grpId="0" animBg="1"/>
      <p:bldP spid="57" grpId="0" animBg="1"/>
      <p:bldP spid="58" grpId="0"/>
      <p:bldP spid="25" grpId="0" animBg="1"/>
    </p:bldLst>
  </p:timing>
</p:sld>
</file>

<file path=ppt/theme/theme1.xml><?xml version="1.0" encoding="utf-8"?>
<a:theme xmlns:a="http://schemas.openxmlformats.org/drawingml/2006/main" name="Region Kronoberg ljus">
  <a:themeElements>
    <a:clrScheme name="Kronoberg LJUS 2022">
      <a:dk1>
        <a:sysClr val="windowText" lastClr="000000"/>
      </a:dk1>
      <a:lt1>
        <a:sysClr val="window" lastClr="FFFFFF"/>
      </a:lt1>
      <a:dk2>
        <a:srgbClr val="412682"/>
      </a:dk2>
      <a:lt2>
        <a:srgbClr val="E13288"/>
      </a:lt2>
      <a:accent1>
        <a:srgbClr val="E13288"/>
      </a:accent1>
      <a:accent2>
        <a:srgbClr val="412682"/>
      </a:accent2>
      <a:accent3>
        <a:srgbClr val="83B81A"/>
      </a:accent3>
      <a:accent4>
        <a:srgbClr val="1E6633"/>
      </a:accent4>
      <a:accent5>
        <a:srgbClr val="009EE0"/>
      </a:accent5>
      <a:accent6>
        <a:srgbClr val="BCB1AB"/>
      </a:accent6>
      <a:hlink>
        <a:srgbClr val="E13288"/>
      </a:hlink>
      <a:folHlink>
        <a:srgbClr val="009EE0"/>
      </a:folHlink>
    </a:clrScheme>
    <a:fontScheme name="Reg Kronoberg2021">
      <a:majorFont>
        <a:latin typeface="Brandon Grotesque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0A55D23-B3F1-4EF4-A3DC-3A9F0F8D93A5}" vid="{668A7373-14EF-4A9B-80F9-0516CD47C373}"/>
    </a:ext>
  </a:extLst>
</a:theme>
</file>

<file path=ppt/theme/theme2.xml><?xml version="1.0" encoding="utf-8"?>
<a:theme xmlns:a="http://schemas.openxmlformats.org/drawingml/2006/main" name="Region Kronoberg MÖRK">
  <a:themeElements>
    <a:clrScheme name="Kronoberg MÖRK 2022">
      <a:dk1>
        <a:srgbClr val="FFFFFF"/>
      </a:dk1>
      <a:lt1>
        <a:srgbClr val="000000"/>
      </a:lt1>
      <a:dk2>
        <a:srgbClr val="E13288"/>
      </a:dk2>
      <a:lt2>
        <a:srgbClr val="83B81A"/>
      </a:lt2>
      <a:accent1>
        <a:srgbClr val="83B81A"/>
      </a:accent1>
      <a:accent2>
        <a:srgbClr val="E13288"/>
      </a:accent2>
      <a:accent3>
        <a:srgbClr val="009EE0"/>
      </a:accent3>
      <a:accent4>
        <a:srgbClr val="F39800"/>
      </a:accent4>
      <a:accent5>
        <a:srgbClr val="FBD300"/>
      </a:accent5>
      <a:accent6>
        <a:srgbClr val="BCB1AB"/>
      </a:accent6>
      <a:hlink>
        <a:srgbClr val="009EE0"/>
      </a:hlink>
      <a:folHlink>
        <a:srgbClr val="1E6633"/>
      </a:folHlink>
    </a:clrScheme>
    <a:fontScheme name="Reg Kronoberg2021">
      <a:majorFont>
        <a:latin typeface="Brandon Grotesque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0A55D23-B3F1-4EF4-A3DC-3A9F0F8D93A5}" vid="{0BBB24D2-D144-497A-AAEF-42E9FBCC59EE}"/>
    </a:ext>
  </a:extLst>
</a:theme>
</file>

<file path=ppt/theme/theme3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 Kronoberg mall</Template>
  <TotalTime>27218</TotalTime>
  <Words>880</Words>
  <Application>Microsoft Office PowerPoint</Application>
  <PresentationFormat>Bredbild</PresentationFormat>
  <Paragraphs>115</Paragraphs>
  <Slides>13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13</vt:i4>
      </vt:variant>
    </vt:vector>
  </HeadingPairs>
  <TitlesOfParts>
    <vt:vector size="23" baseType="lpstr">
      <vt:lpstr>Arial</vt:lpstr>
      <vt:lpstr>Brandon Grotesque Black</vt:lpstr>
      <vt:lpstr>Brandon Grotesque Bold</vt:lpstr>
      <vt:lpstr>Calibri</vt:lpstr>
      <vt:lpstr>Calibri Light</vt:lpstr>
      <vt:lpstr>Courier New</vt:lpstr>
      <vt:lpstr>Times New Roman</vt:lpstr>
      <vt:lpstr>Region Kronoberg ljus</vt:lpstr>
      <vt:lpstr>Region Kronoberg MÖRK</vt:lpstr>
      <vt:lpstr>1_Office-tema</vt:lpstr>
      <vt:lpstr>Kännedom om och aktivering av Kronobarnsmodellen</vt:lpstr>
      <vt:lpstr>PowerPoint-presentation</vt:lpstr>
      <vt:lpstr>Kronobarnsmodellen</vt:lpstr>
      <vt:lpstr>VEM SKA ARBETA INOM KRONOBARNSMODELLEN?</vt:lpstr>
      <vt:lpstr>PowerPoint-presentation</vt:lpstr>
      <vt:lpstr>När aktiveras samverkan inom Kronobarnsmodellen?</vt:lpstr>
      <vt:lpstr>PowerPoint-presentation</vt:lpstr>
      <vt:lpstr>Kronobarnsmodellen</vt:lpstr>
      <vt:lpstr>PowerPoint-presentation</vt:lpstr>
      <vt:lpstr>PowerPoint-presentation</vt:lpstr>
      <vt:lpstr>PowerPoint-presentation</vt:lpstr>
      <vt:lpstr>Kronobarnsmodellen</vt:lpstr>
      <vt:lpstr>Kronobarnsmodellen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Införande av kronobarnsmodellen i hälso- och sjukvården</dc:title>
  <dc:creator>Holm Johansson Frida HSJ omst prog närm kronob</dc:creator>
  <cp:lastModifiedBy>Swärd Susann RUV folkh o soc hållbarh</cp:lastModifiedBy>
  <cp:revision>317</cp:revision>
  <dcterms:created xsi:type="dcterms:W3CDTF">2022-09-26T09:18:27Z</dcterms:created>
  <dcterms:modified xsi:type="dcterms:W3CDTF">2024-09-17T06:40:12Z</dcterms:modified>
</cp:coreProperties>
</file>