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9" r:id="rId3"/>
  </p:sldMasterIdLst>
  <p:notesMasterIdLst>
    <p:notesMasterId r:id="rId6"/>
  </p:notesMasterIdLst>
  <p:sldIdLst>
    <p:sldId id="1881840113" r:id="rId4"/>
    <p:sldId id="1881840114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DEC"/>
    <a:srgbClr val="007AB8"/>
    <a:srgbClr val="FFD400"/>
    <a:srgbClr val="82C1BB"/>
    <a:srgbClr val="008075"/>
    <a:srgbClr val="EC9A90"/>
    <a:srgbClr val="D9301C"/>
    <a:srgbClr val="004131"/>
    <a:srgbClr val="E03387"/>
    <a:srgbClr val="F09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BFC4C-B519-4F96-B44E-E8A5948A8F61}" type="datetimeFigureOut">
              <a:rPr lang="sv-SE" smtClean="0"/>
              <a:t>2025-08-12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D0C61-A566-4E95-96DA-AC990252F5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78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ABCDE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02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F5F77-25E2-48E9-9047-04006B3AB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94481"/>
            <a:ext cx="9144000" cy="1199772"/>
          </a:xfrm>
        </p:spPr>
        <p:txBody>
          <a:bodyPr anchor="b">
            <a:noAutofit/>
          </a:bodyPr>
          <a:lstStyle>
            <a:lvl1pPr algn="ctr">
              <a:defRPr sz="4500" cap="none"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170C41-8C28-4F86-BBD0-0061F8B4F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310562"/>
            <a:ext cx="9144000" cy="450111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 baseline="0">
                <a:solidFill>
                  <a:srgbClr val="F398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EF5E4B-C4B4-446E-993A-31B88795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0E7D863-A4B8-4620-BF59-343648134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11573" b="1934"/>
          <a:stretch/>
        </p:blipFill>
        <p:spPr>
          <a:xfrm>
            <a:off x="4904949" y="3098478"/>
            <a:ext cx="2382099" cy="30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575280FE-F70E-45CF-A5EC-910E077DDF39}"/>
              </a:ext>
            </a:extLst>
          </p:cNvPr>
          <p:cNvSpPr/>
          <p:nvPr userDrawn="1"/>
        </p:nvSpPr>
        <p:spPr>
          <a:xfrm>
            <a:off x="10625729" y="-738550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A61D584-159F-48DB-A02B-FD1E61CC505C}"/>
              </a:ext>
            </a:extLst>
          </p:cNvPr>
          <p:cNvSpPr/>
          <p:nvPr userDrawn="1"/>
        </p:nvSpPr>
        <p:spPr>
          <a:xfrm>
            <a:off x="11384391" y="303388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D6B65D-B818-4B01-9368-4024066B9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ABFD6D-11A6-41D4-A2AB-81E01E8FFDF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3DC9EE-4410-46C9-ACD4-CC9E16BA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21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 10">
            <a:extLst>
              <a:ext uri="{FF2B5EF4-FFF2-40B4-BE49-F238E27FC236}">
                <a16:creationId xmlns:a16="http://schemas.microsoft.com/office/drawing/2014/main" id="{7C41A687-F670-4980-8ED9-2635A967C7DF}"/>
              </a:ext>
            </a:extLst>
          </p:cNvPr>
          <p:cNvSpPr/>
          <p:nvPr userDrawn="1"/>
        </p:nvSpPr>
        <p:spPr>
          <a:xfrm>
            <a:off x="-838203" y="5121275"/>
            <a:ext cx="2743199" cy="2743199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9E512CDD-AA20-4C63-B3BB-0B8EB16D15A1}"/>
              </a:ext>
            </a:extLst>
          </p:cNvPr>
          <p:cNvSpPr/>
          <p:nvPr userDrawn="1"/>
        </p:nvSpPr>
        <p:spPr>
          <a:xfrm>
            <a:off x="10296803" y="-596948"/>
            <a:ext cx="2555970" cy="2555970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C5A6D0-FAA3-4D7B-8B75-89F417FC3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12BB58-7948-4705-B4A6-30C7F48153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BE73F7A-61B3-4C65-8693-42B60880FA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D48DE4-1C0E-41FF-B52E-8514565B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306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8BC597C8-864D-4BF2-9C8F-291E1081B30E}"/>
              </a:ext>
            </a:extLst>
          </p:cNvPr>
          <p:cNvSpPr/>
          <p:nvPr userDrawn="1"/>
        </p:nvSpPr>
        <p:spPr>
          <a:xfrm>
            <a:off x="10713351" y="-1103675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07CC8CAD-15D6-4B26-86F1-2D7CC321300A}"/>
              </a:ext>
            </a:extLst>
          </p:cNvPr>
          <p:cNvSpPr/>
          <p:nvPr userDrawn="1"/>
        </p:nvSpPr>
        <p:spPr>
          <a:xfrm>
            <a:off x="11520960" y="0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E27F3CD-9D01-4648-A533-A02CC674EBB9}"/>
              </a:ext>
            </a:extLst>
          </p:cNvPr>
          <p:cNvSpPr/>
          <p:nvPr userDrawn="1"/>
        </p:nvSpPr>
        <p:spPr>
          <a:xfrm>
            <a:off x="-921426" y="5284387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B6DAB2F-25B8-486F-AA0D-EA0C43AC0F88}"/>
              </a:ext>
            </a:extLst>
          </p:cNvPr>
          <p:cNvSpPr/>
          <p:nvPr userDrawn="1"/>
        </p:nvSpPr>
        <p:spPr>
          <a:xfrm>
            <a:off x="-113817" y="6368267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1E9E10-B796-4585-B22D-8A5F1D8AD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87453A-84CC-4ED2-9F1B-001AFB68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33CFF16-9D18-4C07-9C38-3D1A34153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76413"/>
            <a:ext cx="10515600" cy="4311650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8041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874E60-BDC6-48FD-800F-386E53C37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 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4D1EF3-EA25-476A-8348-D6A2F9C7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A912808-6E1F-4F9C-A0B7-69C2C0C12C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1083" y="1958589"/>
            <a:ext cx="4367347" cy="4129860"/>
          </a:xfrm>
          <a:prstGeom prst="ellipse">
            <a:avLst/>
          </a:prstGeom>
          <a:solidFill>
            <a:srgbClr val="F39800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0" name="Platshållare för bild 4">
            <a:extLst>
              <a:ext uri="{FF2B5EF4-FFF2-40B4-BE49-F238E27FC236}">
                <a16:creationId xmlns:a16="http://schemas.microsoft.com/office/drawing/2014/main" id="{A9F79668-C0F1-42B2-B6A5-FEB7DC073E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0465" y="1958588"/>
            <a:ext cx="4367348" cy="4129861"/>
          </a:xfrm>
          <a:prstGeom prst="ellipse">
            <a:avLst/>
          </a:prstGeom>
          <a:solidFill>
            <a:srgbClr val="A05599">
              <a:alpha val="80000"/>
            </a:srgb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626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32F97478-E99B-4D89-B813-7688CE69D355}"/>
              </a:ext>
            </a:extLst>
          </p:cNvPr>
          <p:cNvSpPr/>
          <p:nvPr userDrawn="1"/>
        </p:nvSpPr>
        <p:spPr>
          <a:xfrm>
            <a:off x="1004487" y="3231432"/>
            <a:ext cx="1068271" cy="952336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CA62C14-5710-47F1-8FB7-9E49B7EC00FA}"/>
              </a:ext>
            </a:extLst>
          </p:cNvPr>
          <p:cNvSpPr/>
          <p:nvPr userDrawn="1"/>
        </p:nvSpPr>
        <p:spPr>
          <a:xfrm>
            <a:off x="2247814" y="4640105"/>
            <a:ext cx="1068272" cy="952336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5B199C3E-FC04-4A5A-BD30-E864FEDDA1BC}"/>
              </a:ext>
            </a:extLst>
          </p:cNvPr>
          <p:cNvSpPr/>
          <p:nvPr userDrawn="1"/>
        </p:nvSpPr>
        <p:spPr>
          <a:xfrm>
            <a:off x="1624771" y="4473435"/>
            <a:ext cx="836820" cy="746003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F44D02E7-DD96-443A-BC10-935A7A05395A}"/>
              </a:ext>
            </a:extLst>
          </p:cNvPr>
          <p:cNvSpPr/>
          <p:nvPr userDrawn="1"/>
        </p:nvSpPr>
        <p:spPr>
          <a:xfrm>
            <a:off x="1509045" y="3894101"/>
            <a:ext cx="836821" cy="746004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DA2E21-1556-4D78-910D-BB05C56D6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28" y="2448538"/>
            <a:ext cx="6203344" cy="1960923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AED4FCFF-6063-492B-9774-571A19C0A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5948" y="1350468"/>
            <a:ext cx="5820103" cy="489205"/>
          </a:xfrm>
        </p:spPr>
        <p:txBody>
          <a:bodyPr>
            <a:normAutofit/>
          </a:bodyPr>
          <a:lstStyle>
            <a:lvl1pPr>
              <a:defRPr sz="2000" cap="none" baseline="0"/>
            </a:lvl1pPr>
          </a:lstStyle>
          <a:p>
            <a:r>
              <a:rPr lang="sv-SE" dirty="0"/>
              <a:t>I arbetet med Kronobarnsmodellen samverkar:</a:t>
            </a:r>
          </a:p>
        </p:txBody>
      </p:sp>
    </p:spTree>
    <p:extLst>
      <p:ext uri="{BB962C8B-B14F-4D97-AF65-F5344CB8AC3E}">
        <p14:creationId xmlns:p14="http://schemas.microsoft.com/office/powerpoint/2010/main" val="369109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24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35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415379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967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20792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F5F77-25E2-48E9-9047-04006B3AB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94481"/>
            <a:ext cx="9144000" cy="1199772"/>
          </a:xfrm>
        </p:spPr>
        <p:txBody>
          <a:bodyPr anchor="b">
            <a:noAutofit/>
          </a:bodyPr>
          <a:lstStyle>
            <a:lvl1pPr algn="ctr">
              <a:defRPr sz="4500" cap="none"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170C41-8C28-4F86-BBD0-0061F8B4F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310562"/>
            <a:ext cx="9144000" cy="450111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 baseline="0">
                <a:solidFill>
                  <a:srgbClr val="F398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EF5E4B-C4B4-446E-993A-31B88795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4E492D1-90AC-4F04-89CF-97F2E54EC6CC}"/>
              </a:ext>
            </a:extLst>
          </p:cNvPr>
          <p:cNvGrpSpPr/>
          <p:nvPr userDrawn="1"/>
        </p:nvGrpSpPr>
        <p:grpSpPr>
          <a:xfrm>
            <a:off x="4816006" y="3297737"/>
            <a:ext cx="2559987" cy="2521549"/>
            <a:chOff x="4865009" y="3243998"/>
            <a:chExt cx="2559987" cy="2521549"/>
          </a:xfrm>
        </p:grpSpPr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38F1DC17-4C33-4733-9DC4-BFF08DDF7BD0}"/>
                </a:ext>
              </a:extLst>
            </p:cNvPr>
            <p:cNvSpPr/>
            <p:nvPr userDrawn="1"/>
          </p:nvSpPr>
          <p:spPr>
            <a:xfrm>
              <a:off x="4865009" y="3243998"/>
              <a:ext cx="1615218" cy="1615218"/>
            </a:xfrm>
            <a:prstGeom prst="ellipse">
              <a:avLst/>
            </a:prstGeom>
            <a:solidFill>
              <a:srgbClr val="F398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6B6986A5-1503-4BAD-82A5-28160B8E6615}"/>
                </a:ext>
              </a:extLst>
            </p:cNvPr>
            <p:cNvSpPr/>
            <p:nvPr userDrawn="1"/>
          </p:nvSpPr>
          <p:spPr>
            <a:xfrm>
              <a:off x="5809778" y="4150329"/>
              <a:ext cx="1615218" cy="1615218"/>
            </a:xfrm>
            <a:prstGeom prst="ellipse">
              <a:avLst/>
            </a:prstGeom>
            <a:solidFill>
              <a:srgbClr val="A055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520108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7537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3174606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906426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9979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8874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250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6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688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54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575280FE-F70E-45CF-A5EC-910E077DDF39}"/>
              </a:ext>
            </a:extLst>
          </p:cNvPr>
          <p:cNvSpPr/>
          <p:nvPr userDrawn="1"/>
        </p:nvSpPr>
        <p:spPr>
          <a:xfrm>
            <a:off x="10625729" y="-738550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A61D584-159F-48DB-A02B-FD1E61CC505C}"/>
              </a:ext>
            </a:extLst>
          </p:cNvPr>
          <p:cNvSpPr/>
          <p:nvPr userDrawn="1"/>
        </p:nvSpPr>
        <p:spPr>
          <a:xfrm>
            <a:off x="11384391" y="303388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D6B65D-B818-4B01-9368-4024066B9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ABFD6D-11A6-41D4-A2AB-81E01E8FFDF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3DC9EE-4410-46C9-ACD4-CC9E16BA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83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 10">
            <a:extLst>
              <a:ext uri="{FF2B5EF4-FFF2-40B4-BE49-F238E27FC236}">
                <a16:creationId xmlns:a16="http://schemas.microsoft.com/office/drawing/2014/main" id="{7C41A687-F670-4980-8ED9-2635A967C7DF}"/>
              </a:ext>
            </a:extLst>
          </p:cNvPr>
          <p:cNvSpPr/>
          <p:nvPr userDrawn="1"/>
        </p:nvSpPr>
        <p:spPr>
          <a:xfrm>
            <a:off x="-838203" y="5121275"/>
            <a:ext cx="2743199" cy="2743199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9E512CDD-AA20-4C63-B3BB-0B8EB16D15A1}"/>
              </a:ext>
            </a:extLst>
          </p:cNvPr>
          <p:cNvSpPr/>
          <p:nvPr userDrawn="1"/>
        </p:nvSpPr>
        <p:spPr>
          <a:xfrm>
            <a:off x="10296803" y="-596948"/>
            <a:ext cx="2555970" cy="2555970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C5A6D0-FAA3-4D7B-8B75-89F417FC3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12BB58-7948-4705-B4A6-30C7F48153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BE73F7A-61B3-4C65-8693-42B60880FA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D48DE4-1C0E-41FF-B52E-8514565B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4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8BC597C8-864D-4BF2-9C8F-291E1081B30E}"/>
              </a:ext>
            </a:extLst>
          </p:cNvPr>
          <p:cNvSpPr/>
          <p:nvPr userDrawn="1"/>
        </p:nvSpPr>
        <p:spPr>
          <a:xfrm>
            <a:off x="10713351" y="-1103675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07CC8CAD-15D6-4B26-86F1-2D7CC321300A}"/>
              </a:ext>
            </a:extLst>
          </p:cNvPr>
          <p:cNvSpPr/>
          <p:nvPr userDrawn="1"/>
        </p:nvSpPr>
        <p:spPr>
          <a:xfrm>
            <a:off x="11520960" y="0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E27F3CD-9D01-4648-A533-A02CC674EBB9}"/>
              </a:ext>
            </a:extLst>
          </p:cNvPr>
          <p:cNvSpPr/>
          <p:nvPr userDrawn="1"/>
        </p:nvSpPr>
        <p:spPr>
          <a:xfrm>
            <a:off x="-921426" y="5284387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B6DAB2F-25B8-486F-AA0D-EA0C43AC0F88}"/>
              </a:ext>
            </a:extLst>
          </p:cNvPr>
          <p:cNvSpPr/>
          <p:nvPr userDrawn="1"/>
        </p:nvSpPr>
        <p:spPr>
          <a:xfrm>
            <a:off x="-113817" y="6368267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1E9E10-B796-4585-B22D-8A5F1D8AD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87453A-84CC-4ED2-9F1B-001AFB68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33CFF16-9D18-4C07-9C38-3D1A34153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76413"/>
            <a:ext cx="10515600" cy="4311650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04811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874E60-BDC6-48FD-800F-386E53C37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 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4D1EF3-EA25-476A-8348-D6A2F9C7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A912808-6E1F-4F9C-A0B7-69C2C0C12C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1083" y="1958589"/>
            <a:ext cx="4367347" cy="4129860"/>
          </a:xfrm>
          <a:prstGeom prst="ellipse">
            <a:avLst/>
          </a:prstGeom>
          <a:solidFill>
            <a:srgbClr val="F39800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0" name="Platshållare för bild 4">
            <a:extLst>
              <a:ext uri="{FF2B5EF4-FFF2-40B4-BE49-F238E27FC236}">
                <a16:creationId xmlns:a16="http://schemas.microsoft.com/office/drawing/2014/main" id="{A9F79668-C0F1-42B2-B6A5-FEB7DC073E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0465" y="1958588"/>
            <a:ext cx="4367348" cy="4129861"/>
          </a:xfrm>
          <a:prstGeom prst="ellipse">
            <a:avLst/>
          </a:prstGeom>
          <a:solidFill>
            <a:srgbClr val="A05599">
              <a:alpha val="80000"/>
            </a:srgb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856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32F97478-E99B-4D89-B813-7688CE69D355}"/>
              </a:ext>
            </a:extLst>
          </p:cNvPr>
          <p:cNvSpPr/>
          <p:nvPr userDrawn="1"/>
        </p:nvSpPr>
        <p:spPr>
          <a:xfrm>
            <a:off x="1004487" y="3231432"/>
            <a:ext cx="1068271" cy="952336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CA62C14-5710-47F1-8FB7-9E49B7EC00FA}"/>
              </a:ext>
            </a:extLst>
          </p:cNvPr>
          <p:cNvSpPr/>
          <p:nvPr userDrawn="1"/>
        </p:nvSpPr>
        <p:spPr>
          <a:xfrm>
            <a:off x="2247814" y="4640105"/>
            <a:ext cx="1068272" cy="952336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5B199C3E-FC04-4A5A-BD30-E864FEDDA1BC}"/>
              </a:ext>
            </a:extLst>
          </p:cNvPr>
          <p:cNvSpPr/>
          <p:nvPr userDrawn="1"/>
        </p:nvSpPr>
        <p:spPr>
          <a:xfrm>
            <a:off x="1624771" y="4473435"/>
            <a:ext cx="836820" cy="746003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F44D02E7-DD96-443A-BC10-935A7A05395A}"/>
              </a:ext>
            </a:extLst>
          </p:cNvPr>
          <p:cNvSpPr/>
          <p:nvPr userDrawn="1"/>
        </p:nvSpPr>
        <p:spPr>
          <a:xfrm>
            <a:off x="1509045" y="3894101"/>
            <a:ext cx="836821" cy="746004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DA2E21-1556-4D78-910D-BB05C56D6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28" y="2448538"/>
            <a:ext cx="6203344" cy="1960923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AED4FCFF-6063-492B-9774-571A19C0A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5948" y="1350468"/>
            <a:ext cx="5820103" cy="489205"/>
          </a:xfrm>
        </p:spPr>
        <p:txBody>
          <a:bodyPr>
            <a:normAutofit/>
          </a:bodyPr>
          <a:lstStyle>
            <a:lvl1pPr>
              <a:defRPr sz="2000" cap="none" baseline="0"/>
            </a:lvl1pPr>
          </a:lstStyle>
          <a:p>
            <a:r>
              <a:rPr lang="sv-SE" dirty="0"/>
              <a:t>I arbetet med Kronobarnsmodellen samverkar:</a:t>
            </a:r>
          </a:p>
        </p:txBody>
      </p:sp>
    </p:spTree>
    <p:extLst>
      <p:ext uri="{BB962C8B-B14F-4D97-AF65-F5344CB8AC3E}">
        <p14:creationId xmlns:p14="http://schemas.microsoft.com/office/powerpoint/2010/main" val="13002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F5F77-25E2-48E9-9047-04006B3AB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94481"/>
            <a:ext cx="9144000" cy="1199772"/>
          </a:xfrm>
        </p:spPr>
        <p:txBody>
          <a:bodyPr anchor="b">
            <a:noAutofit/>
          </a:bodyPr>
          <a:lstStyle>
            <a:lvl1pPr algn="ctr">
              <a:defRPr sz="4500" cap="none"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170C41-8C28-4F86-BBD0-0061F8B4F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310562"/>
            <a:ext cx="9144000" cy="450111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 baseline="0">
                <a:solidFill>
                  <a:srgbClr val="F398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EF5E4B-C4B4-446E-993A-31B88795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0E7D863-A4B8-4620-BF59-343648134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4949" y="3098478"/>
            <a:ext cx="2382099" cy="30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F5F77-25E2-48E9-9047-04006B3AB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94481"/>
            <a:ext cx="9144000" cy="1199772"/>
          </a:xfrm>
        </p:spPr>
        <p:txBody>
          <a:bodyPr anchor="b">
            <a:noAutofit/>
          </a:bodyPr>
          <a:lstStyle>
            <a:lvl1pPr algn="ctr">
              <a:defRPr sz="4500" cap="none"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170C41-8C28-4F86-BBD0-0061F8B4F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310562"/>
            <a:ext cx="9144000" cy="450111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 baseline="0">
                <a:solidFill>
                  <a:srgbClr val="F398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EF5E4B-C4B4-446E-993A-31B88795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4E492D1-90AC-4F04-89CF-97F2E54EC6CC}"/>
              </a:ext>
            </a:extLst>
          </p:cNvPr>
          <p:cNvGrpSpPr/>
          <p:nvPr userDrawn="1"/>
        </p:nvGrpSpPr>
        <p:grpSpPr>
          <a:xfrm>
            <a:off x="4816006" y="3297737"/>
            <a:ext cx="2559987" cy="2521549"/>
            <a:chOff x="4865009" y="3243998"/>
            <a:chExt cx="2559987" cy="2521549"/>
          </a:xfrm>
        </p:grpSpPr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38F1DC17-4C33-4733-9DC4-BFF08DDF7BD0}"/>
                </a:ext>
              </a:extLst>
            </p:cNvPr>
            <p:cNvSpPr/>
            <p:nvPr userDrawn="1"/>
          </p:nvSpPr>
          <p:spPr>
            <a:xfrm>
              <a:off x="4865009" y="3243998"/>
              <a:ext cx="1615218" cy="1615218"/>
            </a:xfrm>
            <a:prstGeom prst="ellipse">
              <a:avLst/>
            </a:prstGeom>
            <a:solidFill>
              <a:srgbClr val="F398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6B6986A5-1503-4BAD-82A5-28160B8E6615}"/>
                </a:ext>
              </a:extLst>
            </p:cNvPr>
            <p:cNvSpPr/>
            <p:nvPr userDrawn="1"/>
          </p:nvSpPr>
          <p:spPr>
            <a:xfrm>
              <a:off x="5809778" y="4150329"/>
              <a:ext cx="1615218" cy="1615218"/>
            </a:xfrm>
            <a:prstGeom prst="ellipse">
              <a:avLst/>
            </a:prstGeom>
            <a:solidFill>
              <a:srgbClr val="A055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2622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DEF5A8-0FC6-4313-AEA6-C68D46CF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F360D6-F9A7-4212-B86F-1D39E7D2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3E696E-B1C4-40F2-B38E-5BBE37330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4809BE5-90EC-4279-9070-76129DC31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5959"/>
          <a:stretch/>
        </p:blipFill>
        <p:spPr>
          <a:xfrm>
            <a:off x="5455338" y="6307219"/>
            <a:ext cx="1281324" cy="4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4" r:id="rId5"/>
    <p:sldLayoutId id="2147483656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none" baseline="0">
          <a:solidFill>
            <a:srgbClr val="A055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DEF5A8-0FC6-4313-AEA6-C68D46CF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F360D6-F9A7-4212-B86F-1D39E7D2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3E696E-B1C4-40F2-B38E-5BBE37330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1845-D26C-4B76-89FE-EDE3F1F9AD34}" type="datetimeFigureOut">
              <a:rPr lang="sv-SE" smtClean="0"/>
              <a:t>2025-08-12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4809BE5-90EC-4279-9070-76129DC31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5338" y="6307219"/>
            <a:ext cx="1281324" cy="4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none" baseline="0">
          <a:solidFill>
            <a:srgbClr val="A055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2025-08-12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>
            <a:extLst>
              <a:ext uri="{FF2B5EF4-FFF2-40B4-BE49-F238E27FC236}">
                <a16:creationId xmlns:a16="http://schemas.microsoft.com/office/drawing/2014/main" id="{31A24034-2FBD-4666-8AF1-D2AB8CAC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2" y="873841"/>
            <a:ext cx="3568841" cy="288000"/>
          </a:xfrm>
          <a:prstGeom prst="rect">
            <a:avLst/>
          </a:prstGeom>
          <a:solidFill>
            <a:srgbClr val="F09B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Uppmärksamma barnets situation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41287934-8E36-4564-A349-2389B8D5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553" y="966234"/>
            <a:ext cx="8280000" cy="288000"/>
          </a:xfrm>
          <a:prstGeom prst="rect">
            <a:avLst/>
          </a:prstGeom>
          <a:solidFill>
            <a:srgbClr val="A8D4A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löser detta själva inom vår verksamhet och aktiverar inte samverkan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DF60F5D8-A417-43B8-8215-A1F1E497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730" y="1291070"/>
            <a:ext cx="8280000" cy="288000"/>
          </a:xfrm>
          <a:prstGeom prst="rect">
            <a:avLst/>
          </a:prstGeom>
          <a:solidFill>
            <a:srgbClr val="A8D4A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hänvisar/lämnar över till en annan verksamhet som löser detta på egen hand utan samverkan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48E4DB7A-8328-44B6-B834-B962A734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72" y="192879"/>
            <a:ext cx="6258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Flödesschema Kronobarnsmodellen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2173263C-F4AA-4D74-9579-5BBC2457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60" y="3920263"/>
            <a:ext cx="10800000" cy="360000"/>
          </a:xfrm>
          <a:prstGeom prst="rect">
            <a:avLst/>
          </a:prstGeom>
          <a:solidFill>
            <a:srgbClr val="B6DA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Inbjudan till samverkan skickas med god framförhållning till barnet/vårdnadshavare/annan viktig vuxen samt samverkansparter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36709E2A-E83A-48AD-95AD-CD38CBB7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60" y="4902789"/>
            <a:ext cx="11160000" cy="360000"/>
          </a:xfrm>
          <a:prstGeom prst="rect">
            <a:avLst/>
          </a:prstGeom>
          <a:solidFill>
            <a:srgbClr val="8BC4E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som lyfts och bestäms under mötet dokumenteras i Barnets plan</a:t>
            </a:r>
            <a:endParaRPr lang="sv-SE" altLang="sv-SE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3089F4B8-A162-4C32-8431-06436625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60" y="5395514"/>
            <a:ext cx="11340000" cy="505259"/>
          </a:xfrm>
          <a:prstGeom prst="rect">
            <a:avLst/>
          </a:prstGeom>
          <a:solidFill>
            <a:srgbClr val="82BFD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på mötet får tillgång till Barnets plan i Link eller som utskriven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Barnets plan</a:t>
            </a:r>
            <a:r>
              <a:rPr kumimoji="0" lang="sv-SE" altLang="sv-SE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syns för familjen på</a:t>
            </a: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1177 om den är dokumenterad direkt i Linken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6D8E90F1-D147-4CC7-B09D-EFF1FCF1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60" y="6024459"/>
            <a:ext cx="11520000" cy="360000"/>
          </a:xfrm>
          <a:prstGeom prst="rect">
            <a:avLst/>
          </a:prstGeom>
          <a:solidFill>
            <a:srgbClr val="5EA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Samordningsansvarig för fortsatt samverkan utses baserat på vilken verksamhet som har störst ansvar för åtgärderna i Barnets plan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781EF58F-08FC-44DD-884D-A9DFBCBFA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60" y="4411526"/>
            <a:ext cx="10980000" cy="360000"/>
          </a:xfrm>
          <a:prstGeom prst="rect">
            <a:avLst/>
          </a:prstGeom>
          <a:solidFill>
            <a:srgbClr val="9BCCE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Mötet genomförs med barnet i fokus med syftet att möjliggöra samverkan utifrån barnets och familjens behov  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Text Box 21">
            <a:extLst>
              <a:ext uri="{FF2B5EF4-FFF2-40B4-BE49-F238E27FC236}">
                <a16:creationId xmlns:a16="http://schemas.microsoft.com/office/drawing/2014/main" id="{4EB69E26-285F-4DD5-9F3F-D28C53B8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60" y="3429000"/>
            <a:ext cx="10620000" cy="360000"/>
          </a:xfrm>
          <a:prstGeom prst="rect">
            <a:avLst/>
          </a:prstGeom>
          <a:solidFill>
            <a:srgbClr val="CBE4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sv-S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Muntligt eller skriftligt samtycke inhämtas för att aktivera samverkan inom Kronobarnsmodellen</a:t>
            </a:r>
            <a:endParaRPr lang="sv-SE" altLang="sv-SE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5D45BBEF-64A6-44D1-B64F-C1EB13218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66" y="1792670"/>
            <a:ext cx="8280000" cy="288000"/>
          </a:xfrm>
          <a:prstGeom prst="rect">
            <a:avLst/>
          </a:prstGeom>
          <a:solidFill>
            <a:srgbClr val="82C1B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initierar samverkan med relevanta samverkansparter när vi har etablerad kontakt med barnet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Box 19">
            <a:extLst>
              <a:ext uri="{FF2B5EF4-FFF2-40B4-BE49-F238E27FC236}">
                <a16:creationId xmlns:a16="http://schemas.microsoft.com/office/drawing/2014/main" id="{B8B693F9-0998-4627-85CF-E7FC0360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730" y="2118460"/>
            <a:ext cx="8280000" cy="928128"/>
          </a:xfrm>
          <a:prstGeom prst="rect">
            <a:avLst/>
          </a:prstGeom>
          <a:solidFill>
            <a:srgbClr val="82C1B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kontaktar Barnets bästa-ansvarige om vi saknar etablerad kontakt med barnet: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Väntat barn: Mödrahälsovården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 som inte börjat förskoleklass: Barnhälsovården / Rektorn på förskolan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 i förskoleklass – 18 år: Rektorn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Ungdomar som inte är i skolan: Kommunens aktivitetsansvarig (KAA)</a:t>
            </a:r>
          </a:p>
        </p:txBody>
      </p:sp>
      <p:sp>
        <p:nvSpPr>
          <p:cNvPr id="64" name="Platshållare för innehåll 1">
            <a:extLst>
              <a:ext uri="{FF2B5EF4-FFF2-40B4-BE49-F238E27FC236}">
                <a16:creationId xmlns:a16="http://schemas.microsoft.com/office/drawing/2014/main" id="{15E83A07-2172-40F1-9D99-787C35E30B46}"/>
              </a:ext>
            </a:extLst>
          </p:cNvPr>
          <p:cNvSpPr txBox="1">
            <a:spLocks/>
          </p:cNvSpPr>
          <p:nvPr/>
        </p:nvSpPr>
        <p:spPr>
          <a:xfrm>
            <a:off x="34369" y="1181137"/>
            <a:ext cx="2048955" cy="1865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1. Vad har det här barnet för behov och utmaningar?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2. Har jag all information för att hjälpa det här barnet?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3. Vad kan jag göra just nu för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att hjälpa det här barnet?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4. Vad kan min verksamhet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göra för att hjälpa det här barnet?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5. Vilken ytterligare hjälp kan behövas från andra verksamheter?</a:t>
            </a:r>
          </a:p>
        </p:txBody>
      </p:sp>
      <p:cxnSp>
        <p:nvCxnSpPr>
          <p:cNvPr id="3" name="Koppling: böjd 2">
            <a:extLst>
              <a:ext uri="{FF2B5EF4-FFF2-40B4-BE49-F238E27FC236}">
                <a16:creationId xmlns:a16="http://schemas.microsoft.com/office/drawing/2014/main" id="{1AF970AB-3E82-4605-83A8-66FDA6634D44}"/>
              </a:ext>
            </a:extLst>
          </p:cNvPr>
          <p:cNvCxnSpPr>
            <a:cxnSpLocks/>
          </p:cNvCxnSpPr>
          <p:nvPr/>
        </p:nvCxnSpPr>
        <p:spPr>
          <a:xfrm>
            <a:off x="10910909" y="3643745"/>
            <a:ext cx="180000" cy="396000"/>
          </a:xfrm>
          <a:prstGeom prst="curvedConnector3">
            <a:avLst>
              <a:gd name="adj1" fmla="val 227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Koppling: böjd 64">
            <a:extLst>
              <a:ext uri="{FF2B5EF4-FFF2-40B4-BE49-F238E27FC236}">
                <a16:creationId xmlns:a16="http://schemas.microsoft.com/office/drawing/2014/main" id="{3AEE9C37-EE73-429F-9492-53128871C3AB}"/>
              </a:ext>
            </a:extLst>
          </p:cNvPr>
          <p:cNvCxnSpPr>
            <a:cxnSpLocks/>
          </p:cNvCxnSpPr>
          <p:nvPr/>
        </p:nvCxnSpPr>
        <p:spPr>
          <a:xfrm>
            <a:off x="11090909" y="4186172"/>
            <a:ext cx="180000" cy="396000"/>
          </a:xfrm>
          <a:prstGeom prst="curvedConnector3">
            <a:avLst>
              <a:gd name="adj1" fmla="val 227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Koppling: böjd 65">
            <a:extLst>
              <a:ext uri="{FF2B5EF4-FFF2-40B4-BE49-F238E27FC236}">
                <a16:creationId xmlns:a16="http://schemas.microsoft.com/office/drawing/2014/main" id="{127B6B83-D329-44D2-BD3D-9F89C3EFFDFA}"/>
              </a:ext>
            </a:extLst>
          </p:cNvPr>
          <p:cNvCxnSpPr>
            <a:cxnSpLocks/>
          </p:cNvCxnSpPr>
          <p:nvPr/>
        </p:nvCxnSpPr>
        <p:spPr>
          <a:xfrm>
            <a:off x="11276543" y="4657555"/>
            <a:ext cx="180000" cy="396000"/>
          </a:xfrm>
          <a:prstGeom prst="curvedConnector3">
            <a:avLst>
              <a:gd name="adj1" fmla="val 227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Koppling: böjd 66">
            <a:extLst>
              <a:ext uri="{FF2B5EF4-FFF2-40B4-BE49-F238E27FC236}">
                <a16:creationId xmlns:a16="http://schemas.microsoft.com/office/drawing/2014/main" id="{A94F84ED-90B8-4373-BB59-66A7AB7FEDB1}"/>
              </a:ext>
            </a:extLst>
          </p:cNvPr>
          <p:cNvCxnSpPr>
            <a:cxnSpLocks/>
          </p:cNvCxnSpPr>
          <p:nvPr/>
        </p:nvCxnSpPr>
        <p:spPr>
          <a:xfrm>
            <a:off x="11456543" y="5158361"/>
            <a:ext cx="180000" cy="396000"/>
          </a:xfrm>
          <a:prstGeom prst="curvedConnector3">
            <a:avLst>
              <a:gd name="adj1" fmla="val 227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Koppling: böjd 67">
            <a:extLst>
              <a:ext uri="{FF2B5EF4-FFF2-40B4-BE49-F238E27FC236}">
                <a16:creationId xmlns:a16="http://schemas.microsoft.com/office/drawing/2014/main" id="{94FFE07C-7B71-4BF0-8D1D-A0594AA4F207}"/>
              </a:ext>
            </a:extLst>
          </p:cNvPr>
          <p:cNvCxnSpPr>
            <a:cxnSpLocks/>
          </p:cNvCxnSpPr>
          <p:nvPr/>
        </p:nvCxnSpPr>
        <p:spPr>
          <a:xfrm>
            <a:off x="11629752" y="5651527"/>
            <a:ext cx="180000" cy="540000"/>
          </a:xfrm>
          <a:prstGeom prst="curvedConnector3">
            <a:avLst>
              <a:gd name="adj1" fmla="val 227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6FA4C2FB-E7E6-41CF-889A-07A50B165F91}"/>
              </a:ext>
            </a:extLst>
          </p:cNvPr>
          <p:cNvCxnSpPr>
            <a:cxnSpLocks/>
          </p:cNvCxnSpPr>
          <p:nvPr/>
        </p:nvCxnSpPr>
        <p:spPr>
          <a:xfrm flipV="1">
            <a:off x="3289955" y="1150537"/>
            <a:ext cx="468494" cy="199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4B6C9F80-74D3-465E-930F-1DF3A253DB4A}"/>
              </a:ext>
            </a:extLst>
          </p:cNvPr>
          <p:cNvCxnSpPr>
            <a:cxnSpLocks/>
          </p:cNvCxnSpPr>
          <p:nvPr/>
        </p:nvCxnSpPr>
        <p:spPr>
          <a:xfrm flipV="1">
            <a:off x="3463468" y="1435070"/>
            <a:ext cx="294981" cy="140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3E7A8B66-B8B6-4A23-9A0D-163AB23B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75" y="1239231"/>
            <a:ext cx="1698812" cy="1702590"/>
          </a:xfrm>
          <a:prstGeom prst="rect">
            <a:avLst/>
          </a:prstGeom>
        </p:spPr>
      </p:pic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9B7E46D8-F58D-4B13-9172-F83B52A65452}"/>
              </a:ext>
            </a:extLst>
          </p:cNvPr>
          <p:cNvCxnSpPr>
            <a:cxnSpLocks/>
          </p:cNvCxnSpPr>
          <p:nvPr/>
        </p:nvCxnSpPr>
        <p:spPr>
          <a:xfrm>
            <a:off x="3525274" y="2224304"/>
            <a:ext cx="212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5474A160-F1BB-4228-A715-47826A4853A2}"/>
              </a:ext>
            </a:extLst>
          </p:cNvPr>
          <p:cNvCxnSpPr/>
          <p:nvPr/>
        </p:nvCxnSpPr>
        <p:spPr>
          <a:xfrm flipV="1">
            <a:off x="3545968" y="1960731"/>
            <a:ext cx="201909" cy="8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F8C759C9-B55C-4FBE-96E1-FDDF0FC88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92" y="6305087"/>
            <a:ext cx="2998215" cy="520544"/>
          </a:xfrm>
          <a:prstGeom prst="rect">
            <a:avLst/>
          </a:prstGeom>
        </p:spPr>
      </p:pic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DEEC46BC-C759-421F-A8AE-D0CCA8874E17}"/>
              </a:ext>
            </a:extLst>
          </p:cNvPr>
          <p:cNvCxnSpPr/>
          <p:nvPr/>
        </p:nvCxnSpPr>
        <p:spPr>
          <a:xfrm flipH="1">
            <a:off x="887506" y="2941821"/>
            <a:ext cx="2637768" cy="393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6" grpId="0" animBg="1"/>
      <p:bldP spid="37" grpId="0" animBg="1"/>
      <p:bldP spid="42" grpId="0" animBg="1"/>
      <p:bldP spid="45" grpId="0" animBg="1"/>
      <p:bldP spid="46" grpId="0" animBg="1"/>
      <p:bldP spid="50" grpId="0" animBg="1"/>
      <p:bldP spid="61" grpId="0" animBg="1"/>
      <p:bldP spid="62" grpId="0" animBg="1"/>
      <p:bldP spid="6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BE4EF1-7456-4FE4-84FB-DA489BBEE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004131"/>
                </a:solidFill>
              </a:rPr>
              <a:t>Kronobarnsmodellen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CA8210-3521-4447-A543-72776D604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310562"/>
            <a:ext cx="9144000" cy="621481"/>
          </a:xfrm>
        </p:spPr>
        <p:txBody>
          <a:bodyPr>
            <a:normAutofit fontScale="77500" lnSpcReduction="20000"/>
          </a:bodyPr>
          <a:lstStyle/>
          <a:p>
            <a:r>
              <a:rPr lang="sv-SE" dirty="0">
                <a:solidFill>
                  <a:srgbClr val="007F76"/>
                </a:solidFill>
              </a:rPr>
              <a:t>Tillsammans skapar vi en trygg uppväxt för VARJE barn </a:t>
            </a:r>
          </a:p>
          <a:p>
            <a:r>
              <a:rPr lang="sv-SE" dirty="0">
                <a:solidFill>
                  <a:srgbClr val="007F76"/>
                </a:solidFill>
              </a:rPr>
              <a:t>genom främjande, tidiga och samordnade insatser 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7A9D0D-ED06-4AC3-B237-DC7572784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73" y="2923500"/>
            <a:ext cx="3937653" cy="3934500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D09E29F5-6656-42C8-BDD3-FA09A62C9C37}"/>
              </a:ext>
            </a:extLst>
          </p:cNvPr>
          <p:cNvSpPr/>
          <p:nvPr/>
        </p:nvSpPr>
        <p:spPr>
          <a:xfrm>
            <a:off x="11275442" y="-281538"/>
            <a:ext cx="720000" cy="720000"/>
          </a:xfrm>
          <a:prstGeom prst="ellipse">
            <a:avLst/>
          </a:prstGeom>
          <a:solidFill>
            <a:srgbClr val="FFEA82"/>
          </a:solidFill>
          <a:ln>
            <a:solidFill>
              <a:srgbClr val="FFE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2CA449FF-25CF-496C-8063-1D1BCA964ADA}"/>
              </a:ext>
            </a:extLst>
          </p:cNvPr>
          <p:cNvSpPr/>
          <p:nvPr/>
        </p:nvSpPr>
        <p:spPr>
          <a:xfrm>
            <a:off x="11704106" y="42462"/>
            <a:ext cx="684000" cy="684000"/>
          </a:xfrm>
          <a:prstGeom prst="ellipse">
            <a:avLst/>
          </a:prstGeom>
          <a:solidFill>
            <a:srgbClr val="379993"/>
          </a:solidFill>
          <a:ln>
            <a:solidFill>
              <a:srgbClr val="668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82BC76-43A0-465F-9FCC-15AF072BABB8}"/>
              </a:ext>
            </a:extLst>
          </p:cNvPr>
          <p:cNvSpPr/>
          <p:nvPr/>
        </p:nvSpPr>
        <p:spPr>
          <a:xfrm>
            <a:off x="11457911" y="510462"/>
            <a:ext cx="648000" cy="648000"/>
          </a:xfrm>
          <a:prstGeom prst="ellipse">
            <a:avLst/>
          </a:prstGeom>
          <a:solidFill>
            <a:srgbClr val="EC9A90"/>
          </a:solidFill>
          <a:ln>
            <a:solidFill>
              <a:srgbClr val="EC9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4D0D860-B8FC-406B-BF1C-06EFC2B1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85" y="351160"/>
            <a:ext cx="781637" cy="781011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93D00F85-E5DC-4AA9-B50E-F5FBFC4184D6}"/>
              </a:ext>
            </a:extLst>
          </p:cNvPr>
          <p:cNvSpPr/>
          <p:nvPr/>
        </p:nvSpPr>
        <p:spPr>
          <a:xfrm>
            <a:off x="514412" y="3429000"/>
            <a:ext cx="1606384" cy="1522539"/>
          </a:xfrm>
          <a:prstGeom prst="ellipse">
            <a:avLst/>
          </a:prstGeom>
          <a:solidFill>
            <a:srgbClr val="FFEA82"/>
          </a:solidFill>
          <a:ln>
            <a:solidFill>
              <a:srgbClr val="FFE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B99EDF1C-0D13-40B3-8EDA-3FEFC348D551}"/>
              </a:ext>
            </a:extLst>
          </p:cNvPr>
          <p:cNvSpPr/>
          <p:nvPr/>
        </p:nvSpPr>
        <p:spPr>
          <a:xfrm>
            <a:off x="253255" y="4565595"/>
            <a:ext cx="1314314" cy="1245714"/>
          </a:xfrm>
          <a:prstGeom prst="ellipse">
            <a:avLst/>
          </a:prstGeom>
          <a:solidFill>
            <a:srgbClr val="379993"/>
          </a:solidFill>
          <a:ln>
            <a:solidFill>
              <a:srgbClr val="668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F92C262B-20C3-46CE-B5B9-DEACC6BED4CD}"/>
              </a:ext>
            </a:extLst>
          </p:cNvPr>
          <p:cNvSpPr/>
          <p:nvPr/>
        </p:nvSpPr>
        <p:spPr>
          <a:xfrm>
            <a:off x="910412" y="5293967"/>
            <a:ext cx="1314314" cy="1245714"/>
          </a:xfrm>
          <a:prstGeom prst="ellipse">
            <a:avLst/>
          </a:prstGeom>
          <a:solidFill>
            <a:srgbClr val="EC9A90"/>
          </a:solidFill>
          <a:ln>
            <a:solidFill>
              <a:srgbClr val="EC9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95D6F24E-7B21-44B2-830E-B5ED1A668A75}"/>
              </a:ext>
            </a:extLst>
          </p:cNvPr>
          <p:cNvSpPr/>
          <p:nvPr/>
        </p:nvSpPr>
        <p:spPr>
          <a:xfrm>
            <a:off x="1900726" y="5293967"/>
            <a:ext cx="648000" cy="648000"/>
          </a:xfrm>
          <a:prstGeom prst="ellipse">
            <a:avLst/>
          </a:prstGeom>
          <a:solidFill>
            <a:srgbClr val="CCE5E4"/>
          </a:solidFill>
          <a:ln>
            <a:solidFill>
              <a:srgbClr val="CCE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494569"/>
      </p:ext>
    </p:extLst>
  </p:cSld>
  <p:clrMapOvr>
    <a:masterClrMapping/>
  </p:clrMapOvr>
</p:sld>
</file>

<file path=ppt/theme/theme1.xml><?xml version="1.0" encoding="utf-8"?>
<a:theme xmlns:a="http://schemas.openxmlformats.org/drawingml/2006/main" name="Kronobarnsmodellen">
  <a:themeElements>
    <a:clrScheme name="Kronobarnsmodell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9800"/>
      </a:accent1>
      <a:accent2>
        <a:srgbClr val="A05599"/>
      </a:accent2>
      <a:accent3>
        <a:srgbClr val="83B81A"/>
      </a:accent3>
      <a:accent4>
        <a:srgbClr val="E13288"/>
      </a:accent4>
      <a:accent5>
        <a:srgbClr val="FFD300"/>
      </a:accent5>
      <a:accent6>
        <a:srgbClr val="006633"/>
      </a:accent6>
      <a:hlink>
        <a:srgbClr val="0563C1"/>
      </a:hlink>
      <a:folHlink>
        <a:srgbClr val="954F72"/>
      </a:folHlink>
    </a:clrScheme>
    <a:fontScheme name="Kronobarnsmodellen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EB5875F-A561-46FD-9B83-EAB2E24E8DC6}" vid="{1B4779F7-22B6-41A1-ADE6-2CD7F626009C}"/>
    </a:ext>
  </a:extLst>
</a:theme>
</file>

<file path=ppt/theme/theme2.xml><?xml version="1.0" encoding="utf-8"?>
<a:theme xmlns:a="http://schemas.openxmlformats.org/drawingml/2006/main" name="1_Kronobarnsmodellen">
  <a:themeElements>
    <a:clrScheme name="Kronobarnsmodell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9800"/>
      </a:accent1>
      <a:accent2>
        <a:srgbClr val="A05599"/>
      </a:accent2>
      <a:accent3>
        <a:srgbClr val="83B81A"/>
      </a:accent3>
      <a:accent4>
        <a:srgbClr val="E13288"/>
      </a:accent4>
      <a:accent5>
        <a:srgbClr val="FFD300"/>
      </a:accent5>
      <a:accent6>
        <a:srgbClr val="006633"/>
      </a:accent6>
      <a:hlink>
        <a:srgbClr val="0563C1"/>
      </a:hlink>
      <a:folHlink>
        <a:srgbClr val="954F72"/>
      </a:folHlink>
    </a:clrScheme>
    <a:fontScheme name="Kronobarnsmodellen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EB5875F-A561-46FD-9B83-EAB2E24E8DC6}" vid="{1B4779F7-22B6-41A1-ADE6-2CD7F626009C}"/>
    </a:ext>
  </a:extLst>
</a:theme>
</file>

<file path=ppt/theme/theme3.xml><?xml version="1.0" encoding="utf-8"?>
<a:theme xmlns:a="http://schemas.openxmlformats.org/drawingml/2006/main" name="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Kronobarnsmodellen-ppt-mall2</Template>
  <TotalTime>1591</TotalTime>
  <Words>280</Words>
  <Application>Microsoft Office PowerPoint</Application>
  <PresentationFormat>Bredbild</PresentationFormat>
  <Paragraphs>27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</vt:i4>
      </vt:variant>
    </vt:vector>
  </HeadingPairs>
  <TitlesOfParts>
    <vt:vector size="11" baseType="lpstr">
      <vt:lpstr>Arial</vt:lpstr>
      <vt:lpstr>Brandon Grotesque Black</vt:lpstr>
      <vt:lpstr>Brandon Grotesque Bold</vt:lpstr>
      <vt:lpstr>Calibri</vt:lpstr>
      <vt:lpstr>Garamond</vt:lpstr>
      <vt:lpstr>Times New Roman</vt:lpstr>
      <vt:lpstr>Kronobarnsmodellen</vt:lpstr>
      <vt:lpstr>1_Kronobarnsmodellen</vt:lpstr>
      <vt:lpstr>Region Kronoberg ljus</vt:lpstr>
      <vt:lpstr>PowerPoint-presentation</vt:lpstr>
      <vt:lpstr>Kronobarnsmodellen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Viktorsson Julia RST kommunikationsavd</dc:creator>
  <cp:lastModifiedBy>Swärd Susann RUV folkh o soc hållbarh</cp:lastModifiedBy>
  <cp:revision>92</cp:revision>
  <dcterms:created xsi:type="dcterms:W3CDTF">2022-11-02T12:59:32Z</dcterms:created>
  <dcterms:modified xsi:type="dcterms:W3CDTF">2025-08-12T11:53:51Z</dcterms:modified>
</cp:coreProperties>
</file>