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01" r:id="rId2"/>
    <p:sldMasterId id="2147483726" r:id="rId3"/>
  </p:sldMasterIdLst>
  <p:notesMasterIdLst>
    <p:notesMasterId r:id="rId9"/>
  </p:notesMasterIdLst>
  <p:sldIdLst>
    <p:sldId id="1881840081" r:id="rId4"/>
    <p:sldId id="1881840066" r:id="rId5"/>
    <p:sldId id="1881840080" r:id="rId6"/>
    <p:sldId id="1881839980" r:id="rId7"/>
    <p:sldId id="1881840016" r:id="rId8"/>
  </p:sldIdLst>
  <p:sldSz cx="12192000" cy="6858000"/>
  <p:notesSz cx="9928225" cy="679767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71"/>
    <a:srgbClr val="C7A1E3"/>
    <a:srgbClr val="FFD03B"/>
    <a:srgbClr val="E2EFD9"/>
    <a:srgbClr val="D9E2F3"/>
    <a:srgbClr val="FF9797"/>
    <a:srgbClr val="D98181"/>
    <a:srgbClr val="94D8D6"/>
    <a:srgbClr val="F7CAAC"/>
    <a:srgbClr val="8CB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9" autoAdjust="0"/>
    <p:restoredTop sz="78324" autoAdjust="0"/>
  </p:normalViewPr>
  <p:slideViewPr>
    <p:cSldViewPr snapToGrid="0" showGuides="1">
      <p:cViewPr varScale="1">
        <p:scale>
          <a:sx n="86" d="100"/>
          <a:sy n="86" d="100"/>
        </p:scale>
        <p:origin x="110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9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FD482-0830-4CE2-8CAC-E4BBA5E96A4D}" type="datetimeFigureOut">
              <a:rPr lang="sv-SE" smtClean="0"/>
              <a:t>2024-04-30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9FAB8-8AA6-49BD-99AB-B816102A13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264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123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FAB8-8AA6-49BD-99AB-B816102A133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7896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ABCDE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19FAB8-8AA6-49BD-99AB-B816102A1334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7896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123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FAB8-8AA6-49BD-99AB-B816102A133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3842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3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FAB8-8AA6-49BD-99AB-B816102A133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4536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3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FAB8-8AA6-49BD-99AB-B816102A133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0450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3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41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06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1839EFE-0248-88A9-AA09-D12C3981C5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48" r="19174"/>
          <a:stretch/>
        </p:blipFill>
        <p:spPr>
          <a:xfrm>
            <a:off x="6228308" y="-12033"/>
            <a:ext cx="5959682" cy="434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3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763021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68336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151122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tx2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11" name="Bildobjekt 10" descr="Region Kronobergs logotyp i vitt.">
            <a:extLst>
              <a:ext uri="{FF2B5EF4-FFF2-40B4-BE49-F238E27FC236}">
                <a16:creationId xmlns:a16="http://schemas.microsoft.com/office/drawing/2014/main" id="{4C65C9E4-6A18-4E47-AF4A-18AC385A4B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220B82CF-9F6C-4273-AE3B-D391F3723301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296689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235800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1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008545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24729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944948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121966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4393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FC7A09AD-8787-54E2-737F-657992EC1CE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4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032055E-18AF-4C39-8C8F-38FE826D2A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552" y="1382567"/>
            <a:ext cx="3238896" cy="457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4556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CEAB3D-E9D8-4C1A-924F-25D3684FD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1F1BF54-9E96-4B5C-84C8-02CCE04CCD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FB1A61-32F1-4B29-8503-92217431C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8B19-DE1D-40CA-8EFA-C2089F5B9625}" type="datetimeFigureOut">
              <a:rPr lang="sv-SE" smtClean="0"/>
              <a:t>2024-04-30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4BA9A6-3484-457D-A714-F29619A3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272E99-88FE-41B1-BDCC-322716922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6393-2C67-4004-AAF6-BA066ADD23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26358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CA6B4D-48E0-4426-828C-64D3B6C47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3BCF25-A141-4A85-B8F1-95614D0B5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71385B4-396E-4A9A-BB65-C9E258FD6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8B19-DE1D-40CA-8EFA-C2089F5B9625}" type="datetimeFigureOut">
              <a:rPr lang="sv-SE" smtClean="0"/>
              <a:t>2024-04-30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6B43282-8700-41F0-950A-5D02A83CE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E42141-12CE-4496-9ACA-1C6B5C840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6393-2C67-4004-AAF6-BA066ADD23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29869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D79BA1-E9A2-4887-8C73-FEEFE668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EF0B126-94EF-4FEA-9649-8E259BA68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9EE43E-DEB3-4DE7-9737-0111B8603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8B19-DE1D-40CA-8EFA-C2089F5B9625}" type="datetimeFigureOut">
              <a:rPr lang="sv-SE" smtClean="0"/>
              <a:t>2024-04-30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D56EC27-4651-4E4A-8342-2883A416B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FFE3770-C994-401D-BA18-B76435A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6393-2C67-4004-AAF6-BA066ADD23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47797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67072D-ACCD-4177-8761-04A85263F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2A4067-E000-45E6-A992-D594D26240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DC8A8F4-1704-4E1F-BB8F-74A262635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711747B-520D-4943-90E1-CC3C200C4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8B19-DE1D-40CA-8EFA-C2089F5B9625}" type="datetimeFigureOut">
              <a:rPr lang="sv-SE" smtClean="0"/>
              <a:t>2024-04-30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109142C-807B-4DF5-A789-C33028533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7B288A6-ED2A-4970-8EAE-FF0F00760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6393-2C67-4004-AAF6-BA066ADD23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94551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0CB853-C697-4984-AE09-AADEE9B4C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BFC7646-D282-45A7-8F64-E844E8B61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898899B-434A-4955-A34C-5A58220CC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4682702-A385-4E3B-A380-0A9190E7A8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1E5B866-3F5B-4986-97CC-B7616E5030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A4639DA-E045-4F0F-98FE-AFA706DF2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8B19-DE1D-40CA-8EFA-C2089F5B9625}" type="datetimeFigureOut">
              <a:rPr lang="sv-SE" smtClean="0"/>
              <a:t>2024-04-30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09FB59C-3EB5-4B75-A68D-8B6EDE913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680A7E6-8B2D-4DA7-85F1-BE77BB356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6393-2C67-4004-AAF6-BA066ADD23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80612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2C23E9-C158-4382-AC02-03D5E3640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6BA1B98-C36A-407F-9F3D-E3211D431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8B19-DE1D-40CA-8EFA-C2089F5B9625}" type="datetimeFigureOut">
              <a:rPr lang="sv-SE" smtClean="0"/>
              <a:t>2024-04-30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E4C37BE-E793-4CF0-87B8-6A4A6A0A9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E1AE592-DE65-4241-BD5A-6CB7361F6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6393-2C67-4004-AAF6-BA066ADD23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98071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ABB89D4-AC41-4365-96E1-89C7B4CB5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8B19-DE1D-40CA-8EFA-C2089F5B9625}" type="datetimeFigureOut">
              <a:rPr lang="sv-SE" smtClean="0"/>
              <a:t>2024-04-30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A35670D-CF7E-4B12-AEB1-61FCDC4D0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542829C-9C30-47E9-934D-97B22F2F3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6393-2C67-4004-AAF6-BA066ADD23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134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274017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F144BC-4007-4721-9BC4-7A0E25544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9B2638-4D02-4381-A99D-8BA3C48BF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5864829-FE99-40A9-B6EA-1C590BE2A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564D917-54D8-430B-8AA8-C17AAED92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8B19-DE1D-40CA-8EFA-C2089F5B9625}" type="datetimeFigureOut">
              <a:rPr lang="sv-SE" smtClean="0"/>
              <a:t>2024-04-30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C5D2F4A-6A9F-40B8-830B-EE006D48B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AA97176-3E86-4E95-AC6C-F24B3221A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6393-2C67-4004-AAF6-BA066ADD23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7490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12D590-9474-4909-B0C5-024FB024D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DFA24D5-C183-48C0-8244-2A2C8AA975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C77A8DA-35C7-4FD3-851E-F07D8C4DE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84C2DC5-D847-426A-B9D3-BDB1B74A9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8B19-DE1D-40CA-8EFA-C2089F5B9625}" type="datetimeFigureOut">
              <a:rPr lang="sv-SE" smtClean="0"/>
              <a:t>2024-04-30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6204F29-5305-4D77-85DD-16102AB29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284AB22-726E-4936-87AA-0E59F0ACF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6393-2C67-4004-AAF6-BA066ADD23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2354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77702F-ABDD-44DC-81BE-DEDE180FF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2CB056B-264D-4093-97E8-778E22F80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AD96DA1-B28B-4B75-9CD7-D9AE8EF07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8B19-DE1D-40CA-8EFA-C2089F5B9625}" type="datetimeFigureOut">
              <a:rPr lang="sv-SE" smtClean="0"/>
              <a:t>2024-04-30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08B737-BBA3-460C-A883-FB557E859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BCD9BCE-213F-4532-9F96-13E36343B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6393-2C67-4004-AAF6-BA066ADD23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75535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DAF73A9-6A6D-47BB-80BE-6299FB8930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205D38C-AC35-4847-9199-2392E280F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B5D200-7349-4366-B503-229978198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8B19-DE1D-40CA-8EFA-C2089F5B9625}" type="datetimeFigureOut">
              <a:rPr lang="sv-SE" smtClean="0"/>
              <a:t>2024-04-30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21B43DA-075A-4DFA-82D7-FB0519E0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4E705E-7F93-4F22-AD72-1F03980A3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6393-2C67-4004-AAF6-BA066ADD23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757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9225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43587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40805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79934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92124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92800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2024-04-30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3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98" r:id="rId3"/>
    <p:sldLayoutId id="2147483688" r:id="rId4"/>
    <p:sldLayoutId id="2147483684" r:id="rId5"/>
    <p:sldLayoutId id="2147483697" r:id="rId6"/>
    <p:sldLayoutId id="2147483690" r:id="rId7"/>
    <p:sldLayoutId id="2147483686" r:id="rId8"/>
    <p:sldLayoutId id="2147483699" r:id="rId9"/>
    <p:sldLayoutId id="2147483700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2024-04-30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84" y="6426926"/>
            <a:ext cx="471753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Region Kronobergs logotyp i vitt.">
            <a:extLst>
              <a:ext uri="{FF2B5EF4-FFF2-40B4-BE49-F238E27FC236}">
                <a16:creationId xmlns:a16="http://schemas.microsoft.com/office/drawing/2014/main" id="{AF44FD0E-75BD-2148-0264-73CEB5A7A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6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F7C89F3-8085-4B18-8935-65D16CDEE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B2BB892-3C55-4F39-9276-24EAFCDC8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DC9B5EE-B153-478D-BEEA-FB4C500141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88B19-DE1D-40CA-8EFA-C2089F5B9625}" type="datetimeFigureOut">
              <a:rPr lang="sv-SE" smtClean="0"/>
              <a:t>2024-04-30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184F8C-9203-4C6B-A5C3-54481E735D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263A1C2-09E8-45AC-835D-F351C35235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36393-2C67-4004-AAF6-BA066ADD23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3261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Koppling: böjd 34">
            <a:extLst>
              <a:ext uri="{FF2B5EF4-FFF2-40B4-BE49-F238E27FC236}">
                <a16:creationId xmlns:a16="http://schemas.microsoft.com/office/drawing/2014/main" id="{3E4CDD8E-0254-4A72-BC29-6663D4B12997}"/>
              </a:ext>
            </a:extLst>
          </p:cNvPr>
          <p:cNvCxnSpPr>
            <a:cxnSpLocks/>
          </p:cNvCxnSpPr>
          <p:nvPr/>
        </p:nvCxnSpPr>
        <p:spPr>
          <a:xfrm rot="16200000" flipH="1">
            <a:off x="8314063" y="3926938"/>
            <a:ext cx="1525537" cy="873251"/>
          </a:xfrm>
          <a:prstGeom prst="curvedConnector3">
            <a:avLst>
              <a:gd name="adj1" fmla="val 2548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22" name="Bildobjekt 7">
            <a:extLst>
              <a:ext uri="{FF2B5EF4-FFF2-40B4-BE49-F238E27FC236}">
                <a16:creationId xmlns:a16="http://schemas.microsoft.com/office/drawing/2014/main" id="{68A7DAFB-7F11-46BD-9FEE-F2385348CC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364" y="383622"/>
            <a:ext cx="2307423" cy="21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ruta 2">
            <a:extLst>
              <a:ext uri="{FF2B5EF4-FFF2-40B4-BE49-F238E27FC236}">
                <a16:creationId xmlns:a16="http://schemas.microsoft.com/office/drawing/2014/main" id="{786949D3-733D-450D-B3A8-FB56E199E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680" y="1564779"/>
            <a:ext cx="2520000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Ett eller flera barn i en familj behöver stöd</a:t>
            </a:r>
            <a:endParaRPr kumimoji="0" lang="sv-SE" alt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31A24034-2FBD-4666-8AF1-D2AB8CAC2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6541" y="1564779"/>
            <a:ext cx="2520000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Vilka områden i </a:t>
            </a:r>
            <a:r>
              <a:rPr kumimoji="0" lang="sv-SE" altLang="sv-SE" sz="16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barnets bästa-hjulet</a:t>
            </a: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berörs?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Text Box 20">
            <a:extLst>
              <a:ext uri="{FF2B5EF4-FFF2-40B4-BE49-F238E27FC236}">
                <a16:creationId xmlns:a16="http://schemas.microsoft.com/office/drawing/2014/main" id="{41287934-8E36-4564-A349-2389B8D5B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595" y="3151942"/>
            <a:ext cx="2520000" cy="75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Löser vi detta i egen eller annan verksamhet inom Region Kronoberg?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Text Box 19">
            <a:extLst>
              <a:ext uri="{FF2B5EF4-FFF2-40B4-BE49-F238E27FC236}">
                <a16:creationId xmlns:a16="http://schemas.microsoft.com/office/drawing/2014/main" id="{DF60F5D8-A417-43B8-8215-A1F1E497C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3368" y="3150287"/>
            <a:ext cx="3410522" cy="75600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Löser någon annan verksamhet utanför Region Kronoberg detta själv?</a:t>
            </a:r>
            <a:endParaRPr kumimoji="0" lang="sv-SE" altLang="sv-S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(t.ex. socialtjänst, förskola, skola)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Text Box 21">
            <a:extLst>
              <a:ext uri="{FF2B5EF4-FFF2-40B4-BE49-F238E27FC236}">
                <a16:creationId xmlns:a16="http://schemas.microsoft.com/office/drawing/2014/main" id="{41E49C83-1CB0-46EB-AD92-7ACE04097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663" y="3167354"/>
            <a:ext cx="1836000" cy="75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 än en verksamhet berörs: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368AE4FA-AFDA-416C-8EB7-18EC27742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540" y="5146423"/>
            <a:ext cx="5861200" cy="1182958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inhämtar muntligt samtycke och kontaktar barnensbästa-ansvarig:</a:t>
            </a:r>
            <a:endParaRPr kumimoji="0" lang="sv-SE" altLang="sv-S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Väntat barn: </a:t>
            </a:r>
            <a:r>
              <a:rPr kumimoji="0" lang="sv-SE" altLang="sv-SE" sz="1400" b="0" i="0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Mödrahälsovården</a:t>
            </a:r>
            <a:endParaRPr kumimoji="0" lang="sv-SE" altLang="sv-SE" sz="10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sv-SE" altLang="sv-SE" sz="1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Barn som inte börjat förskoleklass:</a:t>
            </a:r>
            <a:r>
              <a:rPr kumimoji="0" lang="sv-SE" altLang="sv-SE" sz="1400" b="0" i="0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sv-SE" altLang="sv-SE" sz="1400" b="0" i="0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Barnhälsov</a:t>
            </a:r>
            <a:r>
              <a:rPr lang="sv-SE" altLang="sv-SE" sz="1400" dirty="0" err="1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ården</a:t>
            </a:r>
            <a:r>
              <a:rPr lang="sv-SE" altLang="sv-SE" sz="1400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sv-SE" altLang="sv-SE" sz="10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sv-SE" altLang="sv-SE" sz="1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Barn i förskoleklass – 18 år: </a:t>
            </a:r>
            <a:r>
              <a:rPr kumimoji="0" lang="sv-SE" altLang="sv-SE" sz="1400" b="0" i="0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Rektorn</a:t>
            </a:r>
            <a:endParaRPr kumimoji="0" lang="sv-SE" altLang="sv-SE" sz="10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sv-SE" altLang="sv-SE" sz="1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Ungdomar som inte är i skolan: </a:t>
            </a:r>
            <a:r>
              <a:rPr kumimoji="0" lang="sv-SE" altLang="sv-SE" sz="1400" b="0" i="0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Kommunens</a:t>
            </a:r>
            <a:r>
              <a:rPr kumimoji="0" lang="sv-SE" altLang="sv-SE" sz="1400" b="0" i="0" strike="noStrike" kern="1200" cap="none" spc="0" normalizeH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aktivitetsansvarig (KAA)</a:t>
            </a:r>
            <a:endParaRPr kumimoji="0" lang="sv-SE" altLang="sv-SE" sz="24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AE780488-569D-4F81-8425-527B1DABA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595" y="5135807"/>
            <a:ext cx="2520000" cy="1193573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arbetar vidare i vår verksamhet, samverkar eller hänvisar till rätt verksamhet inom Region Kronoberg.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5C8F4814-FF95-4814-A45D-09A2915B5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208" y="5126331"/>
            <a:ext cx="2984719" cy="1182958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hänvisar till annan verksamhet utanför Region Kronoberg, eller inhämtar muntligt samtycke och kontaktar verksamheten. 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Pil: höger 12">
            <a:extLst>
              <a:ext uri="{FF2B5EF4-FFF2-40B4-BE49-F238E27FC236}">
                <a16:creationId xmlns:a16="http://schemas.microsoft.com/office/drawing/2014/main" id="{C42118C0-FDD7-45A7-988D-FD4311AF9765}"/>
              </a:ext>
            </a:extLst>
          </p:cNvPr>
          <p:cNvSpPr/>
          <p:nvPr/>
        </p:nvSpPr>
        <p:spPr>
          <a:xfrm>
            <a:off x="3592978" y="1823663"/>
            <a:ext cx="110426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ruta 17">
            <a:extLst>
              <a:ext uri="{FF2B5EF4-FFF2-40B4-BE49-F238E27FC236}">
                <a16:creationId xmlns:a16="http://schemas.microsoft.com/office/drawing/2014/main" id="{7483DD52-D236-40F3-B0E1-F273D71BB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921" y="4359949"/>
            <a:ext cx="5040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Textruta 18">
            <a:extLst>
              <a:ext uri="{FF2B5EF4-FFF2-40B4-BE49-F238E27FC236}">
                <a16:creationId xmlns:a16="http://schemas.microsoft.com/office/drawing/2014/main" id="{15B2D8D3-3EA9-4F0E-B80D-D359B9819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74" y="4359949"/>
            <a:ext cx="5040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Pil: höger 15">
            <a:extLst>
              <a:ext uri="{FF2B5EF4-FFF2-40B4-BE49-F238E27FC236}">
                <a16:creationId xmlns:a16="http://schemas.microsoft.com/office/drawing/2014/main" id="{8EC3DAEC-6F28-44DD-BAA0-E2202AA2921B}"/>
              </a:ext>
            </a:extLst>
          </p:cNvPr>
          <p:cNvSpPr/>
          <p:nvPr/>
        </p:nvSpPr>
        <p:spPr>
          <a:xfrm rot="5400000">
            <a:off x="842109" y="4070763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l: höger 16">
            <a:extLst>
              <a:ext uri="{FF2B5EF4-FFF2-40B4-BE49-F238E27FC236}">
                <a16:creationId xmlns:a16="http://schemas.microsoft.com/office/drawing/2014/main" id="{921FA6A2-DFDE-4D8F-918F-8326D609B88F}"/>
              </a:ext>
            </a:extLst>
          </p:cNvPr>
          <p:cNvSpPr/>
          <p:nvPr/>
        </p:nvSpPr>
        <p:spPr>
          <a:xfrm rot="5400000">
            <a:off x="2221740" y="4070763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Pil: höger 17">
            <a:extLst>
              <a:ext uri="{FF2B5EF4-FFF2-40B4-BE49-F238E27FC236}">
                <a16:creationId xmlns:a16="http://schemas.microsoft.com/office/drawing/2014/main" id="{4C85DEDC-CC94-4653-8586-EFF231BC0FF7}"/>
              </a:ext>
            </a:extLst>
          </p:cNvPr>
          <p:cNvSpPr/>
          <p:nvPr/>
        </p:nvSpPr>
        <p:spPr>
          <a:xfrm rot="5400000">
            <a:off x="842109" y="4846620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ruta 23">
            <a:extLst>
              <a:ext uri="{FF2B5EF4-FFF2-40B4-BE49-F238E27FC236}">
                <a16:creationId xmlns:a16="http://schemas.microsoft.com/office/drawing/2014/main" id="{9E09BC6B-BE76-469E-A34C-D9B2833D2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5627" y="4359949"/>
            <a:ext cx="5040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endParaRPr kumimoji="0" lang="sv-SE" alt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Textruta 24">
            <a:extLst>
              <a:ext uri="{FF2B5EF4-FFF2-40B4-BE49-F238E27FC236}">
                <a16:creationId xmlns:a16="http://schemas.microsoft.com/office/drawing/2014/main" id="{1F37625E-64C0-4958-A6B8-D536FD895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480" y="4359949"/>
            <a:ext cx="5040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</a:t>
            </a:r>
            <a:endParaRPr kumimoji="0" lang="sv-SE" alt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Pil: höger 20">
            <a:extLst>
              <a:ext uri="{FF2B5EF4-FFF2-40B4-BE49-F238E27FC236}">
                <a16:creationId xmlns:a16="http://schemas.microsoft.com/office/drawing/2014/main" id="{4D3179F3-EDD6-4493-B795-14C927CD8D50}"/>
              </a:ext>
            </a:extLst>
          </p:cNvPr>
          <p:cNvSpPr/>
          <p:nvPr/>
        </p:nvSpPr>
        <p:spPr>
          <a:xfrm rot="5400000">
            <a:off x="3601371" y="4070763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Pil: höger 21">
            <a:extLst>
              <a:ext uri="{FF2B5EF4-FFF2-40B4-BE49-F238E27FC236}">
                <a16:creationId xmlns:a16="http://schemas.microsoft.com/office/drawing/2014/main" id="{77BFDD5E-107F-43AD-BB86-55E4E5865DEC}"/>
              </a:ext>
            </a:extLst>
          </p:cNvPr>
          <p:cNvSpPr/>
          <p:nvPr/>
        </p:nvSpPr>
        <p:spPr>
          <a:xfrm rot="5400000">
            <a:off x="4981001" y="4070763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Pil: höger 22">
            <a:extLst>
              <a:ext uri="{FF2B5EF4-FFF2-40B4-BE49-F238E27FC236}">
                <a16:creationId xmlns:a16="http://schemas.microsoft.com/office/drawing/2014/main" id="{2C943FC8-B49C-47D8-B65E-DCC5C9274C29}"/>
              </a:ext>
            </a:extLst>
          </p:cNvPr>
          <p:cNvSpPr/>
          <p:nvPr/>
        </p:nvSpPr>
        <p:spPr>
          <a:xfrm rot="5400000">
            <a:off x="3617667" y="4846620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" name="Koppling: böjd 27">
            <a:extLst>
              <a:ext uri="{FF2B5EF4-FFF2-40B4-BE49-F238E27FC236}">
                <a16:creationId xmlns:a16="http://schemas.microsoft.com/office/drawing/2014/main" id="{DD6674DA-7623-47BD-ACAB-365A8CD0D1CE}"/>
              </a:ext>
            </a:extLst>
          </p:cNvPr>
          <p:cNvCxnSpPr>
            <a:cxnSpLocks/>
          </p:cNvCxnSpPr>
          <p:nvPr/>
        </p:nvCxnSpPr>
        <p:spPr>
          <a:xfrm rot="10800000" flipH="1">
            <a:off x="2678544" y="4084856"/>
            <a:ext cx="648000" cy="421640"/>
          </a:xfrm>
          <a:prstGeom prst="curvedConnector2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Koppling: böjd 28">
            <a:extLst>
              <a:ext uri="{FF2B5EF4-FFF2-40B4-BE49-F238E27FC236}">
                <a16:creationId xmlns:a16="http://schemas.microsoft.com/office/drawing/2014/main" id="{A01C0892-34DF-4A71-BB00-5CE1CDEE3744}"/>
              </a:ext>
            </a:extLst>
          </p:cNvPr>
          <p:cNvCxnSpPr>
            <a:cxnSpLocks/>
          </p:cNvCxnSpPr>
          <p:nvPr/>
        </p:nvCxnSpPr>
        <p:spPr>
          <a:xfrm rot="10800000" flipV="1">
            <a:off x="2186956" y="2180297"/>
            <a:ext cx="2592000" cy="716915"/>
          </a:xfrm>
          <a:prstGeom prst="curvedConnector2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8">
            <a:extLst>
              <a:ext uri="{FF2B5EF4-FFF2-40B4-BE49-F238E27FC236}">
                <a16:creationId xmlns:a16="http://schemas.microsoft.com/office/drawing/2014/main" id="{C9C52678-A3D8-4D27-AE0A-F63601CAD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798268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9">
            <a:extLst>
              <a:ext uri="{FF2B5EF4-FFF2-40B4-BE49-F238E27FC236}">
                <a16:creationId xmlns:a16="http://schemas.microsoft.com/office/drawing/2014/main" id="{48E4DB7A-8328-44B6-B834-B962A7348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05" y="188836"/>
            <a:ext cx="640130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Flödesschema Kronobarnsmodellen</a:t>
            </a:r>
            <a:endParaRPr kumimoji="0" lang="sv-SE" altLang="sv-S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2800" dirty="0">
                <a:solidFill>
                  <a:prstClr val="black"/>
                </a:solidFill>
                <a:latin typeface="Arial" panose="020B0604020202020204" pitchFamily="34" charset="0"/>
              </a:rPr>
              <a:t>Vid tillfällig vårdkontakt/närstående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" name="Rectangle 32">
            <a:extLst>
              <a:ext uri="{FF2B5EF4-FFF2-40B4-BE49-F238E27FC236}">
                <a16:creationId xmlns:a16="http://schemas.microsoft.com/office/drawing/2014/main" id="{0BEBC4A9-DDF0-4B7B-B915-8776A3716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1712668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96" name="Rectangle 33">
            <a:extLst>
              <a:ext uri="{FF2B5EF4-FFF2-40B4-BE49-F238E27FC236}">
                <a16:creationId xmlns:a16="http://schemas.microsoft.com/office/drawing/2014/main" id="{A22126EE-E177-4B69-BB3C-A2AFA8BFB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1658190"/>
            <a:ext cx="184731" cy="1546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sv-SE" altLang="sv-SE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sv-SE" alt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97" name="Rectangle 37">
            <a:extLst>
              <a:ext uri="{FF2B5EF4-FFF2-40B4-BE49-F238E27FC236}">
                <a16:creationId xmlns:a16="http://schemas.microsoft.com/office/drawing/2014/main" id="{5C285210-E9D8-432F-95F4-B918A9406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2317678"/>
            <a:ext cx="184731" cy="684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98" name="Rectangle 39">
            <a:extLst>
              <a:ext uri="{FF2B5EF4-FFF2-40B4-BE49-F238E27FC236}">
                <a16:creationId xmlns:a16="http://schemas.microsoft.com/office/drawing/2014/main" id="{E01D4FCA-14BC-42FC-B3F4-ECDDDEEBC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2627068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99" name="Rectangle 43">
            <a:extLst>
              <a:ext uri="{FF2B5EF4-FFF2-40B4-BE49-F238E27FC236}">
                <a16:creationId xmlns:a16="http://schemas.microsoft.com/office/drawing/2014/main" id="{562829A3-CDCC-4832-9520-01C9AB61B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3084268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3" name="Koppling: böjd 42">
            <a:extLst>
              <a:ext uri="{FF2B5EF4-FFF2-40B4-BE49-F238E27FC236}">
                <a16:creationId xmlns:a16="http://schemas.microsoft.com/office/drawing/2014/main" id="{9E5A85E3-6DCF-463B-B013-107267D8F3FA}"/>
              </a:ext>
            </a:extLst>
          </p:cNvPr>
          <p:cNvCxnSpPr>
            <a:cxnSpLocks/>
          </p:cNvCxnSpPr>
          <p:nvPr/>
        </p:nvCxnSpPr>
        <p:spPr>
          <a:xfrm flipV="1">
            <a:off x="5452859" y="4044093"/>
            <a:ext cx="1646094" cy="522037"/>
          </a:xfrm>
          <a:prstGeom prst="curvedConnector3">
            <a:avLst>
              <a:gd name="adj1" fmla="val 100921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Bildobjekt 33">
            <a:extLst>
              <a:ext uri="{FF2B5EF4-FFF2-40B4-BE49-F238E27FC236}">
                <a16:creationId xmlns:a16="http://schemas.microsoft.com/office/drawing/2014/main" id="{D3B7BEBD-680F-4849-B9FF-14284BE604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6" t="12489" r="2432" b="10648"/>
          <a:stretch>
            <a:fillRect/>
          </a:stretch>
        </p:blipFill>
        <p:spPr bwMode="auto">
          <a:xfrm>
            <a:off x="10254014" y="210304"/>
            <a:ext cx="1694523" cy="774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04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2" grpId="0" animBg="1"/>
      <p:bldP spid="14" grpId="0" animBg="1"/>
      <p:bldP spid="16" grpId="0" animBg="1"/>
      <p:bldP spid="17" grpId="0" animBg="1"/>
      <p:bldP spid="18" grpId="0" animBg="1"/>
      <p:bldP spid="15" grpId="0" animBg="1"/>
      <p:bldP spid="19" grpId="0" animBg="1"/>
      <p:bldP spid="21" grpId="0" animBg="1"/>
      <p:bldP spid="22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22" name="Bildobjekt 7">
            <a:extLst>
              <a:ext uri="{FF2B5EF4-FFF2-40B4-BE49-F238E27FC236}">
                <a16:creationId xmlns:a16="http://schemas.microsoft.com/office/drawing/2014/main" id="{68A7DAFB-7F11-46BD-9FEE-F2385348CC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668" y="690798"/>
            <a:ext cx="1680135" cy="154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ruta 2">
            <a:extLst>
              <a:ext uri="{FF2B5EF4-FFF2-40B4-BE49-F238E27FC236}">
                <a16:creationId xmlns:a16="http://schemas.microsoft.com/office/drawing/2014/main" id="{786949D3-733D-450D-B3A8-FB56E199E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32" y="1133115"/>
            <a:ext cx="2520000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Ett eller flera barn i en familj behöver stöd</a:t>
            </a:r>
            <a:endParaRPr kumimoji="0" lang="sv-SE" alt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31A24034-2FBD-4666-8AF1-D2AB8CAC2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1613" y="1133115"/>
            <a:ext cx="2520000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Vilka områden i barnets bästa-hjulet</a:t>
            </a: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berörs?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Text Box 20">
            <a:extLst>
              <a:ext uri="{FF2B5EF4-FFF2-40B4-BE49-F238E27FC236}">
                <a16:creationId xmlns:a16="http://schemas.microsoft.com/office/drawing/2014/main" id="{41287934-8E36-4564-A349-2389B8D5B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595" y="2834442"/>
            <a:ext cx="2520000" cy="75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Löser vi detta i egen eller annan verksamhet inom Region Kronoberg?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Text Box 19">
            <a:extLst>
              <a:ext uri="{FF2B5EF4-FFF2-40B4-BE49-F238E27FC236}">
                <a16:creationId xmlns:a16="http://schemas.microsoft.com/office/drawing/2014/main" id="{DF60F5D8-A417-43B8-8215-A1F1E497C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3368" y="2407063"/>
            <a:ext cx="2520000" cy="13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Löser någon annan verksamhet utanför Region Kronoberg detta själv?</a:t>
            </a:r>
            <a:endParaRPr kumimoji="0" lang="sv-SE" altLang="sv-S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(t.ex. socialtjänst, förskola, skola)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Text Box 21">
            <a:extLst>
              <a:ext uri="{FF2B5EF4-FFF2-40B4-BE49-F238E27FC236}">
                <a16:creationId xmlns:a16="http://schemas.microsoft.com/office/drawing/2014/main" id="{41E49C83-1CB0-46EB-AD92-7ACE04097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142" y="2983063"/>
            <a:ext cx="1836000" cy="75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 än en verksamhet berörs: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AE780488-569D-4F81-8425-527B1DABA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595" y="4818308"/>
            <a:ext cx="2520000" cy="1044000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arbetar vidare i vår verksamhet, samverkar eller hänvisar till rätt verksamhet inom Region Kronoberg.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5C8F4814-FF95-4814-A45D-09A2915B5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6735" y="4818307"/>
            <a:ext cx="2984719" cy="104400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hänvisar till annan verksamhet utanför Region Kronoberg, eller inhämtar muntligt samtycke och kontaktar verksamheten. 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Pil: höger 12">
            <a:extLst>
              <a:ext uri="{FF2B5EF4-FFF2-40B4-BE49-F238E27FC236}">
                <a16:creationId xmlns:a16="http://schemas.microsoft.com/office/drawing/2014/main" id="{C42118C0-FDD7-45A7-988D-FD4311AF9765}"/>
              </a:ext>
            </a:extLst>
          </p:cNvPr>
          <p:cNvSpPr/>
          <p:nvPr/>
        </p:nvSpPr>
        <p:spPr>
          <a:xfrm>
            <a:off x="3065205" y="1337722"/>
            <a:ext cx="288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ruta 17">
            <a:extLst>
              <a:ext uri="{FF2B5EF4-FFF2-40B4-BE49-F238E27FC236}">
                <a16:creationId xmlns:a16="http://schemas.microsoft.com/office/drawing/2014/main" id="{7483DD52-D236-40F3-B0E1-F273D71BB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921" y="4042449"/>
            <a:ext cx="5040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endParaRPr kumimoji="0" lang="sv-SE" alt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Textruta 18">
            <a:extLst>
              <a:ext uri="{FF2B5EF4-FFF2-40B4-BE49-F238E27FC236}">
                <a16:creationId xmlns:a16="http://schemas.microsoft.com/office/drawing/2014/main" id="{15B2D8D3-3EA9-4F0E-B80D-D359B9819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6180" y="4042449"/>
            <a:ext cx="5040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Pil: höger 15">
            <a:extLst>
              <a:ext uri="{FF2B5EF4-FFF2-40B4-BE49-F238E27FC236}">
                <a16:creationId xmlns:a16="http://schemas.microsoft.com/office/drawing/2014/main" id="{8EC3DAEC-6F28-44DD-BAA0-E2202AA2921B}"/>
              </a:ext>
            </a:extLst>
          </p:cNvPr>
          <p:cNvSpPr/>
          <p:nvPr/>
        </p:nvSpPr>
        <p:spPr>
          <a:xfrm rot="5400000">
            <a:off x="842109" y="3753263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l: höger 16">
            <a:extLst>
              <a:ext uri="{FF2B5EF4-FFF2-40B4-BE49-F238E27FC236}">
                <a16:creationId xmlns:a16="http://schemas.microsoft.com/office/drawing/2014/main" id="{921FA6A2-DFDE-4D8F-918F-8326D609B88F}"/>
              </a:ext>
            </a:extLst>
          </p:cNvPr>
          <p:cNvSpPr/>
          <p:nvPr/>
        </p:nvSpPr>
        <p:spPr>
          <a:xfrm rot="5400000">
            <a:off x="2245068" y="3753264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Pil: höger 17">
            <a:extLst>
              <a:ext uri="{FF2B5EF4-FFF2-40B4-BE49-F238E27FC236}">
                <a16:creationId xmlns:a16="http://schemas.microsoft.com/office/drawing/2014/main" id="{4C85DEDC-CC94-4653-8586-EFF231BC0FF7}"/>
              </a:ext>
            </a:extLst>
          </p:cNvPr>
          <p:cNvSpPr/>
          <p:nvPr/>
        </p:nvSpPr>
        <p:spPr>
          <a:xfrm rot="5400000">
            <a:off x="842109" y="4529120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ruta 23">
            <a:extLst>
              <a:ext uri="{FF2B5EF4-FFF2-40B4-BE49-F238E27FC236}">
                <a16:creationId xmlns:a16="http://schemas.microsoft.com/office/drawing/2014/main" id="{9E09BC6B-BE76-469E-A34C-D9B2833D2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5890" y="4112022"/>
            <a:ext cx="5040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endParaRPr kumimoji="0" lang="sv-SE" alt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Textruta 24">
            <a:extLst>
              <a:ext uri="{FF2B5EF4-FFF2-40B4-BE49-F238E27FC236}">
                <a16:creationId xmlns:a16="http://schemas.microsoft.com/office/drawing/2014/main" id="{1F37625E-64C0-4958-A6B8-D536FD895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480" y="4112022"/>
            <a:ext cx="5040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</a:t>
            </a:r>
            <a:endParaRPr kumimoji="0" lang="sv-SE" alt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Pil: höger 20">
            <a:extLst>
              <a:ext uri="{FF2B5EF4-FFF2-40B4-BE49-F238E27FC236}">
                <a16:creationId xmlns:a16="http://schemas.microsoft.com/office/drawing/2014/main" id="{4D3179F3-EDD6-4493-B795-14C927CD8D50}"/>
              </a:ext>
            </a:extLst>
          </p:cNvPr>
          <p:cNvSpPr/>
          <p:nvPr/>
        </p:nvSpPr>
        <p:spPr>
          <a:xfrm rot="5400000">
            <a:off x="3693867" y="3822836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Pil: höger 21">
            <a:extLst>
              <a:ext uri="{FF2B5EF4-FFF2-40B4-BE49-F238E27FC236}">
                <a16:creationId xmlns:a16="http://schemas.microsoft.com/office/drawing/2014/main" id="{77BFDD5E-107F-43AD-BB86-55E4E5865DEC}"/>
              </a:ext>
            </a:extLst>
          </p:cNvPr>
          <p:cNvSpPr/>
          <p:nvPr/>
        </p:nvSpPr>
        <p:spPr>
          <a:xfrm rot="5400000">
            <a:off x="4981001" y="3822836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Pil: höger 22">
            <a:extLst>
              <a:ext uri="{FF2B5EF4-FFF2-40B4-BE49-F238E27FC236}">
                <a16:creationId xmlns:a16="http://schemas.microsoft.com/office/drawing/2014/main" id="{2C943FC8-B49C-47D8-B65E-DCC5C9274C29}"/>
              </a:ext>
            </a:extLst>
          </p:cNvPr>
          <p:cNvSpPr/>
          <p:nvPr/>
        </p:nvSpPr>
        <p:spPr>
          <a:xfrm rot="5400000">
            <a:off x="3693867" y="4598693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" name="Koppling: böjd 27">
            <a:extLst>
              <a:ext uri="{FF2B5EF4-FFF2-40B4-BE49-F238E27FC236}">
                <a16:creationId xmlns:a16="http://schemas.microsoft.com/office/drawing/2014/main" id="{DD6674DA-7623-47BD-ACAB-365A8CD0D1CE}"/>
              </a:ext>
            </a:extLst>
          </p:cNvPr>
          <p:cNvCxnSpPr>
            <a:cxnSpLocks/>
          </p:cNvCxnSpPr>
          <p:nvPr/>
        </p:nvCxnSpPr>
        <p:spPr>
          <a:xfrm rot="10800000" flipH="1">
            <a:off x="2678544" y="3767356"/>
            <a:ext cx="648000" cy="421640"/>
          </a:xfrm>
          <a:prstGeom prst="curvedConnector2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Koppling: böjd 28">
            <a:extLst>
              <a:ext uri="{FF2B5EF4-FFF2-40B4-BE49-F238E27FC236}">
                <a16:creationId xmlns:a16="http://schemas.microsoft.com/office/drawing/2014/main" id="{A01C0892-34DF-4A71-BB00-5CE1CDEE3744}"/>
              </a:ext>
            </a:extLst>
          </p:cNvPr>
          <p:cNvCxnSpPr>
            <a:cxnSpLocks/>
          </p:cNvCxnSpPr>
          <p:nvPr/>
        </p:nvCxnSpPr>
        <p:spPr>
          <a:xfrm rot="10800000" flipV="1">
            <a:off x="2186956" y="1862797"/>
            <a:ext cx="2592000" cy="716915"/>
          </a:xfrm>
          <a:prstGeom prst="curvedConnector2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8">
            <a:extLst>
              <a:ext uri="{FF2B5EF4-FFF2-40B4-BE49-F238E27FC236}">
                <a16:creationId xmlns:a16="http://schemas.microsoft.com/office/drawing/2014/main" id="{C9C52678-A3D8-4D27-AE0A-F63601CAD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798268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9">
            <a:extLst>
              <a:ext uri="{FF2B5EF4-FFF2-40B4-BE49-F238E27FC236}">
                <a16:creationId xmlns:a16="http://schemas.microsoft.com/office/drawing/2014/main" id="{48E4DB7A-8328-44B6-B834-B962A7348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063" y="127957"/>
            <a:ext cx="625863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Flödesschema Kronobarnsmodellen</a:t>
            </a:r>
            <a:endParaRPr kumimoji="0" lang="sv-SE" altLang="sv-S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2800" dirty="0">
                <a:solidFill>
                  <a:prstClr val="black"/>
                </a:solidFill>
                <a:latin typeface="Arial" panose="020B0604020202020204" pitchFamily="34" charset="0"/>
              </a:rPr>
              <a:t>Vid etablerad vårdkontakt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" name="Rectangle 32">
            <a:extLst>
              <a:ext uri="{FF2B5EF4-FFF2-40B4-BE49-F238E27FC236}">
                <a16:creationId xmlns:a16="http://schemas.microsoft.com/office/drawing/2014/main" id="{0BEBC4A9-DDF0-4B7B-B915-8776A3716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1712668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96" name="Rectangle 33">
            <a:extLst>
              <a:ext uri="{FF2B5EF4-FFF2-40B4-BE49-F238E27FC236}">
                <a16:creationId xmlns:a16="http://schemas.microsoft.com/office/drawing/2014/main" id="{A22126EE-E177-4B69-BB3C-A2AFA8BFB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1658190"/>
            <a:ext cx="184731" cy="1546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sv-SE" altLang="sv-SE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sv-SE" alt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97" name="Rectangle 37">
            <a:extLst>
              <a:ext uri="{FF2B5EF4-FFF2-40B4-BE49-F238E27FC236}">
                <a16:creationId xmlns:a16="http://schemas.microsoft.com/office/drawing/2014/main" id="{5C285210-E9D8-432F-95F4-B918A9406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2317678"/>
            <a:ext cx="184731" cy="684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98" name="Rectangle 39">
            <a:extLst>
              <a:ext uri="{FF2B5EF4-FFF2-40B4-BE49-F238E27FC236}">
                <a16:creationId xmlns:a16="http://schemas.microsoft.com/office/drawing/2014/main" id="{E01D4FCA-14BC-42FC-B3F4-ECDDDEEBC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2627068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99" name="Rectangle 43">
            <a:extLst>
              <a:ext uri="{FF2B5EF4-FFF2-40B4-BE49-F238E27FC236}">
                <a16:creationId xmlns:a16="http://schemas.microsoft.com/office/drawing/2014/main" id="{562829A3-CDCC-4832-9520-01C9AB61B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3084268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3" name="Koppling: böjd 42">
            <a:extLst>
              <a:ext uri="{FF2B5EF4-FFF2-40B4-BE49-F238E27FC236}">
                <a16:creationId xmlns:a16="http://schemas.microsoft.com/office/drawing/2014/main" id="{9E5A85E3-6DCF-463B-B013-107267D8F3FA}"/>
              </a:ext>
            </a:extLst>
          </p:cNvPr>
          <p:cNvCxnSpPr>
            <a:cxnSpLocks/>
          </p:cNvCxnSpPr>
          <p:nvPr/>
        </p:nvCxnSpPr>
        <p:spPr>
          <a:xfrm rot="10800000" flipH="1">
            <a:off x="5452859" y="3826990"/>
            <a:ext cx="648000" cy="421640"/>
          </a:xfrm>
          <a:prstGeom prst="curvedConnector2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21">
            <a:extLst>
              <a:ext uri="{FF2B5EF4-FFF2-40B4-BE49-F238E27FC236}">
                <a16:creationId xmlns:a16="http://schemas.microsoft.com/office/drawing/2014/main" id="{2173263C-F4AA-4D74-9579-5BBC2457A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1372" y="2857918"/>
            <a:ext cx="4087237" cy="75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</a:t>
            </a:r>
            <a:r>
              <a:rPr lang="sv-SE" altLang="sv-SE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bjuder in</a:t>
            </a: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till samverkan inom Kronobarnsmodellen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" name="Text Box 2">
            <a:extLst>
              <a:ext uri="{FF2B5EF4-FFF2-40B4-BE49-F238E27FC236}">
                <a16:creationId xmlns:a16="http://schemas.microsoft.com/office/drawing/2014/main" id="{36709E2A-E83A-48AD-95AD-CD38CBB72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1300" y="6111803"/>
            <a:ext cx="4117309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Anteckna resultatet från mötet i barnets plan i Linken.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" name="Text Box 10">
            <a:extLst>
              <a:ext uri="{FF2B5EF4-FFF2-40B4-BE49-F238E27FC236}">
                <a16:creationId xmlns:a16="http://schemas.microsoft.com/office/drawing/2014/main" id="{A79F48A0-47C4-4A8A-9D0D-7F12A9A68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1372" y="3835024"/>
            <a:ext cx="4087237" cy="9345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Boka lokal/digitalt möte och skicka inbjudan med god framförhållning till barnet/vårdnadshavare/ annan viktig vuxen samt samverkansparter.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2" name="Text Box 4">
            <a:extLst>
              <a:ext uri="{FF2B5EF4-FFF2-40B4-BE49-F238E27FC236}">
                <a16:creationId xmlns:a16="http://schemas.microsoft.com/office/drawing/2014/main" id="{3089F4B8-A162-4C32-8431-06436625F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4129" y="6111803"/>
            <a:ext cx="2520000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Skriv ut barnets plan och ge den till verksamheter om de saknar tillgång till Linken.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4" name="Pil: höger 43">
            <a:extLst>
              <a:ext uri="{FF2B5EF4-FFF2-40B4-BE49-F238E27FC236}">
                <a16:creationId xmlns:a16="http://schemas.microsoft.com/office/drawing/2014/main" id="{4E970B3F-2788-4CB6-B0CF-47E5E525F146}"/>
              </a:ext>
            </a:extLst>
          </p:cNvPr>
          <p:cNvSpPr/>
          <p:nvPr/>
        </p:nvSpPr>
        <p:spPr>
          <a:xfrm flipH="1">
            <a:off x="4160543" y="6361163"/>
            <a:ext cx="180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Text Box 5">
            <a:extLst>
              <a:ext uri="{FF2B5EF4-FFF2-40B4-BE49-F238E27FC236}">
                <a16:creationId xmlns:a16="http://schemas.microsoft.com/office/drawing/2014/main" id="{6D8E90F1-D147-4CC7-B09D-EFF1FCF15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958" y="6111803"/>
            <a:ext cx="3636000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Utse samordningsansvarig för fortsatt samverkan baserat på vilken verksamhet som har störst ansvar för åtgärderna i barnets plan.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6" name="Text Box 9">
            <a:extLst>
              <a:ext uri="{FF2B5EF4-FFF2-40B4-BE49-F238E27FC236}">
                <a16:creationId xmlns:a16="http://schemas.microsoft.com/office/drawing/2014/main" id="{781EF58F-08FC-44DD-884D-A9DFBCBFA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1300" y="4990698"/>
            <a:ext cx="4117309" cy="90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Genomför mötet med barnet i fokus för att möjliggöra samverkan utifrån barnets och familjens behov.  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8" name="Pil: höger 47">
            <a:extLst>
              <a:ext uri="{FF2B5EF4-FFF2-40B4-BE49-F238E27FC236}">
                <a16:creationId xmlns:a16="http://schemas.microsoft.com/office/drawing/2014/main" id="{CE1CA066-C910-404E-A118-8E4C7774949D}"/>
              </a:ext>
            </a:extLst>
          </p:cNvPr>
          <p:cNvSpPr/>
          <p:nvPr/>
        </p:nvSpPr>
        <p:spPr>
          <a:xfrm flipH="1">
            <a:off x="7407714" y="6361163"/>
            <a:ext cx="180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Pil: höger 50">
            <a:extLst>
              <a:ext uri="{FF2B5EF4-FFF2-40B4-BE49-F238E27FC236}">
                <a16:creationId xmlns:a16="http://schemas.microsoft.com/office/drawing/2014/main" id="{50489B47-D08D-4803-AC06-4968E1FA68B6}"/>
              </a:ext>
            </a:extLst>
          </p:cNvPr>
          <p:cNvSpPr/>
          <p:nvPr/>
        </p:nvSpPr>
        <p:spPr>
          <a:xfrm rot="5400000">
            <a:off x="9831714" y="4816962"/>
            <a:ext cx="108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Pil: höger 51">
            <a:extLst>
              <a:ext uri="{FF2B5EF4-FFF2-40B4-BE49-F238E27FC236}">
                <a16:creationId xmlns:a16="http://schemas.microsoft.com/office/drawing/2014/main" id="{4D617791-9F82-4ED5-AFC3-D16C5635E802}"/>
              </a:ext>
            </a:extLst>
          </p:cNvPr>
          <p:cNvSpPr/>
          <p:nvPr/>
        </p:nvSpPr>
        <p:spPr>
          <a:xfrm rot="5400000">
            <a:off x="9831714" y="5938068"/>
            <a:ext cx="108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7" name="Bildobjekt 33">
            <a:extLst>
              <a:ext uri="{FF2B5EF4-FFF2-40B4-BE49-F238E27FC236}">
                <a16:creationId xmlns:a16="http://schemas.microsoft.com/office/drawing/2014/main" id="{D3B7BEBD-680F-4849-B9FF-14284BE604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6" t="12489" r="2432" b="10648"/>
          <a:stretch>
            <a:fillRect/>
          </a:stretch>
        </p:blipFill>
        <p:spPr bwMode="auto">
          <a:xfrm>
            <a:off x="10254014" y="210304"/>
            <a:ext cx="1694523" cy="774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 Box 21">
            <a:extLst>
              <a:ext uri="{FF2B5EF4-FFF2-40B4-BE49-F238E27FC236}">
                <a16:creationId xmlns:a16="http://schemas.microsoft.com/office/drawing/2014/main" id="{4EB69E26-285F-4DD5-9F3F-D28C53B8D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8236" y="1880812"/>
            <a:ext cx="4070373" cy="75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inhämtar muntligt/skriftligt samtycke för att aktivera Kronobarnsmodellen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4" name="Pil: höger 53">
            <a:extLst>
              <a:ext uri="{FF2B5EF4-FFF2-40B4-BE49-F238E27FC236}">
                <a16:creationId xmlns:a16="http://schemas.microsoft.com/office/drawing/2014/main" id="{7367CAB5-1EC9-431E-ABA1-D8E4834E4552}"/>
              </a:ext>
            </a:extLst>
          </p:cNvPr>
          <p:cNvSpPr/>
          <p:nvPr/>
        </p:nvSpPr>
        <p:spPr>
          <a:xfrm rot="5400000">
            <a:off x="9831714" y="2684182"/>
            <a:ext cx="108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Pil: höger 54">
            <a:extLst>
              <a:ext uri="{FF2B5EF4-FFF2-40B4-BE49-F238E27FC236}">
                <a16:creationId xmlns:a16="http://schemas.microsoft.com/office/drawing/2014/main" id="{43D79051-7B4B-4BB6-AF69-F10FF4B4F041}"/>
              </a:ext>
            </a:extLst>
          </p:cNvPr>
          <p:cNvSpPr/>
          <p:nvPr/>
        </p:nvSpPr>
        <p:spPr>
          <a:xfrm rot="5400000">
            <a:off x="9831714" y="3661288"/>
            <a:ext cx="108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Text Box 21">
            <a:extLst>
              <a:ext uri="{FF2B5EF4-FFF2-40B4-BE49-F238E27FC236}">
                <a16:creationId xmlns:a16="http://schemas.microsoft.com/office/drawing/2014/main" id="{2C923F9C-A1B5-4572-8234-799604F54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4722" y="-887737"/>
            <a:ext cx="4070373" cy="75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inhämtar skriftligt samtycke för att aktivera Kronobarnsmodellen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8" name="Text Box 21">
            <a:extLst>
              <a:ext uri="{FF2B5EF4-FFF2-40B4-BE49-F238E27FC236}">
                <a16:creationId xmlns:a16="http://schemas.microsoft.com/office/drawing/2014/main" id="{C3990E8E-C19C-47B1-A3C0-D4121977A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8142" y="751968"/>
            <a:ext cx="3679711" cy="7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Om det är oklart ifall det redan finns en samverkan runt barnets plan ringer vi </a:t>
            </a:r>
            <a:br>
              <a:rPr lang="sv-SE" altLang="sv-SE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altLang="sv-SE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Barnens bästa ansvarig och stämmer av.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59" name="Koppling: böjd 58">
            <a:extLst>
              <a:ext uri="{FF2B5EF4-FFF2-40B4-BE49-F238E27FC236}">
                <a16:creationId xmlns:a16="http://schemas.microsoft.com/office/drawing/2014/main" id="{67D40DC8-0B4F-42E4-B94E-F82A5347A90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268959" y="2328390"/>
            <a:ext cx="648000" cy="421640"/>
          </a:xfrm>
          <a:prstGeom prst="curvedConnector2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tjärna: 10 punkter 24">
            <a:extLst>
              <a:ext uri="{FF2B5EF4-FFF2-40B4-BE49-F238E27FC236}">
                <a16:creationId xmlns:a16="http://schemas.microsoft.com/office/drawing/2014/main" id="{6F33BC68-B039-44F4-A7B6-D5B3349F5AA5}"/>
              </a:ext>
            </a:extLst>
          </p:cNvPr>
          <p:cNvSpPr/>
          <p:nvPr/>
        </p:nvSpPr>
        <p:spPr>
          <a:xfrm>
            <a:off x="7540436" y="559846"/>
            <a:ext cx="3974756" cy="1203622"/>
          </a:xfrm>
          <a:prstGeom prst="star10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889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3" grpId="0" animBg="1"/>
      <p:bldP spid="12" grpId="0" animBg="1"/>
      <p:bldP spid="14" grpId="0" animBg="1"/>
      <p:bldP spid="16" grpId="0" animBg="1"/>
      <p:bldP spid="17" grpId="0" animBg="1"/>
      <p:bldP spid="18" grpId="0" animBg="1"/>
      <p:bldP spid="15" grpId="0" animBg="1"/>
      <p:bldP spid="19" grpId="0" animBg="1"/>
      <p:bldP spid="21" grpId="0" animBg="1"/>
      <p:bldP spid="22" grpId="0" animBg="1"/>
      <p:bldP spid="23" grpId="0" animBg="1"/>
      <p:bldP spid="36" grpId="0" animBg="1"/>
      <p:bldP spid="37" grpId="0" animBg="1"/>
      <p:bldP spid="40" grpId="0" animBg="1"/>
      <p:bldP spid="42" grpId="0" animBg="1"/>
      <p:bldP spid="44" grpId="0" animBg="1"/>
      <p:bldP spid="45" grpId="0" animBg="1"/>
      <p:bldP spid="46" grpId="0" animBg="1"/>
      <p:bldP spid="48" grpId="0" animBg="1"/>
      <p:bldP spid="51" grpId="0" animBg="1"/>
      <p:bldP spid="52" grpId="0" animBg="1"/>
      <p:bldP spid="50" grpId="0" animBg="1"/>
      <p:bldP spid="54" grpId="0" animBg="1"/>
      <p:bldP spid="55" grpId="0" animBg="1"/>
      <p:bldP spid="57" grpId="0" animBg="1"/>
      <p:bldP spid="58" grpId="0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>
            <a:extLst>
              <a:ext uri="{FF2B5EF4-FFF2-40B4-BE49-F238E27FC236}">
                <a16:creationId xmlns:a16="http://schemas.microsoft.com/office/drawing/2014/main" id="{C9C52678-A3D8-4D27-AE0A-F63601CAD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798268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9">
            <a:extLst>
              <a:ext uri="{FF2B5EF4-FFF2-40B4-BE49-F238E27FC236}">
                <a16:creationId xmlns:a16="http://schemas.microsoft.com/office/drawing/2014/main" id="{48E4DB7A-8328-44B6-B834-B962A7348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19" y="254382"/>
            <a:ext cx="6258636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Flödesschema Kronobarnsmodellen</a:t>
            </a:r>
            <a:br>
              <a:rPr kumimoji="0" lang="sv-SE" alt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sv-SE" alt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 redan upparbetat samarbete</a:t>
            </a:r>
            <a:endParaRPr kumimoji="0" lang="sv-SE" altLang="sv-S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" name="Rectangle 32">
            <a:extLst>
              <a:ext uri="{FF2B5EF4-FFF2-40B4-BE49-F238E27FC236}">
                <a16:creationId xmlns:a16="http://schemas.microsoft.com/office/drawing/2014/main" id="{0BEBC4A9-DDF0-4B7B-B915-8776A3716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1712668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96" name="Rectangle 33">
            <a:extLst>
              <a:ext uri="{FF2B5EF4-FFF2-40B4-BE49-F238E27FC236}">
                <a16:creationId xmlns:a16="http://schemas.microsoft.com/office/drawing/2014/main" id="{A22126EE-E177-4B69-BB3C-A2AFA8BFB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1658190"/>
            <a:ext cx="184731" cy="1546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sv-SE" altLang="sv-SE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sv-SE" alt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97" name="Rectangle 37">
            <a:extLst>
              <a:ext uri="{FF2B5EF4-FFF2-40B4-BE49-F238E27FC236}">
                <a16:creationId xmlns:a16="http://schemas.microsoft.com/office/drawing/2014/main" id="{5C285210-E9D8-432F-95F4-B918A9406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2317678"/>
            <a:ext cx="184731" cy="684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98" name="Rectangle 39">
            <a:extLst>
              <a:ext uri="{FF2B5EF4-FFF2-40B4-BE49-F238E27FC236}">
                <a16:creationId xmlns:a16="http://schemas.microsoft.com/office/drawing/2014/main" id="{E01D4FCA-14BC-42FC-B3F4-ECDDDEEBC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2627068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99" name="Rectangle 43">
            <a:extLst>
              <a:ext uri="{FF2B5EF4-FFF2-40B4-BE49-F238E27FC236}">
                <a16:creationId xmlns:a16="http://schemas.microsoft.com/office/drawing/2014/main" id="{562829A3-CDCC-4832-9520-01C9AB61B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32" y="3084268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 Box 21">
            <a:extLst>
              <a:ext uri="{FF2B5EF4-FFF2-40B4-BE49-F238E27FC236}">
                <a16:creationId xmlns:a16="http://schemas.microsoft.com/office/drawing/2014/main" id="{2173263C-F4AA-4D74-9579-5BBC2457A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725" y="1536957"/>
            <a:ext cx="5678430" cy="72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vet vem vi ska samverka med och inhämtar muntligt/skriftligt samtycke och </a:t>
            </a:r>
            <a:r>
              <a:rPr lang="sv-SE" altLang="sv-SE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bjuder in</a:t>
            </a: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till samverkan inom Kronobarnsmodellen</a:t>
            </a:r>
            <a:endParaRPr kumimoji="0" lang="sv-SE" alt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" name="Text Box 2">
            <a:extLst>
              <a:ext uri="{FF2B5EF4-FFF2-40B4-BE49-F238E27FC236}">
                <a16:creationId xmlns:a16="http://schemas.microsoft.com/office/drawing/2014/main" id="{36709E2A-E83A-48AD-95AD-CD38CBB72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3499" y="3895101"/>
            <a:ext cx="2880000" cy="90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Anteckna resultatet från mötet i barnets plan </a:t>
            </a: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Linken.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" name="Text Box 10">
            <a:extLst>
              <a:ext uri="{FF2B5EF4-FFF2-40B4-BE49-F238E27FC236}">
                <a16:creationId xmlns:a16="http://schemas.microsoft.com/office/drawing/2014/main" id="{A79F48A0-47C4-4A8A-9D0D-7F12A9A68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725" y="2702141"/>
            <a:ext cx="5678430" cy="72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Boka lokal/digitalt möte och skicka </a:t>
            </a:r>
            <a:r>
              <a:rPr kumimoji="0" lang="sv-SE" altLang="sv-SE" sz="14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inbjudan</a:t>
            </a: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 god framförhållning till barnet/vårdnadshavare/annan viktig vuxen samt samverkansparter.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2" name="Text Box 4">
            <a:extLst>
              <a:ext uri="{FF2B5EF4-FFF2-40B4-BE49-F238E27FC236}">
                <a16:creationId xmlns:a16="http://schemas.microsoft.com/office/drawing/2014/main" id="{3089F4B8-A162-4C32-8431-06436625F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1275" y="3923037"/>
            <a:ext cx="2880000" cy="90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Skriv ut barnets plan och ge den till verksamheter om de saknar tillgång till Linken.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" name="Text Box 5">
            <a:extLst>
              <a:ext uri="{FF2B5EF4-FFF2-40B4-BE49-F238E27FC236}">
                <a16:creationId xmlns:a16="http://schemas.microsoft.com/office/drawing/2014/main" id="{6D8E90F1-D147-4CC7-B09D-EFF1FCF15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1275" y="5461163"/>
            <a:ext cx="2880000" cy="90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Utse samordningsansvarig för fortsatt samverkan baserat på vilken verksamhet som har störst ansvar för åtgärderna i barnets plan.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6" name="Text Box 9">
            <a:extLst>
              <a:ext uri="{FF2B5EF4-FFF2-40B4-BE49-F238E27FC236}">
                <a16:creationId xmlns:a16="http://schemas.microsoft.com/office/drawing/2014/main" id="{781EF58F-08FC-44DD-884D-A9DFBCBFA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725" y="3923037"/>
            <a:ext cx="2880000" cy="90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Genomför mötet med barnet i fokus för att möjliggöra samverkan utifrån barnets och familjens behov.  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" name="Pil: höger 50">
            <a:extLst>
              <a:ext uri="{FF2B5EF4-FFF2-40B4-BE49-F238E27FC236}">
                <a16:creationId xmlns:a16="http://schemas.microsoft.com/office/drawing/2014/main" id="{50489B47-D08D-4803-AC06-4968E1FA68B6}"/>
              </a:ext>
            </a:extLst>
          </p:cNvPr>
          <p:cNvSpPr/>
          <p:nvPr/>
        </p:nvSpPr>
        <p:spPr>
          <a:xfrm rot="5400000">
            <a:off x="3346107" y="2431477"/>
            <a:ext cx="144000" cy="144000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7" name="Bildobjekt 33">
            <a:extLst>
              <a:ext uri="{FF2B5EF4-FFF2-40B4-BE49-F238E27FC236}">
                <a16:creationId xmlns:a16="http://schemas.microsoft.com/office/drawing/2014/main" id="{D3B7BEBD-680F-4849-B9FF-14284BE604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6" t="12489" r="2432" b="10648"/>
          <a:stretch>
            <a:fillRect/>
          </a:stretch>
        </p:blipFill>
        <p:spPr bwMode="auto">
          <a:xfrm>
            <a:off x="10254014" y="210304"/>
            <a:ext cx="1694523" cy="774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Pil: höger 48">
            <a:extLst>
              <a:ext uri="{FF2B5EF4-FFF2-40B4-BE49-F238E27FC236}">
                <a16:creationId xmlns:a16="http://schemas.microsoft.com/office/drawing/2014/main" id="{981A8260-089D-4E54-9A28-A8203D0FA080}"/>
              </a:ext>
            </a:extLst>
          </p:cNvPr>
          <p:cNvSpPr/>
          <p:nvPr/>
        </p:nvSpPr>
        <p:spPr>
          <a:xfrm rot="5400000">
            <a:off x="1999907" y="3612577"/>
            <a:ext cx="144000" cy="144000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Pil: höger 52">
            <a:extLst>
              <a:ext uri="{FF2B5EF4-FFF2-40B4-BE49-F238E27FC236}">
                <a16:creationId xmlns:a16="http://schemas.microsoft.com/office/drawing/2014/main" id="{E0304D95-850D-48D6-BEDD-64D2995B5A87}"/>
              </a:ext>
            </a:extLst>
          </p:cNvPr>
          <p:cNvSpPr/>
          <p:nvPr/>
        </p:nvSpPr>
        <p:spPr>
          <a:xfrm>
            <a:off x="3892612" y="4285677"/>
            <a:ext cx="144000" cy="144000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Pil: höger 53">
            <a:extLst>
              <a:ext uri="{FF2B5EF4-FFF2-40B4-BE49-F238E27FC236}">
                <a16:creationId xmlns:a16="http://schemas.microsoft.com/office/drawing/2014/main" id="{9CAF95AC-34D4-4036-B71F-8BAA4FC9F706}"/>
              </a:ext>
            </a:extLst>
          </p:cNvPr>
          <p:cNvSpPr/>
          <p:nvPr/>
        </p:nvSpPr>
        <p:spPr>
          <a:xfrm>
            <a:off x="7690386" y="4285677"/>
            <a:ext cx="144000" cy="144000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Pil: höger 54">
            <a:extLst>
              <a:ext uri="{FF2B5EF4-FFF2-40B4-BE49-F238E27FC236}">
                <a16:creationId xmlns:a16="http://schemas.microsoft.com/office/drawing/2014/main" id="{2EF69F4D-9833-4CD0-844A-258B22A48F5B}"/>
              </a:ext>
            </a:extLst>
          </p:cNvPr>
          <p:cNvSpPr/>
          <p:nvPr/>
        </p:nvSpPr>
        <p:spPr>
          <a:xfrm rot="5400000" flipV="1">
            <a:off x="9567404" y="5091779"/>
            <a:ext cx="133923" cy="45719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7C33929D-6C93-4CB0-8385-E9E05E158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2142" y="1437768"/>
            <a:ext cx="3679711" cy="7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Om det är oklart ifall det redan finns en samverkan runt barnets plan ringer vi </a:t>
            </a:r>
            <a:br>
              <a:rPr lang="sv-SE" altLang="sv-SE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altLang="sv-SE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Barnens bästa ansvarig och stämmer av.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Stjärna: 10 punkter 21">
            <a:extLst>
              <a:ext uri="{FF2B5EF4-FFF2-40B4-BE49-F238E27FC236}">
                <a16:creationId xmlns:a16="http://schemas.microsoft.com/office/drawing/2014/main" id="{E846DFB3-BF8B-41B0-899D-B2B7F7781D88}"/>
              </a:ext>
            </a:extLst>
          </p:cNvPr>
          <p:cNvSpPr/>
          <p:nvPr/>
        </p:nvSpPr>
        <p:spPr>
          <a:xfrm>
            <a:off x="6524436" y="1245646"/>
            <a:ext cx="3974756" cy="1203622"/>
          </a:xfrm>
          <a:prstGeom prst="star10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212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40" grpId="0" animBg="1"/>
      <p:bldP spid="42" grpId="0" animBg="1"/>
      <p:bldP spid="45" grpId="0" animBg="1"/>
      <p:bldP spid="46" grpId="0" animBg="1"/>
      <p:bldP spid="51" grpId="0" animBg="1"/>
      <p:bldP spid="49" grpId="0" animBg="1"/>
      <p:bldP spid="53" grpId="0" animBg="1"/>
      <p:bldP spid="54" grpId="0" animBg="1"/>
      <p:bldP spid="55" grpId="0" animBg="1"/>
      <p:bldP spid="21" grpId="0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2">
            <a:extLst>
              <a:ext uri="{FF2B5EF4-FFF2-40B4-BE49-F238E27FC236}">
                <a16:creationId xmlns:a16="http://schemas.microsoft.com/office/drawing/2014/main" id="{9E731BD0-5915-454B-8481-7A19BC0BF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470" y="847273"/>
            <a:ext cx="2596468" cy="4616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Ett väntat barn i en familj behöver stöd</a:t>
            </a:r>
            <a:endParaRPr kumimoji="0" lang="sv-SE" alt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1C4B7F95-A898-442B-BD3D-9BB48141D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1514" y="6064353"/>
            <a:ext cx="2812446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Anteckna resultatet från mötet SIP-dokument i Cosmic i förälderns journal.</a:t>
            </a:r>
            <a:endParaRPr kumimoji="0" lang="sv-SE" alt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Text Box 23">
            <a:extLst>
              <a:ext uri="{FF2B5EF4-FFF2-40B4-BE49-F238E27FC236}">
                <a16:creationId xmlns:a16="http://schemas.microsoft.com/office/drawing/2014/main" id="{11242D4E-489F-47BF-8050-560CCDCE0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6936" y="1674646"/>
            <a:ext cx="2864100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Gör en bedömning av det väntade barnets behov med stöd </a:t>
            </a:r>
            <a:r>
              <a:rPr kumimoji="0" lang="sv-SE" altLang="sv-SE" sz="12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 barnets bästa-hjulet</a:t>
            </a: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sv-SE" alt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Text Box 22">
            <a:extLst>
              <a:ext uri="{FF2B5EF4-FFF2-40B4-BE49-F238E27FC236}">
                <a16:creationId xmlns:a16="http://schemas.microsoft.com/office/drawing/2014/main" id="{CA7B5DBF-F6A5-463F-B494-9AECDDB59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339" y="847273"/>
            <a:ext cx="1372138" cy="47507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Finns det syskon?</a:t>
            </a:r>
            <a:endParaRPr kumimoji="0" lang="sv-SE" alt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6BA485DA-4D9E-433D-90A4-BC732D654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9382" y="4936675"/>
            <a:ext cx="3837399" cy="8564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Boka lokal/digitalt möte och skicka </a:t>
            </a:r>
            <a:r>
              <a:rPr lang="sv-SE" altLang="sv-SE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inbjudan med god</a:t>
            </a:r>
            <a:r>
              <a:rPr kumimoji="0" lang="sv-SE" altLang="sv-SE" sz="12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framförhållning till berörda: Den gravida kvinnan – Socialtjänsten – Barnhälsovård – Familjehälsan FBHV – Habiliteringen – Psykiatrin – Annan verksamhet</a:t>
            </a:r>
            <a:endParaRPr kumimoji="0" lang="sv-SE" altLang="sv-SE" sz="12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1" name="Text Box 17">
            <a:extLst>
              <a:ext uri="{FF2B5EF4-FFF2-40B4-BE49-F238E27FC236}">
                <a16:creationId xmlns:a16="http://schemas.microsoft.com/office/drawing/2014/main" id="{A0B49470-34CA-4B3A-B34F-E961D1912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2079" y="847273"/>
            <a:ext cx="2316161" cy="56197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Är det främst syskonens behov som är i fokus för samverkan?</a:t>
            </a:r>
            <a:endParaRPr kumimoji="0" lang="sv-SE" alt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Pil: höger 15">
            <a:extLst>
              <a:ext uri="{FF2B5EF4-FFF2-40B4-BE49-F238E27FC236}">
                <a16:creationId xmlns:a16="http://schemas.microsoft.com/office/drawing/2014/main" id="{5538DD99-ECC4-4623-86B0-BB0AB067A79F}"/>
              </a:ext>
            </a:extLst>
          </p:cNvPr>
          <p:cNvSpPr/>
          <p:nvPr/>
        </p:nvSpPr>
        <p:spPr>
          <a:xfrm>
            <a:off x="3342286" y="1032919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ruta 215">
            <a:extLst>
              <a:ext uri="{FF2B5EF4-FFF2-40B4-BE49-F238E27FC236}">
                <a16:creationId xmlns:a16="http://schemas.microsoft.com/office/drawing/2014/main" id="{45844E09-D336-4275-901E-DD7D679BA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087" y="1723689"/>
            <a:ext cx="4318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</a:t>
            </a: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Textruta 214">
            <a:extLst>
              <a:ext uri="{FF2B5EF4-FFF2-40B4-BE49-F238E27FC236}">
                <a16:creationId xmlns:a16="http://schemas.microsoft.com/office/drawing/2014/main" id="{35D3FDF3-0F71-4C70-A3C7-2BF6BF922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1878" y="929429"/>
            <a:ext cx="4318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Pil: höger 18">
            <a:extLst>
              <a:ext uri="{FF2B5EF4-FFF2-40B4-BE49-F238E27FC236}">
                <a16:creationId xmlns:a16="http://schemas.microsoft.com/office/drawing/2014/main" id="{2D3FE931-962B-494B-83A6-16E8547894DE}"/>
              </a:ext>
            </a:extLst>
          </p:cNvPr>
          <p:cNvSpPr/>
          <p:nvPr/>
        </p:nvSpPr>
        <p:spPr>
          <a:xfrm>
            <a:off x="6183026" y="1032919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53" name="Bildobjekt 33">
            <a:extLst>
              <a:ext uri="{FF2B5EF4-FFF2-40B4-BE49-F238E27FC236}">
                <a16:creationId xmlns:a16="http://schemas.microsoft.com/office/drawing/2014/main" id="{53B381E1-B225-4B27-B9D7-0CD3E89FF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6" t="12489" r="2432" b="10648"/>
          <a:stretch>
            <a:fillRect/>
          </a:stretch>
        </p:blipFill>
        <p:spPr bwMode="auto">
          <a:xfrm>
            <a:off x="10517254" y="256799"/>
            <a:ext cx="1230313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 Box 14">
            <a:extLst>
              <a:ext uri="{FF2B5EF4-FFF2-40B4-BE49-F238E27FC236}">
                <a16:creationId xmlns:a16="http://schemas.microsoft.com/office/drawing/2014/main" id="{A93AF27B-AD20-487E-9BEF-9F91A3399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853" y="5125189"/>
            <a:ext cx="3282146" cy="4213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Samverkan behövs. Vi inhämtar muntligt/skriftligt samtycke från patienten för att inleda samverkan.</a:t>
            </a:r>
            <a:endParaRPr kumimoji="0" lang="sv-SE" alt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" name="Pil: höger 23">
            <a:extLst>
              <a:ext uri="{FF2B5EF4-FFF2-40B4-BE49-F238E27FC236}">
                <a16:creationId xmlns:a16="http://schemas.microsoft.com/office/drawing/2014/main" id="{8400252E-79FF-491E-A168-917F56E39D66}"/>
              </a:ext>
            </a:extLst>
          </p:cNvPr>
          <p:cNvSpPr/>
          <p:nvPr/>
        </p:nvSpPr>
        <p:spPr>
          <a:xfrm>
            <a:off x="5232825" y="1032919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Pil: höger 29">
            <a:extLst>
              <a:ext uri="{FF2B5EF4-FFF2-40B4-BE49-F238E27FC236}">
                <a16:creationId xmlns:a16="http://schemas.microsoft.com/office/drawing/2014/main" id="{DA357A29-735F-456E-BA08-EBD639BC7D9F}"/>
              </a:ext>
            </a:extLst>
          </p:cNvPr>
          <p:cNvSpPr/>
          <p:nvPr/>
        </p:nvSpPr>
        <p:spPr>
          <a:xfrm rot="5400000">
            <a:off x="10004571" y="5788589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62D21EF8-97F2-424D-9935-FAD19E7F5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8232" y="6064353"/>
            <a:ext cx="2703373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Skriv ut samverkansplanen och ge den till verksamheter om de saknar tillgång till Cosmic.</a:t>
            </a:r>
            <a:endParaRPr kumimoji="0" lang="sv-SE" alt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" name="Pil: höger 31">
            <a:extLst>
              <a:ext uri="{FF2B5EF4-FFF2-40B4-BE49-F238E27FC236}">
                <a16:creationId xmlns:a16="http://schemas.microsoft.com/office/drawing/2014/main" id="{C23A0A57-298D-43C7-B609-F28D89EA8CAF}"/>
              </a:ext>
            </a:extLst>
          </p:cNvPr>
          <p:cNvSpPr/>
          <p:nvPr/>
        </p:nvSpPr>
        <p:spPr>
          <a:xfrm flipH="1">
            <a:off x="4703424" y="6364472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2CE6367B-72DE-4449-ACF0-0FEBF4606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470" y="6064353"/>
            <a:ext cx="3821851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Utse samordningsansvarig för fortsatt samverkan baserat på vilken verksamhet som har störst ansvar för åtgärderna i samverkansplanen.</a:t>
            </a:r>
            <a:endParaRPr kumimoji="0" lang="sv-SE" alt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" name="Text Box 9">
            <a:extLst>
              <a:ext uri="{FF2B5EF4-FFF2-40B4-BE49-F238E27FC236}">
                <a16:creationId xmlns:a16="http://schemas.microsoft.com/office/drawing/2014/main" id="{FA0EED14-E985-41CE-B3C3-C318C8EC9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8165" y="5071366"/>
            <a:ext cx="3837398" cy="5821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Genomför mötet med det väntade barnet i fokus för att möjliggöra samverkan utifrån barnets och familjens behov.  </a:t>
            </a:r>
            <a:endParaRPr kumimoji="0" lang="sv-SE" alt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" name="Pil: höger 36">
            <a:extLst>
              <a:ext uri="{FF2B5EF4-FFF2-40B4-BE49-F238E27FC236}">
                <a16:creationId xmlns:a16="http://schemas.microsoft.com/office/drawing/2014/main" id="{15ABCCC4-A123-483C-BA64-2E7DCE0A0219}"/>
              </a:ext>
            </a:extLst>
          </p:cNvPr>
          <p:cNvSpPr/>
          <p:nvPr/>
        </p:nvSpPr>
        <p:spPr>
          <a:xfrm>
            <a:off x="7912620" y="5285546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Pil: höger 38">
            <a:extLst>
              <a:ext uri="{FF2B5EF4-FFF2-40B4-BE49-F238E27FC236}">
                <a16:creationId xmlns:a16="http://schemas.microsoft.com/office/drawing/2014/main" id="{95DF457E-750D-45F6-9D6B-F0951BC1FE89}"/>
              </a:ext>
            </a:extLst>
          </p:cNvPr>
          <p:cNvSpPr/>
          <p:nvPr/>
        </p:nvSpPr>
        <p:spPr>
          <a:xfrm flipH="1">
            <a:off x="8196708" y="6324715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52" name="Rectangle 37">
            <a:extLst>
              <a:ext uri="{FF2B5EF4-FFF2-40B4-BE49-F238E27FC236}">
                <a16:creationId xmlns:a16="http://schemas.microsoft.com/office/drawing/2014/main" id="{6720EFA6-346F-427A-AA1E-DBB314674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54" name="Rectangle 41">
            <a:extLst>
              <a:ext uri="{FF2B5EF4-FFF2-40B4-BE49-F238E27FC236}">
                <a16:creationId xmlns:a16="http://schemas.microsoft.com/office/drawing/2014/main" id="{0FA72F43-8E5C-4222-AF81-5E057825D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170" y="-268241"/>
            <a:ext cx="864108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Flödesschema Barnensbästa-ansvarig Mödrahälsovården</a:t>
            </a:r>
            <a:endParaRPr kumimoji="0" lang="sv-SE" altLang="sv-S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55" name="Rectangle 43">
            <a:extLst>
              <a:ext uri="{FF2B5EF4-FFF2-40B4-BE49-F238E27FC236}">
                <a16:creationId xmlns:a16="http://schemas.microsoft.com/office/drawing/2014/main" id="{92721A85-39C9-4BB3-AF25-7A942C586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2168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56" name="Rectangle 45">
            <a:extLst>
              <a:ext uri="{FF2B5EF4-FFF2-40B4-BE49-F238E27FC236}">
                <a16:creationId xmlns:a16="http://schemas.microsoft.com/office/drawing/2014/main" id="{F0970EAC-A351-4951-AC18-8EA51E179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69368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57" name="Rectangle 46">
            <a:extLst>
              <a:ext uri="{FF2B5EF4-FFF2-40B4-BE49-F238E27FC236}">
                <a16:creationId xmlns:a16="http://schemas.microsoft.com/office/drawing/2014/main" id="{F185B7E2-71F8-49D8-BB5A-5D65FEAD3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51693"/>
            <a:ext cx="184731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sv-SE" altLang="sv-S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58" name="Rectangle 49">
            <a:extLst>
              <a:ext uri="{FF2B5EF4-FFF2-40B4-BE49-F238E27FC236}">
                <a16:creationId xmlns:a16="http://schemas.microsoft.com/office/drawing/2014/main" id="{90AF41F7-135D-4BC3-A1AB-0642FDC55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1025"/>
            <a:ext cx="18473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59" name="Rectangle 50">
            <a:extLst>
              <a:ext uri="{FF2B5EF4-FFF2-40B4-BE49-F238E27FC236}">
                <a16:creationId xmlns:a16="http://schemas.microsoft.com/office/drawing/2014/main" id="{B5490E59-F028-481F-A63F-189DF526E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72571"/>
            <a:ext cx="18473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sv-SE" altLang="sv-S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60" name="Rectangle 55">
            <a:extLst>
              <a:ext uri="{FF2B5EF4-FFF2-40B4-BE49-F238E27FC236}">
                <a16:creationId xmlns:a16="http://schemas.microsoft.com/office/drawing/2014/main" id="{EA45CD7A-A412-4CEF-AC52-63B65D423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78225"/>
            <a:ext cx="18473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61" name="Rectangle 56">
            <a:extLst>
              <a:ext uri="{FF2B5EF4-FFF2-40B4-BE49-F238E27FC236}">
                <a16:creationId xmlns:a16="http://schemas.microsoft.com/office/drawing/2014/main" id="{E7F6F0FD-1FDB-4C4F-B4FE-0F4D073A7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29771"/>
            <a:ext cx="18473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sv-SE" altLang="sv-S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62" name="Rectangle 58">
            <a:extLst>
              <a:ext uri="{FF2B5EF4-FFF2-40B4-BE49-F238E27FC236}">
                <a16:creationId xmlns:a16="http://schemas.microsoft.com/office/drawing/2014/main" id="{25CC053D-3538-4ECC-82EA-5EFB8A175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5425"/>
            <a:ext cx="18473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63" name="Rectangle 60">
            <a:extLst>
              <a:ext uri="{FF2B5EF4-FFF2-40B4-BE49-F238E27FC236}">
                <a16:creationId xmlns:a16="http://schemas.microsoft.com/office/drawing/2014/main" id="{8454599D-8304-434D-B0EA-EB3FFA111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40968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64" name="Rectangle 61">
            <a:extLst>
              <a:ext uri="{FF2B5EF4-FFF2-40B4-BE49-F238E27FC236}">
                <a16:creationId xmlns:a16="http://schemas.microsoft.com/office/drawing/2014/main" id="{0F603D0C-44F2-49AC-897F-1D55E3468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51893"/>
            <a:ext cx="184731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sv-SE" altLang="sv-S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65" name="Rectangle 65">
            <a:extLst>
              <a:ext uri="{FF2B5EF4-FFF2-40B4-BE49-F238E27FC236}">
                <a16:creationId xmlns:a16="http://schemas.microsoft.com/office/drawing/2014/main" id="{A2A915B9-A2EC-48DC-AE3F-EAFDE2E99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49825"/>
            <a:ext cx="18473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4" name="Pil: höger 53">
            <a:extLst>
              <a:ext uri="{FF2B5EF4-FFF2-40B4-BE49-F238E27FC236}">
                <a16:creationId xmlns:a16="http://schemas.microsoft.com/office/drawing/2014/main" id="{E3CBCBF8-8E3B-4455-8C51-D662EF7EA09D}"/>
              </a:ext>
            </a:extLst>
          </p:cNvPr>
          <p:cNvSpPr/>
          <p:nvPr/>
        </p:nvSpPr>
        <p:spPr>
          <a:xfrm rot="5400000">
            <a:off x="7001135" y="1503048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Pil: höger 54">
            <a:extLst>
              <a:ext uri="{FF2B5EF4-FFF2-40B4-BE49-F238E27FC236}">
                <a16:creationId xmlns:a16="http://schemas.microsoft.com/office/drawing/2014/main" id="{BA3E4080-FAAB-4551-BB62-D42A16DE1D5F}"/>
              </a:ext>
            </a:extLst>
          </p:cNvPr>
          <p:cNvSpPr/>
          <p:nvPr/>
        </p:nvSpPr>
        <p:spPr>
          <a:xfrm flipH="1">
            <a:off x="6096093" y="1827312"/>
            <a:ext cx="648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ruta 215">
            <a:extLst>
              <a:ext uri="{FF2B5EF4-FFF2-40B4-BE49-F238E27FC236}">
                <a16:creationId xmlns:a16="http://schemas.microsoft.com/office/drawing/2014/main" id="{ACC48535-731B-4FF2-88C9-D56A37313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9703" y="1382882"/>
            <a:ext cx="4318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</a:t>
            </a: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" name="Textruta 214">
            <a:extLst>
              <a:ext uri="{FF2B5EF4-FFF2-40B4-BE49-F238E27FC236}">
                <a16:creationId xmlns:a16="http://schemas.microsoft.com/office/drawing/2014/main" id="{1253CF33-6784-480C-B6C1-458B4DE7C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641" y="905684"/>
            <a:ext cx="4318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6" name="Pil: höger 45">
            <a:extLst>
              <a:ext uri="{FF2B5EF4-FFF2-40B4-BE49-F238E27FC236}">
                <a16:creationId xmlns:a16="http://schemas.microsoft.com/office/drawing/2014/main" id="{514DD26E-CBE2-42C0-970F-FE1DA4A066B5}"/>
              </a:ext>
            </a:extLst>
          </p:cNvPr>
          <p:cNvSpPr/>
          <p:nvPr/>
        </p:nvSpPr>
        <p:spPr>
          <a:xfrm>
            <a:off x="9967789" y="1032919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Text Box 1">
            <a:extLst>
              <a:ext uri="{FF2B5EF4-FFF2-40B4-BE49-F238E27FC236}">
                <a16:creationId xmlns:a16="http://schemas.microsoft.com/office/drawing/2014/main" id="{BC02DF57-20F9-49D3-8E78-A358429C9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6021" y="1834453"/>
            <a:ext cx="1719948" cy="791196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kontaktar barnensbästa-ansvarig utifrån barnets ålder</a:t>
            </a:r>
            <a:endParaRPr kumimoji="0" lang="sv-SE" alt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Pil: höger 49">
            <a:extLst>
              <a:ext uri="{FF2B5EF4-FFF2-40B4-BE49-F238E27FC236}">
                <a16:creationId xmlns:a16="http://schemas.microsoft.com/office/drawing/2014/main" id="{BBA5EE18-8323-4E32-B814-83E9CFF90091}"/>
              </a:ext>
            </a:extLst>
          </p:cNvPr>
          <p:cNvSpPr/>
          <p:nvPr/>
        </p:nvSpPr>
        <p:spPr>
          <a:xfrm>
            <a:off x="9017588" y="1032919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Pil: höger 57">
            <a:extLst>
              <a:ext uri="{FF2B5EF4-FFF2-40B4-BE49-F238E27FC236}">
                <a16:creationId xmlns:a16="http://schemas.microsoft.com/office/drawing/2014/main" id="{264619DC-0E87-4F98-97FC-4CD3BBEA8238}"/>
              </a:ext>
            </a:extLst>
          </p:cNvPr>
          <p:cNvSpPr/>
          <p:nvPr/>
        </p:nvSpPr>
        <p:spPr>
          <a:xfrm rot="5400000">
            <a:off x="11378795" y="1622301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Text Box 17">
            <a:extLst>
              <a:ext uri="{FF2B5EF4-FFF2-40B4-BE49-F238E27FC236}">
                <a16:creationId xmlns:a16="http://schemas.microsoft.com/office/drawing/2014/main" id="{5DA522F2-1139-41FA-A848-5CF1FA150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2511" y="1831033"/>
            <a:ext cx="2131969" cy="5149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Är det vi som har mest relevant kunskap om väntade barnets  (den gravida kvinnans) behov? </a:t>
            </a:r>
            <a:endParaRPr kumimoji="0" lang="sv-SE" alt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2" name="Text Box 1">
            <a:extLst>
              <a:ext uri="{FF2B5EF4-FFF2-40B4-BE49-F238E27FC236}">
                <a16:creationId xmlns:a16="http://schemas.microsoft.com/office/drawing/2014/main" id="{0F994E0C-0987-492B-9107-6BAE792CD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6845" y="3388050"/>
            <a:ext cx="1751361" cy="1317295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kontaktar den verksamhet med mest relevant kunskap om det väntade barnets (den gravida kvinnans) behov för bedömning av samverkansbehovet.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4" name="Textruta 214">
            <a:extLst>
              <a:ext uri="{FF2B5EF4-FFF2-40B4-BE49-F238E27FC236}">
                <a16:creationId xmlns:a16="http://schemas.microsoft.com/office/drawing/2014/main" id="{6B90617D-28D4-4948-B2A3-3CFB1F4E2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0243" y="2213751"/>
            <a:ext cx="4318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5" name="Textruta 215">
            <a:extLst>
              <a:ext uri="{FF2B5EF4-FFF2-40B4-BE49-F238E27FC236}">
                <a16:creationId xmlns:a16="http://schemas.microsoft.com/office/drawing/2014/main" id="{325974BA-60A9-42F6-AB63-DE3E27C05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3678" y="2446792"/>
            <a:ext cx="4318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</a:t>
            </a: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6" name="Pil: höger 65">
            <a:extLst>
              <a:ext uri="{FF2B5EF4-FFF2-40B4-BE49-F238E27FC236}">
                <a16:creationId xmlns:a16="http://schemas.microsoft.com/office/drawing/2014/main" id="{41A8E3EA-749B-4022-815F-D0FBE142972A}"/>
              </a:ext>
            </a:extLst>
          </p:cNvPr>
          <p:cNvSpPr/>
          <p:nvPr/>
        </p:nvSpPr>
        <p:spPr>
          <a:xfrm rot="1827326">
            <a:off x="9110948" y="2432788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Pil: höger 67">
            <a:extLst>
              <a:ext uri="{FF2B5EF4-FFF2-40B4-BE49-F238E27FC236}">
                <a16:creationId xmlns:a16="http://schemas.microsoft.com/office/drawing/2014/main" id="{9E9739D2-ADDE-4024-B2A7-0171461D6BC2}"/>
              </a:ext>
            </a:extLst>
          </p:cNvPr>
          <p:cNvSpPr/>
          <p:nvPr/>
        </p:nvSpPr>
        <p:spPr>
          <a:xfrm rot="1167393" flipH="1">
            <a:off x="6104951" y="2155067"/>
            <a:ext cx="648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Pil: höger 68">
            <a:extLst>
              <a:ext uri="{FF2B5EF4-FFF2-40B4-BE49-F238E27FC236}">
                <a16:creationId xmlns:a16="http://schemas.microsoft.com/office/drawing/2014/main" id="{1AD498B0-8BC0-4EC7-AE63-8D56EEEAEC02}"/>
              </a:ext>
            </a:extLst>
          </p:cNvPr>
          <p:cNvSpPr/>
          <p:nvPr/>
        </p:nvSpPr>
        <p:spPr>
          <a:xfrm rot="19392898" flipH="1">
            <a:off x="7420073" y="2188014"/>
            <a:ext cx="288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Text Box 29">
            <a:extLst>
              <a:ext uri="{FF2B5EF4-FFF2-40B4-BE49-F238E27FC236}">
                <a16:creationId xmlns:a16="http://schemas.microsoft.com/office/drawing/2014/main" id="{967A4EAC-7782-4BC3-9F77-D410F9BEF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6845" y="847273"/>
            <a:ext cx="1690125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i</a:t>
            </a:r>
            <a:r>
              <a:rPr kumimoji="0" lang="sv-SE" altLang="sv-S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nhämtar</a:t>
            </a: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muntligt samtycke från en vårdnadshavare</a:t>
            </a:r>
            <a:endParaRPr kumimoji="0" lang="sv-SE" alt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" name="Pil: höger 70">
            <a:extLst>
              <a:ext uri="{FF2B5EF4-FFF2-40B4-BE49-F238E27FC236}">
                <a16:creationId xmlns:a16="http://schemas.microsoft.com/office/drawing/2014/main" id="{C3C2D08C-B260-40EE-8ECF-DAAD2065E237}"/>
              </a:ext>
            </a:extLst>
          </p:cNvPr>
          <p:cNvSpPr/>
          <p:nvPr/>
        </p:nvSpPr>
        <p:spPr>
          <a:xfrm rot="11644180" flipH="1">
            <a:off x="9064638" y="1376882"/>
            <a:ext cx="288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Koppling: böjd 2">
            <a:extLst>
              <a:ext uri="{FF2B5EF4-FFF2-40B4-BE49-F238E27FC236}">
                <a16:creationId xmlns:a16="http://schemas.microsoft.com/office/drawing/2014/main" id="{EBAF50D8-368E-478C-8F48-43B6E9B77D3A}"/>
              </a:ext>
            </a:extLst>
          </p:cNvPr>
          <p:cNvCxnSpPr>
            <a:cxnSpLocks/>
          </p:cNvCxnSpPr>
          <p:nvPr/>
        </p:nvCxnSpPr>
        <p:spPr>
          <a:xfrm>
            <a:off x="9881076" y="1544807"/>
            <a:ext cx="62977" cy="543711"/>
          </a:xfrm>
          <a:prstGeom prst="curvedConnector3">
            <a:avLst>
              <a:gd name="adj1" fmla="val 462990"/>
            </a:avLst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 Box 29">
            <a:extLst>
              <a:ext uri="{FF2B5EF4-FFF2-40B4-BE49-F238E27FC236}">
                <a16:creationId xmlns:a16="http://schemas.microsoft.com/office/drawing/2014/main" id="{A35F3EE2-48C4-4396-AB0F-0E7631DF9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6844" y="2681170"/>
            <a:ext cx="1719948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i</a:t>
            </a:r>
            <a:r>
              <a:rPr kumimoji="0" lang="sv-SE" altLang="sv-S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nhämtar</a:t>
            </a: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muntligt samtycke från en vårdnadshavare</a:t>
            </a:r>
            <a:endParaRPr kumimoji="0" lang="sv-SE" alt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73" name="Koppling: böjd 72">
            <a:extLst>
              <a:ext uri="{FF2B5EF4-FFF2-40B4-BE49-F238E27FC236}">
                <a16:creationId xmlns:a16="http://schemas.microsoft.com/office/drawing/2014/main" id="{AA93F9A3-EDD4-43B3-AF27-1D21EA9FB61A}"/>
              </a:ext>
            </a:extLst>
          </p:cNvPr>
          <p:cNvCxnSpPr>
            <a:cxnSpLocks/>
          </p:cNvCxnSpPr>
          <p:nvPr/>
        </p:nvCxnSpPr>
        <p:spPr>
          <a:xfrm>
            <a:off x="9931243" y="2620232"/>
            <a:ext cx="333618" cy="168217"/>
          </a:xfrm>
          <a:prstGeom prst="curved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4" name="Bildobjekt 34">
            <a:extLst>
              <a:ext uri="{FF2B5EF4-FFF2-40B4-BE49-F238E27FC236}">
                <a16:creationId xmlns:a16="http://schemas.microsoft.com/office/drawing/2014/main" id="{87D9A9AC-6C65-476B-A66E-850A27D2D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18" y="1911733"/>
            <a:ext cx="2404215" cy="2211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Pil: höger 74">
            <a:extLst>
              <a:ext uri="{FF2B5EF4-FFF2-40B4-BE49-F238E27FC236}">
                <a16:creationId xmlns:a16="http://schemas.microsoft.com/office/drawing/2014/main" id="{0160C6EE-2DF6-4704-98EA-6738B5CB7BDD}"/>
              </a:ext>
            </a:extLst>
          </p:cNvPr>
          <p:cNvSpPr/>
          <p:nvPr/>
        </p:nvSpPr>
        <p:spPr>
          <a:xfrm rot="20025177" flipH="1">
            <a:off x="2233866" y="1936433"/>
            <a:ext cx="396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Pil: höger 75">
            <a:extLst>
              <a:ext uri="{FF2B5EF4-FFF2-40B4-BE49-F238E27FC236}">
                <a16:creationId xmlns:a16="http://schemas.microsoft.com/office/drawing/2014/main" id="{E4C029B8-9880-4668-AD20-4C246F741D3D}"/>
              </a:ext>
            </a:extLst>
          </p:cNvPr>
          <p:cNvSpPr/>
          <p:nvPr/>
        </p:nvSpPr>
        <p:spPr>
          <a:xfrm rot="5400000">
            <a:off x="1104157" y="4639328"/>
            <a:ext cx="648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Pil: höger 76">
            <a:extLst>
              <a:ext uri="{FF2B5EF4-FFF2-40B4-BE49-F238E27FC236}">
                <a16:creationId xmlns:a16="http://schemas.microsoft.com/office/drawing/2014/main" id="{BBB60792-3B51-4929-BCB6-DB0A120F4B8A}"/>
              </a:ext>
            </a:extLst>
          </p:cNvPr>
          <p:cNvSpPr/>
          <p:nvPr/>
        </p:nvSpPr>
        <p:spPr>
          <a:xfrm>
            <a:off x="2421853" y="3289789"/>
            <a:ext cx="324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Text Box 20">
            <a:extLst>
              <a:ext uri="{FF2B5EF4-FFF2-40B4-BE49-F238E27FC236}">
                <a16:creationId xmlns:a16="http://schemas.microsoft.com/office/drawing/2014/main" id="{E02FDDE2-48F2-4978-B092-FA6D3BD0F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0836" y="3059037"/>
            <a:ext cx="1950480" cy="67580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Löser vi detta i egen/annan verksamhet inom regionen?  </a:t>
            </a:r>
          </a:p>
        </p:txBody>
      </p:sp>
      <p:sp>
        <p:nvSpPr>
          <p:cNvPr id="79" name="Text Box 29">
            <a:extLst>
              <a:ext uri="{FF2B5EF4-FFF2-40B4-BE49-F238E27FC236}">
                <a16:creationId xmlns:a16="http://schemas.microsoft.com/office/drawing/2014/main" id="{FBE843EF-8CC1-4AE5-B5BF-5B23CB880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2921" y="3059037"/>
            <a:ext cx="2184219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Inhämta muntligt samtycke från patienten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0" name="Text Box 20">
            <a:extLst>
              <a:ext uri="{FF2B5EF4-FFF2-40B4-BE49-F238E27FC236}">
                <a16:creationId xmlns:a16="http://schemas.microsoft.com/office/drawing/2014/main" id="{FF25A735-B6D0-40E5-B119-740405598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5621" y="3059037"/>
            <a:ext cx="2276222" cy="757318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arbetar vidare i vår verksamhet, samverkar eller hänvisar till rätt verksamhet.</a:t>
            </a:r>
          </a:p>
        </p:txBody>
      </p:sp>
      <p:sp>
        <p:nvSpPr>
          <p:cNvPr id="81" name="Pil: höger 80">
            <a:extLst>
              <a:ext uri="{FF2B5EF4-FFF2-40B4-BE49-F238E27FC236}">
                <a16:creationId xmlns:a16="http://schemas.microsoft.com/office/drawing/2014/main" id="{62EDA121-851F-45BF-9361-A5A541847B72}"/>
              </a:ext>
            </a:extLst>
          </p:cNvPr>
          <p:cNvSpPr/>
          <p:nvPr/>
        </p:nvSpPr>
        <p:spPr>
          <a:xfrm>
            <a:off x="4804551" y="3311331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Pil: höger 81">
            <a:extLst>
              <a:ext uri="{FF2B5EF4-FFF2-40B4-BE49-F238E27FC236}">
                <a16:creationId xmlns:a16="http://schemas.microsoft.com/office/drawing/2014/main" id="{AB354996-A31B-4035-BEF3-D421AAF5D648}"/>
              </a:ext>
            </a:extLst>
          </p:cNvPr>
          <p:cNvSpPr/>
          <p:nvPr/>
        </p:nvSpPr>
        <p:spPr>
          <a:xfrm>
            <a:off x="7310429" y="3343926"/>
            <a:ext cx="131903" cy="15462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Text Box 20">
            <a:extLst>
              <a:ext uri="{FF2B5EF4-FFF2-40B4-BE49-F238E27FC236}">
                <a16:creationId xmlns:a16="http://schemas.microsoft.com/office/drawing/2014/main" id="{98B3F91F-1647-4E71-BD0C-716AEA306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946" y="4024170"/>
            <a:ext cx="1950480" cy="67580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Löser någon annan verksamhet utanför regionen detta själv?</a:t>
            </a:r>
          </a:p>
        </p:txBody>
      </p:sp>
      <p:sp>
        <p:nvSpPr>
          <p:cNvPr id="84" name="Text Box 29">
            <a:extLst>
              <a:ext uri="{FF2B5EF4-FFF2-40B4-BE49-F238E27FC236}">
                <a16:creationId xmlns:a16="http://schemas.microsoft.com/office/drawing/2014/main" id="{0B81F84B-8D38-4CCB-B77A-48ECF5741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4476" y="4024170"/>
            <a:ext cx="2184219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Inhämta muntligt samtycke från patienten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5" name="Text Box 20">
            <a:extLst>
              <a:ext uri="{FF2B5EF4-FFF2-40B4-BE49-F238E27FC236}">
                <a16:creationId xmlns:a16="http://schemas.microsoft.com/office/drawing/2014/main" id="{C90A1B34-8EB1-4373-B3AC-F580CC45E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8746" y="4024170"/>
            <a:ext cx="2288864" cy="647447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hänvisar eller kontaktar verksamheten.</a:t>
            </a:r>
          </a:p>
        </p:txBody>
      </p:sp>
      <p:sp>
        <p:nvSpPr>
          <p:cNvPr id="86" name="Pil: höger 85">
            <a:extLst>
              <a:ext uri="{FF2B5EF4-FFF2-40B4-BE49-F238E27FC236}">
                <a16:creationId xmlns:a16="http://schemas.microsoft.com/office/drawing/2014/main" id="{0789A65B-D6A2-40D0-B29F-84CB9AEB3DE1}"/>
              </a:ext>
            </a:extLst>
          </p:cNvPr>
          <p:cNvSpPr/>
          <p:nvPr/>
        </p:nvSpPr>
        <p:spPr>
          <a:xfrm>
            <a:off x="4808819" y="4298888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Pil: höger 86">
            <a:extLst>
              <a:ext uri="{FF2B5EF4-FFF2-40B4-BE49-F238E27FC236}">
                <a16:creationId xmlns:a16="http://schemas.microsoft.com/office/drawing/2014/main" id="{A04CB029-2DE5-4A9B-A285-4D517A184364}"/>
              </a:ext>
            </a:extLst>
          </p:cNvPr>
          <p:cNvSpPr/>
          <p:nvPr/>
        </p:nvSpPr>
        <p:spPr>
          <a:xfrm>
            <a:off x="7294863" y="4281104"/>
            <a:ext cx="131903" cy="15462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Pil: höger 87">
            <a:extLst>
              <a:ext uri="{FF2B5EF4-FFF2-40B4-BE49-F238E27FC236}">
                <a16:creationId xmlns:a16="http://schemas.microsoft.com/office/drawing/2014/main" id="{73FC1CE4-69A5-422A-8D19-98887E4484E4}"/>
              </a:ext>
            </a:extLst>
          </p:cNvPr>
          <p:cNvSpPr/>
          <p:nvPr/>
        </p:nvSpPr>
        <p:spPr>
          <a:xfrm rot="1574823">
            <a:off x="2147806" y="3992096"/>
            <a:ext cx="396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9" name="Koppling: böjd 88">
            <a:extLst>
              <a:ext uri="{FF2B5EF4-FFF2-40B4-BE49-F238E27FC236}">
                <a16:creationId xmlns:a16="http://schemas.microsoft.com/office/drawing/2014/main" id="{D8E4A98F-C1C2-4BAC-901D-DE6D6A7AEDDE}"/>
              </a:ext>
            </a:extLst>
          </p:cNvPr>
          <p:cNvCxnSpPr>
            <a:cxnSpLocks/>
          </p:cNvCxnSpPr>
          <p:nvPr/>
        </p:nvCxnSpPr>
        <p:spPr>
          <a:xfrm flipH="1">
            <a:off x="10233833" y="3113890"/>
            <a:ext cx="62977" cy="543711"/>
          </a:xfrm>
          <a:prstGeom prst="curvedConnector3">
            <a:avLst>
              <a:gd name="adj1" fmla="val 462990"/>
            </a:avLst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Pil: höger 89">
            <a:extLst>
              <a:ext uri="{FF2B5EF4-FFF2-40B4-BE49-F238E27FC236}">
                <a16:creationId xmlns:a16="http://schemas.microsoft.com/office/drawing/2014/main" id="{DD5BDEE2-106F-4558-A67D-2C9DAD4BCBC0}"/>
              </a:ext>
            </a:extLst>
          </p:cNvPr>
          <p:cNvSpPr/>
          <p:nvPr/>
        </p:nvSpPr>
        <p:spPr>
          <a:xfrm>
            <a:off x="3703838" y="5287017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Pil: höger 90">
            <a:extLst>
              <a:ext uri="{FF2B5EF4-FFF2-40B4-BE49-F238E27FC236}">
                <a16:creationId xmlns:a16="http://schemas.microsoft.com/office/drawing/2014/main" id="{DB5FE722-F804-4941-B9A4-76B638E24DFB}"/>
              </a:ext>
            </a:extLst>
          </p:cNvPr>
          <p:cNvSpPr/>
          <p:nvPr/>
        </p:nvSpPr>
        <p:spPr>
          <a:xfrm rot="1742316">
            <a:off x="6075653" y="1523764"/>
            <a:ext cx="786642" cy="147096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243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1" grpId="0" animBg="1"/>
      <p:bldP spid="16" grpId="0" animBg="1"/>
      <p:bldP spid="14" grpId="0" animBg="1"/>
      <p:bldP spid="17" grpId="0" animBg="1"/>
      <p:bldP spid="19" grpId="0" animBg="1"/>
      <p:bldP spid="18" grpId="0" animBg="1"/>
      <p:bldP spid="24" grpId="0" animBg="1"/>
      <p:bldP spid="30" grpId="0" animBg="1"/>
      <p:bldP spid="22" grpId="0" animBg="1"/>
      <p:bldP spid="32" grpId="0" animBg="1"/>
      <p:bldP spid="23" grpId="0" animBg="1"/>
      <p:bldP spid="31" grpId="0" animBg="1"/>
      <p:bldP spid="37" grpId="0" animBg="1"/>
      <p:bldP spid="39" grpId="0" animBg="1"/>
      <p:bldP spid="54" grpId="0" animBg="1"/>
      <p:bldP spid="55" grpId="0" animBg="1"/>
      <p:bldP spid="44" grpId="0" animBg="1"/>
      <p:bldP spid="45" grpId="0" animBg="1"/>
      <p:bldP spid="46" grpId="0" animBg="1"/>
      <p:bldP spid="49" grpId="0" animBg="1"/>
      <p:bldP spid="50" grpId="0" animBg="1"/>
      <p:bldP spid="58" grpId="0" animBg="1"/>
      <p:bldP spid="61" grpId="0" animBg="1"/>
      <p:bldP spid="62" grpId="0" animBg="1"/>
      <p:bldP spid="64" grpId="0" animBg="1"/>
      <p:bldP spid="65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0" grpId="0" animBg="1"/>
      <p:bldP spid="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2">
            <a:extLst>
              <a:ext uri="{FF2B5EF4-FFF2-40B4-BE49-F238E27FC236}">
                <a16:creationId xmlns:a16="http://schemas.microsoft.com/office/drawing/2014/main" id="{9E731BD0-5915-454B-8481-7A19BC0BF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938" y="775798"/>
            <a:ext cx="2520000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Ett eller flera barn i en familj behöver stöd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1C4B7F95-A898-442B-BD3D-9BB48141D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6882" y="6100495"/>
            <a:ext cx="2520000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Anteckna resultatet från mötet i </a:t>
            </a:r>
            <a:r>
              <a:rPr kumimoji="0" lang="sv-SE" altLang="sv-SE" sz="14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barnets plan i </a:t>
            </a: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Linken.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Text Box 23">
            <a:extLst>
              <a:ext uri="{FF2B5EF4-FFF2-40B4-BE49-F238E27FC236}">
                <a16:creationId xmlns:a16="http://schemas.microsoft.com/office/drawing/2014/main" id="{11242D4E-489F-47BF-8050-560CCDCE0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1421" y="1678347"/>
            <a:ext cx="5328000" cy="39589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Gör en bedömning av barnets behov med stöd </a:t>
            </a:r>
            <a:r>
              <a:rPr kumimoji="0" lang="sv-SE" altLang="sv-SE" sz="1400" b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 barnets bästa-hjulet.</a:t>
            </a:r>
            <a:endParaRPr kumimoji="0" lang="sv-SE" altLang="sv-SE" sz="2400" b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8" name="Text Box 22">
            <a:extLst>
              <a:ext uri="{FF2B5EF4-FFF2-40B4-BE49-F238E27FC236}">
                <a16:creationId xmlns:a16="http://schemas.microsoft.com/office/drawing/2014/main" id="{CA7B5DBF-F6A5-463F-B494-9AECDDB59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289" y="775798"/>
            <a:ext cx="2519363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Går barnet på förskola?</a:t>
            </a: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6BA485DA-4D9E-433D-90A4-BC732D654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6863" y="4709881"/>
            <a:ext cx="4855748" cy="11621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Boka lokal/</a:t>
            </a:r>
            <a:r>
              <a:rPr kumimoji="0" lang="sv-SE" altLang="sv-SE" sz="14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digitalt möte och skicka inbjudan med god framförhållning till berörda:</a:t>
            </a:r>
            <a:endParaRPr kumimoji="0" lang="sv-SE" altLang="sv-SE" sz="10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Barnet/vårdnadshavare/annan viktig vuxen – Förskola – Socialtjänsten – Vårdcentral – Familjehälsan – Habiliteringen – Psykiatrin – Annan verksamhet</a:t>
            </a:r>
            <a:endParaRPr kumimoji="0" lang="sv-SE" altLang="sv-SE" sz="24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</a:endParaRPr>
          </a:p>
        </p:txBody>
      </p:sp>
      <p:pic>
        <p:nvPicPr>
          <p:cNvPr id="5145" name="Bildobjekt 34">
            <a:extLst>
              <a:ext uri="{FF2B5EF4-FFF2-40B4-BE49-F238E27FC236}">
                <a16:creationId xmlns:a16="http://schemas.microsoft.com/office/drawing/2014/main" id="{0562B4EF-0DC1-4C77-B06A-CD933A7D7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83" y="1829085"/>
            <a:ext cx="2075944" cy="190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17">
            <a:extLst>
              <a:ext uri="{FF2B5EF4-FFF2-40B4-BE49-F238E27FC236}">
                <a16:creationId xmlns:a16="http://schemas.microsoft.com/office/drawing/2014/main" id="{A0B49470-34CA-4B3A-B34F-E961D1912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3475" y="2813378"/>
            <a:ext cx="1512000" cy="1152000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Kontakta förskolan för att lämna över till barnensbästa-ansvarig </a:t>
            </a:r>
            <a:r>
              <a:rPr kumimoji="0" lang="sv-SE" altLang="sv-SE" sz="14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rektor. </a:t>
            </a:r>
            <a:endParaRPr kumimoji="0" lang="sv-SE" altLang="sv-SE" sz="24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6" name="Pil: höger 15">
            <a:extLst>
              <a:ext uri="{FF2B5EF4-FFF2-40B4-BE49-F238E27FC236}">
                <a16:creationId xmlns:a16="http://schemas.microsoft.com/office/drawing/2014/main" id="{5538DD99-ECC4-4623-86B0-BB0AB067A79F}"/>
              </a:ext>
            </a:extLst>
          </p:cNvPr>
          <p:cNvSpPr/>
          <p:nvPr/>
        </p:nvSpPr>
        <p:spPr>
          <a:xfrm>
            <a:off x="3387261" y="1029393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ruta 215">
            <a:extLst>
              <a:ext uri="{FF2B5EF4-FFF2-40B4-BE49-F238E27FC236}">
                <a16:creationId xmlns:a16="http://schemas.microsoft.com/office/drawing/2014/main" id="{45844E09-D336-4275-901E-DD7D679BA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1629" y="1767822"/>
            <a:ext cx="4318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</a:t>
            </a: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Textruta 214">
            <a:extLst>
              <a:ext uri="{FF2B5EF4-FFF2-40B4-BE49-F238E27FC236}">
                <a16:creationId xmlns:a16="http://schemas.microsoft.com/office/drawing/2014/main" id="{35D3FDF3-0F71-4C70-A3C7-2BF6BF922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9003" y="962040"/>
            <a:ext cx="4318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Pil: höger 18">
            <a:extLst>
              <a:ext uri="{FF2B5EF4-FFF2-40B4-BE49-F238E27FC236}">
                <a16:creationId xmlns:a16="http://schemas.microsoft.com/office/drawing/2014/main" id="{2D3FE931-962B-494B-83A6-16E8547894DE}"/>
              </a:ext>
            </a:extLst>
          </p:cNvPr>
          <p:cNvSpPr/>
          <p:nvPr/>
        </p:nvSpPr>
        <p:spPr>
          <a:xfrm>
            <a:off x="7555126" y="1029393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53" name="Bildobjekt 33">
            <a:extLst>
              <a:ext uri="{FF2B5EF4-FFF2-40B4-BE49-F238E27FC236}">
                <a16:creationId xmlns:a16="http://schemas.microsoft.com/office/drawing/2014/main" id="{53B381E1-B225-4B27-B9D7-0CD3E89FF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6" t="12489" r="2432" b="10648"/>
          <a:stretch>
            <a:fillRect/>
          </a:stretch>
        </p:blipFill>
        <p:spPr bwMode="auto">
          <a:xfrm>
            <a:off x="10613546" y="301625"/>
            <a:ext cx="1230313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Pil: höger 23">
            <a:extLst>
              <a:ext uri="{FF2B5EF4-FFF2-40B4-BE49-F238E27FC236}">
                <a16:creationId xmlns:a16="http://schemas.microsoft.com/office/drawing/2014/main" id="{8400252E-79FF-491E-A168-917F56E39D66}"/>
              </a:ext>
            </a:extLst>
          </p:cNvPr>
          <p:cNvSpPr/>
          <p:nvPr/>
        </p:nvSpPr>
        <p:spPr>
          <a:xfrm>
            <a:off x="6514975" y="1029393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Pil: höger 26">
            <a:extLst>
              <a:ext uri="{FF2B5EF4-FFF2-40B4-BE49-F238E27FC236}">
                <a16:creationId xmlns:a16="http://schemas.microsoft.com/office/drawing/2014/main" id="{2312A07C-3223-4393-9C97-3DDE05B4C077}"/>
              </a:ext>
            </a:extLst>
          </p:cNvPr>
          <p:cNvSpPr/>
          <p:nvPr/>
        </p:nvSpPr>
        <p:spPr>
          <a:xfrm rot="20025177" flipH="1">
            <a:off x="2363073" y="1936433"/>
            <a:ext cx="396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Pil: höger 29">
            <a:extLst>
              <a:ext uri="{FF2B5EF4-FFF2-40B4-BE49-F238E27FC236}">
                <a16:creationId xmlns:a16="http://schemas.microsoft.com/office/drawing/2014/main" id="{DA357A29-735F-456E-BA08-EBD639BC7D9F}"/>
              </a:ext>
            </a:extLst>
          </p:cNvPr>
          <p:cNvSpPr/>
          <p:nvPr/>
        </p:nvSpPr>
        <p:spPr>
          <a:xfrm rot="5400000">
            <a:off x="9673828" y="5808808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62D21EF8-97F2-424D-9935-FAD19E7F5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5702" y="6100495"/>
            <a:ext cx="2520000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Skriv ut barnets plan och ge den till verksamheter om de saknar tillgång till Linken.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" name="Pil: höger 31">
            <a:extLst>
              <a:ext uri="{FF2B5EF4-FFF2-40B4-BE49-F238E27FC236}">
                <a16:creationId xmlns:a16="http://schemas.microsoft.com/office/drawing/2014/main" id="{C23A0A57-298D-43C7-B609-F28D89EA8CAF}"/>
              </a:ext>
            </a:extLst>
          </p:cNvPr>
          <p:cNvSpPr/>
          <p:nvPr/>
        </p:nvSpPr>
        <p:spPr>
          <a:xfrm flipH="1">
            <a:off x="4675259" y="6361163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2CE6367B-72DE-4449-ACF0-0FEBF4606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521" y="6100495"/>
            <a:ext cx="3636000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Utse samordningsansvarig för fortsatt samverkan baserat på vilken verksamhet som har störst ansvar för åtgärderna i barnets plan.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" name="Text Box 9">
            <a:extLst>
              <a:ext uri="{FF2B5EF4-FFF2-40B4-BE49-F238E27FC236}">
                <a16:creationId xmlns:a16="http://schemas.microsoft.com/office/drawing/2014/main" id="{FA0EED14-E985-41CE-B3C3-C318C8EC9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9340" y="4709881"/>
            <a:ext cx="2519362" cy="90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Genomför mötet med barnet i fokus för att möjliggöra samverkan utifrån barnets och familjens behov.  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" name="Pil: höger 36">
            <a:extLst>
              <a:ext uri="{FF2B5EF4-FFF2-40B4-BE49-F238E27FC236}">
                <a16:creationId xmlns:a16="http://schemas.microsoft.com/office/drawing/2014/main" id="{15ABCCC4-A123-483C-BA64-2E7DCE0A0219}"/>
              </a:ext>
            </a:extLst>
          </p:cNvPr>
          <p:cNvSpPr/>
          <p:nvPr/>
        </p:nvSpPr>
        <p:spPr>
          <a:xfrm>
            <a:off x="8336145" y="5091514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Pil: höger 38">
            <a:extLst>
              <a:ext uri="{FF2B5EF4-FFF2-40B4-BE49-F238E27FC236}">
                <a16:creationId xmlns:a16="http://schemas.microsoft.com/office/drawing/2014/main" id="{95DF457E-750D-45F6-9D6B-F0951BC1FE89}"/>
              </a:ext>
            </a:extLst>
          </p:cNvPr>
          <p:cNvSpPr/>
          <p:nvPr/>
        </p:nvSpPr>
        <p:spPr>
          <a:xfrm flipH="1">
            <a:off x="8156440" y="6361163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54" name="Rectangle 41">
            <a:extLst>
              <a:ext uri="{FF2B5EF4-FFF2-40B4-BE49-F238E27FC236}">
                <a16:creationId xmlns:a16="http://schemas.microsoft.com/office/drawing/2014/main" id="{0FA72F43-8E5C-4222-AF81-5E057825D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170" y="-268241"/>
            <a:ext cx="8344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Flödesschema Barnensbästa-ansvarig Barnhälsovården</a:t>
            </a:r>
            <a:endParaRPr kumimoji="0" lang="sv-SE" altLang="sv-S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55" name="Rectangle 43">
            <a:extLst>
              <a:ext uri="{FF2B5EF4-FFF2-40B4-BE49-F238E27FC236}">
                <a16:creationId xmlns:a16="http://schemas.microsoft.com/office/drawing/2014/main" id="{92721A85-39C9-4BB3-AF25-7A942C586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2168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56" name="Rectangle 45">
            <a:extLst>
              <a:ext uri="{FF2B5EF4-FFF2-40B4-BE49-F238E27FC236}">
                <a16:creationId xmlns:a16="http://schemas.microsoft.com/office/drawing/2014/main" id="{F0970EAC-A351-4951-AC18-8EA51E179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69368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57" name="Rectangle 46">
            <a:extLst>
              <a:ext uri="{FF2B5EF4-FFF2-40B4-BE49-F238E27FC236}">
                <a16:creationId xmlns:a16="http://schemas.microsoft.com/office/drawing/2014/main" id="{F185B7E2-71F8-49D8-BB5A-5D65FEAD3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51693"/>
            <a:ext cx="184731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sv-SE" altLang="sv-S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58" name="Rectangle 49">
            <a:extLst>
              <a:ext uri="{FF2B5EF4-FFF2-40B4-BE49-F238E27FC236}">
                <a16:creationId xmlns:a16="http://schemas.microsoft.com/office/drawing/2014/main" id="{90AF41F7-135D-4BC3-A1AB-0642FDC55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1025"/>
            <a:ext cx="18473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59" name="Rectangle 50">
            <a:extLst>
              <a:ext uri="{FF2B5EF4-FFF2-40B4-BE49-F238E27FC236}">
                <a16:creationId xmlns:a16="http://schemas.microsoft.com/office/drawing/2014/main" id="{B5490E59-F028-481F-A63F-189DF526E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72571"/>
            <a:ext cx="18473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sv-SE" altLang="sv-S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60" name="Rectangle 55">
            <a:extLst>
              <a:ext uri="{FF2B5EF4-FFF2-40B4-BE49-F238E27FC236}">
                <a16:creationId xmlns:a16="http://schemas.microsoft.com/office/drawing/2014/main" id="{EA45CD7A-A412-4CEF-AC52-63B65D423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78225"/>
            <a:ext cx="18473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61" name="Rectangle 56">
            <a:extLst>
              <a:ext uri="{FF2B5EF4-FFF2-40B4-BE49-F238E27FC236}">
                <a16:creationId xmlns:a16="http://schemas.microsoft.com/office/drawing/2014/main" id="{E7F6F0FD-1FDB-4C4F-B4FE-0F4D073A7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29771"/>
            <a:ext cx="18473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sv-SE" altLang="sv-S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62" name="Rectangle 58">
            <a:extLst>
              <a:ext uri="{FF2B5EF4-FFF2-40B4-BE49-F238E27FC236}">
                <a16:creationId xmlns:a16="http://schemas.microsoft.com/office/drawing/2014/main" id="{25CC053D-3538-4ECC-82EA-5EFB8A175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5425"/>
            <a:ext cx="18473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63" name="Rectangle 60">
            <a:extLst>
              <a:ext uri="{FF2B5EF4-FFF2-40B4-BE49-F238E27FC236}">
                <a16:creationId xmlns:a16="http://schemas.microsoft.com/office/drawing/2014/main" id="{8454599D-8304-434D-B0EA-EB3FFA111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40968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64" name="Rectangle 61">
            <a:extLst>
              <a:ext uri="{FF2B5EF4-FFF2-40B4-BE49-F238E27FC236}">
                <a16:creationId xmlns:a16="http://schemas.microsoft.com/office/drawing/2014/main" id="{0F603D0C-44F2-49AC-897F-1D55E3468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51893"/>
            <a:ext cx="184731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sv-SE" altLang="sv-S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65" name="Rectangle 65">
            <a:extLst>
              <a:ext uri="{FF2B5EF4-FFF2-40B4-BE49-F238E27FC236}">
                <a16:creationId xmlns:a16="http://schemas.microsoft.com/office/drawing/2014/main" id="{A2A915B9-A2EC-48DC-AE3F-EAFDE2E99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49825"/>
            <a:ext cx="18473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4" name="Pil: höger 53">
            <a:extLst>
              <a:ext uri="{FF2B5EF4-FFF2-40B4-BE49-F238E27FC236}">
                <a16:creationId xmlns:a16="http://schemas.microsoft.com/office/drawing/2014/main" id="{E3CBCBF8-8E3B-4455-8C51-D662EF7EA09D}"/>
              </a:ext>
            </a:extLst>
          </p:cNvPr>
          <p:cNvSpPr/>
          <p:nvPr/>
        </p:nvSpPr>
        <p:spPr>
          <a:xfrm rot="5400000">
            <a:off x="8839193" y="1548764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Pil: höger 54">
            <a:extLst>
              <a:ext uri="{FF2B5EF4-FFF2-40B4-BE49-F238E27FC236}">
                <a16:creationId xmlns:a16="http://schemas.microsoft.com/office/drawing/2014/main" id="{BA3E4080-FAAB-4551-BB62-D42A16DE1D5F}"/>
              </a:ext>
            </a:extLst>
          </p:cNvPr>
          <p:cNvSpPr/>
          <p:nvPr/>
        </p:nvSpPr>
        <p:spPr>
          <a:xfrm flipH="1">
            <a:off x="8298053" y="1814381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Text Box 17">
            <a:extLst>
              <a:ext uri="{FF2B5EF4-FFF2-40B4-BE49-F238E27FC236}">
                <a16:creationId xmlns:a16="http://schemas.microsoft.com/office/drawing/2014/main" id="{02AF632A-601D-49C6-9FA3-1C08E80CB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9154" y="646406"/>
            <a:ext cx="1961951" cy="8328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Är det förskolan som har mest relevant kunskap om barnets behov? 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" name="Pil: höger 44">
            <a:extLst>
              <a:ext uri="{FF2B5EF4-FFF2-40B4-BE49-F238E27FC236}">
                <a16:creationId xmlns:a16="http://schemas.microsoft.com/office/drawing/2014/main" id="{E54FF3D4-907D-4091-8F9A-952DD9C33C57}"/>
              </a:ext>
            </a:extLst>
          </p:cNvPr>
          <p:cNvSpPr/>
          <p:nvPr/>
        </p:nvSpPr>
        <p:spPr>
          <a:xfrm rot="5400000">
            <a:off x="10708688" y="1402938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Pil: höger 56">
            <a:extLst>
              <a:ext uri="{FF2B5EF4-FFF2-40B4-BE49-F238E27FC236}">
                <a16:creationId xmlns:a16="http://schemas.microsoft.com/office/drawing/2014/main" id="{81375EE8-28A5-4815-808E-005E439DCBB3}"/>
              </a:ext>
            </a:extLst>
          </p:cNvPr>
          <p:cNvSpPr/>
          <p:nvPr/>
        </p:nvSpPr>
        <p:spPr>
          <a:xfrm rot="5400000">
            <a:off x="1221072" y="4100098"/>
            <a:ext cx="648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Text Box 14">
            <a:extLst>
              <a:ext uri="{FF2B5EF4-FFF2-40B4-BE49-F238E27FC236}">
                <a16:creationId xmlns:a16="http://schemas.microsoft.com/office/drawing/2014/main" id="{9EE4AA7A-5E47-44CB-A6B8-5830F57D7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283" y="4709881"/>
            <a:ext cx="2249851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Samverkan behövs. Inhämta muntligt/skriftligt samtycke från 2 vårdnadshavare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9" name="Pil: höger 58">
            <a:extLst>
              <a:ext uri="{FF2B5EF4-FFF2-40B4-BE49-F238E27FC236}">
                <a16:creationId xmlns:a16="http://schemas.microsoft.com/office/drawing/2014/main" id="{2732A74A-CDB0-46A6-A290-DF89DBD27BA2}"/>
              </a:ext>
            </a:extLst>
          </p:cNvPr>
          <p:cNvSpPr/>
          <p:nvPr/>
        </p:nvSpPr>
        <p:spPr>
          <a:xfrm>
            <a:off x="2604676" y="2969572"/>
            <a:ext cx="324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Text Box 20">
            <a:extLst>
              <a:ext uri="{FF2B5EF4-FFF2-40B4-BE49-F238E27FC236}">
                <a16:creationId xmlns:a16="http://schemas.microsoft.com/office/drawing/2014/main" id="{9DCBB0BE-8A03-463C-B69E-23A6459C9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1477" y="2623628"/>
            <a:ext cx="1950480" cy="67580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Löser vi detta i egen/annan verksamhet inom regionen?  </a:t>
            </a:r>
          </a:p>
        </p:txBody>
      </p:sp>
      <p:sp>
        <p:nvSpPr>
          <p:cNvPr id="52" name="Textruta 214">
            <a:extLst>
              <a:ext uri="{FF2B5EF4-FFF2-40B4-BE49-F238E27FC236}">
                <a16:creationId xmlns:a16="http://schemas.microsoft.com/office/drawing/2014/main" id="{4177074A-56A7-49B8-9F3A-CF1573445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9458" y="937481"/>
            <a:ext cx="4318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endParaRPr kumimoji="0" lang="sv-SE" altLang="sv-S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3" name="Pil: höger 52">
            <a:extLst>
              <a:ext uri="{FF2B5EF4-FFF2-40B4-BE49-F238E27FC236}">
                <a16:creationId xmlns:a16="http://schemas.microsoft.com/office/drawing/2014/main" id="{10536EC5-A399-4FC7-95C6-A7DBC1BCE40B}"/>
              </a:ext>
            </a:extLst>
          </p:cNvPr>
          <p:cNvSpPr/>
          <p:nvPr/>
        </p:nvSpPr>
        <p:spPr>
          <a:xfrm>
            <a:off x="10125428" y="1029393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Text Box 29">
            <a:extLst>
              <a:ext uri="{FF2B5EF4-FFF2-40B4-BE49-F238E27FC236}">
                <a16:creationId xmlns:a16="http://schemas.microsoft.com/office/drawing/2014/main" id="{89837472-1C38-41C4-AD46-142FE5783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6112" y="1701318"/>
            <a:ext cx="2519363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Inhämta muntligt samtycke från en vårdnadshavare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3" name="Pil: höger 62">
            <a:extLst>
              <a:ext uri="{FF2B5EF4-FFF2-40B4-BE49-F238E27FC236}">
                <a16:creationId xmlns:a16="http://schemas.microsoft.com/office/drawing/2014/main" id="{01CA0B19-03F4-4A34-B3BD-B0EA5C810794}"/>
              </a:ext>
            </a:extLst>
          </p:cNvPr>
          <p:cNvSpPr/>
          <p:nvPr/>
        </p:nvSpPr>
        <p:spPr>
          <a:xfrm rot="5400000">
            <a:off x="11243950" y="2521033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Text Box 29">
            <a:extLst>
              <a:ext uri="{FF2B5EF4-FFF2-40B4-BE49-F238E27FC236}">
                <a16:creationId xmlns:a16="http://schemas.microsoft.com/office/drawing/2014/main" id="{1FF1C630-8589-42FD-913F-9A85BE3FF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1820" y="2668103"/>
            <a:ext cx="2184219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Inhämta muntligt samtycke från en vårdnadshavare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5" name="Text Box 20">
            <a:extLst>
              <a:ext uri="{FF2B5EF4-FFF2-40B4-BE49-F238E27FC236}">
                <a16:creationId xmlns:a16="http://schemas.microsoft.com/office/drawing/2014/main" id="{2553E586-64F9-48C1-9EAE-9DA9ECF3A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5772" y="2587837"/>
            <a:ext cx="2276222" cy="757318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arbetar vidare i vår verksamhet, samverkar eller hänvisar till rätt verksamhet.</a:t>
            </a:r>
          </a:p>
        </p:txBody>
      </p:sp>
      <p:sp>
        <p:nvSpPr>
          <p:cNvPr id="66" name="Pil: höger 65">
            <a:extLst>
              <a:ext uri="{FF2B5EF4-FFF2-40B4-BE49-F238E27FC236}">
                <a16:creationId xmlns:a16="http://schemas.microsoft.com/office/drawing/2014/main" id="{A29C65F4-03C1-420D-ABD6-0621DB27F518}"/>
              </a:ext>
            </a:extLst>
          </p:cNvPr>
          <p:cNvSpPr/>
          <p:nvPr/>
        </p:nvSpPr>
        <p:spPr>
          <a:xfrm>
            <a:off x="5122584" y="2903314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Pil: höger 66">
            <a:extLst>
              <a:ext uri="{FF2B5EF4-FFF2-40B4-BE49-F238E27FC236}">
                <a16:creationId xmlns:a16="http://schemas.microsoft.com/office/drawing/2014/main" id="{4F6CAB33-562E-430C-A747-2DEBE72A61DD}"/>
              </a:ext>
            </a:extLst>
          </p:cNvPr>
          <p:cNvSpPr/>
          <p:nvPr/>
        </p:nvSpPr>
        <p:spPr>
          <a:xfrm>
            <a:off x="7729945" y="2896690"/>
            <a:ext cx="131903" cy="15462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Text Box 20">
            <a:extLst>
              <a:ext uri="{FF2B5EF4-FFF2-40B4-BE49-F238E27FC236}">
                <a16:creationId xmlns:a16="http://schemas.microsoft.com/office/drawing/2014/main" id="{BA37C067-8A9E-4E4B-A871-50DF6E7BC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7445" y="3409911"/>
            <a:ext cx="1950480" cy="67580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Löser någon annan verksamhet utanför regionen detta själv?</a:t>
            </a:r>
          </a:p>
        </p:txBody>
      </p:sp>
      <p:sp>
        <p:nvSpPr>
          <p:cNvPr id="70" name="Text Box 29">
            <a:extLst>
              <a:ext uri="{FF2B5EF4-FFF2-40B4-BE49-F238E27FC236}">
                <a16:creationId xmlns:a16="http://schemas.microsoft.com/office/drawing/2014/main" id="{8B136C68-9DE5-4072-9C32-EF1952780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7788" y="3454386"/>
            <a:ext cx="2184219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Inhämta muntligt samtycke från en vårdnadshavare</a:t>
            </a:r>
            <a:endParaRPr kumimoji="0" lang="sv-SE" alt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" name="Text Box 20">
            <a:extLst>
              <a:ext uri="{FF2B5EF4-FFF2-40B4-BE49-F238E27FC236}">
                <a16:creationId xmlns:a16="http://schemas.microsoft.com/office/drawing/2014/main" id="{932669E1-43FE-48BD-9B27-9BEEE8966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0123" y="3517596"/>
            <a:ext cx="2288864" cy="647447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hänvisar eller kontaktar verksamheten.</a:t>
            </a:r>
          </a:p>
        </p:txBody>
      </p:sp>
      <p:sp>
        <p:nvSpPr>
          <p:cNvPr id="72" name="Pil: höger 71">
            <a:extLst>
              <a:ext uri="{FF2B5EF4-FFF2-40B4-BE49-F238E27FC236}">
                <a16:creationId xmlns:a16="http://schemas.microsoft.com/office/drawing/2014/main" id="{9DF74573-1743-4698-A54A-771831F6421F}"/>
              </a:ext>
            </a:extLst>
          </p:cNvPr>
          <p:cNvSpPr/>
          <p:nvPr/>
        </p:nvSpPr>
        <p:spPr>
          <a:xfrm>
            <a:off x="5098552" y="3689597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Pil: höger 72">
            <a:extLst>
              <a:ext uri="{FF2B5EF4-FFF2-40B4-BE49-F238E27FC236}">
                <a16:creationId xmlns:a16="http://schemas.microsoft.com/office/drawing/2014/main" id="{3218C752-43B1-4DCE-8390-0909C3E2967E}"/>
              </a:ext>
            </a:extLst>
          </p:cNvPr>
          <p:cNvSpPr/>
          <p:nvPr/>
        </p:nvSpPr>
        <p:spPr>
          <a:xfrm>
            <a:off x="7705913" y="3682973"/>
            <a:ext cx="131903" cy="15462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Pil: höger 73">
            <a:extLst>
              <a:ext uri="{FF2B5EF4-FFF2-40B4-BE49-F238E27FC236}">
                <a16:creationId xmlns:a16="http://schemas.microsoft.com/office/drawing/2014/main" id="{C438B9BA-C67B-46A5-870E-F88D1D625943}"/>
              </a:ext>
            </a:extLst>
          </p:cNvPr>
          <p:cNvSpPr/>
          <p:nvPr/>
        </p:nvSpPr>
        <p:spPr>
          <a:xfrm>
            <a:off x="2988646" y="4952436"/>
            <a:ext cx="179705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Pil: höger 74">
            <a:extLst>
              <a:ext uri="{FF2B5EF4-FFF2-40B4-BE49-F238E27FC236}">
                <a16:creationId xmlns:a16="http://schemas.microsoft.com/office/drawing/2014/main" id="{22509ABE-91A6-4951-90E1-637E02185F83}"/>
              </a:ext>
            </a:extLst>
          </p:cNvPr>
          <p:cNvSpPr/>
          <p:nvPr/>
        </p:nvSpPr>
        <p:spPr>
          <a:xfrm rot="1574823">
            <a:off x="2385745" y="3594978"/>
            <a:ext cx="396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Pil: höger 75">
            <a:extLst>
              <a:ext uri="{FF2B5EF4-FFF2-40B4-BE49-F238E27FC236}">
                <a16:creationId xmlns:a16="http://schemas.microsoft.com/office/drawing/2014/main" id="{650ACC2B-5218-4F91-9C44-588681CD29B5}"/>
              </a:ext>
            </a:extLst>
          </p:cNvPr>
          <p:cNvSpPr/>
          <p:nvPr/>
        </p:nvSpPr>
        <p:spPr>
          <a:xfrm rot="589523">
            <a:off x="6478067" y="1440233"/>
            <a:ext cx="2268000" cy="126365"/>
          </a:xfrm>
          <a:prstGeom prst="rightArrow">
            <a:avLst/>
          </a:prstGeom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545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1" grpId="0" animBg="1"/>
      <p:bldP spid="16" grpId="0" animBg="1"/>
      <p:bldP spid="14" grpId="0" animBg="1"/>
      <p:bldP spid="17" grpId="0" animBg="1"/>
      <p:bldP spid="19" grpId="0" animBg="1"/>
      <p:bldP spid="24" grpId="0" animBg="1"/>
      <p:bldP spid="27" grpId="0" animBg="1"/>
      <p:bldP spid="30" grpId="0" animBg="1"/>
      <p:bldP spid="22" grpId="0" animBg="1"/>
      <p:bldP spid="32" grpId="0" animBg="1"/>
      <p:bldP spid="23" grpId="0" animBg="1"/>
      <p:bldP spid="31" grpId="0" animBg="1"/>
      <p:bldP spid="37" grpId="0" animBg="1"/>
      <p:bldP spid="39" grpId="0" animBg="1"/>
      <p:bldP spid="54" grpId="0" animBg="1"/>
      <p:bldP spid="55" grpId="0" animBg="1"/>
      <p:bldP spid="43" grpId="0" animBg="1"/>
      <p:bldP spid="45" grpId="0" animBg="1"/>
      <p:bldP spid="57" grpId="0" animBg="1"/>
      <p:bldP spid="58" grpId="0" animBg="1"/>
      <p:bldP spid="59" grpId="0" animBg="1"/>
      <p:bldP spid="60" grpId="0" animBg="1"/>
      <p:bldP spid="52" grpId="0" animBg="1"/>
      <p:bldP spid="53" grpId="0" animBg="1"/>
      <p:bldP spid="56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</p:bldLst>
  </p:timing>
</p:sld>
</file>

<file path=ppt/theme/theme1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2.xml><?xml version="1.0" encoding="utf-8"?>
<a:theme xmlns:a="http://schemas.openxmlformats.org/drawingml/2006/main" name="Region Kronoberg MÖRK">
  <a:themeElements>
    <a:clrScheme name="Kronoberg MÖRK 2022">
      <a:dk1>
        <a:srgbClr val="FFFFFF"/>
      </a:dk1>
      <a:lt1>
        <a:srgbClr val="000000"/>
      </a:lt1>
      <a:dk2>
        <a:srgbClr val="E13288"/>
      </a:dk2>
      <a:lt2>
        <a:srgbClr val="83B81A"/>
      </a:lt2>
      <a:accent1>
        <a:srgbClr val="83B81A"/>
      </a:accent1>
      <a:accent2>
        <a:srgbClr val="E13288"/>
      </a:accent2>
      <a:accent3>
        <a:srgbClr val="009EE0"/>
      </a:accent3>
      <a:accent4>
        <a:srgbClr val="F39800"/>
      </a:accent4>
      <a:accent5>
        <a:srgbClr val="FBD300"/>
      </a:accent5>
      <a:accent6>
        <a:srgbClr val="BCB1AB"/>
      </a:accent6>
      <a:hlink>
        <a:srgbClr val="009EE0"/>
      </a:hlink>
      <a:folHlink>
        <a:srgbClr val="1E6633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0BBB24D2-D144-497A-AAEF-42E9FBCC59EE}"/>
    </a:ext>
  </a:extLst>
</a:theme>
</file>

<file path=ppt/theme/theme3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Kronoberg mall</Template>
  <TotalTime>27413</TotalTime>
  <Words>1009</Words>
  <Application>Microsoft Office PowerPoint</Application>
  <PresentationFormat>Bredbild</PresentationFormat>
  <Paragraphs>135</Paragraphs>
  <Slides>5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5</vt:i4>
      </vt:variant>
    </vt:vector>
  </HeadingPairs>
  <TitlesOfParts>
    <vt:vector size="14" baseType="lpstr">
      <vt:lpstr>Arial</vt:lpstr>
      <vt:lpstr>Brandon Grotesque Black</vt:lpstr>
      <vt:lpstr>Brandon Grotesque Bold</vt:lpstr>
      <vt:lpstr>Calibri</vt:lpstr>
      <vt:lpstr>Calibri Light</vt:lpstr>
      <vt:lpstr>Times New Roman</vt:lpstr>
      <vt:lpstr>Region Kronoberg ljus</vt:lpstr>
      <vt:lpstr>Region Kronoberg MÖRK</vt:lpstr>
      <vt:lpstr>1_Office-tema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Införande av kronobarnsmodellen i hälso- och sjukvården</dc:title>
  <dc:creator>Holm Johansson Frida HSJ omst prog närm kronob</dc:creator>
  <cp:lastModifiedBy>Swärd Susann RUV folkh o soc hållbarh</cp:lastModifiedBy>
  <cp:revision>321</cp:revision>
  <dcterms:created xsi:type="dcterms:W3CDTF">2022-09-26T09:18:27Z</dcterms:created>
  <dcterms:modified xsi:type="dcterms:W3CDTF">2024-04-30T07:53:42Z</dcterms:modified>
</cp:coreProperties>
</file>