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14"/>
  </p:notesMasterIdLst>
  <p:sldIdLst>
    <p:sldId id="362" r:id="rId3"/>
    <p:sldId id="369" r:id="rId4"/>
    <p:sldId id="367" r:id="rId5"/>
    <p:sldId id="373" r:id="rId6"/>
    <p:sldId id="377" r:id="rId7"/>
    <p:sldId id="374" r:id="rId8"/>
    <p:sldId id="371" r:id="rId9"/>
    <p:sldId id="370" r:id="rId10"/>
    <p:sldId id="375" r:id="rId11"/>
    <p:sldId id="372" r:id="rId12"/>
    <p:sldId id="37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7312" autoAdjust="0"/>
  </p:normalViewPr>
  <p:slideViewPr>
    <p:cSldViewPr snapToGrid="0" showGuides="1">
      <p:cViewPr varScale="1">
        <p:scale>
          <a:sx n="74" d="100"/>
          <a:sy n="74" d="100"/>
        </p:scale>
        <p:origin x="86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364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81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SleepAngel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är en patientkudde – en medicinteknisk produkt – utvecklad för vården och för att samtidigt sänka kostnader.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Kortfattat: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CE‑märkt medicinteknisk produkt (klass I) för hälso‑ och sjukvård </a:t>
            </a: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Utformad för att 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förhindra att bakterier, virus och allergener tränger in i kudden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Försedd med 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patenterat </a:t>
            </a:r>
            <a:r>
              <a:rPr lang="sv-S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PneumaPure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™‑filter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släpper igenom luft men blockerar vätskor och smittämnen</a:t>
            </a:r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Rengörs och desinficeras direkt </a:t>
            </a:r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vårdenheten</a:t>
            </a:r>
          </a:p>
          <a:p>
            <a:pPr fontAlgn="t"/>
            <a:endParaRPr lang="sv-S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65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48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9FBB3-5DD0-9DF4-6A2D-440E0909A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C33AD13-0EE3-396C-FD1C-B4EDD3066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53A9479-F86F-4575-6D62-0B6010E50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Huvudkuddar påverkar miljön i flera steg: vid tillverkning, transport och när de kasseras. När engångskuddar slängs i brännbart avfall förbränns de, vilket ger utsläpp av koldioxid.</a:t>
            </a:r>
          </a:p>
          <a:p>
            <a:pPr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man istället använder flergångskuddar som kan användas av många patienter under en längre tid minskar mängden avfall och därmed även miljö- och klimatpåverkan.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F0D665-AA54-ED1C-C721-A9B03D121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63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599AF-1F66-E43F-02AB-14A785CC2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6F01FBA-749E-0D02-6B15-7E23A8C01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E238757-90BE-1B98-281A-0202E173D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Lång livslängd (upp till ca 2 år), oftast längre!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9E8159-F9EE-217A-0D6E-DFB24B5C3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01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90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Viktigt i den dagliga användningen av </a:t>
            </a:r>
            <a:r>
              <a:rPr lang="sv-SE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SleepAngel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‑kudden</a:t>
            </a: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Medicinteknisk produkt för vårdmiljö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CE‑märkt klass I – redo för användning vid leverans (ej steril)</a:t>
            </a:r>
          </a:p>
          <a:p>
            <a:pPr fontAlgn="t"/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Rengörs och desinficeras på vårdenheten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Torkas av mellan patienter och vid behov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Rengörs med vanligt förekommande desinfektionsmedel, </a:t>
            </a:r>
            <a:r>
              <a:rPr lang="sv-SE" dirty="0"/>
              <a:t>alkoholbaserat </a:t>
            </a:r>
            <a:r>
              <a:rPr lang="sv-SE" dirty="0" err="1"/>
              <a:t>ytdesinfektionsmedel</a:t>
            </a:r>
            <a:r>
              <a:rPr lang="sv-SE" dirty="0"/>
              <a:t>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Ingen tvätt eller engångsbyte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 inte maskintvättas, kemtvättas eller skickas till tvätt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 inte slängas efter varje patient</a:t>
            </a:r>
          </a:p>
          <a:p>
            <a:pPr fontAlgn="t"/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Visuell kontroll före användning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Kontrollera att:</a:t>
            </a:r>
          </a:p>
          <a:p>
            <a:pPr lvl="1"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överdraget är helt och rent</a:t>
            </a:r>
          </a:p>
          <a:p>
            <a:pPr lvl="1"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sömmar är oskadade</a:t>
            </a:r>
          </a:p>
          <a:p>
            <a:pPr lvl="1"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filtret är intakt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Kudde med hål, skador eller lukt ska kasseras</a:t>
            </a:r>
          </a:p>
          <a:p>
            <a:pPr lvl="1" fontAlgn="t"/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Rengör vid behov – minst en gång per vecka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 alltid efter utskrivning eller synlig nedsmutsning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Låt kudden torka helt innan nästa användning</a:t>
            </a:r>
          </a:p>
          <a:p>
            <a:pPr fontAlgn="t"/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Undvik felaktig hantering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Gnugga inte hårt på filter eller yta</a:t>
            </a:r>
          </a:p>
          <a:p>
            <a:pPr lvl="1"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 inte blekmedel, hög värme eller strykning</a:t>
            </a:r>
          </a:p>
          <a:p>
            <a:pPr lvl="1"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Böj inte kudden – kan skada filtret</a:t>
            </a:r>
          </a:p>
          <a:p>
            <a:pPr lvl="1" fontAlgn="t"/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Behåll funktion och komfort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Puffa/skaka kudden regelbundet för bibehållen fluffighet</a:t>
            </a:r>
          </a:p>
          <a:p>
            <a:pPr lvl="1" fontAlgn="t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Förvara torrt, plant eller på sida (ej under tyngd)</a:t>
            </a:r>
          </a:p>
          <a:p>
            <a:pPr lvl="1" fontAlgn="t"/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Avfallshantering vid kassation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Kasseras enligt instruktion som brännbart restavfall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12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Jämförelse med madrasser: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Madrasser följs upp 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årligen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Tydligt ansvar hos utsedda medarbetare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Bedömning av skick och livslängd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Skador kan upptäckas som annars missas i vardagen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7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8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teripolar.se/product/sleepangel-patientkudda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steripolar.se/product/sleepangel-patientkudd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aitemarinparraa.blogspot.com/2020/01/la-contaminacion-y-la-cop2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echtidningen.se/hallbar-it-gron-i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kpub.regionkronoberg.se/OpenDoc.aspx?Id=50869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824" y="864105"/>
            <a:ext cx="5004239" cy="3535156"/>
          </a:xfrm>
        </p:spPr>
        <p:txBody>
          <a:bodyPr>
            <a:noAutofit/>
          </a:bodyPr>
          <a:lstStyle/>
          <a:p>
            <a:r>
              <a:rPr lang="sv-SE" dirty="0"/>
              <a:t>Flergångs-huvudkudde </a:t>
            </a:r>
            <a:r>
              <a:rPr lang="sv-SE" dirty="0" err="1"/>
              <a:t>SleepAngel</a:t>
            </a: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Användarstöd för verksamhet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84B6A-889A-CFC9-B2F5-9211F65F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154072"/>
            <a:ext cx="10146089" cy="1325563"/>
          </a:xfrm>
        </p:spPr>
        <p:txBody>
          <a:bodyPr>
            <a:noAutofit/>
          </a:bodyPr>
          <a:lstStyle/>
          <a:p>
            <a:r>
              <a:rPr lang="sv-SE" dirty="0"/>
              <a:t>När och hur ska </a:t>
            </a:r>
            <a:r>
              <a:rPr lang="sv-SE" dirty="0" err="1"/>
              <a:t>SleepAngel</a:t>
            </a:r>
            <a:r>
              <a:rPr lang="sv-SE" dirty="0"/>
              <a:t>‑kudden kasseras?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26F5F9-FAD2-B996-15C0-DDDDA54552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1479635"/>
            <a:ext cx="4901029" cy="5218895"/>
          </a:xfrm>
          <a:ln w="28575"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❗</a:t>
            </a:r>
            <a:r>
              <a:rPr lang="sv-SE" b="1" dirty="0"/>
              <a:t>När kudden ska kasseras</a:t>
            </a:r>
            <a:br>
              <a:rPr lang="sv-SE" dirty="0"/>
            </a:br>
            <a:r>
              <a:rPr lang="sv-SE" dirty="0"/>
              <a:t>Kudden ska tas ur bruk och kasseras om något av följande gäller:</a:t>
            </a:r>
          </a:p>
          <a:p>
            <a:r>
              <a:rPr lang="sv-SE" dirty="0"/>
              <a:t>Hål, revor eller skador i överdrag, sömmar eller filter</a:t>
            </a:r>
          </a:p>
          <a:p>
            <a:r>
              <a:rPr lang="sv-SE" dirty="0"/>
              <a:t>Synliga fläckar som inte går att rengöra</a:t>
            </a:r>
          </a:p>
          <a:p>
            <a:r>
              <a:rPr lang="sv-SE" dirty="0"/>
              <a:t>Bestående lukt</a:t>
            </a:r>
          </a:p>
          <a:p>
            <a:r>
              <a:rPr lang="sv-SE" dirty="0"/>
              <a:t>Skadat eller komprometterat </a:t>
            </a:r>
            <a:r>
              <a:rPr lang="sv-SE" dirty="0" err="1"/>
              <a:t>PneumaPure</a:t>
            </a:r>
            <a:r>
              <a:rPr lang="sv-SE" dirty="0"/>
              <a:t>™‑filter</a:t>
            </a:r>
          </a:p>
          <a:p>
            <a:r>
              <a:rPr lang="sv-SE" dirty="0"/>
              <a:t>Nedsatt funktion </a:t>
            </a:r>
          </a:p>
          <a:p>
            <a:r>
              <a:rPr lang="sv-SE" dirty="0"/>
              <a:t>En skadad kudde betraktas som kontaminerad och får inte återanvändas.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ECF679-B14D-A5EE-5A6D-D7BC063958F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82412" y="1479634"/>
            <a:ext cx="5376060" cy="5218895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♻️ </a:t>
            </a:r>
            <a:r>
              <a:rPr lang="sv-SE" sz="1800" b="1" dirty="0"/>
              <a:t>Hur kudden kasseras</a:t>
            </a:r>
            <a:br>
              <a:rPr lang="sv-SE" sz="1800" b="1" dirty="0"/>
            </a:br>
            <a:r>
              <a:rPr lang="sv-SE" sz="1800" dirty="0"/>
              <a:t>Kuddar som använts i vårdmiljö är inte lämpliga för återbruk.</a:t>
            </a:r>
          </a:p>
          <a:p>
            <a:r>
              <a:rPr lang="sv-SE" sz="1800" dirty="0"/>
              <a:t>Sorteras normalt som brännbart restavfall</a:t>
            </a:r>
          </a:p>
          <a:p>
            <a:r>
              <a:rPr lang="sv-SE" sz="1800" dirty="0"/>
              <a:t>Om kudden varit i kontakt med cytostatika sorteras den enligt anvisningar i sorteringsguiden för läkemedelsavfall</a:t>
            </a:r>
          </a:p>
          <a:p>
            <a:r>
              <a:rPr lang="sv-SE" sz="1800" dirty="0"/>
              <a:t>Där särskilda hygien- och smittskyddsskäl förekommer – sorteras kudden enligt gällande rutin för smittförande avfall</a:t>
            </a:r>
          </a:p>
        </p:txBody>
      </p:sp>
    </p:spTree>
    <p:extLst>
      <p:ext uri="{BB962C8B-B14F-4D97-AF65-F5344CB8AC3E}">
        <p14:creationId xmlns:p14="http://schemas.microsoft.com/office/powerpoint/2010/main" val="314495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3CEB38-60E3-E2F9-323D-B96A728C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Beställning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BFDCF7-BC92-3910-CAFE-FFC1F3AA14B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5831666" cy="401564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sv-SE" dirty="0"/>
              <a:t>Upphandlad kudde är </a:t>
            </a:r>
            <a:r>
              <a:rPr lang="sv-SE" dirty="0" err="1"/>
              <a:t>SleepAngel</a:t>
            </a:r>
            <a:r>
              <a:rPr lang="sv-SE" dirty="0"/>
              <a:t> patientkudde med polyesterfiberfyllning</a:t>
            </a:r>
          </a:p>
          <a:p>
            <a:pPr>
              <a:lnSpc>
                <a:spcPct val="140000"/>
              </a:lnSpc>
            </a:pPr>
            <a:r>
              <a:rPr lang="sv-SE" dirty="0"/>
              <a:t>Kudden finns i två storlekar</a:t>
            </a:r>
            <a:br>
              <a:rPr lang="sv-SE" dirty="0"/>
            </a:br>
            <a:r>
              <a:rPr lang="sv-SE" dirty="0"/>
              <a:t>-50 x 60 cm</a:t>
            </a:r>
            <a:br>
              <a:rPr lang="sv-SE" dirty="0"/>
            </a:br>
            <a:r>
              <a:rPr lang="sv-SE" dirty="0"/>
              <a:t>-35 x 45 cm</a:t>
            </a:r>
          </a:p>
          <a:p>
            <a:pPr>
              <a:lnSpc>
                <a:spcPct val="140000"/>
              </a:lnSpc>
            </a:pPr>
            <a:r>
              <a:rPr lang="sv-SE" dirty="0"/>
              <a:t>Beställning görs i Marknadsplatsen i </a:t>
            </a:r>
            <a:r>
              <a:rPr lang="sv-SE" dirty="0" err="1"/>
              <a:t>Raindance</a:t>
            </a:r>
            <a:endParaRPr lang="sv-SE" dirty="0"/>
          </a:p>
          <a:p>
            <a:pPr>
              <a:lnSpc>
                <a:spcPct val="140000"/>
              </a:lnSpc>
            </a:pPr>
            <a:endParaRPr lang="sv-SE" dirty="0"/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75E22EC6-47A1-1E94-E6A1-6C3ABA9A93B8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788" r="5644" b="1"/>
          <a:stretch>
            <a:fillRect/>
          </a:stretch>
        </p:blipFill>
        <p:spPr>
          <a:xfrm>
            <a:off x="5638664" y="2025497"/>
            <a:ext cx="4901030" cy="4015649"/>
          </a:xfrm>
          <a:noFill/>
        </p:spPr>
      </p:pic>
    </p:spTree>
    <p:extLst>
      <p:ext uri="{BB962C8B-B14F-4D97-AF65-F5344CB8AC3E}">
        <p14:creationId xmlns:p14="http://schemas.microsoft.com/office/powerpoint/2010/main" val="39033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9A5F75-D604-4891-A443-60EB5C35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Vad är </a:t>
            </a:r>
            <a:r>
              <a:rPr lang="sv-SE" dirty="0" err="1"/>
              <a:t>SleepAngel</a:t>
            </a:r>
            <a:r>
              <a:rPr lang="sv-SE" dirty="0"/>
              <a:t>?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385E37D-310B-DE4B-0CF4-3571F91F54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sv-SE" sz="2400" dirty="0"/>
              <a:t>CE‑märkt medicinteknisk produkt för hälso‑ och sjukvård </a:t>
            </a:r>
          </a:p>
          <a:p>
            <a:pPr fontAlgn="t"/>
            <a:r>
              <a:rPr lang="sv-SE" sz="2400" dirty="0"/>
              <a:t>Huvudkudde som kan användas till flera patienter när den </a:t>
            </a:r>
            <a:r>
              <a:rPr lang="sv-SE" sz="2400" b="1" dirty="0"/>
              <a:t>rengörs och desinfekteras på rätt sätt </a:t>
            </a:r>
            <a:r>
              <a:rPr lang="sv-SE" sz="2400" dirty="0"/>
              <a:t>efter varje patient</a:t>
            </a:r>
          </a:p>
          <a:p>
            <a:pPr fontAlgn="t"/>
            <a:r>
              <a:rPr lang="sv-SE" sz="2400" b="1" dirty="0" err="1"/>
              <a:t>PneumaPure</a:t>
            </a:r>
            <a:r>
              <a:rPr lang="sv-SE" sz="2400" b="1" dirty="0"/>
              <a:t>™‑filter</a:t>
            </a:r>
            <a:r>
              <a:rPr lang="sv-SE" sz="2400" dirty="0"/>
              <a:t> (den vita rektangeln) släpper in och ut luft ur kudden</a:t>
            </a:r>
            <a:endParaRPr lang="sv-SE" dirty="0"/>
          </a:p>
        </p:txBody>
      </p:sp>
      <p:pic>
        <p:nvPicPr>
          <p:cNvPr id="14" name="Platshållare för bild 13">
            <a:extLst>
              <a:ext uri="{FF2B5EF4-FFF2-40B4-BE49-F238E27FC236}">
                <a16:creationId xmlns:a16="http://schemas.microsoft.com/office/drawing/2014/main" id="{D2C63685-B4F0-9D1D-7EE6-871A0359924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738" r="18738"/>
          <a:stretch>
            <a:fillRect/>
          </a:stretch>
        </p:blipFill>
        <p:spPr/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8EBC1C-045F-EE84-B215-2660DFC978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0" y="1990802"/>
            <a:ext cx="2850380" cy="287639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sv-SE" sz="2200" dirty="0"/>
              <a:t>Patientkudde avsedd för flergångs-användning</a:t>
            </a:r>
          </a:p>
        </p:txBody>
      </p:sp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6D1D3A6-43C4-2891-B1E3-6F86FE2E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sv-SE" sz="2800" dirty="0"/>
              <a:t>Varför </a:t>
            </a:r>
            <a:r>
              <a:rPr lang="sv-SE" sz="2800" dirty="0" err="1"/>
              <a:t>SleepAngel</a:t>
            </a:r>
            <a:r>
              <a:rPr lang="sv-SE" sz="2800" dirty="0"/>
              <a:t> jämfört med vanlig kudde?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06C07B-97D2-A84B-A0A8-D76CB4D7ED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sv-SE" sz="2300" dirty="0"/>
              <a:t>En kudde används av många patienter</a:t>
            </a:r>
          </a:p>
          <a:p>
            <a:pPr>
              <a:lnSpc>
                <a:spcPct val="140000"/>
              </a:lnSpc>
            </a:pPr>
            <a:r>
              <a:rPr lang="sv-SE" sz="2300" dirty="0"/>
              <a:t>Stor minskning av brännbart avfall</a:t>
            </a:r>
          </a:p>
          <a:p>
            <a:pPr>
              <a:lnSpc>
                <a:spcPct val="140000"/>
              </a:lnSpc>
            </a:pPr>
            <a:r>
              <a:rPr lang="sv-SE" sz="2300" dirty="0"/>
              <a:t>Mindre hantering av engångsartiklar i vardagen</a:t>
            </a:r>
          </a:p>
          <a:p>
            <a:pPr marL="0" indent="0">
              <a:lnSpc>
                <a:spcPct val="140000"/>
              </a:lnSpc>
              <a:buNone/>
            </a:pPr>
            <a:br>
              <a:rPr lang="sv-SE" sz="1900" dirty="0"/>
            </a:br>
            <a:br>
              <a:rPr lang="sv-SE" sz="1900" dirty="0"/>
            </a:br>
            <a:endParaRPr lang="sv-SE" sz="1900" dirty="0"/>
          </a:p>
        </p:txBody>
      </p:sp>
      <p:pic>
        <p:nvPicPr>
          <p:cNvPr id="20" name="Platshållare för bild 19">
            <a:extLst>
              <a:ext uri="{FF2B5EF4-FFF2-40B4-BE49-F238E27FC236}">
                <a16:creationId xmlns:a16="http://schemas.microsoft.com/office/drawing/2014/main" id="{2945221F-1F0B-EBEC-034A-2711E3FCB8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0946" r="20946"/>
          <a:stretch/>
        </p:blipFill>
        <p:spPr>
          <a:prstGeom prst="round2SameRect">
            <a:avLst>
              <a:gd name="adj1" fmla="val 0"/>
              <a:gd name="adj2" fmla="val 50000"/>
            </a:avLst>
          </a:prstGeom>
          <a:noFill/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CD879D8-668C-DB4A-E190-B6154D0F38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391766" cy="2166843"/>
          </a:xfrm>
        </p:spPr>
        <p:txBody>
          <a:bodyPr/>
          <a:lstStyle/>
          <a:p>
            <a:r>
              <a:rPr lang="sv-SE" sz="2800" dirty="0"/>
              <a:t>Mindre avfall ♻️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9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CF5ED-91EA-5DC7-F3BA-88970B202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8D52740-8C16-63DE-7B7E-FF2DD8F1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sv-SE" sz="2800"/>
              <a:t>Varför </a:t>
            </a:r>
            <a:r>
              <a:rPr lang="sv-SE" sz="2800" err="1"/>
              <a:t>SleepAngel</a:t>
            </a:r>
            <a:r>
              <a:rPr lang="sv-SE" sz="2800"/>
              <a:t> jämfört med vanlig kudde?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09D51C-39CA-8F13-BEB6-52D7E59435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sv-SE" dirty="0"/>
              <a:t>Färre transporter och mindre resursåtgång</a:t>
            </a:r>
          </a:p>
          <a:p>
            <a:pPr>
              <a:lnSpc>
                <a:spcPct val="140000"/>
              </a:lnSpc>
            </a:pPr>
            <a:r>
              <a:rPr lang="sv-SE" dirty="0"/>
              <a:t>Lägre CO₂‑utsläpp</a:t>
            </a:r>
          </a:p>
          <a:p>
            <a:pPr>
              <a:lnSpc>
                <a:spcPct val="140000"/>
              </a:lnSpc>
            </a:pPr>
            <a:r>
              <a:rPr lang="sv-SE" dirty="0"/>
              <a:t>Fyllning av biologiskt nedbrytbar fiber (</a:t>
            </a:r>
            <a:r>
              <a:rPr lang="sv-SE" dirty="0" err="1"/>
              <a:t>PrimaLoft</a:t>
            </a:r>
            <a:r>
              <a:rPr lang="sv-SE" dirty="0"/>
              <a:t>® Bio™)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35AA3E3E-5809-C169-C937-A4FA3FA140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537" r="28537"/>
          <a:stretch>
            <a:fillRect/>
          </a:stretch>
        </p:blipFill>
        <p:spPr>
          <a:xfrm>
            <a:off x="7094538" y="0"/>
            <a:ext cx="5097462" cy="5848350"/>
          </a:xfr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125594F-DCF8-BBEE-B2E3-83DE13B186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0" y="2025497"/>
            <a:ext cx="3116975" cy="3137652"/>
          </a:xfrm>
        </p:spPr>
        <p:txBody>
          <a:bodyPr/>
          <a:lstStyle/>
          <a:p>
            <a:endParaRPr lang="sv-SE" sz="2800" dirty="0"/>
          </a:p>
          <a:p>
            <a:r>
              <a:rPr lang="sv-SE" sz="2800" dirty="0"/>
              <a:t>Lägre miljö- och klimat-påverkan 🌍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2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C8523-12F6-1F9A-E051-54420DD1D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85FB292-D271-3703-B709-EEEB1B1C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</a:pPr>
            <a:r>
              <a:rPr lang="sv-SE" sz="2800"/>
              <a:t>Varför </a:t>
            </a:r>
            <a:r>
              <a:rPr lang="sv-SE" sz="2800" err="1"/>
              <a:t>SleepAngel</a:t>
            </a:r>
            <a:r>
              <a:rPr lang="sv-SE" sz="2800"/>
              <a:t> jämfört med vanlig kudde?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A234B6-7D45-BF21-C07A-EFC8B255A7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sv-SE" dirty="0"/>
              <a:t>Inga återkommande inköp av engångskuddar</a:t>
            </a:r>
          </a:p>
          <a:p>
            <a:pPr>
              <a:lnSpc>
                <a:spcPct val="140000"/>
              </a:lnSpc>
            </a:pPr>
            <a:r>
              <a:rPr lang="sv-SE" dirty="0"/>
              <a:t>Lång livslängd (upp till ca 2 år)</a:t>
            </a:r>
          </a:p>
          <a:p>
            <a:pPr>
              <a:lnSpc>
                <a:spcPct val="140000"/>
              </a:lnSpc>
            </a:pPr>
            <a:r>
              <a:rPr lang="sv-SE" dirty="0"/>
              <a:t>Mindre kostnader för avfall, logistik och lager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3BA5AEA5-F9E2-F6FC-3CB6-1BFAC4A03B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087" r="25087"/>
          <a:stretch>
            <a:fillRect/>
          </a:stretch>
        </p:blipFill>
        <p:spPr>
          <a:xfrm>
            <a:off x="7094538" y="0"/>
            <a:ext cx="5097462" cy="5848350"/>
          </a:xfr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65166B4-F08A-E4E4-E15C-340AF0929C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3050134" cy="3437859"/>
          </a:xfrm>
        </p:spPr>
        <p:txBody>
          <a:bodyPr/>
          <a:lstStyle/>
          <a:p>
            <a:endParaRPr lang="sv-SE" dirty="0"/>
          </a:p>
          <a:p>
            <a:endParaRPr lang="sv-SE" sz="2800" dirty="0"/>
          </a:p>
          <a:p>
            <a:r>
              <a:rPr lang="sv-SE" sz="2800" dirty="0"/>
              <a:t>Smartare resurs-användning 💰</a:t>
            </a:r>
          </a:p>
          <a:p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7039D-0A47-4EE6-BE02-578DD7A1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76" y="294102"/>
            <a:ext cx="8336301" cy="1325563"/>
          </a:xfrm>
        </p:spPr>
        <p:txBody>
          <a:bodyPr/>
          <a:lstStyle/>
          <a:p>
            <a:r>
              <a:rPr lang="sv-SE" dirty="0"/>
              <a:t>Före användning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92194F-4AE5-41DC-98A2-3D6A9D1F45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1730970"/>
            <a:ext cx="5580980" cy="4015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Kontrollera att kudden är hel. </a:t>
            </a:r>
          </a:p>
          <a:p>
            <a:pPr marL="0" indent="0">
              <a:buNone/>
            </a:pPr>
            <a:r>
              <a:rPr lang="sv-SE" dirty="0"/>
              <a:t>Mycket små hål kan vara svåra att upptäcka. Kontrollera att luften fyller sig jämnt över kudden.</a:t>
            </a:r>
          </a:p>
          <a:p>
            <a:pPr marL="0" indent="0">
              <a:buNone/>
            </a:pPr>
            <a:r>
              <a:rPr lang="sv-SE" dirty="0"/>
              <a:t>Om en sida/område av kudden buktar inåt är det tecken på att det finns skada på kuddöverdraget.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8BC017D-333B-4184-B644-F3A71A28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70" y="2396875"/>
            <a:ext cx="4073876" cy="2973614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0F7B833E-CD5C-4238-80CE-B631AF284EB0}"/>
              </a:ext>
            </a:extLst>
          </p:cNvPr>
          <p:cNvSpPr/>
          <p:nvPr/>
        </p:nvSpPr>
        <p:spPr>
          <a:xfrm>
            <a:off x="6497392" y="3429000"/>
            <a:ext cx="946597" cy="331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59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D1AC92B-955A-2ED1-2186-A3BBE6A0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0"/>
            <a:ext cx="8336301" cy="1325563"/>
          </a:xfrm>
        </p:spPr>
        <p:txBody>
          <a:bodyPr>
            <a:normAutofit/>
          </a:bodyPr>
          <a:lstStyle/>
          <a:p>
            <a:r>
              <a:rPr lang="sv-SE" dirty="0"/>
              <a:t>Rengöring och desinfektion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8F22D1A-27A7-0768-F1A6-A61B2A1BBB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528" y="1213421"/>
            <a:ext cx="9296535" cy="40156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Efter användning desinfekteras kuddens samtliga ytor med alkoholbaserat </a:t>
            </a:r>
            <a:r>
              <a:rPr lang="sv-SE" dirty="0" err="1"/>
              <a:t>ytdesinfektionsmedel</a:t>
            </a:r>
            <a:r>
              <a:rPr lang="sv-SE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Rengör kudden med mikrofiberduk fuktad med vatten </a:t>
            </a:r>
            <a:r>
              <a:rPr lang="sv-SE" b="1" dirty="0"/>
              <a:t>före </a:t>
            </a:r>
            <a:r>
              <a:rPr lang="sv-SE" dirty="0"/>
              <a:t>desinfektion vid:</a:t>
            </a:r>
          </a:p>
          <a:p>
            <a:r>
              <a:rPr lang="sv-SE" dirty="0"/>
              <a:t>synligt smutsig yta</a:t>
            </a:r>
          </a:p>
          <a:p>
            <a:r>
              <a:rPr lang="sv-SE" dirty="0"/>
              <a:t>veckostäd</a:t>
            </a:r>
          </a:p>
          <a:p>
            <a:r>
              <a:rPr lang="sv-SE" dirty="0" err="1"/>
              <a:t>slutstäd</a:t>
            </a:r>
            <a:r>
              <a:rPr lang="sv-SE" dirty="0"/>
              <a:t>/hemgångsstäd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Följ vårdhygienisk rutin </a:t>
            </a:r>
            <a:r>
              <a:rPr lang="sv-SE" dirty="0">
                <a:hlinkClick r:id="rId3"/>
              </a:rPr>
              <a:t>Flergångskudde </a:t>
            </a:r>
            <a:r>
              <a:rPr lang="sv-SE" dirty="0" err="1">
                <a:hlinkClick r:id="rId3"/>
              </a:rPr>
              <a:t>SleepAngel</a:t>
            </a:r>
            <a:r>
              <a:rPr lang="sv-SE" dirty="0">
                <a:hlinkClick r:id="rId3"/>
              </a:rPr>
              <a:t> - rengöring och desinfektion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080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F9EF4CB-ED42-EFBE-C1C5-B06372F1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</p:spPr>
        <p:txBody>
          <a:bodyPr/>
          <a:lstStyle/>
          <a:p>
            <a:r>
              <a:rPr lang="sv-SE" dirty="0"/>
              <a:t>Att tänka på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42EC08D-D875-5AD6-42EE-300A2DD7C54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Kudden från </a:t>
            </a:r>
            <a:r>
              <a:rPr lang="sv-SE" b="1" dirty="0" err="1"/>
              <a:t>SleepAngel</a:t>
            </a:r>
            <a:r>
              <a:rPr lang="sv-SE" dirty="0"/>
              <a:t>:</a:t>
            </a:r>
          </a:p>
          <a:p>
            <a:r>
              <a:rPr lang="sv-SE" dirty="0"/>
              <a:t>är flergångs och har en beräknad livslängd på 2 år (ibland längre)</a:t>
            </a:r>
          </a:p>
          <a:p>
            <a:r>
              <a:rPr lang="sv-SE" dirty="0"/>
              <a:t>får inte vikas (kan skada filtret)</a:t>
            </a:r>
          </a:p>
          <a:p>
            <a:r>
              <a:rPr lang="sv-SE" dirty="0"/>
              <a:t>ska fluffas regelbundet för att bibehålla sin form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0D6511-C4A6-428A-850B-314AE5F73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604" y="1560338"/>
            <a:ext cx="5924854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9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BEADE4-CAC6-034C-74D7-A70657C7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 och rutiner för kuddar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E4ECE3-74BB-71D3-B46B-66E62C3B3F0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Verksamheterna bör ha ett </a:t>
            </a:r>
            <a:r>
              <a:rPr lang="sv-SE" b="1" dirty="0"/>
              <a:t>register/förteckning över kuddar</a:t>
            </a:r>
          </a:p>
          <a:p>
            <a:r>
              <a:rPr lang="sv-SE" dirty="0"/>
              <a:t>Möjliggör spårbarhet (inköpsdatum, ålder)</a:t>
            </a:r>
          </a:p>
          <a:p>
            <a:r>
              <a:rPr lang="sv-SE" dirty="0"/>
              <a:t>Underlättar planering för utbyte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4655B8A-13E0-17CA-3C13-8B6ABD3A84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5389000" cy="4576471"/>
          </a:xfrm>
        </p:spPr>
        <p:txBody>
          <a:bodyPr>
            <a:normAutofit/>
          </a:bodyPr>
          <a:lstStyle/>
          <a:p>
            <a:r>
              <a:rPr lang="sv-SE" b="1" dirty="0"/>
              <a:t>Ansvar</a:t>
            </a:r>
            <a:r>
              <a:rPr lang="sv-SE" dirty="0"/>
              <a:t>: Utse ansvarig per avdelning</a:t>
            </a:r>
          </a:p>
          <a:p>
            <a:r>
              <a:rPr lang="sv-SE" b="1" dirty="0"/>
              <a:t>Register</a:t>
            </a:r>
            <a:r>
              <a:rPr lang="sv-SE" dirty="0"/>
              <a:t>: För inköp, ålder och placering</a:t>
            </a:r>
          </a:p>
          <a:p>
            <a:r>
              <a:rPr lang="sv-SE" b="1" dirty="0"/>
              <a:t>Livslängd</a:t>
            </a:r>
            <a:r>
              <a:rPr lang="sv-SE" dirty="0"/>
              <a:t>: Tydliga riktlinjer för utbyte</a:t>
            </a:r>
          </a:p>
          <a:p>
            <a:r>
              <a:rPr lang="sv-SE" b="1" dirty="0"/>
              <a:t>Kontroll</a:t>
            </a:r>
            <a:r>
              <a:rPr lang="sv-SE" dirty="0"/>
              <a:t>: Årlig genomgång</a:t>
            </a:r>
          </a:p>
          <a:p>
            <a:pPr marL="0" indent="0">
              <a:buNone/>
            </a:pPr>
            <a:r>
              <a:rPr lang="sv-SE" sz="3200" dirty="0"/>
              <a:t>💡</a:t>
            </a:r>
            <a:r>
              <a:rPr lang="sv-SE" dirty="0"/>
              <a:t> Koppla till madrassrutinen för enkel implementering</a:t>
            </a:r>
          </a:p>
        </p:txBody>
      </p:sp>
    </p:spTree>
    <p:extLst>
      <p:ext uri="{BB962C8B-B14F-4D97-AF65-F5344CB8AC3E}">
        <p14:creationId xmlns:p14="http://schemas.microsoft.com/office/powerpoint/2010/main" val="236963801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810</TotalTime>
  <Words>843</Words>
  <Application>Microsoft Office PowerPoint</Application>
  <PresentationFormat>Bredbild</PresentationFormat>
  <Paragraphs>117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</vt:lpstr>
      <vt:lpstr>Open Sans Bold</vt:lpstr>
      <vt:lpstr>Wingdings</vt:lpstr>
      <vt:lpstr>Region Kronoberg LJUS</vt:lpstr>
      <vt:lpstr>Region Kronoberg MÖRK</vt:lpstr>
      <vt:lpstr>Flergångs-huvudkudde SleepAngel</vt:lpstr>
      <vt:lpstr>Vad är SleepAngel?</vt:lpstr>
      <vt:lpstr>Varför SleepAngel jämfört med vanlig kudde?</vt:lpstr>
      <vt:lpstr>Varför SleepAngel jämfört med vanlig kudde?</vt:lpstr>
      <vt:lpstr>Varför SleepAngel jämfört med vanlig kudde?</vt:lpstr>
      <vt:lpstr>Före användning</vt:lpstr>
      <vt:lpstr>Rengöring och desinfektion</vt:lpstr>
      <vt:lpstr>Att tänka på</vt:lpstr>
      <vt:lpstr>Uppföljning och rutiner för kuddar</vt:lpstr>
      <vt:lpstr>När och hur ska SleepAngel‑kudden kasseras?</vt:lpstr>
      <vt:lpstr>Beställning</vt:lpstr>
    </vt:vector>
  </TitlesOfParts>
  <Manager/>
  <Company>Region Kronoberg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Flergångs-huvudkudde SleepAngel</dc:title>
  <dc:subject/>
  <dc:creator>Berglund Åhm Sara RUV miljö</dc:creator>
  <cp:keywords/>
  <dc:description/>
  <cp:lastModifiedBy>Berglund Åhm Sara RUV miljö</cp:lastModifiedBy>
  <cp:revision>45</cp:revision>
  <cp:lastPrinted>2025-01-13T13:27:19Z</cp:lastPrinted>
  <dcterms:created xsi:type="dcterms:W3CDTF">2026-04-21T11:11:45Z</dcterms:created>
  <dcterms:modified xsi:type="dcterms:W3CDTF">2026-05-25T09:03:28Z</dcterms:modified>
  <cp:category/>
</cp:coreProperties>
</file>