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75" r:id="rId2"/>
  </p:sldMasterIdLst>
  <p:notesMasterIdLst>
    <p:notesMasterId r:id="rId20"/>
  </p:notesMasterIdLst>
  <p:sldIdLst>
    <p:sldId id="362" r:id="rId3"/>
    <p:sldId id="377" r:id="rId4"/>
    <p:sldId id="369" r:id="rId5"/>
    <p:sldId id="384" r:id="rId6"/>
    <p:sldId id="313" r:id="rId7"/>
    <p:sldId id="370" r:id="rId8"/>
    <p:sldId id="378" r:id="rId9"/>
    <p:sldId id="371" r:id="rId10"/>
    <p:sldId id="379" r:id="rId11"/>
    <p:sldId id="372" r:id="rId12"/>
    <p:sldId id="382" r:id="rId13"/>
    <p:sldId id="386" r:id="rId14"/>
    <p:sldId id="385" r:id="rId15"/>
    <p:sldId id="374" r:id="rId16"/>
    <p:sldId id="383" r:id="rId17"/>
    <p:sldId id="376" r:id="rId18"/>
    <p:sldId id="381"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31"/>
    <a:srgbClr val="700545"/>
    <a:srgbClr val="F9D2DF"/>
    <a:srgbClr val="B4D9B9"/>
    <a:srgbClr val="F2F2F2"/>
    <a:srgbClr val="B5D9AF"/>
    <a:srgbClr val="F08CB5"/>
    <a:srgbClr val="006633"/>
    <a:srgbClr val="4EA93F"/>
    <a:srgbClr val="D831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85750" autoAdjust="0"/>
  </p:normalViewPr>
  <p:slideViewPr>
    <p:cSldViewPr snapToGrid="0" showGuides="1">
      <p:cViewPr varScale="1">
        <p:scale>
          <a:sx n="105" d="100"/>
          <a:sy n="105" d="100"/>
        </p:scale>
        <p:origin x="786" y="96"/>
      </p:cViewPr>
      <p:guideLst>
        <p:guide orient="horz" pos="2160"/>
        <p:guide pos="3840"/>
      </p:guideLst>
    </p:cSldViewPr>
  </p:slideViewPr>
  <p:outlineViewPr>
    <p:cViewPr>
      <p:scale>
        <a:sx n="33" d="100"/>
        <a:sy n="33" d="100"/>
      </p:scale>
      <p:origin x="0" y="-3032"/>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D482-0830-4CE2-8CAC-E4BBA5E96A4D}" type="datetimeFigureOut">
              <a:rPr lang="sv-SE" smtClean="0"/>
              <a:t>2026-05-13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gionkronoberg.se/vardgivare/vardriktlinjer/vardhygien/vardhygieniska-rutiner/#tab-75251"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okpub.regionkronoberg.se/OpenDoc.aspx?Id=50869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egionkronoberg.se/vardgivare/service-utrustning/avfal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regionkronoberg.sabacloud.com/Saba/Web_spf/EU2PRD0150/app/me/learningeventdetail;spf-url=common%2Fledetail%2Fcours00000000001406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a:t>
            </a:fld>
            <a:endParaRPr lang="sv-SE"/>
          </a:p>
        </p:txBody>
      </p:sp>
    </p:spTree>
    <p:extLst>
      <p:ext uri="{BB962C8B-B14F-4D97-AF65-F5344CB8AC3E}">
        <p14:creationId xmlns:p14="http://schemas.microsoft.com/office/powerpoint/2010/main" val="3717343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Här beskrivs hur verksamheter kan minska överkonsumtion av engångshandskar genom utbildning i basala hygienrutiner, rätt handskanvändning och genom att följa Folkhälsomyndighetens handskpyramid. Den visar också att handskar endast ska användas när det verkligen behövs, att svinn ska rapporteras och att personalen ska förstå varför rätt användning är viktig – både för miljön och för patientsäkerheten.</a:t>
            </a: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10</a:t>
            </a:fld>
            <a:endParaRPr lang="sv-SE"/>
          </a:p>
        </p:txBody>
      </p:sp>
    </p:spTree>
    <p:extLst>
      <p:ext uri="{BB962C8B-B14F-4D97-AF65-F5344CB8AC3E}">
        <p14:creationId xmlns:p14="http://schemas.microsoft.com/office/powerpoint/2010/main" val="1314928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11</a:t>
            </a:fld>
            <a:endParaRPr lang="sv-SE"/>
          </a:p>
        </p:txBody>
      </p:sp>
    </p:spTree>
    <p:extLst>
      <p:ext uri="{BB962C8B-B14F-4D97-AF65-F5344CB8AC3E}">
        <p14:creationId xmlns:p14="http://schemas.microsoft.com/office/powerpoint/2010/main" val="260167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Rutin för rengöring finns på vårdgivarwebben under vårdhygieniska rutiner, </a:t>
            </a:r>
            <a:r>
              <a:rPr lang="sv-SE" dirty="0">
                <a:hlinkClick r:id="rId3"/>
              </a:rPr>
              <a:t>Vårdgivarwebben - Vårdhygieniska rutiner</a:t>
            </a:r>
            <a:r>
              <a:rPr lang="sv-SE" dirty="0"/>
              <a:t> - </a:t>
            </a:r>
            <a:r>
              <a:rPr lang="sv-SE" dirty="0">
                <a:hlinkClick r:id="rId4"/>
              </a:rPr>
              <a:t>Rutin</a:t>
            </a:r>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12</a:t>
            </a:fld>
            <a:endParaRPr lang="sv-SE"/>
          </a:p>
        </p:txBody>
      </p:sp>
    </p:spTree>
    <p:extLst>
      <p:ext uri="{BB962C8B-B14F-4D97-AF65-F5344CB8AC3E}">
        <p14:creationId xmlns:p14="http://schemas.microsoft.com/office/powerpoint/2010/main" val="1835286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t"/>
            <a:r>
              <a:rPr lang="sv-SE" sz="1200" b="0" i="0" kern="1200" dirty="0">
                <a:solidFill>
                  <a:schemeClr val="tx1"/>
                </a:solidFill>
                <a:effectLst/>
                <a:latin typeface="+mn-lt"/>
                <a:ea typeface="+mn-ea"/>
                <a:cs typeface="+mn-cs"/>
              </a:rPr>
              <a:t>Pilotprojekt med en flergångskudde anpassad för vårdmiljö har genomförts inom flera verksamheter och fått positiva omdömen. En upphandling planeras under 2026. Efter genomförd upphandling kommer genomförandestödet att uppdateras med information om övergången från engångskuddar till flergångsalternativ.</a:t>
            </a:r>
          </a:p>
        </p:txBody>
      </p:sp>
      <p:sp>
        <p:nvSpPr>
          <p:cNvPr id="4" name="Platshållare för bildnummer 3"/>
          <p:cNvSpPr>
            <a:spLocks noGrp="1"/>
          </p:cNvSpPr>
          <p:nvPr>
            <p:ph type="sldNum" sz="quarter" idx="5"/>
          </p:nvPr>
        </p:nvSpPr>
        <p:spPr/>
        <p:txBody>
          <a:bodyPr/>
          <a:lstStyle/>
          <a:p>
            <a:fld id="{9F19FAB8-8AA6-49BD-99AB-B816102A1334}" type="slidenum">
              <a:rPr lang="sv-SE" smtClean="0"/>
              <a:t>13</a:t>
            </a:fld>
            <a:endParaRPr lang="sv-SE"/>
          </a:p>
        </p:txBody>
      </p:sp>
    </p:spTree>
    <p:extLst>
      <p:ext uri="{BB962C8B-B14F-4D97-AF65-F5344CB8AC3E}">
        <p14:creationId xmlns:p14="http://schemas.microsoft.com/office/powerpoint/2010/main" val="73833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Här beskrivs hur verksamheter kan minska användningen av medicinbägare i plast genom att använda pappersbägare för torra läkemedel och endast använda plastbägare när det är verksamhetsmässigt nödvändigt. Den visar också att personal ska informeras om förändringen, att enheterna ska ha tillgång till pappersbägare och att erfarenheter och miljönytta bör delas för att underlätta införandet. Engångsbägare i plast kan fortfarande användas vid särskilda behov.</a:t>
            </a:r>
          </a:p>
          <a:p>
            <a:r>
              <a:rPr lang="sv-SE" dirty="0"/>
              <a:t>Har er verksamhet möjlighet att införa flergångsbägare som diskas lokalt? Kontakta vårdhygien och miljöenheten.</a:t>
            </a:r>
          </a:p>
        </p:txBody>
      </p:sp>
      <p:sp>
        <p:nvSpPr>
          <p:cNvPr id="4" name="Platshållare för bildnummer 3"/>
          <p:cNvSpPr>
            <a:spLocks noGrp="1"/>
          </p:cNvSpPr>
          <p:nvPr>
            <p:ph type="sldNum" sz="quarter" idx="5"/>
          </p:nvPr>
        </p:nvSpPr>
        <p:spPr/>
        <p:txBody>
          <a:bodyPr/>
          <a:lstStyle/>
          <a:p>
            <a:fld id="{9F19FAB8-8AA6-49BD-99AB-B816102A1334}" type="slidenum">
              <a:rPr lang="sv-SE" smtClean="0"/>
              <a:t>14</a:t>
            </a:fld>
            <a:endParaRPr lang="sv-SE"/>
          </a:p>
        </p:txBody>
      </p:sp>
    </p:spTree>
    <p:extLst>
      <p:ext uri="{BB962C8B-B14F-4D97-AF65-F5344CB8AC3E}">
        <p14:creationId xmlns:p14="http://schemas.microsoft.com/office/powerpoint/2010/main" val="461746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Digitalt kunskapsstöd – Miljö- och klimatinsatser i praktiken</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Ett nytt digitalt stöd med korta avsnitt (cirka fem minuter) ger effektivt konkreta tips för hur medarbetare kan bidra i vardagen och man kan själv välja de delar som är relevanta för den egna verksamheten. Materialet passar både individuellt och som underlag på APT.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Vad du som chef kan göra och bidra med</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Uppmuntra medarbetare att ta del av de korta kunskapsstöden.</a:t>
            </a:r>
          </a:p>
          <a:p>
            <a:pPr lvl="0"/>
            <a:r>
              <a:rPr lang="sv-SE" sz="1200" kern="1200" dirty="0">
                <a:solidFill>
                  <a:schemeClr val="tx1"/>
                </a:solidFill>
                <a:effectLst/>
                <a:latin typeface="+mn-lt"/>
                <a:ea typeface="+mn-ea"/>
                <a:cs typeface="+mn-cs"/>
              </a:rPr>
              <a:t>Lyft frågan på APT.</a:t>
            </a:r>
          </a:p>
          <a:p>
            <a:pPr lvl="0"/>
            <a:r>
              <a:rPr lang="sv-SE" sz="1200" kern="1200" dirty="0">
                <a:solidFill>
                  <a:schemeClr val="tx1"/>
                </a:solidFill>
                <a:effectLst/>
                <a:latin typeface="+mn-lt"/>
                <a:ea typeface="+mn-ea"/>
                <a:cs typeface="+mn-cs"/>
              </a:rPr>
              <a:t>Följ upp hur förändringarna fungerar hos er.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Små förändringar i vardagen kan ge stora effekter – både ekonomiskt och klimatmässigt.</a:t>
            </a:r>
          </a:p>
          <a:p>
            <a:pPr lvl="0"/>
            <a:r>
              <a:rPr lang="sv-SE" sz="1200" kern="1200" dirty="0">
                <a:solidFill>
                  <a:schemeClr val="tx1"/>
                </a:solidFill>
                <a:effectLst/>
                <a:latin typeface="+mn-lt"/>
                <a:ea typeface="+mn-ea"/>
                <a:cs typeface="+mn-cs"/>
              </a:rPr>
              <a:t>Mer information och genomförandestödet finns att läsa på sidan </a:t>
            </a:r>
            <a:r>
              <a:rPr lang="sv-SE" sz="1200" u="sng" kern="1200" dirty="0">
                <a:solidFill>
                  <a:schemeClr val="tx1"/>
                </a:solidFill>
                <a:effectLst/>
                <a:latin typeface="+mn-lt"/>
                <a:ea typeface="+mn-ea"/>
                <a:cs typeface="+mn-cs"/>
                <a:hlinkClick r:id="rId3"/>
              </a:rPr>
              <a:t>Avfall och förbrukningsvaror</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Digitalt kunskapsstöd: </a:t>
            </a:r>
            <a:r>
              <a:rPr lang="sv-SE" sz="1200" u="sng" kern="1200" dirty="0">
                <a:solidFill>
                  <a:schemeClr val="tx1"/>
                </a:solidFill>
                <a:effectLst/>
                <a:latin typeface="+mn-lt"/>
                <a:ea typeface="+mn-ea"/>
                <a:cs typeface="+mn-cs"/>
                <a:hlinkClick r:id="rId4"/>
              </a:rPr>
              <a:t>Miljö- och klimatinsatser i praktiken</a:t>
            </a:r>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16</a:t>
            </a:fld>
            <a:endParaRPr lang="sv-SE"/>
          </a:p>
        </p:txBody>
      </p:sp>
    </p:spTree>
    <p:extLst>
      <p:ext uri="{BB962C8B-B14F-4D97-AF65-F5344CB8AC3E}">
        <p14:creationId xmlns:p14="http://schemas.microsoft.com/office/powerpoint/2010/main" val="210124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Regionfullmäktige har 2024 06 11 genom beslut §135/2024 gett regionstyrelsen i uppdrag att intensifiera klimatarbetet samt stärka robustheten inom hälso- och sjukvården. Arbetet bedrivs i linje med Regionens hållbarhetsprogram 2024–2028 och har även sin grund i ett inkommet medborgarförslag.</a:t>
            </a:r>
          </a:p>
          <a:p>
            <a:r>
              <a:rPr lang="sv-SE" dirty="0"/>
              <a:t>En arbetsgrupp har tillsatts med representanter från samtliga verksamhetsområden samt miljöenheten. Därutöver har inspel inhämtats från Vårdhygien, Upphandling och Läkare för miljön.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Arbetsgruppens uppdrag var att föreslå 3–5 engångsprodukter som kan fasas ut eller ersättas med mer hållbara alternativ. Hälso och sjukvårdens beslut om att fasa ut/ersätta produkterna i genomförandestödet har kommunicerats till samtliga berörda chefer. Beslutet har kommunicerats ut till samtliga berörda chefer</a:t>
            </a: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2</a:t>
            </a:fld>
            <a:endParaRPr lang="sv-SE"/>
          </a:p>
        </p:txBody>
      </p:sp>
    </p:spTree>
    <p:extLst>
      <p:ext uri="{BB962C8B-B14F-4D97-AF65-F5344CB8AC3E}">
        <p14:creationId xmlns:p14="http://schemas.microsoft.com/office/powerpoint/2010/main" val="139684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Engångsprodukter utgör en betydande del av hälso- och sjukvårdens totala klimatavtryck, både genom resurskrävande tillverkning och genom avfallshantering efter användning. Hög användningen av engångsprodukter och överanvändning innebär dessutom ett beroende av globala leveranskedjor, vilket medför en ökad sårbarhet vid störningar, exempelvis vid kriser, pandemier eller geopolitiska händelser.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minskad användning av engångsprodukter och en övergång till mer hållbara alternativ bedöms därför bidra till ökad robusthet och beredskap inom regionens verksamheter. Samtidigt stärker detta regionens långsiktiga hållbarhetsarbete genom minskad klimatpåverkan och ett mer resurseffektivt nyttjande av material. </a:t>
            </a:r>
            <a:br>
              <a:rPr lang="sv-SE" dirty="0"/>
            </a:br>
            <a:r>
              <a:rPr lang="sv-SE" dirty="0"/>
              <a:t>Genomförandestödet till verksamheterna syftar till att konkretisera och underlätta arbetet med att minska användningen av utvalda engångsprodukter inom hälso- och sjukvården. Det ska ge praktisk vägledning och skapa förutsättningar för ett enhetligt och systematiskt arbetssätt i verksamheterna.</a:t>
            </a:r>
          </a:p>
          <a:p>
            <a:r>
              <a:rPr lang="sv-SE" dirty="0"/>
              <a:t>Målet med insatsen är att främja mer hållbara materialval i vårdens dagliga arbete, minska den samlade klimatpåverkan från engångsprodukter samt öka resurseffektiviteten genom minskat materialsvinn och ett mer cirkulärt nyttjande av resurser.</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3</a:t>
            </a:fld>
            <a:endParaRPr lang="sv-SE"/>
          </a:p>
        </p:txBody>
      </p:sp>
    </p:spTree>
    <p:extLst>
      <p:ext uri="{BB962C8B-B14F-4D97-AF65-F5344CB8AC3E}">
        <p14:creationId xmlns:p14="http://schemas.microsoft.com/office/powerpoint/2010/main" val="1790517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Genomförandestödet till verksamheterna syftar till att konkretisera och underlätta arbetet med att minska användningen av utvalda engångsprodukter inom hälso- och sjukvården. Det ska ge praktisk vägledning och skapa förutsättningar för ett enhetligt och systematiskt arbetssätt i verksamheterna.</a:t>
            </a:r>
          </a:p>
          <a:p>
            <a:r>
              <a:rPr lang="sv-SE" dirty="0"/>
              <a:t>Målet med insatsen är att främja mer hållbara materialval i vårdens dagliga arbete, minska den samlade klimatpåverkan från engångsprodukter samt öka resurseffektiviteten genom minskat materialsvinn och ett mer cirkulärt nyttjande av resurser.</a:t>
            </a:r>
          </a:p>
          <a:p>
            <a:r>
              <a:rPr lang="sv-SE" dirty="0"/>
              <a:t>Det finns även ett digitalt kunskapsstöd i kompetensprotalen med konkreta tips på hur man kan minska klimat- och miljöpåverkan från olika områden.</a:t>
            </a: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4</a:t>
            </a:fld>
            <a:endParaRPr lang="sv-SE"/>
          </a:p>
        </p:txBody>
      </p:sp>
    </p:spTree>
    <p:extLst>
      <p:ext uri="{BB962C8B-B14F-4D97-AF65-F5344CB8AC3E}">
        <p14:creationId xmlns:p14="http://schemas.microsoft.com/office/powerpoint/2010/main" val="398751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Produkter att fasa ut eller ersätta, alternativt minska användningen av.</a:t>
            </a:r>
          </a:p>
        </p:txBody>
      </p:sp>
      <p:sp>
        <p:nvSpPr>
          <p:cNvPr id="4" name="Platshållare för bildnummer 3"/>
          <p:cNvSpPr>
            <a:spLocks noGrp="1"/>
          </p:cNvSpPr>
          <p:nvPr>
            <p:ph type="sldNum" sz="quarter" idx="5"/>
          </p:nvPr>
        </p:nvSpPr>
        <p:spPr/>
        <p:txBody>
          <a:bodyPr/>
          <a:lstStyle/>
          <a:p>
            <a:fld id="{9F19FAB8-8AA6-49BD-99AB-B816102A1334}" type="slidenum">
              <a:rPr lang="sv-SE" smtClean="0"/>
              <a:t>5</a:t>
            </a:fld>
            <a:endParaRPr lang="sv-SE"/>
          </a:p>
        </p:txBody>
      </p:sp>
    </p:spTree>
    <p:extLst>
      <p:ext uri="{BB962C8B-B14F-4D97-AF65-F5344CB8AC3E}">
        <p14:creationId xmlns:p14="http://schemas.microsoft.com/office/powerpoint/2010/main" val="2575946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Här beskrivs riktlinjer för att minska användningen av britspapper på rulle genom att informera personal, använda alternativa engångsunderlägg vid behov och säkerställa hygien genom desinfektion av britsar. Syftet är att minska avfall och kostnader utan att påverka patientsäkerheten, samtidigt som undantag hanteras vid särskilda situationer.</a:t>
            </a:r>
          </a:p>
        </p:txBody>
      </p:sp>
      <p:sp>
        <p:nvSpPr>
          <p:cNvPr id="4" name="Platshållare för bildnummer 3"/>
          <p:cNvSpPr>
            <a:spLocks noGrp="1"/>
          </p:cNvSpPr>
          <p:nvPr>
            <p:ph type="sldNum" sz="quarter" idx="5"/>
          </p:nvPr>
        </p:nvSpPr>
        <p:spPr/>
        <p:txBody>
          <a:bodyPr/>
          <a:lstStyle/>
          <a:p>
            <a:fld id="{9F19FAB8-8AA6-49BD-99AB-B816102A1334}" type="slidenum">
              <a:rPr lang="sv-SE" smtClean="0"/>
              <a:t>6</a:t>
            </a:fld>
            <a:endParaRPr lang="sv-SE"/>
          </a:p>
        </p:txBody>
      </p:sp>
    </p:spTree>
    <p:extLst>
      <p:ext uri="{BB962C8B-B14F-4D97-AF65-F5344CB8AC3E}">
        <p14:creationId xmlns:p14="http://schemas.microsoft.com/office/powerpoint/2010/main" val="424676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Inköp av britspapper 2021 kontra 2024.</a:t>
            </a:r>
          </a:p>
          <a:p>
            <a:r>
              <a:rPr lang="sv-SE" dirty="0"/>
              <a:t>Genom riktad insats minskade inköp och förbrukning. </a:t>
            </a:r>
          </a:p>
        </p:txBody>
      </p:sp>
      <p:sp>
        <p:nvSpPr>
          <p:cNvPr id="4" name="Platshållare för bildnummer 3"/>
          <p:cNvSpPr>
            <a:spLocks noGrp="1"/>
          </p:cNvSpPr>
          <p:nvPr>
            <p:ph type="sldNum" sz="quarter" idx="5"/>
          </p:nvPr>
        </p:nvSpPr>
        <p:spPr/>
        <p:txBody>
          <a:bodyPr/>
          <a:lstStyle/>
          <a:p>
            <a:fld id="{9F19FAB8-8AA6-49BD-99AB-B816102A1334}" type="slidenum">
              <a:rPr lang="sv-SE" smtClean="0"/>
              <a:t>7</a:t>
            </a:fld>
            <a:endParaRPr lang="sv-SE"/>
          </a:p>
        </p:txBody>
      </p:sp>
    </p:spTree>
    <p:extLst>
      <p:ext uri="{BB962C8B-B14F-4D97-AF65-F5344CB8AC3E}">
        <p14:creationId xmlns:p14="http://schemas.microsoft.com/office/powerpoint/2010/main" val="149057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Här beskrivs åtgärder för att minska användningen av engångsmuggar genom att ta bort dem där de inte behövs, fasa ut plastbägare och införa flergångsalternativ som glas- eller porslinsmuggar. Den visar också hur verksamheten ska kommunicera förändringen, inventera material och byta till pappersbägare endast vid behov, samt att engångsmuggar endast ska användas vid särskilda undantag som hygienkrav.</a:t>
            </a: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8</a:t>
            </a:fld>
            <a:endParaRPr lang="sv-SE"/>
          </a:p>
        </p:txBody>
      </p:sp>
    </p:spTree>
    <p:extLst>
      <p:ext uri="{BB962C8B-B14F-4D97-AF65-F5344CB8AC3E}">
        <p14:creationId xmlns:p14="http://schemas.microsoft.com/office/powerpoint/2010/main" val="298024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t"/>
            <a:r>
              <a:rPr lang="sv-SE" sz="1200" b="0" i="0" kern="1200" dirty="0">
                <a:solidFill>
                  <a:schemeClr val="tx1"/>
                </a:solidFill>
                <a:effectLst/>
                <a:latin typeface="+mn-lt"/>
                <a:ea typeface="+mn-ea"/>
                <a:cs typeface="+mn-cs"/>
              </a:rPr>
              <a:t>Bild 1 visar hur stor klimatpåverkan olika typer av muggar har – beroende på hur många gånger de används.</a:t>
            </a:r>
          </a:p>
          <a:p>
            <a:pPr fontAlgn="t"/>
            <a:r>
              <a:rPr lang="sv-SE" sz="1200" b="0" i="0" kern="1200" dirty="0">
                <a:solidFill>
                  <a:schemeClr val="tx1"/>
                </a:solidFill>
                <a:effectLst/>
                <a:latin typeface="+mn-lt"/>
                <a:ea typeface="+mn-ea"/>
                <a:cs typeface="+mn-cs"/>
              </a:rPr>
              <a:t>Den rosa linjen visar att </a:t>
            </a:r>
            <a:r>
              <a:rPr lang="sv-SE" sz="1200" b="1" i="0" kern="1200" dirty="0">
                <a:solidFill>
                  <a:schemeClr val="tx1"/>
                </a:solidFill>
                <a:effectLst/>
                <a:latin typeface="+mn-lt"/>
                <a:ea typeface="+mn-ea"/>
                <a:cs typeface="+mn-cs"/>
              </a:rPr>
              <a:t>engångsplastkoppar</a:t>
            </a:r>
            <a:r>
              <a:rPr lang="sv-SE" sz="1200" b="0" i="0" kern="1200" dirty="0">
                <a:solidFill>
                  <a:schemeClr val="tx1"/>
                </a:solidFill>
                <a:effectLst/>
                <a:latin typeface="+mn-lt"/>
                <a:ea typeface="+mn-ea"/>
                <a:cs typeface="+mn-cs"/>
              </a:rPr>
              <a:t> snabbt ger hög klimatpåverkan, eftersom varje användning innebär ny produktion. Den blå linjen visar att </a:t>
            </a:r>
            <a:r>
              <a:rPr lang="sv-SE" sz="1200" b="1" i="0" kern="1200" dirty="0">
                <a:solidFill>
                  <a:schemeClr val="tx1"/>
                </a:solidFill>
                <a:effectLst/>
                <a:latin typeface="+mn-lt"/>
                <a:ea typeface="+mn-ea"/>
                <a:cs typeface="+mn-cs"/>
              </a:rPr>
              <a:t>papperskoppar</a:t>
            </a:r>
            <a:r>
              <a:rPr lang="sv-SE" sz="1200" b="0" i="0" kern="1200" dirty="0">
                <a:solidFill>
                  <a:schemeClr val="tx1"/>
                </a:solidFill>
                <a:effectLst/>
                <a:latin typeface="+mn-lt"/>
                <a:ea typeface="+mn-ea"/>
                <a:cs typeface="+mn-cs"/>
              </a:rPr>
              <a:t> också ger utsläpp, men något mindre. Den gröna linjen ligger nästan platt, vilket visar att </a:t>
            </a:r>
            <a:r>
              <a:rPr lang="sv-SE" sz="1200" b="1" i="0" kern="1200" dirty="0">
                <a:solidFill>
                  <a:schemeClr val="tx1"/>
                </a:solidFill>
                <a:effectLst/>
                <a:latin typeface="+mn-lt"/>
                <a:ea typeface="+mn-ea"/>
                <a:cs typeface="+mn-cs"/>
              </a:rPr>
              <a:t>en porslinsmugg</a:t>
            </a:r>
            <a:r>
              <a:rPr lang="sv-SE" sz="1200" b="0" i="0" kern="1200" dirty="0">
                <a:solidFill>
                  <a:schemeClr val="tx1"/>
                </a:solidFill>
                <a:effectLst/>
                <a:latin typeface="+mn-lt"/>
                <a:ea typeface="+mn-ea"/>
                <a:cs typeface="+mn-cs"/>
              </a:rPr>
              <a:t> har hög klimatpåverkan vid tillverkning men blir mycket mer hållbar efter att den använts flera gånger.</a:t>
            </a:r>
          </a:p>
          <a:p>
            <a:pPr fontAlgn="t"/>
            <a:r>
              <a:rPr lang="sv-SE" sz="1200" b="0" i="0" kern="1200" dirty="0">
                <a:solidFill>
                  <a:schemeClr val="tx1"/>
                </a:solidFill>
                <a:effectLst/>
                <a:latin typeface="+mn-lt"/>
                <a:ea typeface="+mn-ea"/>
                <a:cs typeface="+mn-cs"/>
              </a:rPr>
              <a:t>Kort sagt: grafen förklarar att flergångsmuggar (t.ex. porslin) blir </a:t>
            </a:r>
            <a:r>
              <a:rPr lang="sv-SE" sz="1200" b="0" i="0" kern="1200" dirty="0" err="1">
                <a:solidFill>
                  <a:schemeClr val="tx1"/>
                </a:solidFill>
                <a:effectLst/>
                <a:latin typeface="+mn-lt"/>
                <a:ea typeface="+mn-ea"/>
                <a:cs typeface="+mn-cs"/>
              </a:rPr>
              <a:t>klimatsmartare</a:t>
            </a:r>
            <a:r>
              <a:rPr lang="sv-SE" sz="1200" b="0" i="0" kern="1200" dirty="0">
                <a:solidFill>
                  <a:schemeClr val="tx1"/>
                </a:solidFill>
                <a:effectLst/>
                <a:latin typeface="+mn-lt"/>
                <a:ea typeface="+mn-ea"/>
                <a:cs typeface="+mn-cs"/>
              </a:rPr>
              <a:t> än engångsalternativ efter relativt få användningar.</a:t>
            </a:r>
          </a:p>
          <a:p>
            <a:endParaRPr lang="sv-SE" dirty="0"/>
          </a:p>
          <a:p>
            <a:pPr fontAlgn="t"/>
            <a:r>
              <a:rPr lang="sv-SE" sz="1200" b="0" i="0" kern="1200" dirty="0">
                <a:solidFill>
                  <a:schemeClr val="tx1"/>
                </a:solidFill>
                <a:effectLst/>
                <a:latin typeface="+mn-lt"/>
                <a:ea typeface="+mn-ea"/>
                <a:cs typeface="+mn-cs"/>
              </a:rPr>
              <a:t>Bild 2 jämför hur mycket vatten som går åt när man använder engångsmuggar av papper jämfört med en keramisk mugg som används många gånger.</a:t>
            </a:r>
          </a:p>
          <a:p>
            <a:pPr fontAlgn="t"/>
            <a:r>
              <a:rPr lang="sv-SE" sz="1200" b="0" i="0" kern="1200" dirty="0">
                <a:solidFill>
                  <a:schemeClr val="tx1"/>
                </a:solidFill>
                <a:effectLst/>
                <a:latin typeface="+mn-lt"/>
                <a:ea typeface="+mn-ea"/>
                <a:cs typeface="+mn-cs"/>
              </a:rPr>
              <a:t>Den visar att </a:t>
            </a:r>
            <a:r>
              <a:rPr lang="sv-SE" sz="1200" b="1" i="0" kern="1200" dirty="0">
                <a:solidFill>
                  <a:schemeClr val="tx1"/>
                </a:solidFill>
                <a:effectLst/>
                <a:latin typeface="+mn-lt"/>
                <a:ea typeface="+mn-ea"/>
                <a:cs typeface="+mn-cs"/>
              </a:rPr>
              <a:t>500 pappersmuggar kräver nästan 1400 liter vatten att producera</a:t>
            </a:r>
            <a:r>
              <a:rPr lang="sv-SE" sz="1200" b="0" i="0" kern="1200" dirty="0">
                <a:solidFill>
                  <a:schemeClr val="tx1"/>
                </a:solidFill>
                <a:effectLst/>
                <a:latin typeface="+mn-lt"/>
                <a:ea typeface="+mn-ea"/>
                <a:cs typeface="+mn-cs"/>
              </a:rPr>
              <a:t>, medan </a:t>
            </a:r>
            <a:r>
              <a:rPr lang="sv-SE" sz="1200" b="1" i="0" kern="1200" dirty="0">
                <a:solidFill>
                  <a:schemeClr val="tx1"/>
                </a:solidFill>
                <a:effectLst/>
                <a:latin typeface="+mn-lt"/>
                <a:ea typeface="+mn-ea"/>
                <a:cs typeface="+mn-cs"/>
              </a:rPr>
              <a:t>en keramisk mugg som används och diskas 500 gånger bara förbrukar cirka 200 liter vatten totalt</a:t>
            </a:r>
            <a:r>
              <a:rPr lang="sv-SE" sz="1200" b="0" i="0" kern="1200" dirty="0">
                <a:solidFill>
                  <a:schemeClr val="tx1"/>
                </a:solidFill>
                <a:effectLst/>
                <a:latin typeface="+mn-lt"/>
                <a:ea typeface="+mn-ea"/>
                <a:cs typeface="+mn-cs"/>
              </a:rPr>
              <a:t>. Poängen är att även om en keramisk mugg måste diskas, så går det ändå </a:t>
            </a:r>
            <a:r>
              <a:rPr lang="sv-SE" sz="1200" b="1" i="0" kern="1200" dirty="0">
                <a:solidFill>
                  <a:schemeClr val="tx1"/>
                </a:solidFill>
                <a:effectLst/>
                <a:latin typeface="+mn-lt"/>
                <a:ea typeface="+mn-ea"/>
                <a:cs typeface="+mn-cs"/>
              </a:rPr>
              <a:t>mycket mindre vatten åt</a:t>
            </a:r>
            <a:r>
              <a:rPr lang="sv-SE" sz="1200" b="0" i="0" kern="1200" dirty="0">
                <a:solidFill>
                  <a:schemeClr val="tx1"/>
                </a:solidFill>
                <a:effectLst/>
                <a:latin typeface="+mn-lt"/>
                <a:ea typeface="+mn-ea"/>
                <a:cs typeface="+mn-cs"/>
              </a:rPr>
              <a:t> än att hela tiden använda nya engångsmuggar.</a:t>
            </a:r>
          </a:p>
          <a:p>
            <a:pPr fontAlgn="t"/>
            <a:r>
              <a:rPr lang="sv-SE" sz="1200" b="0" i="0" kern="1200" dirty="0">
                <a:solidFill>
                  <a:schemeClr val="tx1"/>
                </a:solidFill>
                <a:effectLst/>
                <a:latin typeface="+mn-lt"/>
                <a:ea typeface="+mn-ea"/>
                <a:cs typeface="+mn-cs"/>
              </a:rPr>
              <a:t>Kort sagt: </a:t>
            </a:r>
            <a:r>
              <a:rPr lang="sv-SE" sz="1200" b="0" i="1" kern="1200" dirty="0">
                <a:solidFill>
                  <a:schemeClr val="tx1"/>
                </a:solidFill>
                <a:effectLst/>
                <a:latin typeface="+mn-lt"/>
                <a:ea typeface="+mn-ea"/>
                <a:cs typeface="+mn-cs"/>
              </a:rPr>
              <a:t>Att använda en och samma keramiska mugg många gånger är betydligt mer vatteneffektivt än att använda engångsmuggar.</a:t>
            </a:r>
            <a:endParaRPr lang="sv-SE"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9</a:t>
            </a:fld>
            <a:endParaRPr lang="sv-SE"/>
          </a:p>
        </p:txBody>
      </p:sp>
    </p:spTree>
    <p:extLst>
      <p:ext uri="{BB962C8B-B14F-4D97-AF65-F5344CB8AC3E}">
        <p14:creationId xmlns:p14="http://schemas.microsoft.com/office/powerpoint/2010/main" val="2005447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accent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5AE3830-5278-7E19-E7AC-5058B5CB9D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60266" t="6614" b="4210"/>
          <a:stretch/>
        </p:blipFill>
        <p:spPr>
          <a:xfrm>
            <a:off x="-1" y="0"/>
            <a:ext cx="6474059" cy="6857999"/>
          </a:xfrm>
          <a:prstGeom prst="rect">
            <a:avLst/>
          </a:prstGeom>
        </p:spPr>
      </p:pic>
      <p:sp>
        <p:nvSpPr>
          <p:cNvPr id="4" name="Rubrik 3">
            <a:extLst>
              <a:ext uri="{FF2B5EF4-FFF2-40B4-BE49-F238E27FC236}">
                <a16:creationId xmlns:a16="http://schemas.microsoft.com/office/drawing/2014/main" id="{9C1512DA-9E40-CF35-AC79-7F617696BB8B}"/>
              </a:ext>
            </a:extLst>
          </p:cNvPr>
          <p:cNvSpPr>
            <a:spLocks noGrp="1"/>
          </p:cNvSpPr>
          <p:nvPr>
            <p:ph type="title" hasCustomPrompt="1"/>
          </p:nvPr>
        </p:nvSpPr>
        <p:spPr>
          <a:xfrm>
            <a:off x="6546796" y="864105"/>
            <a:ext cx="4774267" cy="3535156"/>
          </a:xfrm>
        </p:spPr>
        <p:txBody>
          <a:bodyPr anchor="t">
            <a:normAutofit/>
          </a:bodyPr>
          <a:lstStyle>
            <a:lvl1pPr algn="r">
              <a:defRPr sz="6000" b="1" i="0">
                <a:solidFill>
                  <a:schemeClr val="bg1"/>
                </a:solidFill>
                <a:latin typeface="+mj-lt"/>
                <a:ea typeface="Open Sans Extrabold" panose="020B0906030804020204" pitchFamily="34" charset="0"/>
                <a:cs typeface="Open Sans Extrabold" panose="020B0906030804020204" pitchFamily="34" charset="0"/>
              </a:defRPr>
            </a:lvl1pPr>
          </a:lstStyle>
          <a:p>
            <a:r>
              <a:rPr lang="sv-SE" dirty="0"/>
              <a:t>Titel</a:t>
            </a:r>
          </a:p>
        </p:txBody>
      </p:sp>
      <p:sp>
        <p:nvSpPr>
          <p:cNvPr id="9" name="Underrubrik 2">
            <a:extLst>
              <a:ext uri="{FF2B5EF4-FFF2-40B4-BE49-F238E27FC236}">
                <a16:creationId xmlns:a16="http://schemas.microsoft.com/office/drawing/2014/main" id="{DC44104B-48FE-3858-DE21-17C04BBBC2C6}"/>
              </a:ext>
            </a:extLst>
          </p:cNvPr>
          <p:cNvSpPr>
            <a:spLocks noGrp="1"/>
          </p:cNvSpPr>
          <p:nvPr>
            <p:ph type="subTitle" idx="1" hasCustomPrompt="1"/>
          </p:nvPr>
        </p:nvSpPr>
        <p:spPr>
          <a:xfrm>
            <a:off x="6988630" y="5373407"/>
            <a:ext cx="4332434" cy="623887"/>
          </a:xfrm>
        </p:spPr>
        <p:txBody>
          <a:bodyPr anchor="ctr">
            <a:normAutofit/>
          </a:bodyPr>
          <a:lstStyle>
            <a:lvl1pPr marL="0" indent="0" algn="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421405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F9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79F0779-C10D-4A1E-D984-1FDEB74C15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2026-05-13</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86166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BB0A87F-8436-9960-B9ED-11AD0D6FFE0F}"/>
              </a:ext>
            </a:extLst>
          </p:cNvPr>
          <p:cNvSpPr>
            <a:spLocks noGrp="1"/>
          </p:cNvSpPr>
          <p:nvPr>
            <p:ph type="title"/>
          </p:nvPr>
        </p:nvSpPr>
        <p:spPr>
          <a:xfrm>
            <a:off x="633528" y="517522"/>
            <a:ext cx="5264851" cy="1325563"/>
          </a:xfrm>
        </p:spPr>
        <p:txBody>
          <a:bodyPr/>
          <a:lstStyle/>
          <a:p>
            <a:r>
              <a:rPr lang="sv-SE"/>
              <a:t>Klicka här för att ändra mall för rubrikformat</a:t>
            </a:r>
            <a:endParaRPr lang="sv-SE" dirty="0"/>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1" y="2025497"/>
            <a:ext cx="5264851"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solidFill>
                  <a:schemeClr val="tx1"/>
                </a:solidFil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22B9B9BF-470D-2B21-9F0B-EB1F45731FC6}"/>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rgbClr val="004131"/>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2026-05-13</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678053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nge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BD1CED-16DD-0340-44FF-56292D762D4A}"/>
              </a:ext>
            </a:extLst>
          </p:cNvPr>
          <p:cNvSpPr>
            <a:spLocks noGrp="1"/>
          </p:cNvSpPr>
          <p:nvPr>
            <p:ph type="title"/>
          </p:nvPr>
        </p:nvSpPr>
        <p:spPr>
          <a:xfrm>
            <a:off x="633528" y="517522"/>
            <a:ext cx="7519871" cy="1325563"/>
          </a:xfrm>
        </p:spPr>
        <p:txBody>
          <a:bodyPr/>
          <a:lstStyle/>
          <a:p>
            <a:r>
              <a:rPr lang="sv-SE"/>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1A4EDF47-93B2-F7A4-C94B-062D946533C3}"/>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2026-05-13</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2414459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a:t>Klicka här för att ändra mall för rubrikformat</a:t>
            </a:r>
            <a:endParaRPr lang="sv-SE" dirty="0"/>
          </a:p>
        </p:txBody>
      </p:sp>
      <p:sp>
        <p:nvSpPr>
          <p:cNvPr id="4" name="Platshållare för bildnummer 3">
            <a:extLst>
              <a:ext uri="{FF2B5EF4-FFF2-40B4-BE49-F238E27FC236}">
                <a16:creationId xmlns:a16="http://schemas.microsoft.com/office/drawing/2014/main" id="{DB2CEE24-4E29-6166-3822-C57F01CDE3C3}"/>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E072084-6E77-EEDD-3B3E-C0E1F2DF7633}"/>
              </a:ext>
            </a:extLst>
          </p:cNvPr>
          <p:cNvSpPr>
            <a:spLocks noGrp="1"/>
          </p:cNvSpPr>
          <p:nvPr>
            <p:ph type="dt" sz="half" idx="10"/>
          </p:nvPr>
        </p:nvSpPr>
        <p:spPr/>
        <p:txBody>
          <a:bodyPr/>
          <a:lstStyle/>
          <a:p>
            <a:fld id="{663AC0A1-BF03-4687-BDDD-A787ED1917E4}" type="datetimeFigureOut">
              <a:rPr lang="sv-SE" smtClean="0"/>
              <a:pPr/>
              <a:t>2026-05-13</a:t>
            </a:fld>
            <a:endParaRPr lang="sv-SE" dirty="0"/>
          </a:p>
        </p:txBody>
      </p:sp>
      <p:sp>
        <p:nvSpPr>
          <p:cNvPr id="3" name="Platshållare för sidfot 2">
            <a:extLst>
              <a:ext uri="{FF2B5EF4-FFF2-40B4-BE49-F238E27FC236}">
                <a16:creationId xmlns:a16="http://schemas.microsoft.com/office/drawing/2014/main" id="{774B7BFD-E11B-A77F-4246-4F0379A43861}"/>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188699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60E3B36-F312-C875-A9B5-C9CBB284C74C}"/>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FEF7A55C-9AA7-A56B-150C-95A34A6044D8}"/>
              </a:ext>
            </a:extLst>
          </p:cNvPr>
          <p:cNvSpPr>
            <a:spLocks noGrp="1"/>
          </p:cNvSpPr>
          <p:nvPr>
            <p:ph type="dt" sz="half" idx="10"/>
          </p:nvPr>
        </p:nvSpPr>
        <p:spPr/>
        <p:txBody>
          <a:bodyPr/>
          <a:lstStyle/>
          <a:p>
            <a:fld id="{663AC0A1-BF03-4687-BDDD-A787ED1917E4}" type="datetimeFigureOut">
              <a:rPr lang="sv-SE" smtClean="0"/>
              <a:pPr/>
              <a:t>2026-05-13</a:t>
            </a:fld>
            <a:endParaRPr lang="sv-SE" dirty="0"/>
          </a:p>
        </p:txBody>
      </p:sp>
      <p:sp>
        <p:nvSpPr>
          <p:cNvPr id="6" name="Platshållare för sidfot 5">
            <a:extLst>
              <a:ext uri="{FF2B5EF4-FFF2-40B4-BE49-F238E27FC236}">
                <a16:creationId xmlns:a16="http://schemas.microsoft.com/office/drawing/2014/main" id="{57128E3B-CFE4-7ADB-7D98-87DC33226A98}"/>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50590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itat_Ljusrosa">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2026-05-13</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12C2BA5-DA85-C753-A692-4FA713CE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616851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itat_Ljusgrön">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2026-05-13</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DC5F6A89-8BD3-EF14-569B-0DB3F5F4E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06690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_Ljusrosa">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ubrik 2">
            <a:extLst>
              <a:ext uri="{FF2B5EF4-FFF2-40B4-BE49-F238E27FC236}">
                <a16:creationId xmlns:a16="http://schemas.microsoft.com/office/drawing/2014/main" id="{E3B3AC9B-F98B-219F-7B9A-68D22D4EF51A}"/>
              </a:ext>
            </a:extLst>
          </p:cNvPr>
          <p:cNvSpPr>
            <a:spLocks noGrp="1"/>
          </p:cNvSpPr>
          <p:nvPr>
            <p:ph type="title"/>
          </p:nvPr>
        </p:nvSpPr>
        <p:spPr>
          <a:xfrm>
            <a:off x="1927849" y="1954923"/>
            <a:ext cx="8336301" cy="2086671"/>
          </a:xfrm>
        </p:spPr>
        <p:txBody>
          <a:bodyPr anchor="ctr">
            <a:noAutofit/>
          </a:bodyPr>
          <a:lstStyle>
            <a:lvl1pPr algn="ctr">
              <a:defRPr sz="5400">
                <a:solidFill>
                  <a:srgbClr val="700545"/>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2026-05-13</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7B0F68E-6AB6-8240-C24A-270BB8047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435677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nitt_Ljusgrön">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ubrik 2">
            <a:extLst>
              <a:ext uri="{FF2B5EF4-FFF2-40B4-BE49-F238E27FC236}">
                <a16:creationId xmlns:a16="http://schemas.microsoft.com/office/drawing/2014/main" id="{9386AC30-CFF0-9F32-5F46-7FBAE80C2F7E}"/>
              </a:ext>
            </a:extLst>
          </p:cNvPr>
          <p:cNvSpPr>
            <a:spLocks noGrp="1"/>
          </p:cNvSpPr>
          <p:nvPr>
            <p:ph type="title"/>
          </p:nvPr>
        </p:nvSpPr>
        <p:spPr>
          <a:xfrm>
            <a:off x="1927849" y="1954923"/>
            <a:ext cx="8336301" cy="2086671"/>
          </a:xfrm>
        </p:spPr>
        <p:txBody>
          <a:bodyPr anchor="ctr">
            <a:noAutofit/>
          </a:bodyPr>
          <a:lstStyle>
            <a:lvl1pPr algn="ctr">
              <a:defRPr sz="5400">
                <a:solidFill>
                  <a:srgbClr val="004131"/>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2026-05-13</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4B4DC3DF-9ED1-6575-58B5-D011A8B62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41840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delat innehåll_Mörk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00413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59083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C9B2779-0085-DC05-206F-6C55BAFBF795}"/>
              </a:ext>
            </a:extLst>
          </p:cNvPr>
          <p:cNvSpPr>
            <a:spLocks noGrp="1"/>
          </p:cNvSpPr>
          <p:nvPr>
            <p:ph type="title"/>
          </p:nvPr>
        </p:nvSpPr>
        <p:spPr/>
        <p:txBody>
          <a:bodyPr/>
          <a:lstStyle/>
          <a:p>
            <a:r>
              <a:rPr lang="sv-SE"/>
              <a:t>Klicka här för att ändra mall för rubrikformat</a:t>
            </a:r>
            <a:endParaRPr lang="sv-SE" dirty="0"/>
          </a:p>
        </p:txBody>
      </p:sp>
      <p:sp>
        <p:nvSpPr>
          <p:cNvPr id="11" name="Platshållare för innehåll 10">
            <a:extLst>
              <a:ext uri="{FF2B5EF4-FFF2-40B4-BE49-F238E27FC236}">
                <a16:creationId xmlns:a16="http://schemas.microsoft.com/office/drawing/2014/main" id="{A51BC271-153A-FD43-22C0-256512427AB1}"/>
              </a:ext>
            </a:extLst>
          </p:cNvPr>
          <p:cNvSpPr>
            <a:spLocks noGrp="1"/>
          </p:cNvSpPr>
          <p:nvPr>
            <p:ph sz="quarter" idx="15"/>
          </p:nvPr>
        </p:nvSpPr>
        <p:spPr>
          <a:xfrm>
            <a:off x="633076" y="2024789"/>
            <a:ext cx="833630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4D35334A-EDDD-1F87-D106-441E8C38C561}"/>
              </a:ext>
            </a:extLst>
          </p:cNvPr>
          <p:cNvSpPr>
            <a:spLocks noGrp="1"/>
          </p:cNvSpPr>
          <p:nvPr>
            <p:ph type="sldNum" sz="quarter" idx="14"/>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F8B84731-E19F-BD2C-F6B3-22EABE26FBC9}"/>
              </a:ext>
            </a:extLst>
          </p:cNvPr>
          <p:cNvSpPr>
            <a:spLocks noGrp="1"/>
          </p:cNvSpPr>
          <p:nvPr>
            <p:ph type="dt" sz="half" idx="12"/>
          </p:nvPr>
        </p:nvSpPr>
        <p:spPr/>
        <p:txBody>
          <a:bodyPr/>
          <a:lstStyle/>
          <a:p>
            <a:fld id="{663AC0A1-BF03-4687-BDDD-A787ED1917E4}" type="datetimeFigureOut">
              <a:rPr lang="sv-SE" smtClean="0"/>
              <a:pPr/>
              <a:t>2026-05-13</a:t>
            </a:fld>
            <a:endParaRPr lang="sv-SE" dirty="0"/>
          </a:p>
        </p:txBody>
      </p:sp>
      <p:sp>
        <p:nvSpPr>
          <p:cNvPr id="3" name="Platshållare för sidfot 2">
            <a:extLst>
              <a:ext uri="{FF2B5EF4-FFF2-40B4-BE49-F238E27FC236}">
                <a16:creationId xmlns:a16="http://schemas.microsoft.com/office/drawing/2014/main" id="{1EAB6E72-BA71-4497-2A7C-AF8043010F42}"/>
              </a:ext>
            </a:extLst>
          </p:cNvPr>
          <p:cNvSpPr>
            <a:spLocks noGrp="1"/>
          </p:cNvSpPr>
          <p:nvPr>
            <p:ph type="ftr" sz="quarter" idx="13"/>
          </p:nvPr>
        </p:nvSpPr>
        <p:spPr/>
        <p:txBody>
          <a:bodyPr/>
          <a:lstStyle/>
          <a:p>
            <a:endParaRPr lang="sv-SE" dirty="0"/>
          </a:p>
        </p:txBody>
      </p:sp>
    </p:spTree>
    <p:extLst>
      <p:ext uri="{BB962C8B-B14F-4D97-AF65-F5344CB8AC3E}">
        <p14:creationId xmlns:p14="http://schemas.microsoft.com/office/powerpoint/2010/main" val="3082541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delat innehåll_Mörkblå">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tx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400400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delat innehåll_Mörk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700545"/>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776455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77AFBECA-246A-05A7-5C17-D7BFBDBC79D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C21C4AE1-A668-3E47-ACF7-601DCA98D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55228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91BEC45-D6B1-C25B-B718-25A7D269D2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2915778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6FCAF63-D791-08FB-B447-275E5EBA921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4" name="Bildobjekt 3" descr="Region Kronobergs logotyp">
            <a:extLst>
              <a:ext uri="{FF2B5EF4-FFF2-40B4-BE49-F238E27FC236}">
                <a16:creationId xmlns:a16="http://schemas.microsoft.com/office/drawing/2014/main" id="{7D7E0653-9834-7D40-C136-8456753114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solidFill>
                  <a:schemeClr val="bg1"/>
                </a:solidFill>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3041434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303A58C-AEBC-590B-41F0-90C687CF7B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CFC138CB-6770-7654-B2E1-BE56E63AA1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solidFill>
                  <a:schemeClr val="bg1"/>
                </a:solidFill>
              </a:defRPr>
            </a:lvl1pPr>
          </a:lstStyle>
          <a:p>
            <a:pPr lvl="0"/>
            <a:r>
              <a:rPr lang="sv-SE"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768390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51B29E2-75A6-293F-DDDA-01AD3A6BCD3A}"/>
              </a:ext>
            </a:extLst>
          </p:cNvPr>
          <p:cNvSpPr>
            <a:spLocks noGrp="1"/>
          </p:cNvSpPr>
          <p:nvPr>
            <p:ph type="title"/>
          </p:nvPr>
        </p:nvSpPr>
        <p:spPr/>
        <p:txBody>
          <a:bodyPr/>
          <a:lstStyle>
            <a:lvl1pPr>
              <a:defRPr b="1" i="0">
                <a:latin typeface="+mj-lt"/>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8336301"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nummer 5">
            <a:extLst>
              <a:ext uri="{FF2B5EF4-FFF2-40B4-BE49-F238E27FC236}">
                <a16:creationId xmlns:a16="http://schemas.microsoft.com/office/drawing/2014/main" id="{12D118FC-EE09-9189-C275-E873A462B8F9}"/>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3" name="Platshållare för datum 3">
            <a:extLst>
              <a:ext uri="{FF2B5EF4-FFF2-40B4-BE49-F238E27FC236}">
                <a16:creationId xmlns:a16="http://schemas.microsoft.com/office/drawing/2014/main" id="{A01D25B9-C79D-A274-58C7-62B33FF4287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14" name="Platshållare för sidfot 4">
            <a:extLst>
              <a:ext uri="{FF2B5EF4-FFF2-40B4-BE49-F238E27FC236}">
                <a16:creationId xmlns:a16="http://schemas.microsoft.com/office/drawing/2014/main" id="{670F659B-43B1-5F87-B495-101348349521}"/>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793632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513E1985-DEB6-B4FA-D8EF-15C862B6F61D}"/>
              </a:ext>
            </a:extLst>
          </p:cNvPr>
          <p:cNvSpPr>
            <a:spLocks noGrp="1"/>
          </p:cNvSpPr>
          <p:nvPr>
            <p:ph type="title"/>
          </p:nvPr>
        </p:nvSpPr>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8664"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nummer 5">
            <a:extLst>
              <a:ext uri="{FF2B5EF4-FFF2-40B4-BE49-F238E27FC236}">
                <a16:creationId xmlns:a16="http://schemas.microsoft.com/office/drawing/2014/main" id="{7C006566-392A-D605-2590-6469889C1F6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8" name="Platshållare för datum 3">
            <a:extLst>
              <a:ext uri="{FF2B5EF4-FFF2-40B4-BE49-F238E27FC236}">
                <a16:creationId xmlns:a16="http://schemas.microsoft.com/office/drawing/2014/main" id="{B3804973-0D2A-DF23-8E3D-0A574005BAFC}"/>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9" name="Platshållare för sidfot 4">
            <a:extLst>
              <a:ext uri="{FF2B5EF4-FFF2-40B4-BE49-F238E27FC236}">
                <a16:creationId xmlns:a16="http://schemas.microsoft.com/office/drawing/2014/main" id="{BB084F17-CF16-C29C-9E8B-74DB7C1401C5}"/>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797438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D2256EB1-EAAE-3FFE-A737-12DF0B010D73}"/>
              </a:ext>
            </a:extLst>
          </p:cNvPr>
          <p:cNvSpPr>
            <a:spLocks noGrp="1"/>
          </p:cNvSpPr>
          <p:nvPr>
            <p:ph type="title"/>
          </p:nvPr>
        </p:nvSpPr>
        <p:spPr>
          <a:xfrm>
            <a:off x="6749932" y="517522"/>
            <a:ext cx="4880093" cy="1325563"/>
          </a:xfrm>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endParaRPr lang="sv-SE"/>
          </a:p>
        </p:txBody>
      </p:sp>
      <p:sp>
        <p:nvSpPr>
          <p:cNvPr id="7" name="Slide Number Placeholder 6">
            <a:extLst>
              <a:ext uri="{FF2B5EF4-FFF2-40B4-BE49-F238E27FC236}">
                <a16:creationId xmlns:a16="http://schemas.microsoft.com/office/drawing/2014/main" id="{0B9D0988-67F2-ECF6-1602-F1D93017BA60}"/>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6ED41BA6-E131-E7FD-4535-07177B0ABA9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2026-05-13</a:t>
            </a:fld>
            <a:endParaRPr lang="sv-SE" dirty="0"/>
          </a:p>
        </p:txBody>
      </p:sp>
    </p:spTree>
    <p:extLst>
      <p:ext uri="{BB962C8B-B14F-4D97-AF65-F5344CB8AC3E}">
        <p14:creationId xmlns:p14="http://schemas.microsoft.com/office/powerpoint/2010/main" val="2600913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endParaRPr lang="sv-SE" dirty="0"/>
          </a:p>
        </p:txBody>
      </p:sp>
      <p:sp>
        <p:nvSpPr>
          <p:cNvPr id="3" name="Slide Number Placeholder 6">
            <a:extLst>
              <a:ext uri="{FF2B5EF4-FFF2-40B4-BE49-F238E27FC236}">
                <a16:creationId xmlns:a16="http://schemas.microsoft.com/office/drawing/2014/main" id="{E13E6EFE-454E-E0E6-5F20-B9D7596464F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82D842ED-9775-7E0C-0353-CAD6AE3604C9}"/>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2026-05-13</a:t>
            </a:fld>
            <a:endParaRPr lang="sv-SE" dirty="0"/>
          </a:p>
        </p:txBody>
      </p:sp>
    </p:spTree>
    <p:extLst>
      <p:ext uri="{BB962C8B-B14F-4D97-AF65-F5344CB8AC3E}">
        <p14:creationId xmlns:p14="http://schemas.microsoft.com/office/powerpoint/2010/main" val="224363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7A07BE-FCFC-1EFE-15DE-8F28EC177ECC}"/>
              </a:ext>
            </a:extLst>
          </p:cNvPr>
          <p:cNvSpPr>
            <a:spLocks noGrp="1"/>
          </p:cNvSpPr>
          <p:nvPr>
            <p:ph type="title"/>
          </p:nvPr>
        </p:nvSpPr>
        <p:spPr/>
        <p:txBody>
          <a:body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E4FEB789-CFC9-2534-8ED9-E95125A2C064}"/>
              </a:ext>
            </a:extLst>
          </p:cNvPr>
          <p:cNvSpPr>
            <a:spLocks noGrp="1"/>
          </p:cNvSpPr>
          <p:nvPr>
            <p:ph sz="quarter" idx="16"/>
          </p:nvPr>
        </p:nvSpPr>
        <p:spPr>
          <a:xfrm>
            <a:off x="633528"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11B4E59E-0FE4-B739-9766-FB27CDB1DFCE}"/>
              </a:ext>
            </a:extLst>
          </p:cNvPr>
          <p:cNvSpPr>
            <a:spLocks noGrp="1"/>
          </p:cNvSpPr>
          <p:nvPr>
            <p:ph sz="quarter" idx="17"/>
          </p:nvPr>
        </p:nvSpPr>
        <p:spPr>
          <a:xfrm>
            <a:off x="5638664"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66034EB9-0D0C-D10C-1222-AA3B36F37AEB}"/>
              </a:ext>
            </a:extLst>
          </p:cNvPr>
          <p:cNvSpPr>
            <a:spLocks noGrp="1"/>
          </p:cNvSpPr>
          <p:nvPr>
            <p:ph type="sldNum" sz="quarter" idx="15"/>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49C2014-E2DB-E174-515A-4EA228E8E07D}"/>
              </a:ext>
            </a:extLst>
          </p:cNvPr>
          <p:cNvSpPr>
            <a:spLocks noGrp="1"/>
          </p:cNvSpPr>
          <p:nvPr>
            <p:ph type="dt" sz="half" idx="13"/>
          </p:nvPr>
        </p:nvSpPr>
        <p:spPr/>
        <p:txBody>
          <a:bodyPr/>
          <a:lstStyle/>
          <a:p>
            <a:fld id="{663AC0A1-BF03-4687-BDDD-A787ED1917E4}" type="datetimeFigureOut">
              <a:rPr lang="sv-SE" smtClean="0"/>
              <a:pPr/>
              <a:t>2026-05-13</a:t>
            </a:fld>
            <a:endParaRPr lang="sv-SE" dirty="0"/>
          </a:p>
        </p:txBody>
      </p:sp>
      <p:sp>
        <p:nvSpPr>
          <p:cNvPr id="3" name="Platshållare för sidfot 2">
            <a:extLst>
              <a:ext uri="{FF2B5EF4-FFF2-40B4-BE49-F238E27FC236}">
                <a16:creationId xmlns:a16="http://schemas.microsoft.com/office/drawing/2014/main" id="{F66F0875-1F5F-2D2B-867F-83DBF7430B50}"/>
              </a:ext>
            </a:extLst>
          </p:cNvPr>
          <p:cNvSpPr>
            <a:spLocks noGrp="1"/>
          </p:cNvSpPr>
          <p:nvPr>
            <p:ph type="ftr" sz="quarter" idx="14"/>
          </p:nvPr>
        </p:nvSpPr>
        <p:spPr/>
        <p:txBody>
          <a:bodyPr/>
          <a:lstStyle/>
          <a:p>
            <a:endParaRPr lang="sv-SE" dirty="0"/>
          </a:p>
        </p:txBody>
      </p:sp>
    </p:spTree>
    <p:extLst>
      <p:ext uri="{BB962C8B-B14F-4D97-AF65-F5344CB8AC3E}">
        <p14:creationId xmlns:p14="http://schemas.microsoft.com/office/powerpoint/2010/main" val="1410557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chemeClr val="accent1"/>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Slide Number Placeholder 6">
            <a:extLst>
              <a:ext uri="{FF2B5EF4-FFF2-40B4-BE49-F238E27FC236}">
                <a16:creationId xmlns:a16="http://schemas.microsoft.com/office/drawing/2014/main" id="{8C5A5ACD-6A3B-7965-FFBF-5BE8A1391E38}"/>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F09FD99-77B7-C63C-2EF5-8E45BA2F4883}"/>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2026-05-13</a:t>
            </a:fld>
            <a:endParaRPr lang="sv-SE" dirty="0"/>
          </a:p>
        </p:txBody>
      </p:sp>
    </p:spTree>
    <p:extLst>
      <p:ext uri="{BB962C8B-B14F-4D97-AF65-F5344CB8AC3E}">
        <p14:creationId xmlns:p14="http://schemas.microsoft.com/office/powerpoint/2010/main" val="4044271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2"/>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Slide Number Placeholder 6">
            <a:extLst>
              <a:ext uri="{FF2B5EF4-FFF2-40B4-BE49-F238E27FC236}">
                <a16:creationId xmlns:a16="http://schemas.microsoft.com/office/drawing/2014/main" id="{3BB90457-5C74-78FC-02D9-FC32640C066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4" name="Date Placeholder 4">
            <a:extLst>
              <a:ext uri="{FF2B5EF4-FFF2-40B4-BE49-F238E27FC236}">
                <a16:creationId xmlns:a16="http://schemas.microsoft.com/office/drawing/2014/main" id="{85BB414F-7DEA-E72F-A351-D5902F17B477}"/>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2026-05-13</a:t>
            </a:fld>
            <a:endParaRPr lang="sv-SE" dirty="0"/>
          </a:p>
        </p:txBody>
      </p:sp>
    </p:spTree>
    <p:extLst>
      <p:ext uri="{BB962C8B-B14F-4D97-AF65-F5344CB8AC3E}">
        <p14:creationId xmlns:p14="http://schemas.microsoft.com/office/powerpoint/2010/main" val="284130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9C2854A0-3C5F-7E0A-ED5F-3AE2429722A4}"/>
              </a:ext>
            </a:extLst>
          </p:cNvPr>
          <p:cNvSpPr>
            <a:spLocks noGrp="1"/>
          </p:cNvSpPr>
          <p:nvPr>
            <p:ph type="title"/>
          </p:nvPr>
        </p:nvSpPr>
        <p:spPr>
          <a:xfrm>
            <a:off x="633529" y="517522"/>
            <a:ext cx="4359386" cy="1325563"/>
          </a:xfrm>
        </p:spPr>
        <p:txBody>
          <a:bodyPr/>
          <a:lstStyle/>
          <a:p>
            <a:r>
              <a:rPr lang="sv-SE" dirty="0"/>
              <a:t>Klicka här för att ändra mall för rubrikformat</a:t>
            </a:r>
          </a:p>
        </p:txBody>
      </p:sp>
      <p:sp>
        <p:nvSpPr>
          <p:cNvPr id="24" name="Platshållare för text 23">
            <a:extLst>
              <a:ext uri="{FF2B5EF4-FFF2-40B4-BE49-F238E27FC236}">
                <a16:creationId xmlns:a16="http://schemas.microsoft.com/office/drawing/2014/main" id="{21E6B3DC-E005-65F6-7865-029466C45C1E}"/>
              </a:ext>
            </a:extLst>
          </p:cNvPr>
          <p:cNvSpPr>
            <a:spLocks noGrp="1"/>
          </p:cNvSpPr>
          <p:nvPr>
            <p:ph type="body" sz="quarter" idx="16"/>
          </p:nvPr>
        </p:nvSpPr>
        <p:spPr>
          <a:xfrm>
            <a:off x="633530" y="2025497"/>
            <a:ext cx="4359386"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endParaRPr lang="sv-SE" dirty="0"/>
          </a:p>
        </p:txBody>
      </p:sp>
      <p:sp>
        <p:nvSpPr>
          <p:cNvPr id="9" name="Platshållare för bildnummer 5">
            <a:extLst>
              <a:ext uri="{FF2B5EF4-FFF2-40B4-BE49-F238E27FC236}">
                <a16:creationId xmlns:a16="http://schemas.microsoft.com/office/drawing/2014/main" id="{62873D0D-FB42-E43A-D086-74A407FA819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9BA7FDBC-9535-9890-068D-8BC2F23B124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8" name="Platshållare för sidfot 4">
            <a:extLst>
              <a:ext uri="{FF2B5EF4-FFF2-40B4-BE49-F238E27FC236}">
                <a16:creationId xmlns:a16="http://schemas.microsoft.com/office/drawing/2014/main" id="{CCA83016-5EAD-C785-E43A-DEFD208FF16D}"/>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646491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1073521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3501524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31" y="517522"/>
            <a:ext cx="5264852" cy="1325563"/>
          </a:xfrm>
        </p:spPr>
        <p:txBody>
          <a:bodyPr/>
          <a:lstStyle/>
          <a:p>
            <a:r>
              <a:rPr lang="sv-SE" dirty="0"/>
              <a:t>Klicka här för att ändra mall för rubrikformat</a:t>
            </a:r>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2" y="2025497"/>
            <a:ext cx="5264850"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89BE894C-7FFB-094A-BDD2-295F19358BEC}"/>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chemeClr val="accent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2026-05-13</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3667646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atbubbla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29" y="517522"/>
            <a:ext cx="7519872" cy="1325563"/>
          </a:xfrm>
        </p:spPr>
        <p:txBody>
          <a:bodyPr/>
          <a:lstStyle/>
          <a:p>
            <a:r>
              <a:rPr lang="sv-SE" dirty="0"/>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291BF0A9-BCD6-7A10-D8DA-E20A25D13F5F}"/>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2026-05-13</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2550023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dirty="0"/>
              <a:t>Klicka här för att ändra mall för rubrikformat</a:t>
            </a:r>
          </a:p>
        </p:txBody>
      </p:sp>
      <p:sp>
        <p:nvSpPr>
          <p:cNvPr id="8" name="Platshållare för bildnummer 5">
            <a:extLst>
              <a:ext uri="{FF2B5EF4-FFF2-40B4-BE49-F238E27FC236}">
                <a16:creationId xmlns:a16="http://schemas.microsoft.com/office/drawing/2014/main" id="{4EB31791-A8BC-1E33-F99C-CD5EF0F9C045}"/>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6" name="Platshållare för datum 3">
            <a:extLst>
              <a:ext uri="{FF2B5EF4-FFF2-40B4-BE49-F238E27FC236}">
                <a16:creationId xmlns:a16="http://schemas.microsoft.com/office/drawing/2014/main" id="{FF38E539-0181-C3BE-D65D-6D2DA08EB419}"/>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7" name="Platshållare för sidfot 4">
            <a:extLst>
              <a:ext uri="{FF2B5EF4-FFF2-40B4-BE49-F238E27FC236}">
                <a16:creationId xmlns:a16="http://schemas.microsoft.com/office/drawing/2014/main" id="{2F6CC1F0-0F70-C897-1CBE-7223943F5FF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934432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bildnummer 5">
            <a:extLst>
              <a:ext uri="{FF2B5EF4-FFF2-40B4-BE49-F238E27FC236}">
                <a16:creationId xmlns:a16="http://schemas.microsoft.com/office/drawing/2014/main" id="{F2A93950-5ED0-47AC-DE6E-A06210CA6C52}"/>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AD121485-9AA9-0D96-4272-489D6518D6C4}"/>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3" name="Platshållare för sidfot 4">
            <a:extLst>
              <a:ext uri="{FF2B5EF4-FFF2-40B4-BE49-F238E27FC236}">
                <a16:creationId xmlns:a16="http://schemas.microsoft.com/office/drawing/2014/main" id="{C7647F53-7F9E-5368-783E-DA11170BF433}"/>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828351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7" name="Platshållare för bildnummer 5">
            <a:extLst>
              <a:ext uri="{FF2B5EF4-FFF2-40B4-BE49-F238E27FC236}">
                <a16:creationId xmlns:a16="http://schemas.microsoft.com/office/drawing/2014/main" id="{3B4830F9-A051-2AAE-E0FF-9BA9538D3F2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5" name="Platshållare för datum 3">
            <a:extLst>
              <a:ext uri="{FF2B5EF4-FFF2-40B4-BE49-F238E27FC236}">
                <a16:creationId xmlns:a16="http://schemas.microsoft.com/office/drawing/2014/main" id="{260B711B-581C-C7B9-9F13-7716E8C827B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6" name="Platshållare för sidfot 4">
            <a:extLst>
              <a:ext uri="{FF2B5EF4-FFF2-40B4-BE49-F238E27FC236}">
                <a16:creationId xmlns:a16="http://schemas.microsoft.com/office/drawing/2014/main" id="{003CB0C0-0880-078B-8BE7-DC07972BB80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1BCF48E4-2D2A-F0C6-11B4-36A1A5D5C2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92549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FA3189C-AC3C-5251-C5C2-4B0A658D97D5}"/>
              </a:ext>
            </a:extLst>
          </p:cNvPr>
          <p:cNvSpPr>
            <a:spLocks noGrp="1"/>
          </p:cNvSpPr>
          <p:nvPr>
            <p:ph type="title"/>
          </p:nvPr>
        </p:nvSpPr>
        <p:spPr>
          <a:xfrm>
            <a:off x="6749928" y="517522"/>
            <a:ext cx="4880094" cy="1325563"/>
          </a:xfrm>
        </p:spPr>
        <p:txBody>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CDAB5293-169E-6682-278F-924CC29F2273}"/>
              </a:ext>
            </a:extLst>
          </p:cNvPr>
          <p:cNvSpPr>
            <a:spLocks noGrp="1"/>
          </p:cNvSpPr>
          <p:nvPr>
            <p:ph type="body" sz="quarter" idx="18"/>
          </p:nvPr>
        </p:nvSpPr>
        <p:spPr>
          <a:xfrm>
            <a:off x="6749929" y="2025650"/>
            <a:ext cx="4880093"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r>
              <a:rPr lang="sv-SE"/>
              <a:t>Klicka på ikonen för att lägga till en bild</a:t>
            </a:r>
          </a:p>
        </p:txBody>
      </p:sp>
      <p:sp>
        <p:nvSpPr>
          <p:cNvPr id="5" name="Slide Number Placeholder 6">
            <a:extLst>
              <a:ext uri="{FF2B5EF4-FFF2-40B4-BE49-F238E27FC236}">
                <a16:creationId xmlns:a16="http://schemas.microsoft.com/office/drawing/2014/main" id="{7A3898C3-C390-76C6-3A23-0DB49CB28E46}"/>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9399EC5-13DF-600B-6291-F3F79844E92D}"/>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2026-05-13</a:t>
            </a:fld>
            <a:endParaRPr lang="sv-SE" dirty="0"/>
          </a:p>
        </p:txBody>
      </p:sp>
    </p:spTree>
    <p:extLst>
      <p:ext uri="{BB962C8B-B14F-4D97-AF65-F5344CB8AC3E}">
        <p14:creationId xmlns:p14="http://schemas.microsoft.com/office/powerpoint/2010/main" val="1518119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itat_2">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6" name="Platshållare för bildnummer 5">
            <a:extLst>
              <a:ext uri="{FF2B5EF4-FFF2-40B4-BE49-F238E27FC236}">
                <a16:creationId xmlns:a16="http://schemas.microsoft.com/office/drawing/2014/main" id="{203C5CDB-1A46-C16E-45B0-3A7401F5795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3" name="Platshållare för datum 3">
            <a:extLst>
              <a:ext uri="{FF2B5EF4-FFF2-40B4-BE49-F238E27FC236}">
                <a16:creationId xmlns:a16="http://schemas.microsoft.com/office/drawing/2014/main" id="{BF65B4B6-9E14-4B74-5571-49A0ECE84252}"/>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5" name="Platshållare för sidfot 4">
            <a:extLst>
              <a:ext uri="{FF2B5EF4-FFF2-40B4-BE49-F238E27FC236}">
                <a16:creationId xmlns:a16="http://schemas.microsoft.com/office/drawing/2014/main" id="{2AF5E637-68B2-975F-0AB8-6103F58F703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2A24C050-2A7E-9D77-4DDD-F8A83EB7B7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447777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vsnitt_Mörk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ubrik 2">
            <a:extLst>
              <a:ext uri="{FF2B5EF4-FFF2-40B4-BE49-F238E27FC236}">
                <a16:creationId xmlns:a16="http://schemas.microsoft.com/office/drawing/2014/main" id="{9304E0E5-6541-AB7F-7614-3EBE51B625F4}"/>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8" name="Platshållare för bildnummer 5">
            <a:extLst>
              <a:ext uri="{FF2B5EF4-FFF2-40B4-BE49-F238E27FC236}">
                <a16:creationId xmlns:a16="http://schemas.microsoft.com/office/drawing/2014/main" id="{BF785853-D5FC-5D6F-4080-BE226062A69F}"/>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C0D64608-E567-A380-2507-6F7BE5416B98}"/>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7" name="Platshållare för sidfot 4">
            <a:extLst>
              <a:ext uri="{FF2B5EF4-FFF2-40B4-BE49-F238E27FC236}">
                <a16:creationId xmlns:a16="http://schemas.microsoft.com/office/drawing/2014/main" id="{F91447F9-AD75-4018-24B0-8A81F9B418D4}"/>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6B1CBEAB-2F9F-AF1D-27EC-625F300A09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971501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vsnitt_Mörkgrön">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65F0A775-D430-03FA-0E80-939547111B4D}"/>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15BBD14D-1797-314B-496A-71DEF29E00D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6" name="Platshållare för sidfot 4">
            <a:extLst>
              <a:ext uri="{FF2B5EF4-FFF2-40B4-BE49-F238E27FC236}">
                <a16:creationId xmlns:a16="http://schemas.microsoft.com/office/drawing/2014/main" id="{E2C9097C-BFA2-08AC-1533-85BF710AE597}"/>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7D2BF5A-4596-9DF0-0AC2-33CE1AC93D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628309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vsnitt_Mörkrosa">
    <p:bg>
      <p:bgPr>
        <a:solidFill>
          <a:srgbClr val="700545"/>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BF154BB3-81AC-7FCF-9AA7-3FFA545321ED}"/>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1A065A83-AA1E-5F57-0ACB-667631FF1300}"/>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DC6FED08-65E3-1863-C1B7-F35BDE01AE3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6" name="Platshållare för sidfot 4">
            <a:extLst>
              <a:ext uri="{FF2B5EF4-FFF2-40B4-BE49-F238E27FC236}">
                <a16:creationId xmlns:a16="http://schemas.microsoft.com/office/drawing/2014/main" id="{92D948F9-5C99-C750-9EA9-E6D60B6E9C6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3BBAEC73-A09F-7C8D-F202-96148CC7BB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2792113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vsnitt_Rosa">
    <p:bg>
      <p:bgPr>
        <a:solidFill>
          <a:schemeClr val="accent2"/>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4AA424CA-FCDC-245E-15FC-E36E748B7BF9}"/>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9F59BC06-BE1E-50F8-CFBF-81D75CB54DE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775C409-E6E6-8340-B1FF-A7171D83978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6" name="Platshållare för sidfot 4">
            <a:extLst>
              <a:ext uri="{FF2B5EF4-FFF2-40B4-BE49-F238E27FC236}">
                <a16:creationId xmlns:a16="http://schemas.microsoft.com/office/drawing/2014/main" id="{86492A95-E3DE-744A-DC1E-24AC20D4C57E}"/>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D78E102-C7CD-1129-5DB5-73339A11AB5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36731799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vådelat innehåll_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448501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delat innehåll_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41655465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DCABAA49-B847-E534-66D8-9342DE1766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3C0F82EB-5ACD-C7CA-05AD-B96BC9CDB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857324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A3558A6-D80F-9805-281E-5B97F9A0A9C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13262143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5E67BAE-5378-A2B3-DCDA-3A8067B477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7F25A052-AB9F-0133-DEB4-B5A74D6B97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271673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A256862-EE6C-34AD-6C41-43F80B95E148}"/>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1981DC1-92EB-A0FE-DDCD-63F7EB68BC94}"/>
              </a:ext>
            </a:extLst>
          </p:cNvPr>
          <p:cNvSpPr>
            <a:spLocks noGrp="1"/>
          </p:cNvSpPr>
          <p:nvPr>
            <p:ph type="body" sz="quarter" idx="18"/>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r>
              <a:rPr lang="sv-SE"/>
              <a:t>Klicka på ikonen för att lägga till en bild</a:t>
            </a:r>
            <a:endParaRPr lang="sv-SE" dirty="0"/>
          </a:p>
        </p:txBody>
      </p:sp>
      <p:sp>
        <p:nvSpPr>
          <p:cNvPr id="5" name="Slide Number Placeholder 6">
            <a:extLst>
              <a:ext uri="{FF2B5EF4-FFF2-40B4-BE49-F238E27FC236}">
                <a16:creationId xmlns:a16="http://schemas.microsoft.com/office/drawing/2014/main" id="{C3B6E33D-BA6F-2C1F-3C14-C99DDBF609D4}"/>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3" name="Date Placeholder 4">
            <a:extLst>
              <a:ext uri="{FF2B5EF4-FFF2-40B4-BE49-F238E27FC236}">
                <a16:creationId xmlns:a16="http://schemas.microsoft.com/office/drawing/2014/main" id="{888EF1CC-0BBB-23D6-30A8-9F4910180270}"/>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2026-05-13</a:t>
            </a:fld>
            <a:endParaRPr lang="sv-SE" dirty="0"/>
          </a:p>
        </p:txBody>
      </p:sp>
    </p:spTree>
    <p:extLst>
      <p:ext uri="{BB962C8B-B14F-4D97-AF65-F5344CB8AC3E}">
        <p14:creationId xmlns:p14="http://schemas.microsoft.com/office/powerpoint/2010/main" val="1585835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C63BFF-6B4C-BC38-47EC-F7FCD69E6E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97C8BF8A-DC13-5EFE-8932-91F8595846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noProof="0"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a:t>Lägg till text</a:t>
            </a:r>
          </a:p>
        </p:txBody>
      </p:sp>
    </p:spTree>
    <p:extLst>
      <p:ext uri="{BB962C8B-B14F-4D97-AF65-F5344CB8AC3E}">
        <p14:creationId xmlns:p14="http://schemas.microsoft.com/office/powerpoint/2010/main" val="344246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3" name="Rubrik 5">
            <a:extLst>
              <a:ext uri="{FF2B5EF4-FFF2-40B4-BE49-F238E27FC236}">
                <a16:creationId xmlns:a16="http://schemas.microsoft.com/office/drawing/2014/main" id="{941F2BB2-4923-2EB4-A32E-700491F95E90}"/>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4" name="Platshållare för text 7">
            <a:extLst>
              <a:ext uri="{FF2B5EF4-FFF2-40B4-BE49-F238E27FC236}">
                <a16:creationId xmlns:a16="http://schemas.microsoft.com/office/drawing/2014/main" id="{174581D9-B191-A6A5-28F5-081EB298C8EA}"/>
              </a:ext>
            </a:extLst>
          </p:cNvPr>
          <p:cNvSpPr>
            <a:spLocks noGrp="1"/>
          </p:cNvSpPr>
          <p:nvPr>
            <p:ph type="body" sz="quarter" idx="19"/>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r>
              <a:rPr lang="sv-SE"/>
              <a:t>Klicka på ikonen för att lägga till en bild</a:t>
            </a:r>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rgbClr val="004131"/>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Slide Number Placeholder 6">
            <a:extLst>
              <a:ext uri="{FF2B5EF4-FFF2-40B4-BE49-F238E27FC236}">
                <a16:creationId xmlns:a16="http://schemas.microsoft.com/office/drawing/2014/main" id="{47A9AE5B-5646-B1B0-2B6D-F4BEB241C7B9}"/>
              </a:ext>
            </a:extLst>
          </p:cNvPr>
          <p:cNvSpPr>
            <a:spLocks noGrp="1"/>
          </p:cNvSpPr>
          <p:nvPr>
            <p:ph type="sldNum" sz="quarter" idx="18"/>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DB0EF968-2B22-8C20-6352-D7111C1A2FD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2026-05-13</a:t>
            </a:fld>
            <a:endParaRPr lang="sv-SE" dirty="0"/>
          </a:p>
        </p:txBody>
      </p:sp>
    </p:spTree>
    <p:extLst>
      <p:ext uri="{BB962C8B-B14F-4D97-AF65-F5344CB8AC3E}">
        <p14:creationId xmlns:p14="http://schemas.microsoft.com/office/powerpoint/2010/main" val="71705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E2A1714-E60F-4047-6C05-3F0D2753DC14}"/>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10" name="Platshållare för text 7">
            <a:extLst>
              <a:ext uri="{FF2B5EF4-FFF2-40B4-BE49-F238E27FC236}">
                <a16:creationId xmlns:a16="http://schemas.microsoft.com/office/drawing/2014/main" id="{ADFA9880-B20A-B284-7667-BB6E139D0DFF}"/>
              </a:ext>
            </a:extLst>
          </p:cNvPr>
          <p:cNvSpPr>
            <a:spLocks noGrp="1"/>
          </p:cNvSpPr>
          <p:nvPr>
            <p:ph type="body" sz="quarter" idx="21"/>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4"/>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a:extLst>
              <a:ext uri="{FF2B5EF4-FFF2-40B4-BE49-F238E27FC236}">
                <a16:creationId xmlns:a16="http://schemas.microsoft.com/office/drawing/2014/main" id="{CD0C11AC-6994-47F5-38EE-9940256649C4}"/>
              </a:ext>
            </a:extLst>
          </p:cNvPr>
          <p:cNvSpPr>
            <a:spLocks noGrp="1"/>
          </p:cNvSpPr>
          <p:nvPr>
            <p:ph type="sldNum" sz="quarter" idx="20"/>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01153A39-3A6E-2C51-3DD0-86E6507A8265}"/>
              </a:ext>
            </a:extLst>
          </p:cNvPr>
          <p:cNvSpPr>
            <a:spLocks noGrp="1"/>
          </p:cNvSpPr>
          <p:nvPr>
            <p:ph type="dt" sz="half" idx="18"/>
          </p:nvPr>
        </p:nvSpPr>
        <p:spPr/>
        <p:txBody>
          <a:bodyPr/>
          <a:lstStyle/>
          <a:p>
            <a:fld id="{663AC0A1-BF03-4687-BDDD-A787ED1917E4}" type="datetimeFigureOut">
              <a:rPr lang="sv-SE" smtClean="0"/>
              <a:pPr/>
              <a:t>2026-05-13</a:t>
            </a:fld>
            <a:endParaRPr lang="sv-SE" dirty="0"/>
          </a:p>
        </p:txBody>
      </p:sp>
      <p:sp>
        <p:nvSpPr>
          <p:cNvPr id="8" name="Platshållare för sidfot 7">
            <a:extLst>
              <a:ext uri="{FF2B5EF4-FFF2-40B4-BE49-F238E27FC236}">
                <a16:creationId xmlns:a16="http://schemas.microsoft.com/office/drawing/2014/main" id="{A06EF699-DF7E-B62D-FBC1-92B42D79394B}"/>
              </a:ext>
            </a:extLst>
          </p:cNvPr>
          <p:cNvSpPr>
            <a:spLocks noGrp="1"/>
          </p:cNvSpPr>
          <p:nvPr>
            <p:ph type="ftr" sz="quarter" idx="19"/>
          </p:nvPr>
        </p:nvSpPr>
        <p:spPr/>
        <p:txBody>
          <a:bodyPr/>
          <a:lstStyle/>
          <a:p>
            <a:endParaRPr lang="sv-SE" dirty="0"/>
          </a:p>
        </p:txBody>
      </p:sp>
    </p:spTree>
    <p:extLst>
      <p:ext uri="{BB962C8B-B14F-4D97-AF65-F5344CB8AC3E}">
        <p14:creationId xmlns:p14="http://schemas.microsoft.com/office/powerpoint/2010/main" val="125281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6127D97-63F8-3A7B-5F3F-5D6D43033A61}"/>
              </a:ext>
            </a:extLst>
          </p:cNvPr>
          <p:cNvSpPr>
            <a:spLocks noGrp="1"/>
          </p:cNvSpPr>
          <p:nvPr>
            <p:ph type="title"/>
          </p:nvPr>
        </p:nvSpPr>
        <p:spPr>
          <a:xfrm>
            <a:off x="633528" y="517522"/>
            <a:ext cx="4359387"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3E1FC7A-8A4C-9CEE-4D55-68EAF67290D3}"/>
              </a:ext>
            </a:extLst>
          </p:cNvPr>
          <p:cNvSpPr>
            <a:spLocks noGrp="1"/>
          </p:cNvSpPr>
          <p:nvPr>
            <p:ph type="body" sz="quarter" idx="20"/>
          </p:nvPr>
        </p:nvSpPr>
        <p:spPr>
          <a:xfrm>
            <a:off x="633528" y="2025650"/>
            <a:ext cx="4359387"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r>
              <a:rPr lang="sv-SE"/>
              <a:t>Klicka på ikonen för att lägga till en bild</a:t>
            </a:r>
            <a:endParaRPr lang="sv-SE" dirty="0"/>
          </a:p>
        </p:txBody>
      </p:sp>
      <p:sp>
        <p:nvSpPr>
          <p:cNvPr id="4" name="Platshållare för bildnummer 3">
            <a:extLst>
              <a:ext uri="{FF2B5EF4-FFF2-40B4-BE49-F238E27FC236}">
                <a16:creationId xmlns:a16="http://schemas.microsoft.com/office/drawing/2014/main" id="{668A851D-3666-6F01-53F4-C83FDF177253}"/>
              </a:ext>
            </a:extLst>
          </p:cNvPr>
          <p:cNvSpPr>
            <a:spLocks noGrp="1"/>
          </p:cNvSpPr>
          <p:nvPr>
            <p:ph type="sldNum" sz="quarter" idx="19"/>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AC963393-39D9-C156-678C-1AFBB0705A12}"/>
              </a:ext>
            </a:extLst>
          </p:cNvPr>
          <p:cNvSpPr>
            <a:spLocks noGrp="1"/>
          </p:cNvSpPr>
          <p:nvPr>
            <p:ph type="dt" sz="half" idx="17"/>
          </p:nvPr>
        </p:nvSpPr>
        <p:spPr/>
        <p:txBody>
          <a:bodyPr/>
          <a:lstStyle/>
          <a:p>
            <a:fld id="{663AC0A1-BF03-4687-BDDD-A787ED1917E4}" type="datetimeFigureOut">
              <a:rPr lang="sv-SE" smtClean="0"/>
              <a:pPr/>
              <a:t>2026-05-13</a:t>
            </a:fld>
            <a:endParaRPr lang="sv-SE" dirty="0"/>
          </a:p>
        </p:txBody>
      </p:sp>
      <p:sp>
        <p:nvSpPr>
          <p:cNvPr id="3" name="Platshållare för sidfot 2">
            <a:extLst>
              <a:ext uri="{FF2B5EF4-FFF2-40B4-BE49-F238E27FC236}">
                <a16:creationId xmlns:a16="http://schemas.microsoft.com/office/drawing/2014/main" id="{2934F78E-EE75-DC7A-D191-6F3503630954}"/>
              </a:ext>
            </a:extLst>
          </p:cNvPr>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221546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B4D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0888258-5F69-4461-1EF5-61C228B864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2026-05-13</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09988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2" name="Bildobjekt 1" descr="Region Kronobergs logotyp">
            <a:extLst>
              <a:ext uri="{FF2B5EF4-FFF2-40B4-BE49-F238E27FC236}">
                <a16:creationId xmlns:a16="http://schemas.microsoft.com/office/drawing/2014/main" id="{2BE57839-76ED-6B82-DAF4-52F5CB5FBFF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379078289"/>
      </p:ext>
    </p:extLst>
  </p:cSld>
  <p:clrMap bg1="lt1" tx1="dk1" bg2="lt2" tx2="dk2" accent1="accent1" accent2="accent2" accent3="accent3" accent4="accent4" accent5="accent5" accent6="accent6" hlink="hlink" folHlink="folHlink"/>
  <p:sldLayoutIdLst>
    <p:sldLayoutId id="2147483741" r:id="rId1"/>
    <p:sldLayoutId id="2147483743" r:id="rId2"/>
    <p:sldLayoutId id="2147483744" r:id="rId3"/>
    <p:sldLayoutId id="2147483745" r:id="rId4"/>
    <p:sldLayoutId id="2147483748" r:id="rId5"/>
    <p:sldLayoutId id="2147483746" r:id="rId6"/>
    <p:sldLayoutId id="2147483747" r:id="rId7"/>
    <p:sldLayoutId id="2147483749" r:id="rId8"/>
    <p:sldLayoutId id="2147483773" r:id="rId9"/>
    <p:sldLayoutId id="2147483752" r:id="rId10"/>
    <p:sldLayoutId id="2147483774" r:id="rId11"/>
    <p:sldLayoutId id="2147483751" r:id="rId12"/>
    <p:sldLayoutId id="2147483753" r:id="rId13"/>
    <p:sldLayoutId id="2147483754" r:id="rId14"/>
    <p:sldLayoutId id="2147483755" r:id="rId15"/>
    <p:sldLayoutId id="2147483768" r:id="rId16"/>
    <p:sldLayoutId id="2147483757" r:id="rId17"/>
    <p:sldLayoutId id="2147483769" r:id="rId18"/>
    <p:sldLayoutId id="2147483761" r:id="rId19"/>
    <p:sldLayoutId id="2147483771" r:id="rId20"/>
    <p:sldLayoutId id="2147483770" r:id="rId21"/>
    <p:sldLayoutId id="2147483764" r:id="rId22"/>
    <p:sldLayoutId id="2147483765" r:id="rId23"/>
    <p:sldLayoutId id="2147483766" r:id="rId24"/>
    <p:sldLayoutId id="2147483767" r:id="rId25"/>
  </p:sldLayoutIdLst>
  <p:txStyles>
    <p:titleStyle>
      <a:lvl1pPr algn="l" defTabSz="914400" rtl="0" eaLnBrk="1" latinLnBrk="0" hangingPunct="1">
        <a:lnSpc>
          <a:spcPct val="125000"/>
        </a:lnSpc>
        <a:spcBef>
          <a:spcPct val="0"/>
        </a:spcBef>
        <a:buNone/>
        <a:defRPr lang="sv-SE" sz="3600" b="1" i="0" kern="1200" cap="none" spc="0" baseline="0" dirty="0">
          <a:solidFill>
            <a:schemeClr val="accent1"/>
          </a:solidFill>
          <a:latin typeface="+mj-lt"/>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2026-05-13</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27">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2229409216"/>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Lst>
  <p:txStyles>
    <p:titleStyle>
      <a:lvl1pPr algn="l" defTabSz="914400" rtl="0" eaLnBrk="1" latinLnBrk="0" hangingPunct="1">
        <a:lnSpc>
          <a:spcPct val="125000"/>
        </a:lnSpc>
        <a:spcBef>
          <a:spcPct val="0"/>
        </a:spcBef>
        <a:buNone/>
        <a:defRPr sz="3600" b="1" i="0" kern="1200" cap="none" spc="0" baseline="0">
          <a:solidFill>
            <a:schemeClr val="tx1"/>
          </a:solidFill>
          <a:latin typeface="+mj-lt"/>
          <a:ea typeface="Open Sans Bold" panose="020B0806030504020204" pitchFamily="34" charset="0"/>
          <a:cs typeface="Open Sans Bold" panose="020B08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mn-lt"/>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mn-lt"/>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mn-lt"/>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mn-lt"/>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vardfokus.se/nyheter/de-sager-nej-till-att-ateranvanda-engangsprodukte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amabiliamedical.com/engangshandska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ikea.com/se/sv/cat/sovkuddar-2053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alloffice.se/stad-hygien/hygienprodukter/sjukvardsartiklar/medicinbagare-48-bred-30ml-225787" TargetMode="External"/><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vecteezy.com/vector-art/11221415-team-building-team-collaboration-for-business-idea-teamwork-to-solve-problem-strategy-plan-to-work-together-for-success-concept-businessmen-and-businesswomen-team-up-to-solve-lightbulb-jigsa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regionkronoberg.se/globalassets/vardgivarwebben/genomforandestod-for-verksamheter-2026.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regionkronoberg.sabacloud.com/Saba/Web_spf/EU2PRD0150/app/me/learningeventdetail;spf-url=common%2Fledetail%2Fcours00000000001406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E272219-9BE1-5F03-623C-A04626759FD2}"/>
              </a:ext>
            </a:extLst>
          </p:cNvPr>
          <p:cNvSpPr>
            <a:spLocks noGrp="1"/>
          </p:cNvSpPr>
          <p:nvPr>
            <p:ph type="title"/>
          </p:nvPr>
        </p:nvSpPr>
        <p:spPr>
          <a:xfrm>
            <a:off x="518071" y="1941461"/>
            <a:ext cx="5610774" cy="1325563"/>
          </a:xfrm>
        </p:spPr>
        <p:txBody>
          <a:bodyPr anchor="ctr">
            <a:noAutofit/>
          </a:bodyPr>
          <a:lstStyle/>
          <a:p>
            <a:r>
              <a:rPr lang="sv-SE" dirty="0"/>
              <a:t>Stöd för att minska engångsanvändning i vården</a:t>
            </a:r>
            <a:br>
              <a:rPr lang="sv-SE" dirty="0"/>
            </a:br>
            <a:endParaRPr lang="sv-SE" dirty="0"/>
          </a:p>
        </p:txBody>
      </p:sp>
      <p:pic>
        <p:nvPicPr>
          <p:cNvPr id="12" name="Platshållare för bild 11" descr="En bild som visar Medicinsk utrustning, medicinsk, sjukvård, verktyg&#10;&#10;AI-genererat innehåll kan vara felaktigt.">
            <a:extLst>
              <a:ext uri="{FF2B5EF4-FFF2-40B4-BE49-F238E27FC236}">
                <a16:creationId xmlns:a16="http://schemas.microsoft.com/office/drawing/2014/main" id="{DC91D74D-048A-6B35-AE08-28E7332AADB4}"/>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215" r="25215"/>
          <a:stretch>
            <a:fillRect/>
          </a:stretch>
        </p:blipFill>
        <p:spPr/>
      </p:pic>
    </p:spTree>
    <p:extLst>
      <p:ext uri="{BB962C8B-B14F-4D97-AF65-F5344CB8AC3E}">
        <p14:creationId xmlns:p14="http://schemas.microsoft.com/office/powerpoint/2010/main" val="283670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6FB570-280A-4261-93B6-1C4D185E5182}"/>
              </a:ext>
            </a:extLst>
          </p:cNvPr>
          <p:cNvSpPr>
            <a:spLocks noGrp="1"/>
          </p:cNvSpPr>
          <p:nvPr>
            <p:ph type="title"/>
          </p:nvPr>
        </p:nvSpPr>
        <p:spPr>
          <a:xfrm>
            <a:off x="0" y="0"/>
            <a:ext cx="8336301" cy="1325563"/>
          </a:xfrm>
        </p:spPr>
        <p:txBody>
          <a:bodyPr>
            <a:normAutofit fontScale="90000"/>
          </a:bodyPr>
          <a:lstStyle/>
          <a:p>
            <a:r>
              <a:rPr lang="sv-SE" dirty="0"/>
              <a:t>Överanvändning av engångshandskar</a:t>
            </a:r>
          </a:p>
        </p:txBody>
      </p:sp>
      <p:sp>
        <p:nvSpPr>
          <p:cNvPr id="4" name="textruta 3">
            <a:extLst>
              <a:ext uri="{FF2B5EF4-FFF2-40B4-BE49-F238E27FC236}">
                <a16:creationId xmlns:a16="http://schemas.microsoft.com/office/drawing/2014/main" id="{23BAC455-5F37-47E5-A6BE-CABBF6949972}"/>
              </a:ext>
            </a:extLst>
          </p:cNvPr>
          <p:cNvSpPr txBox="1"/>
          <p:nvPr/>
        </p:nvSpPr>
        <p:spPr>
          <a:xfrm>
            <a:off x="9643353" y="1156077"/>
            <a:ext cx="2548647" cy="2308324"/>
          </a:xfrm>
          <a:prstGeom prst="rect">
            <a:avLst/>
          </a:prstGeom>
          <a:noFill/>
        </p:spPr>
        <p:txBody>
          <a:bodyPr wrap="square" rtlCol="0">
            <a:spAutoFit/>
          </a:bodyPr>
          <a:lstStyle/>
          <a:p>
            <a:pPr marL="285750" indent="-285750" algn="l">
              <a:buFont typeface="Arial" panose="020B0604020202020204" pitchFamily="34" charset="0"/>
              <a:buChar char="•"/>
            </a:pPr>
            <a:r>
              <a:rPr lang="sv-SE" b="1" dirty="0"/>
              <a:t>Regelbunden utbildning</a:t>
            </a:r>
            <a:br>
              <a:rPr lang="sv-SE" b="1" dirty="0"/>
            </a:br>
            <a:endParaRPr lang="sv-SE" b="1" dirty="0"/>
          </a:p>
          <a:p>
            <a:pPr marL="285750" indent="-285750" algn="l">
              <a:buFont typeface="Arial" panose="020B0604020202020204" pitchFamily="34" charset="0"/>
              <a:buChar char="•"/>
            </a:pPr>
            <a:r>
              <a:rPr lang="sv-SE" b="1" dirty="0"/>
              <a:t>Bjud in Vårdhygien</a:t>
            </a:r>
          </a:p>
          <a:p>
            <a:pPr marL="285750" indent="-285750" algn="l">
              <a:buFont typeface="Arial" panose="020B0604020202020204" pitchFamily="34" charset="0"/>
              <a:buChar char="•"/>
            </a:pPr>
            <a:endParaRPr lang="sv-SE" b="1" dirty="0"/>
          </a:p>
          <a:p>
            <a:pPr marL="285750" indent="-285750" algn="l">
              <a:buFont typeface="Arial" panose="020B0604020202020204" pitchFamily="34" charset="0"/>
              <a:buChar char="•"/>
            </a:pPr>
            <a:r>
              <a:rPr lang="sv-SE" b="1" dirty="0"/>
              <a:t>Uppmärksamma svinn</a:t>
            </a:r>
          </a:p>
        </p:txBody>
      </p:sp>
      <p:pic>
        <p:nvPicPr>
          <p:cNvPr id="6" name="Bildobjekt 5" descr="En bild som visar text, skärmbild, Teckensnitt, nummer&#10;&#10;AI-genererat innehåll kan vara felaktigt.">
            <a:extLst>
              <a:ext uri="{FF2B5EF4-FFF2-40B4-BE49-F238E27FC236}">
                <a16:creationId xmlns:a16="http://schemas.microsoft.com/office/drawing/2014/main" id="{E5BF6A3E-C769-1797-FD38-0244AD2C053B}"/>
              </a:ext>
            </a:extLst>
          </p:cNvPr>
          <p:cNvPicPr>
            <a:picLocks noChangeAspect="1"/>
          </p:cNvPicPr>
          <p:nvPr/>
        </p:nvPicPr>
        <p:blipFill>
          <a:blip r:embed="rId3"/>
          <a:stretch>
            <a:fillRect/>
          </a:stretch>
        </p:blipFill>
        <p:spPr>
          <a:xfrm>
            <a:off x="0" y="1156077"/>
            <a:ext cx="9503227" cy="4456220"/>
          </a:xfrm>
          <a:prstGeom prst="rect">
            <a:avLst/>
          </a:prstGeom>
        </p:spPr>
      </p:pic>
    </p:spTree>
    <p:extLst>
      <p:ext uri="{BB962C8B-B14F-4D97-AF65-F5344CB8AC3E}">
        <p14:creationId xmlns:p14="http://schemas.microsoft.com/office/powerpoint/2010/main" val="109893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2055BF8F-1715-4696-7C21-59FFBC1B70DA}"/>
              </a:ext>
            </a:extLst>
          </p:cNvPr>
          <p:cNvSpPr>
            <a:spLocks noGrp="1"/>
          </p:cNvSpPr>
          <p:nvPr>
            <p:ph type="body" sz="quarter" idx="19"/>
          </p:nvPr>
        </p:nvSpPr>
        <p:spPr>
          <a:xfrm>
            <a:off x="6749928" y="2025650"/>
            <a:ext cx="4880095" cy="4014788"/>
          </a:xfrm>
        </p:spPr>
        <p:txBody>
          <a:bodyPr>
            <a:normAutofit/>
          </a:bodyPr>
          <a:lstStyle/>
          <a:p>
            <a:pPr marL="0" indent="0">
              <a:buNone/>
            </a:pPr>
            <a:r>
              <a:rPr lang="sv-SE" dirty="0"/>
              <a:t>🌍 </a:t>
            </a:r>
            <a:r>
              <a:rPr lang="sv-SE" b="1" dirty="0"/>
              <a:t>Om vi minskar användningen med 15 % per år innebär det</a:t>
            </a:r>
            <a:r>
              <a:rPr lang="sv-SE" dirty="0"/>
              <a:t> </a:t>
            </a:r>
            <a:r>
              <a:rPr lang="sv-SE" b="1" dirty="0"/>
              <a:t>:</a:t>
            </a:r>
            <a:br>
              <a:rPr lang="sv-SE" dirty="0"/>
            </a:br>
            <a:r>
              <a:rPr lang="sv-SE" dirty="0"/>
              <a:t>✅ 1 280 216 färre handskar</a:t>
            </a:r>
            <a:br>
              <a:rPr lang="sv-SE" dirty="0"/>
            </a:br>
            <a:r>
              <a:rPr lang="sv-SE" dirty="0"/>
              <a:t>✅ 2 279 753 kr i besparingar</a:t>
            </a:r>
            <a:br>
              <a:rPr lang="sv-SE" dirty="0"/>
            </a:br>
            <a:r>
              <a:rPr lang="sv-SE" dirty="0"/>
              <a:t>✅ 27,7 ton mindre CO₂-utsläpp</a:t>
            </a:r>
            <a:br>
              <a:rPr lang="sv-SE" dirty="0"/>
            </a:br>
            <a:endParaRPr lang="sv-SE" dirty="0"/>
          </a:p>
          <a:p>
            <a:pPr marL="0" indent="0">
              <a:buNone/>
            </a:pPr>
            <a:r>
              <a:rPr lang="sv-SE" sz="1800" dirty="0"/>
              <a:t>(Motsvarar ca 125 000 km med bil – ungefär 3 varv runt jorden! 🌎🚗) </a:t>
            </a:r>
          </a:p>
          <a:p>
            <a:pPr marL="0" indent="0">
              <a:buNone/>
            </a:pPr>
            <a:endParaRPr lang="sv-SE" dirty="0"/>
          </a:p>
        </p:txBody>
      </p:sp>
      <p:pic>
        <p:nvPicPr>
          <p:cNvPr id="7" name="Platshållare för bild 6" descr="En bild som visar hand, handske, finger, Skyddshanske&#10;&#10;AI-genererat innehåll kan vara felaktigt.">
            <a:extLst>
              <a:ext uri="{FF2B5EF4-FFF2-40B4-BE49-F238E27FC236}">
                <a16:creationId xmlns:a16="http://schemas.microsoft.com/office/drawing/2014/main" id="{AB819DED-A154-ABFB-C3EF-540130CEF48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354" b="11354"/>
          <a:stretch>
            <a:fillRect/>
          </a:stretch>
        </p:blipFill>
        <p:spPr>
          <a:xfrm>
            <a:off x="0" y="2146300"/>
            <a:ext cx="6096000" cy="4711700"/>
          </a:xfrm>
        </p:spPr>
      </p:pic>
      <p:sp>
        <p:nvSpPr>
          <p:cNvPr id="4" name="Platshållare för innehåll 3">
            <a:extLst>
              <a:ext uri="{FF2B5EF4-FFF2-40B4-BE49-F238E27FC236}">
                <a16:creationId xmlns:a16="http://schemas.microsoft.com/office/drawing/2014/main" id="{E1F2D862-D649-4D25-6525-E143E6008151}"/>
              </a:ext>
            </a:extLst>
          </p:cNvPr>
          <p:cNvSpPr>
            <a:spLocks noGrp="1"/>
          </p:cNvSpPr>
          <p:nvPr>
            <p:ph type="body" sz="quarter" idx="17"/>
          </p:nvPr>
        </p:nvSpPr>
        <p:spPr>
          <a:xfrm>
            <a:off x="561974" y="556599"/>
            <a:ext cx="2657654" cy="2815311"/>
          </a:xfrm>
        </p:spPr>
        <p:txBody>
          <a:bodyPr anchor="ctr">
            <a:normAutofit/>
          </a:bodyPr>
          <a:lstStyle/>
          <a:p>
            <a:pPr marL="0" indent="0">
              <a:lnSpc>
                <a:spcPct val="140000"/>
              </a:lnSpc>
              <a:buNone/>
            </a:pPr>
            <a:r>
              <a:rPr lang="sv-SE" sz="1300" dirty="0"/>
              <a:t>Visste ni att i regionen använder vi ungefär 8,5 miljoner handskar årligen - det blir 23 000 handskar per dag! </a:t>
            </a:r>
          </a:p>
        </p:txBody>
      </p:sp>
    </p:spTree>
    <p:extLst>
      <p:ext uri="{BB962C8B-B14F-4D97-AF65-F5344CB8AC3E}">
        <p14:creationId xmlns:p14="http://schemas.microsoft.com/office/powerpoint/2010/main" val="257117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FFC3AF47-B37F-8E07-617C-758751B4329E}"/>
              </a:ext>
            </a:extLst>
          </p:cNvPr>
          <p:cNvSpPr>
            <a:spLocks noGrp="1"/>
          </p:cNvSpPr>
          <p:nvPr>
            <p:ph type="title"/>
          </p:nvPr>
        </p:nvSpPr>
        <p:spPr>
          <a:xfrm>
            <a:off x="169294" y="105507"/>
            <a:ext cx="8336301" cy="675467"/>
          </a:xfrm>
        </p:spPr>
        <p:txBody>
          <a:bodyPr>
            <a:normAutofit fontScale="90000"/>
          </a:bodyPr>
          <a:lstStyle/>
          <a:p>
            <a:r>
              <a:rPr lang="sv-SE" dirty="0"/>
              <a:t>Huvudkuddar</a:t>
            </a:r>
          </a:p>
        </p:txBody>
      </p:sp>
      <p:pic>
        <p:nvPicPr>
          <p:cNvPr id="8" name="Bildobjekt 7">
            <a:extLst>
              <a:ext uri="{FF2B5EF4-FFF2-40B4-BE49-F238E27FC236}">
                <a16:creationId xmlns:a16="http://schemas.microsoft.com/office/drawing/2014/main" id="{201AB2C4-9772-AD2E-218E-7750E2E61FBE}"/>
              </a:ext>
            </a:extLst>
          </p:cNvPr>
          <p:cNvPicPr>
            <a:picLocks noChangeAspect="1"/>
          </p:cNvPicPr>
          <p:nvPr/>
        </p:nvPicPr>
        <p:blipFill>
          <a:blip r:embed="rId3"/>
          <a:stretch>
            <a:fillRect/>
          </a:stretch>
        </p:blipFill>
        <p:spPr>
          <a:xfrm>
            <a:off x="169294" y="780974"/>
            <a:ext cx="9919747" cy="5971519"/>
          </a:xfrm>
          <a:prstGeom prst="rect">
            <a:avLst/>
          </a:prstGeom>
        </p:spPr>
      </p:pic>
      <p:sp>
        <p:nvSpPr>
          <p:cNvPr id="12" name="textruta 11">
            <a:extLst>
              <a:ext uri="{FF2B5EF4-FFF2-40B4-BE49-F238E27FC236}">
                <a16:creationId xmlns:a16="http://schemas.microsoft.com/office/drawing/2014/main" id="{0FE5DDA8-175C-9B80-9BC7-A20EA9E6A2EA}"/>
              </a:ext>
            </a:extLst>
          </p:cNvPr>
          <p:cNvSpPr txBox="1"/>
          <p:nvPr/>
        </p:nvSpPr>
        <p:spPr>
          <a:xfrm>
            <a:off x="9954929" y="780974"/>
            <a:ext cx="2237071" cy="5078313"/>
          </a:xfrm>
          <a:prstGeom prst="rect">
            <a:avLst/>
          </a:prstGeom>
          <a:noFill/>
        </p:spPr>
        <p:txBody>
          <a:bodyPr wrap="square" rtlCol="0">
            <a:spAutoFit/>
          </a:bodyPr>
          <a:lstStyle/>
          <a:p>
            <a:pPr marL="285750" indent="-285750" algn="l">
              <a:buFont typeface="Arial" panose="020B0604020202020204" pitchFamily="34" charset="0"/>
              <a:buChar char="•"/>
            </a:pPr>
            <a:r>
              <a:rPr lang="sv-SE" b="1" dirty="0"/>
              <a:t>Byt ut </a:t>
            </a:r>
            <a:r>
              <a:rPr lang="sv-SE" dirty="0"/>
              <a:t>engångskuddar mot flergångskuddar för vårdmiljö</a:t>
            </a:r>
          </a:p>
          <a:p>
            <a:pPr algn="l"/>
            <a:endParaRPr lang="sv-SE" dirty="0"/>
          </a:p>
          <a:p>
            <a:pPr marL="285750" indent="-285750" algn="l">
              <a:buFont typeface="Arial" panose="020B0604020202020204" pitchFamily="34" charset="0"/>
              <a:buChar char="•"/>
            </a:pPr>
            <a:r>
              <a:rPr lang="sv-SE" b="1" dirty="0"/>
              <a:t>Säkerställ</a:t>
            </a:r>
            <a:r>
              <a:rPr lang="sv-SE" dirty="0"/>
              <a:t> att personal vet hur rengöring ska göras</a:t>
            </a:r>
          </a:p>
          <a:p>
            <a:pPr algn="l"/>
            <a:endParaRPr lang="sv-SE" dirty="0"/>
          </a:p>
          <a:p>
            <a:pPr marL="285750" indent="-285750" algn="l">
              <a:buFont typeface="Arial" panose="020B0604020202020204" pitchFamily="34" charset="0"/>
              <a:buChar char="•"/>
            </a:pPr>
            <a:r>
              <a:rPr lang="sv-SE" b="1" dirty="0"/>
              <a:t>Viktigt!</a:t>
            </a:r>
            <a:br>
              <a:rPr lang="sv-SE" dirty="0"/>
            </a:br>
            <a:r>
              <a:rPr lang="sv-SE" dirty="0"/>
              <a:t>skriv inte på kuddens filter</a:t>
            </a:r>
          </a:p>
          <a:p>
            <a:pPr algn="l"/>
            <a:endParaRPr lang="sv-SE" dirty="0"/>
          </a:p>
          <a:p>
            <a:pPr marL="285750" indent="-285750" algn="l">
              <a:buFont typeface="Arial" panose="020B0604020202020204" pitchFamily="34" charset="0"/>
              <a:buChar char="•"/>
            </a:pPr>
            <a:r>
              <a:rPr lang="sv-SE" b="1" dirty="0"/>
              <a:t>Kontrollera</a:t>
            </a:r>
            <a:r>
              <a:rPr lang="sv-SE" dirty="0"/>
              <a:t> kuddarnas skick regelbundet</a:t>
            </a:r>
          </a:p>
        </p:txBody>
      </p:sp>
    </p:spTree>
    <p:extLst>
      <p:ext uri="{BB962C8B-B14F-4D97-AF65-F5344CB8AC3E}">
        <p14:creationId xmlns:p14="http://schemas.microsoft.com/office/powerpoint/2010/main" val="348963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1DE44C-D8F3-A5DD-CACA-71CEDD5CD0D1}"/>
              </a:ext>
            </a:extLst>
          </p:cNvPr>
          <p:cNvSpPr>
            <a:spLocks noGrp="1"/>
          </p:cNvSpPr>
          <p:nvPr>
            <p:ph type="title"/>
          </p:nvPr>
        </p:nvSpPr>
        <p:spPr/>
        <p:txBody>
          <a:bodyPr/>
          <a:lstStyle/>
          <a:p>
            <a:r>
              <a:rPr lang="sv-SE" dirty="0"/>
              <a:t>Huvudkuddar</a:t>
            </a:r>
          </a:p>
        </p:txBody>
      </p:sp>
      <p:sp>
        <p:nvSpPr>
          <p:cNvPr id="3" name="Platshållare för text 2">
            <a:extLst>
              <a:ext uri="{FF2B5EF4-FFF2-40B4-BE49-F238E27FC236}">
                <a16:creationId xmlns:a16="http://schemas.microsoft.com/office/drawing/2014/main" id="{E0089464-6DEF-285D-BAF4-50EB074978B8}"/>
              </a:ext>
            </a:extLst>
          </p:cNvPr>
          <p:cNvSpPr>
            <a:spLocks noGrp="1"/>
          </p:cNvSpPr>
          <p:nvPr>
            <p:ph type="body" sz="quarter" idx="19"/>
          </p:nvPr>
        </p:nvSpPr>
        <p:spPr>
          <a:xfrm>
            <a:off x="6749928" y="1843085"/>
            <a:ext cx="4880095" cy="4497393"/>
          </a:xfrm>
        </p:spPr>
        <p:txBody>
          <a:bodyPr>
            <a:normAutofit fontScale="62500" lnSpcReduction="20000"/>
          </a:bodyPr>
          <a:lstStyle/>
          <a:p>
            <a:pPr marL="0" indent="0">
              <a:buNone/>
            </a:pPr>
            <a:r>
              <a:rPr lang="sv-SE" sz="2900" dirty="0"/>
              <a:t>Genom att byta till flergångskuddar som </a:t>
            </a:r>
            <a:r>
              <a:rPr lang="sv-SE" sz="2900" b="1" dirty="0"/>
              <a:t>desinfekteras mellan patienter</a:t>
            </a:r>
            <a:r>
              <a:rPr lang="sv-SE" sz="2900" dirty="0"/>
              <a:t>, minskar klimatpåverkan med upp till </a:t>
            </a:r>
            <a:r>
              <a:rPr lang="sv-SE" sz="2900" b="1" dirty="0"/>
              <a:t>99,8 % per år</a:t>
            </a:r>
            <a:r>
              <a:rPr lang="sv-SE" sz="2900" dirty="0"/>
              <a:t> jämfört med engångskuddar!</a:t>
            </a:r>
          </a:p>
          <a:p>
            <a:pPr marL="0" indent="0">
              <a:buNone/>
            </a:pPr>
            <a:r>
              <a:rPr lang="sv-SE" sz="2900" dirty="0"/>
              <a:t>Det motsvarar:</a:t>
            </a:r>
            <a:br>
              <a:rPr lang="sv-SE" sz="2900" dirty="0"/>
            </a:br>
            <a:r>
              <a:rPr lang="sv-SE" sz="3200" dirty="0"/>
              <a:t>🌎</a:t>
            </a:r>
            <a:r>
              <a:rPr lang="sv-SE" sz="2900" dirty="0"/>
              <a:t>En besparing på</a:t>
            </a:r>
            <a:r>
              <a:rPr lang="sv-SE" sz="2900" b="1" dirty="0"/>
              <a:t> ca 270 ton </a:t>
            </a:r>
            <a:r>
              <a:rPr lang="sv-SE" sz="2900" b="1" dirty="0" err="1"/>
              <a:t>CO₂e</a:t>
            </a:r>
            <a:r>
              <a:rPr lang="sv-SE" sz="2900" b="1" dirty="0"/>
              <a:t> per år</a:t>
            </a:r>
            <a:endParaRPr lang="sv-SE" sz="2900" dirty="0"/>
          </a:p>
          <a:p>
            <a:pPr marL="0" lvl="0" indent="0">
              <a:buNone/>
            </a:pPr>
            <a:r>
              <a:rPr lang="sv-SE" sz="3800" dirty="0"/>
              <a:t>🚗</a:t>
            </a:r>
            <a:r>
              <a:rPr lang="sv-SE" sz="2900" dirty="0"/>
              <a:t>Lika mycket som att ta bort </a:t>
            </a:r>
            <a:r>
              <a:rPr lang="sv-SE" sz="2900" b="1" dirty="0"/>
              <a:t>60 personbilar</a:t>
            </a:r>
            <a:r>
              <a:rPr lang="sv-SE" sz="2900" dirty="0"/>
              <a:t> från vägarna permanent</a:t>
            </a:r>
          </a:p>
          <a:p>
            <a:pPr marL="0" lvl="0" indent="0">
              <a:buNone/>
            </a:pPr>
            <a:r>
              <a:rPr lang="sv-SE" sz="2900" dirty="0"/>
              <a:t>Eller att inte flyga </a:t>
            </a:r>
            <a:r>
              <a:rPr lang="sv-SE" sz="2900" b="1" dirty="0"/>
              <a:t>700 gånger tur och retur Stockholm–London.</a:t>
            </a:r>
            <a:endParaRPr lang="sv-SE" sz="2900" dirty="0"/>
          </a:p>
          <a:p>
            <a:pPr marL="0" indent="0">
              <a:buNone/>
            </a:pPr>
            <a:endParaRPr lang="sv-SE" dirty="0"/>
          </a:p>
        </p:txBody>
      </p:sp>
      <p:pic>
        <p:nvPicPr>
          <p:cNvPr id="7" name="Platshållare för bild 6" descr="En bild som visar klädsel, person, Människoansikte, leende&#10;&#10;AI-genererat innehåll kan vara felaktigt.">
            <a:extLst>
              <a:ext uri="{FF2B5EF4-FFF2-40B4-BE49-F238E27FC236}">
                <a16:creationId xmlns:a16="http://schemas.microsoft.com/office/drawing/2014/main" id="{52551F85-CFD9-3CF0-E057-5D4D775A6C84}"/>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354" b="11354"/>
          <a:stretch>
            <a:fillRect/>
          </a:stretch>
        </p:blipFill>
        <p:spPr/>
      </p:pic>
      <p:sp>
        <p:nvSpPr>
          <p:cNvPr id="5" name="Platshållare för text 4">
            <a:extLst>
              <a:ext uri="{FF2B5EF4-FFF2-40B4-BE49-F238E27FC236}">
                <a16:creationId xmlns:a16="http://schemas.microsoft.com/office/drawing/2014/main" id="{C2017D29-B179-EC3C-3B89-EF88DEC3BFCD}"/>
              </a:ext>
            </a:extLst>
          </p:cNvPr>
          <p:cNvSpPr>
            <a:spLocks noGrp="1"/>
          </p:cNvSpPr>
          <p:nvPr>
            <p:ph type="body" sz="quarter" idx="17"/>
          </p:nvPr>
        </p:nvSpPr>
        <p:spPr>
          <a:xfrm>
            <a:off x="561976" y="517522"/>
            <a:ext cx="3132200" cy="3322958"/>
          </a:xfrm>
        </p:spPr>
        <p:txBody>
          <a:bodyPr/>
          <a:lstStyle/>
          <a:p>
            <a:r>
              <a:rPr lang="sv-SE" sz="2200" dirty="0"/>
              <a:t>Under 2025 använde vi nästan 38 000 engångskuddar i regionen</a:t>
            </a:r>
          </a:p>
        </p:txBody>
      </p:sp>
    </p:spTree>
    <p:extLst>
      <p:ext uri="{BB962C8B-B14F-4D97-AF65-F5344CB8AC3E}">
        <p14:creationId xmlns:p14="http://schemas.microsoft.com/office/powerpoint/2010/main" val="3494849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7D1A09-FDAE-4C34-802D-7FA2E82A179C}"/>
              </a:ext>
            </a:extLst>
          </p:cNvPr>
          <p:cNvSpPr>
            <a:spLocks noGrp="1"/>
          </p:cNvSpPr>
          <p:nvPr>
            <p:ph type="title"/>
          </p:nvPr>
        </p:nvSpPr>
        <p:spPr>
          <a:xfrm>
            <a:off x="0" y="-2773"/>
            <a:ext cx="8336301" cy="738269"/>
          </a:xfrm>
        </p:spPr>
        <p:txBody>
          <a:bodyPr/>
          <a:lstStyle/>
          <a:p>
            <a:r>
              <a:rPr lang="sv-SE" dirty="0"/>
              <a:t>Medicinbägare</a:t>
            </a:r>
          </a:p>
        </p:txBody>
      </p:sp>
      <p:sp>
        <p:nvSpPr>
          <p:cNvPr id="5" name="textruta 4">
            <a:extLst>
              <a:ext uri="{FF2B5EF4-FFF2-40B4-BE49-F238E27FC236}">
                <a16:creationId xmlns:a16="http://schemas.microsoft.com/office/drawing/2014/main" id="{E91F16DD-8DD4-488E-9577-B102CF9649FE}"/>
              </a:ext>
            </a:extLst>
          </p:cNvPr>
          <p:cNvSpPr txBox="1"/>
          <p:nvPr/>
        </p:nvSpPr>
        <p:spPr>
          <a:xfrm>
            <a:off x="9677389" y="735496"/>
            <a:ext cx="2425428" cy="3447098"/>
          </a:xfrm>
          <a:prstGeom prst="rect">
            <a:avLst/>
          </a:prstGeom>
          <a:noFill/>
        </p:spPr>
        <p:txBody>
          <a:bodyPr wrap="square" rtlCol="0">
            <a:spAutoFit/>
          </a:bodyPr>
          <a:lstStyle/>
          <a:p>
            <a:pPr marL="285750" indent="-285750" algn="l">
              <a:buFont typeface="Arial" panose="020B0604020202020204" pitchFamily="34" charset="0"/>
              <a:buChar char="•"/>
            </a:pPr>
            <a:r>
              <a:rPr lang="sv-SE" b="1" dirty="0"/>
              <a:t>Torra läkemedel</a:t>
            </a:r>
            <a:br>
              <a:rPr lang="sv-SE" dirty="0"/>
            </a:br>
            <a:r>
              <a:rPr lang="sv-SE" sz="1600" dirty="0"/>
              <a:t>-medicinbägare i papper</a:t>
            </a:r>
            <a:br>
              <a:rPr lang="sv-SE" sz="1600" dirty="0"/>
            </a:br>
            <a:endParaRPr lang="sv-SE" sz="1600" dirty="0"/>
          </a:p>
          <a:p>
            <a:pPr marL="285750" indent="-285750" algn="l">
              <a:buFont typeface="Arial" panose="020B0604020202020204" pitchFamily="34" charset="0"/>
              <a:buChar char="•"/>
            </a:pPr>
            <a:r>
              <a:rPr lang="sv-SE" b="1" dirty="0"/>
              <a:t>Flytande läkemedel</a:t>
            </a:r>
            <a:br>
              <a:rPr lang="sv-SE" dirty="0"/>
            </a:br>
            <a:r>
              <a:rPr lang="sv-SE" sz="1600" dirty="0"/>
              <a:t>1. Medicinbägare i papper</a:t>
            </a:r>
            <a:br>
              <a:rPr lang="sv-SE" sz="1600" dirty="0"/>
            </a:br>
            <a:r>
              <a:rPr lang="sv-SE" sz="1600" dirty="0"/>
              <a:t>2. Medicinbägare i plast</a:t>
            </a:r>
          </a:p>
          <a:p>
            <a:pPr marL="285750" indent="-285750" algn="l">
              <a:buFont typeface="Arial" panose="020B0604020202020204" pitchFamily="34" charset="0"/>
              <a:buChar char="•"/>
            </a:pPr>
            <a:endParaRPr lang="sv-SE" dirty="0"/>
          </a:p>
          <a:p>
            <a:pPr marL="285750" indent="-285750" algn="l">
              <a:buFont typeface="Arial" panose="020B0604020202020204" pitchFamily="34" charset="0"/>
              <a:buChar char="•"/>
            </a:pPr>
            <a:r>
              <a:rPr lang="sv-SE" b="1" dirty="0"/>
              <a:t>Flergångsbägare</a:t>
            </a:r>
            <a:br>
              <a:rPr lang="sv-SE" dirty="0"/>
            </a:br>
            <a:r>
              <a:rPr lang="sv-SE" sz="1600" dirty="0"/>
              <a:t>-möjligt att införa?</a:t>
            </a:r>
            <a:endParaRPr lang="sv-SE" dirty="0"/>
          </a:p>
        </p:txBody>
      </p:sp>
      <p:pic>
        <p:nvPicPr>
          <p:cNvPr id="4" name="Bildobjekt 3" descr="En bild som visar text, skärmbild, nummer, Teckensnitt&#10;&#10;AI-genererat innehåll kan vara felaktigt.">
            <a:extLst>
              <a:ext uri="{FF2B5EF4-FFF2-40B4-BE49-F238E27FC236}">
                <a16:creationId xmlns:a16="http://schemas.microsoft.com/office/drawing/2014/main" id="{C99A52D9-98BA-1361-8852-52496271E075}"/>
              </a:ext>
            </a:extLst>
          </p:cNvPr>
          <p:cNvPicPr>
            <a:picLocks noChangeAspect="1"/>
          </p:cNvPicPr>
          <p:nvPr/>
        </p:nvPicPr>
        <p:blipFill>
          <a:blip r:embed="rId3"/>
          <a:stretch>
            <a:fillRect/>
          </a:stretch>
        </p:blipFill>
        <p:spPr>
          <a:xfrm>
            <a:off x="0" y="735496"/>
            <a:ext cx="9677389" cy="5696619"/>
          </a:xfrm>
          <a:prstGeom prst="rect">
            <a:avLst/>
          </a:prstGeom>
        </p:spPr>
      </p:pic>
    </p:spTree>
    <p:extLst>
      <p:ext uri="{BB962C8B-B14F-4D97-AF65-F5344CB8AC3E}">
        <p14:creationId xmlns:p14="http://schemas.microsoft.com/office/powerpoint/2010/main" val="114968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F74B182-D44F-106E-8CE6-8D23941E0B8C}"/>
              </a:ext>
            </a:extLst>
          </p:cNvPr>
          <p:cNvSpPr>
            <a:spLocks noGrp="1"/>
          </p:cNvSpPr>
          <p:nvPr>
            <p:ph type="title"/>
          </p:nvPr>
        </p:nvSpPr>
        <p:spPr>
          <a:xfrm>
            <a:off x="633529" y="517522"/>
            <a:ext cx="5052898" cy="1325563"/>
          </a:xfrm>
        </p:spPr>
        <p:txBody>
          <a:bodyPr/>
          <a:lstStyle/>
          <a:p>
            <a:r>
              <a:rPr lang="en-US" dirty="0" err="1"/>
              <a:t>Medicinbägare</a:t>
            </a:r>
            <a:endParaRPr lang="en-US" dirty="0"/>
          </a:p>
        </p:txBody>
      </p:sp>
      <p:sp>
        <p:nvSpPr>
          <p:cNvPr id="6" name="Platshållare för innehåll 5">
            <a:extLst>
              <a:ext uri="{FF2B5EF4-FFF2-40B4-BE49-F238E27FC236}">
                <a16:creationId xmlns:a16="http://schemas.microsoft.com/office/drawing/2014/main" id="{5349B6AE-4FD4-AA54-F18E-AAAC8B2D8BB7}"/>
              </a:ext>
            </a:extLst>
          </p:cNvPr>
          <p:cNvSpPr>
            <a:spLocks noGrp="1"/>
          </p:cNvSpPr>
          <p:nvPr>
            <p:ph type="body" sz="quarter" idx="20"/>
          </p:nvPr>
        </p:nvSpPr>
        <p:spPr>
          <a:xfrm>
            <a:off x="633529" y="2025497"/>
            <a:ext cx="5052897" cy="4015649"/>
          </a:xfrm>
        </p:spPr>
        <p:txBody>
          <a:bodyPr>
            <a:normAutofit/>
          </a:bodyPr>
          <a:lstStyle/>
          <a:p>
            <a:pPr marL="0" indent="0">
              <a:buNone/>
            </a:pPr>
            <a:r>
              <a:rPr lang="sv-SE" b="1" dirty="0"/>
              <a:t>Om vi halvera användningen av plastbägare </a:t>
            </a:r>
            <a:r>
              <a:rPr lang="sv-SE" dirty="0"/>
              <a:t>och ersätter med pappersbägare uppnår vi en klimatbesparing på cirka 23 kg </a:t>
            </a:r>
            <a:r>
              <a:rPr lang="sv-SE" dirty="0" err="1"/>
              <a:t>CO₂e</a:t>
            </a:r>
            <a:r>
              <a:rPr lang="sv-SE" dirty="0"/>
              <a:t>.</a:t>
            </a:r>
          </a:p>
          <a:p>
            <a:pPr marL="0" indent="0">
              <a:buNone/>
            </a:pPr>
            <a:endParaRPr lang="sv-SE" dirty="0"/>
          </a:p>
          <a:p>
            <a:pPr marL="0" indent="0">
              <a:buNone/>
            </a:pPr>
            <a:r>
              <a:rPr lang="sv-SE" dirty="0"/>
              <a:t>🚗 Motsvarar ca 160 km bilkörning.</a:t>
            </a:r>
          </a:p>
        </p:txBody>
      </p:sp>
      <p:pic>
        <p:nvPicPr>
          <p:cNvPr id="12" name="Platshållare för bild 11" descr="En bild som visar papperskopp, bordsservis, kopp&#10;&#10;AI-genererat innehåll kan vara felaktigt.">
            <a:extLst>
              <a:ext uri="{FF2B5EF4-FFF2-40B4-BE49-F238E27FC236}">
                <a16:creationId xmlns:a16="http://schemas.microsoft.com/office/drawing/2014/main" id="{402AD501-0F78-A39A-D2BE-BB9BF2B2573B}"/>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85" r="4915"/>
          <a:stretch>
            <a:fillRect/>
          </a:stretch>
        </p:blipFill>
        <p:spPr>
          <a:xfrm>
            <a:off x="6244303" y="1233946"/>
            <a:ext cx="4537997" cy="4807200"/>
          </a:xfrm>
          <a:noFill/>
        </p:spPr>
      </p:pic>
    </p:spTree>
    <p:extLst>
      <p:ext uri="{BB962C8B-B14F-4D97-AF65-F5344CB8AC3E}">
        <p14:creationId xmlns:p14="http://schemas.microsoft.com/office/powerpoint/2010/main" val="1234520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8337CD-0427-4B74-B482-3AC9BE1D2DD8}"/>
              </a:ext>
            </a:extLst>
          </p:cNvPr>
          <p:cNvSpPr>
            <a:spLocks noGrp="1"/>
          </p:cNvSpPr>
          <p:nvPr>
            <p:ph type="title"/>
          </p:nvPr>
        </p:nvSpPr>
        <p:spPr>
          <a:xfrm>
            <a:off x="633528" y="517522"/>
            <a:ext cx="8336301" cy="1325563"/>
          </a:xfrm>
        </p:spPr>
        <p:txBody>
          <a:bodyPr anchor="ctr">
            <a:normAutofit fontScale="90000"/>
          </a:bodyPr>
          <a:lstStyle/>
          <a:p>
            <a:pPr>
              <a:lnSpc>
                <a:spcPct val="115000"/>
              </a:lnSpc>
            </a:pPr>
            <a:r>
              <a:rPr lang="sv-SE" dirty="0"/>
              <a:t>Ett nytt digitalt kunskapsstöd: Miljö- och klimatinsatser i praktiken</a:t>
            </a:r>
          </a:p>
        </p:txBody>
      </p:sp>
      <p:pic>
        <p:nvPicPr>
          <p:cNvPr id="5" name="Bildobjekt 4">
            <a:extLst>
              <a:ext uri="{FF2B5EF4-FFF2-40B4-BE49-F238E27FC236}">
                <a16:creationId xmlns:a16="http://schemas.microsoft.com/office/drawing/2014/main" id="{437F631B-A470-4C71-9703-91B90566AE8F}"/>
              </a:ext>
            </a:extLst>
          </p:cNvPr>
          <p:cNvPicPr>
            <a:picLocks noChangeAspect="1"/>
          </p:cNvPicPr>
          <p:nvPr/>
        </p:nvPicPr>
        <p:blipFill>
          <a:blip r:embed="rId3"/>
          <a:stretch>
            <a:fillRect/>
          </a:stretch>
        </p:blipFill>
        <p:spPr>
          <a:xfrm>
            <a:off x="316962" y="2322191"/>
            <a:ext cx="11558075" cy="1966029"/>
          </a:xfrm>
          <a:prstGeom prst="rect">
            <a:avLst/>
          </a:prstGeom>
        </p:spPr>
      </p:pic>
      <p:sp>
        <p:nvSpPr>
          <p:cNvPr id="6" name="Rektangel 5">
            <a:extLst>
              <a:ext uri="{FF2B5EF4-FFF2-40B4-BE49-F238E27FC236}">
                <a16:creationId xmlns:a16="http://schemas.microsoft.com/office/drawing/2014/main" id="{24A29283-2925-4B00-93CC-00D5D2E723FB}"/>
              </a:ext>
            </a:extLst>
          </p:cNvPr>
          <p:cNvSpPr/>
          <p:nvPr/>
        </p:nvSpPr>
        <p:spPr>
          <a:xfrm>
            <a:off x="2873829" y="4955585"/>
            <a:ext cx="6096000" cy="1171988"/>
          </a:xfrm>
          <a:prstGeom prst="rect">
            <a:avLst/>
          </a:prstGeom>
        </p:spPr>
        <p:txBody>
          <a:bodyPr>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sv-SE" dirty="0">
                <a:latin typeface="Times New Roman" panose="02020603050405020304" pitchFamily="18" charset="0"/>
                <a:ea typeface="Times New Roman" panose="02020603050405020304" pitchFamily="18" charset="0"/>
                <a:cs typeface="Times New Roman" panose="02020603050405020304" pitchFamily="18" charset="0"/>
              </a:rPr>
              <a:t>Cirka fem minuter per avsnitt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dirty="0">
                <a:latin typeface="Times New Roman" panose="02020603050405020304" pitchFamily="18" charset="0"/>
                <a:ea typeface="Times New Roman" panose="02020603050405020304" pitchFamily="18" charset="0"/>
                <a:cs typeface="Times New Roman" panose="02020603050405020304" pitchFamily="18" charset="0"/>
              </a:rPr>
              <a:t>Välj det som är relevant för din verksamhet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dirty="0">
                <a:latin typeface="Times New Roman" panose="02020603050405020304" pitchFamily="18" charset="0"/>
                <a:ea typeface="Times New Roman" panose="02020603050405020304" pitchFamily="18" charset="0"/>
                <a:cs typeface="Times New Roman" panose="02020603050405020304" pitchFamily="18" charset="0"/>
              </a:rPr>
              <a:t>Kan användas individuellt eller som underlag på APT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607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8B3D130-89DF-9203-8E48-13020AF729B1}"/>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4076684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A5F75-D604-4891-A443-60EB5C351419}"/>
              </a:ext>
            </a:extLst>
          </p:cNvPr>
          <p:cNvSpPr>
            <a:spLocks noGrp="1"/>
          </p:cNvSpPr>
          <p:nvPr>
            <p:ph type="title"/>
          </p:nvPr>
        </p:nvSpPr>
        <p:spPr>
          <a:xfrm>
            <a:off x="633528" y="16590"/>
            <a:ext cx="8336301" cy="1325563"/>
          </a:xfrm>
        </p:spPr>
        <p:txBody>
          <a:bodyPr/>
          <a:lstStyle/>
          <a:p>
            <a:r>
              <a:rPr lang="sv-SE" dirty="0"/>
              <a:t>Bakgrund</a:t>
            </a:r>
          </a:p>
        </p:txBody>
      </p:sp>
      <p:sp>
        <p:nvSpPr>
          <p:cNvPr id="4" name="Platshållare för innehåll 3">
            <a:extLst>
              <a:ext uri="{FF2B5EF4-FFF2-40B4-BE49-F238E27FC236}">
                <a16:creationId xmlns:a16="http://schemas.microsoft.com/office/drawing/2014/main" id="{8ED30D75-BA0C-4BA3-B60A-5B5441F4871A}"/>
              </a:ext>
            </a:extLst>
          </p:cNvPr>
          <p:cNvSpPr>
            <a:spLocks noGrp="1"/>
          </p:cNvSpPr>
          <p:nvPr>
            <p:ph sz="quarter" idx="16"/>
          </p:nvPr>
        </p:nvSpPr>
        <p:spPr>
          <a:xfrm>
            <a:off x="444342" y="1049569"/>
            <a:ext cx="4901030" cy="5290906"/>
          </a:xfrm>
        </p:spPr>
        <p:txBody>
          <a:bodyPr>
            <a:noAutofit/>
          </a:bodyPr>
          <a:lstStyle/>
          <a:p>
            <a:pPr marL="0" indent="0">
              <a:buNone/>
            </a:pPr>
            <a:r>
              <a:rPr lang="sv-SE" sz="1800" b="1" dirty="0"/>
              <a:t>Uppdrag och politisk förankring</a:t>
            </a:r>
          </a:p>
          <a:p>
            <a:r>
              <a:rPr lang="sv-SE" sz="1800" dirty="0"/>
              <a:t>Regionfullmäktiges beslut §135/2024: Regionstyrelsen får i uppdrag att intensifiera klimatarbetet och stärka robustheten inom hälso- och sjukvården.</a:t>
            </a:r>
          </a:p>
          <a:p>
            <a:r>
              <a:rPr lang="sv-SE" sz="1800" dirty="0"/>
              <a:t>Arbetet är i linje med hållbarhetsprogrammet 2024–2028 och med inkommet medborgarförslag.</a:t>
            </a:r>
          </a:p>
        </p:txBody>
      </p:sp>
      <p:sp>
        <p:nvSpPr>
          <p:cNvPr id="5" name="Platshållare för innehåll 4">
            <a:extLst>
              <a:ext uri="{FF2B5EF4-FFF2-40B4-BE49-F238E27FC236}">
                <a16:creationId xmlns:a16="http://schemas.microsoft.com/office/drawing/2014/main" id="{146662C5-49B8-4F8B-90EF-CF3779B6E25F}"/>
              </a:ext>
            </a:extLst>
          </p:cNvPr>
          <p:cNvSpPr>
            <a:spLocks noGrp="1"/>
          </p:cNvSpPr>
          <p:nvPr>
            <p:ph sz="quarter" idx="17"/>
          </p:nvPr>
        </p:nvSpPr>
        <p:spPr>
          <a:xfrm>
            <a:off x="6096000" y="946114"/>
            <a:ext cx="4901030" cy="5290905"/>
          </a:xfrm>
        </p:spPr>
        <p:txBody>
          <a:bodyPr>
            <a:normAutofit/>
          </a:bodyPr>
          <a:lstStyle/>
          <a:p>
            <a:pPr marL="0" indent="0">
              <a:buNone/>
            </a:pPr>
            <a:r>
              <a:rPr lang="sv-SE" sz="1800" b="1" dirty="0"/>
              <a:t>Arbetsgruppen</a:t>
            </a:r>
          </a:p>
          <a:p>
            <a:r>
              <a:rPr lang="sv-SE" sz="1800" dirty="0"/>
              <a:t>Representanter från samtliga verksamhetsområden och miljöenheten.</a:t>
            </a:r>
          </a:p>
          <a:p>
            <a:r>
              <a:rPr lang="sv-SE" sz="1800" dirty="0"/>
              <a:t>Inspel från Vårdhygien, Upphandling och Läkare för miljön.</a:t>
            </a:r>
          </a:p>
          <a:p>
            <a:r>
              <a:rPr lang="sv-SE" sz="1800" dirty="0"/>
              <a:t>Uppdrag: föreslå 3–5 engångsprodukter att fasa ut eller ersätta med mer hållbara alternativ.</a:t>
            </a:r>
            <a:br>
              <a:rPr lang="sv-SE" sz="1400" dirty="0"/>
            </a:br>
            <a:endParaRPr lang="sv-SE" sz="1400" dirty="0"/>
          </a:p>
          <a:p>
            <a:pPr marL="0" indent="0">
              <a:buNone/>
            </a:pPr>
            <a:endParaRPr lang="sv-SE" sz="1400" dirty="0"/>
          </a:p>
        </p:txBody>
      </p:sp>
      <p:pic>
        <p:nvPicPr>
          <p:cNvPr id="7" name="Bildobjekt 6">
            <a:extLst>
              <a:ext uri="{FF2B5EF4-FFF2-40B4-BE49-F238E27FC236}">
                <a16:creationId xmlns:a16="http://schemas.microsoft.com/office/drawing/2014/main" id="{FD477658-611F-4B07-9F1C-050DD9D5E4B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14158" y="4339438"/>
            <a:ext cx="3777842" cy="2518562"/>
          </a:xfrm>
          <a:prstGeom prst="round2DiagRect">
            <a:avLst/>
          </a:prstGeom>
        </p:spPr>
      </p:pic>
    </p:spTree>
    <p:extLst>
      <p:ext uri="{BB962C8B-B14F-4D97-AF65-F5344CB8AC3E}">
        <p14:creationId xmlns:p14="http://schemas.microsoft.com/office/powerpoint/2010/main" val="2226260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A5F75-D604-4891-A443-60EB5C351419}"/>
              </a:ext>
            </a:extLst>
          </p:cNvPr>
          <p:cNvSpPr>
            <a:spLocks noGrp="1"/>
          </p:cNvSpPr>
          <p:nvPr>
            <p:ph type="title"/>
          </p:nvPr>
        </p:nvSpPr>
        <p:spPr>
          <a:xfrm>
            <a:off x="633528" y="517522"/>
            <a:ext cx="4359387" cy="1325563"/>
          </a:xfrm>
        </p:spPr>
        <p:txBody>
          <a:bodyPr anchor="ctr">
            <a:normAutofit/>
          </a:bodyPr>
          <a:lstStyle/>
          <a:p>
            <a:pPr>
              <a:lnSpc>
                <a:spcPct val="115000"/>
              </a:lnSpc>
            </a:pPr>
            <a:br>
              <a:rPr lang="sv-SE" sz="2300"/>
            </a:br>
            <a:r>
              <a:rPr lang="sv-SE" sz="2300"/>
              <a:t>Minska beroendet av engångsprodukter</a:t>
            </a:r>
          </a:p>
        </p:txBody>
      </p:sp>
      <p:sp>
        <p:nvSpPr>
          <p:cNvPr id="8" name="Platshållare för innehåll 7">
            <a:extLst>
              <a:ext uri="{FF2B5EF4-FFF2-40B4-BE49-F238E27FC236}">
                <a16:creationId xmlns:a16="http://schemas.microsoft.com/office/drawing/2014/main" id="{B5118359-CA7E-4F39-BF06-F0AB604109DB}"/>
              </a:ext>
            </a:extLst>
          </p:cNvPr>
          <p:cNvSpPr>
            <a:spLocks noGrp="1"/>
          </p:cNvSpPr>
          <p:nvPr>
            <p:ph type="body" sz="quarter" idx="20"/>
          </p:nvPr>
        </p:nvSpPr>
        <p:spPr>
          <a:xfrm>
            <a:off x="633528" y="2025650"/>
            <a:ext cx="4359387" cy="4014788"/>
          </a:xfrm>
        </p:spPr>
        <p:txBody>
          <a:bodyPr>
            <a:normAutofit/>
          </a:bodyPr>
          <a:lstStyle/>
          <a:p>
            <a:pPr>
              <a:lnSpc>
                <a:spcPct val="140000"/>
              </a:lnSpc>
            </a:pPr>
            <a:r>
              <a:rPr lang="sv-SE" sz="1600" dirty="0"/>
              <a:t>Engångsprodukter står för en stor del av vårdens klimatavtryck och avfall.</a:t>
            </a:r>
          </a:p>
          <a:p>
            <a:pPr>
              <a:lnSpc>
                <a:spcPct val="140000"/>
              </a:lnSpc>
            </a:pPr>
            <a:r>
              <a:rPr lang="sv-SE" sz="1600" dirty="0"/>
              <a:t>Globala leveranskedjor är sårbara.</a:t>
            </a:r>
          </a:p>
          <a:p>
            <a:pPr>
              <a:lnSpc>
                <a:spcPct val="140000"/>
              </a:lnSpc>
            </a:pPr>
            <a:r>
              <a:rPr lang="sv-SE" sz="1600" dirty="0"/>
              <a:t>Hög användning och överanvändning ökar beroendet.</a:t>
            </a:r>
          </a:p>
          <a:p>
            <a:pPr marL="0" indent="0">
              <a:lnSpc>
                <a:spcPct val="140000"/>
              </a:lnSpc>
              <a:buNone/>
            </a:pPr>
            <a:br>
              <a:rPr lang="sv-SE" sz="1600" dirty="0"/>
            </a:br>
            <a:r>
              <a:rPr lang="sv-SE" sz="1600" dirty="0"/>
              <a:t>👉 Övergång till flergångs och mer hållbara alternativ där det är möjligt stärker beredskap, resurseffektivitet och hållbarhetsarbete.</a:t>
            </a:r>
          </a:p>
          <a:p>
            <a:pPr marL="0" indent="0">
              <a:lnSpc>
                <a:spcPct val="140000"/>
              </a:lnSpc>
              <a:buNone/>
            </a:pPr>
            <a:endParaRPr lang="sv-SE" sz="1600" dirty="0"/>
          </a:p>
          <a:p>
            <a:pPr>
              <a:lnSpc>
                <a:spcPct val="140000"/>
              </a:lnSpc>
            </a:pPr>
            <a:endParaRPr lang="sv-SE" sz="1600" dirty="0"/>
          </a:p>
        </p:txBody>
      </p:sp>
      <p:pic>
        <p:nvPicPr>
          <p:cNvPr id="4" name="Platshållare för bild 3">
            <a:extLst>
              <a:ext uri="{FF2B5EF4-FFF2-40B4-BE49-F238E27FC236}">
                <a16:creationId xmlns:a16="http://schemas.microsoft.com/office/drawing/2014/main" id="{F70413B3-CCF7-4E82-F32A-021D3539D034}"/>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674" r="16674"/>
          <a:stretch/>
        </p:blipFill>
        <p:spPr>
          <a:xfrm>
            <a:off x="5240338" y="-1220788"/>
            <a:ext cx="7096125" cy="7097713"/>
          </a:xfrm>
        </p:spPr>
      </p:pic>
    </p:spTree>
    <p:extLst>
      <p:ext uri="{BB962C8B-B14F-4D97-AF65-F5344CB8AC3E}">
        <p14:creationId xmlns:p14="http://schemas.microsoft.com/office/powerpoint/2010/main" val="392260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698EAB-4DFA-4907-836D-9EAC077455BB}"/>
              </a:ext>
            </a:extLst>
          </p:cNvPr>
          <p:cNvSpPr>
            <a:spLocks noGrp="1"/>
          </p:cNvSpPr>
          <p:nvPr>
            <p:ph type="title"/>
          </p:nvPr>
        </p:nvSpPr>
        <p:spPr>
          <a:xfrm>
            <a:off x="633529" y="517522"/>
            <a:ext cx="5052898" cy="1325563"/>
          </a:xfrm>
        </p:spPr>
        <p:txBody>
          <a:bodyPr anchor="ctr">
            <a:normAutofit/>
          </a:bodyPr>
          <a:lstStyle/>
          <a:p>
            <a:pPr>
              <a:lnSpc>
                <a:spcPct val="115000"/>
              </a:lnSpc>
            </a:pPr>
            <a:r>
              <a:rPr lang="sv-SE" dirty="0"/>
              <a:t>Stöd till verksamheter</a:t>
            </a:r>
          </a:p>
        </p:txBody>
      </p:sp>
      <p:sp>
        <p:nvSpPr>
          <p:cNvPr id="3" name="Platshållare för innehåll 2">
            <a:extLst>
              <a:ext uri="{FF2B5EF4-FFF2-40B4-BE49-F238E27FC236}">
                <a16:creationId xmlns:a16="http://schemas.microsoft.com/office/drawing/2014/main" id="{CBCD280E-A53D-4283-AE20-4E5C0199F632}"/>
              </a:ext>
            </a:extLst>
          </p:cNvPr>
          <p:cNvSpPr>
            <a:spLocks noGrp="1"/>
          </p:cNvSpPr>
          <p:nvPr>
            <p:ph type="body" sz="quarter" idx="20"/>
          </p:nvPr>
        </p:nvSpPr>
        <p:spPr>
          <a:xfrm>
            <a:off x="633529" y="2025497"/>
            <a:ext cx="5052897" cy="4015649"/>
          </a:xfrm>
        </p:spPr>
        <p:txBody>
          <a:bodyPr>
            <a:normAutofit/>
          </a:bodyPr>
          <a:lstStyle/>
          <a:p>
            <a:pPr marL="0" lvl="0" indent="0">
              <a:lnSpc>
                <a:spcPct val="140000"/>
              </a:lnSpc>
              <a:spcBef>
                <a:spcPts val="0"/>
              </a:spcBef>
              <a:buNone/>
            </a:pPr>
            <a:endParaRPr lang="sv-SE" sz="1600" dirty="0"/>
          </a:p>
          <a:p>
            <a:pPr>
              <a:lnSpc>
                <a:spcPct val="140000"/>
              </a:lnSpc>
              <a:spcBef>
                <a:spcPts val="0"/>
              </a:spcBef>
            </a:pPr>
            <a:r>
              <a:rPr lang="sv-SE" sz="1600" dirty="0"/>
              <a:t>Ett </a:t>
            </a:r>
            <a:r>
              <a:rPr lang="sv-SE" sz="1600" b="1" dirty="0"/>
              <a:t>genomförandestöd</a:t>
            </a:r>
            <a:r>
              <a:rPr lang="sv-SE" sz="1600" dirty="0"/>
              <a:t> inom fem prioriterade produktområden.</a:t>
            </a:r>
            <a:br>
              <a:rPr lang="sv-SE" sz="1600" dirty="0"/>
            </a:br>
            <a:r>
              <a:rPr lang="sv-SE" sz="1600" dirty="0"/>
              <a:t>[</a:t>
            </a:r>
            <a:r>
              <a:rPr lang="sv-SE" sz="1600" dirty="0">
                <a:hlinkClick r:id="rId3"/>
              </a:rPr>
              <a:t>Vårdgivarwebben</a:t>
            </a:r>
            <a:r>
              <a:rPr lang="sv-SE" sz="1600" dirty="0"/>
              <a:t>]</a:t>
            </a:r>
          </a:p>
          <a:p>
            <a:pPr>
              <a:lnSpc>
                <a:spcPct val="140000"/>
              </a:lnSpc>
              <a:spcBef>
                <a:spcPts val="0"/>
              </a:spcBef>
            </a:pPr>
            <a:endParaRPr lang="sv-SE" sz="1600" dirty="0"/>
          </a:p>
          <a:p>
            <a:pPr lvl="0">
              <a:lnSpc>
                <a:spcPct val="140000"/>
              </a:lnSpc>
            </a:pPr>
            <a:r>
              <a:rPr lang="sv-SE" sz="1600" dirty="0"/>
              <a:t>Ett </a:t>
            </a:r>
            <a:r>
              <a:rPr lang="sv-SE" sz="1600" b="1" dirty="0"/>
              <a:t>digitalt kunskapsstöd</a:t>
            </a:r>
            <a:r>
              <a:rPr lang="sv-SE" sz="1600" dirty="0"/>
              <a:t>: </a:t>
            </a:r>
            <a:r>
              <a:rPr lang="sv-SE" sz="1600" i="1" dirty="0"/>
              <a:t>Miljö- och klimatinsatser i praktiken.</a:t>
            </a:r>
            <a:br>
              <a:rPr lang="sv-SE" sz="1600" i="1" dirty="0"/>
            </a:br>
            <a:r>
              <a:rPr lang="sv-SE" sz="1600" dirty="0"/>
              <a:t>[</a:t>
            </a:r>
            <a:r>
              <a:rPr lang="sv-SE" sz="1600" dirty="0">
                <a:hlinkClick r:id="rId4"/>
              </a:rPr>
              <a:t>Kompetensportalen</a:t>
            </a:r>
            <a:r>
              <a:rPr lang="sv-SE" sz="1600" dirty="0"/>
              <a:t>]</a:t>
            </a:r>
            <a:br>
              <a:rPr lang="sv-SE" sz="1600" dirty="0"/>
            </a:br>
            <a:br>
              <a:rPr lang="sv-SE" sz="1600" dirty="0"/>
            </a:br>
            <a:endParaRPr lang="sv-SE" sz="1600" dirty="0"/>
          </a:p>
          <a:p>
            <a:pPr>
              <a:lnSpc>
                <a:spcPct val="140000"/>
              </a:lnSpc>
            </a:pPr>
            <a:endParaRPr lang="sv-SE" sz="1600" dirty="0"/>
          </a:p>
        </p:txBody>
      </p:sp>
      <p:sp>
        <p:nvSpPr>
          <p:cNvPr id="8" name="Picture Placeholder 3">
            <a:extLst>
              <a:ext uri="{FF2B5EF4-FFF2-40B4-BE49-F238E27FC236}">
                <a16:creationId xmlns:a16="http://schemas.microsoft.com/office/drawing/2014/main" id="{1C8EF214-93A7-4896-70F1-1534BF66D52D}"/>
              </a:ext>
            </a:extLst>
          </p:cNvPr>
          <p:cNvSpPr>
            <a:spLocks noGrp="1"/>
          </p:cNvSpPr>
          <p:nvPr>
            <p:ph type="pic" sz="quarter" idx="15"/>
          </p:nvPr>
        </p:nvSpPr>
        <p:spPr>
          <a:xfrm>
            <a:off x="6244303" y="1233946"/>
            <a:ext cx="4537997" cy="4807200"/>
          </a:xfrm>
          <a:solidFill>
            <a:schemeClr val="accent2">
              <a:lumMod val="20000"/>
              <a:lumOff val="80000"/>
            </a:schemeClr>
          </a:solidFill>
        </p:spPr>
        <p:txBody>
          <a:bodyPr/>
          <a:lstStyle/>
          <a:p>
            <a:pPr marL="0" indent="0">
              <a:buNone/>
            </a:pPr>
            <a:endParaRPr lang="sv-SE" dirty="0"/>
          </a:p>
          <a:p>
            <a:pPr marL="0" indent="0">
              <a:buNone/>
            </a:pPr>
            <a:endParaRPr lang="sv-SE" dirty="0"/>
          </a:p>
          <a:p>
            <a:pPr marL="0" indent="0" algn="ctr">
              <a:buNone/>
            </a:pPr>
            <a:r>
              <a:rPr lang="sv-SE" sz="2800" b="1" dirty="0"/>
              <a:t>Två konkreta stöd</a:t>
            </a:r>
          </a:p>
        </p:txBody>
      </p:sp>
    </p:spTree>
    <p:extLst>
      <p:ext uri="{BB962C8B-B14F-4D97-AF65-F5344CB8AC3E}">
        <p14:creationId xmlns:p14="http://schemas.microsoft.com/office/powerpoint/2010/main" val="284075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4ABD9C8-A11E-A0FC-A507-ACB6B219E5E1}"/>
              </a:ext>
            </a:extLst>
          </p:cNvPr>
          <p:cNvSpPr>
            <a:spLocks noGrp="1"/>
          </p:cNvSpPr>
          <p:nvPr>
            <p:ph type="title"/>
          </p:nvPr>
        </p:nvSpPr>
        <p:spPr>
          <a:xfrm>
            <a:off x="6749930" y="517522"/>
            <a:ext cx="4880094" cy="1325563"/>
          </a:xfrm>
        </p:spPr>
        <p:txBody>
          <a:bodyPr anchor="ctr">
            <a:normAutofit/>
          </a:bodyPr>
          <a:lstStyle/>
          <a:p>
            <a:pPr>
              <a:lnSpc>
                <a:spcPct val="115000"/>
              </a:lnSpc>
            </a:pPr>
            <a:r>
              <a:rPr lang="en-US"/>
              <a:t>Genomförandestöd - produktområden</a:t>
            </a:r>
          </a:p>
        </p:txBody>
      </p:sp>
      <p:sp>
        <p:nvSpPr>
          <p:cNvPr id="3" name="Platshållare för text 2">
            <a:extLst>
              <a:ext uri="{FF2B5EF4-FFF2-40B4-BE49-F238E27FC236}">
                <a16:creationId xmlns:a16="http://schemas.microsoft.com/office/drawing/2014/main" id="{D096312C-A7E5-4F17-952E-A264B4FF8C86}"/>
              </a:ext>
            </a:extLst>
          </p:cNvPr>
          <p:cNvSpPr>
            <a:spLocks noGrp="1"/>
          </p:cNvSpPr>
          <p:nvPr>
            <p:ph type="body" sz="quarter" idx="19"/>
          </p:nvPr>
        </p:nvSpPr>
        <p:spPr>
          <a:xfrm>
            <a:off x="6749929" y="2146852"/>
            <a:ext cx="4880095" cy="4014788"/>
          </a:xfrm>
        </p:spPr>
        <p:txBody>
          <a:bodyPr>
            <a:normAutofit/>
          </a:bodyPr>
          <a:lstStyle/>
          <a:p>
            <a:pPr lvl="0">
              <a:lnSpc>
                <a:spcPct val="140000"/>
              </a:lnSpc>
            </a:pPr>
            <a:r>
              <a:rPr lang="sv-SE" sz="1600" dirty="0"/>
              <a:t>Britspapper på rulle</a:t>
            </a:r>
          </a:p>
          <a:p>
            <a:pPr lvl="0">
              <a:lnSpc>
                <a:spcPct val="140000"/>
              </a:lnSpc>
            </a:pPr>
            <a:r>
              <a:rPr lang="sv-SE" sz="1600" dirty="0"/>
              <a:t>Engångs dryckesbägare</a:t>
            </a:r>
          </a:p>
          <a:p>
            <a:pPr lvl="0">
              <a:lnSpc>
                <a:spcPct val="140000"/>
              </a:lnSpc>
            </a:pPr>
            <a:r>
              <a:rPr lang="sv-SE" sz="1600" dirty="0"/>
              <a:t>Överanvändning av engångshandskar</a:t>
            </a:r>
          </a:p>
          <a:p>
            <a:pPr>
              <a:lnSpc>
                <a:spcPct val="140000"/>
              </a:lnSpc>
            </a:pPr>
            <a:r>
              <a:rPr lang="sv-SE" sz="1600" dirty="0"/>
              <a:t>Huvudkuddar</a:t>
            </a:r>
          </a:p>
          <a:p>
            <a:pPr lvl="0">
              <a:lnSpc>
                <a:spcPct val="140000"/>
              </a:lnSpc>
            </a:pPr>
            <a:r>
              <a:rPr lang="sv-SE" sz="1600" dirty="0"/>
              <a:t>Medicinbägare</a:t>
            </a:r>
          </a:p>
          <a:p>
            <a:pPr>
              <a:lnSpc>
                <a:spcPct val="140000"/>
              </a:lnSpc>
            </a:pPr>
            <a:endParaRPr lang="sv-SE" sz="1600" dirty="0"/>
          </a:p>
        </p:txBody>
      </p:sp>
      <p:pic>
        <p:nvPicPr>
          <p:cNvPr id="7" name="Bildobjekt 6">
            <a:extLst>
              <a:ext uri="{FF2B5EF4-FFF2-40B4-BE49-F238E27FC236}">
                <a16:creationId xmlns:a16="http://schemas.microsoft.com/office/drawing/2014/main" id="{444FD8E0-98B8-4BE7-96C4-D58D658E20E1}"/>
              </a:ext>
            </a:extLst>
          </p:cNvPr>
          <p:cNvPicPr>
            <a:picLocks noChangeAspect="1"/>
          </p:cNvPicPr>
          <p:nvPr/>
        </p:nvPicPr>
        <p:blipFill>
          <a:blip r:embed="rId3">
            <a:extLst>
              <a:ext uri="{28A0092B-C50C-407E-A947-70E740481C1C}">
                <a14:useLocalDpi xmlns:a14="http://schemas.microsoft.com/office/drawing/2010/main" val="0"/>
              </a:ext>
            </a:extLst>
          </a:blip>
          <a:srcRect r="13630" b="1"/>
          <a:stretch>
            <a:fillRect/>
          </a:stretch>
        </p:blipFill>
        <p:spPr>
          <a:xfrm>
            <a:off x="20" y="2146852"/>
            <a:ext cx="6095980" cy="4711147"/>
          </a:xfrm>
          <a:prstGeom prst="round1Rect">
            <a:avLst>
              <a:gd name="adj" fmla="val 50000"/>
            </a:avLst>
          </a:prstGeom>
          <a:noFill/>
        </p:spPr>
      </p:pic>
    </p:spTree>
    <p:extLst>
      <p:ext uri="{BB962C8B-B14F-4D97-AF65-F5344CB8AC3E}">
        <p14:creationId xmlns:p14="http://schemas.microsoft.com/office/powerpoint/2010/main" val="21482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87D1727-D182-4B27-A67C-BBCEA2C3A4D1}"/>
              </a:ext>
            </a:extLst>
          </p:cNvPr>
          <p:cNvSpPr>
            <a:spLocks noGrp="1"/>
          </p:cNvSpPr>
          <p:nvPr>
            <p:ph type="title"/>
          </p:nvPr>
        </p:nvSpPr>
        <p:spPr>
          <a:xfrm>
            <a:off x="0" y="0"/>
            <a:ext cx="8336301" cy="839449"/>
          </a:xfrm>
        </p:spPr>
        <p:txBody>
          <a:bodyPr/>
          <a:lstStyle/>
          <a:p>
            <a:r>
              <a:rPr lang="sv-SE" dirty="0"/>
              <a:t>Britspapper på rulle</a:t>
            </a:r>
          </a:p>
        </p:txBody>
      </p:sp>
      <p:sp>
        <p:nvSpPr>
          <p:cNvPr id="2" name="textruta 1">
            <a:extLst>
              <a:ext uri="{FF2B5EF4-FFF2-40B4-BE49-F238E27FC236}">
                <a16:creationId xmlns:a16="http://schemas.microsoft.com/office/drawing/2014/main" id="{E99F1D59-FDED-4C66-851A-0C22A9132D8C}"/>
              </a:ext>
            </a:extLst>
          </p:cNvPr>
          <p:cNvSpPr txBox="1"/>
          <p:nvPr/>
        </p:nvSpPr>
        <p:spPr>
          <a:xfrm>
            <a:off x="8593333" y="839449"/>
            <a:ext cx="2588644" cy="4339650"/>
          </a:xfrm>
          <a:prstGeom prst="rect">
            <a:avLst/>
          </a:prstGeom>
          <a:noFill/>
        </p:spPr>
        <p:txBody>
          <a:bodyPr wrap="square" rtlCol="0">
            <a:spAutoFit/>
          </a:bodyPr>
          <a:lstStyle/>
          <a:p>
            <a:pPr marL="285750" indent="-285750" algn="l">
              <a:buFont typeface="Arial" panose="020B0604020202020204" pitchFamily="34" charset="0"/>
              <a:buChar char="•"/>
            </a:pPr>
            <a:r>
              <a:rPr lang="sv-SE" b="1" dirty="0"/>
              <a:t>Sluta använda britspapper på rulle</a:t>
            </a:r>
            <a:br>
              <a:rPr lang="sv-SE" dirty="0"/>
            </a:br>
            <a:r>
              <a:rPr lang="sv-SE" sz="1600" dirty="0"/>
              <a:t>-fungerar det för alla verksamheter?</a:t>
            </a:r>
            <a:br>
              <a:rPr lang="sv-SE" sz="1600" dirty="0"/>
            </a:br>
            <a:r>
              <a:rPr lang="sv-SE" sz="1600" dirty="0"/>
              <a:t>-informera beställare och personal</a:t>
            </a:r>
          </a:p>
          <a:p>
            <a:pPr algn="l"/>
            <a:endParaRPr lang="sv-SE" dirty="0"/>
          </a:p>
          <a:p>
            <a:pPr marL="285750" indent="-285750" algn="l">
              <a:buFont typeface="Arial" panose="020B0604020202020204" pitchFamily="34" charset="0"/>
              <a:buChar char="•"/>
            </a:pPr>
            <a:r>
              <a:rPr lang="sv-SE" b="1" dirty="0"/>
              <a:t>Desinfektera britsen mellan patienter</a:t>
            </a:r>
          </a:p>
          <a:p>
            <a:pPr algn="l"/>
            <a:endParaRPr lang="sv-SE" dirty="0"/>
          </a:p>
          <a:p>
            <a:pPr marL="285750" indent="-285750" algn="l">
              <a:buFont typeface="Arial" panose="020B0604020202020204" pitchFamily="34" charset="0"/>
              <a:buChar char="•"/>
            </a:pPr>
            <a:r>
              <a:rPr lang="sv-SE" b="1" dirty="0"/>
              <a:t>Alternativ finns vid behov</a:t>
            </a:r>
            <a:br>
              <a:rPr lang="sv-SE" dirty="0"/>
            </a:br>
            <a:r>
              <a:rPr lang="sv-SE" sz="1600" dirty="0"/>
              <a:t>-standard är inget engångsunderlägg</a:t>
            </a:r>
            <a:endParaRPr lang="sv-SE" dirty="0"/>
          </a:p>
        </p:txBody>
      </p:sp>
      <p:pic>
        <p:nvPicPr>
          <p:cNvPr id="8" name="Bildobjekt 7" descr="En bild som visar text, skärmbild, nummer, Teckensnitt&#10;&#10;AI-genererat innehåll kan vara felaktigt.">
            <a:extLst>
              <a:ext uri="{FF2B5EF4-FFF2-40B4-BE49-F238E27FC236}">
                <a16:creationId xmlns:a16="http://schemas.microsoft.com/office/drawing/2014/main" id="{B1F00C08-A76D-FD79-13A2-C480C5A5ABB9}"/>
              </a:ext>
            </a:extLst>
          </p:cNvPr>
          <p:cNvPicPr>
            <a:picLocks noChangeAspect="1"/>
          </p:cNvPicPr>
          <p:nvPr/>
        </p:nvPicPr>
        <p:blipFill>
          <a:blip r:embed="rId3"/>
          <a:stretch>
            <a:fillRect/>
          </a:stretch>
        </p:blipFill>
        <p:spPr>
          <a:xfrm>
            <a:off x="0" y="685373"/>
            <a:ext cx="7759874" cy="6172627"/>
          </a:xfrm>
          <a:prstGeom prst="rect">
            <a:avLst/>
          </a:prstGeom>
        </p:spPr>
      </p:pic>
    </p:spTree>
    <p:extLst>
      <p:ext uri="{BB962C8B-B14F-4D97-AF65-F5344CB8AC3E}">
        <p14:creationId xmlns:p14="http://schemas.microsoft.com/office/powerpoint/2010/main" val="16702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87D1727-D182-4B27-A67C-BBCEA2C3A4D1}"/>
              </a:ext>
            </a:extLst>
          </p:cNvPr>
          <p:cNvSpPr>
            <a:spLocks noGrp="1"/>
          </p:cNvSpPr>
          <p:nvPr>
            <p:ph type="title"/>
          </p:nvPr>
        </p:nvSpPr>
        <p:spPr/>
        <p:txBody>
          <a:bodyPr/>
          <a:lstStyle/>
          <a:p>
            <a:r>
              <a:rPr lang="sv-SE" dirty="0"/>
              <a:t>Britspapper på rulle</a:t>
            </a:r>
          </a:p>
        </p:txBody>
      </p:sp>
      <p:pic>
        <p:nvPicPr>
          <p:cNvPr id="7" name="Bildobjekt 6">
            <a:extLst>
              <a:ext uri="{FF2B5EF4-FFF2-40B4-BE49-F238E27FC236}">
                <a16:creationId xmlns:a16="http://schemas.microsoft.com/office/drawing/2014/main" id="{1369CB1D-7150-4254-94D4-620D1945B90D}"/>
              </a:ext>
            </a:extLst>
          </p:cNvPr>
          <p:cNvPicPr>
            <a:picLocks noChangeAspect="1"/>
          </p:cNvPicPr>
          <p:nvPr/>
        </p:nvPicPr>
        <p:blipFill>
          <a:blip r:embed="rId3"/>
          <a:stretch>
            <a:fillRect/>
          </a:stretch>
        </p:blipFill>
        <p:spPr>
          <a:xfrm>
            <a:off x="1925692" y="1660849"/>
            <a:ext cx="8340615" cy="4679629"/>
          </a:xfrm>
          <a:prstGeom prst="rect">
            <a:avLst/>
          </a:prstGeom>
        </p:spPr>
      </p:pic>
      <p:pic>
        <p:nvPicPr>
          <p:cNvPr id="8" name="Bildobjekt 7">
            <a:extLst>
              <a:ext uri="{FF2B5EF4-FFF2-40B4-BE49-F238E27FC236}">
                <a16:creationId xmlns:a16="http://schemas.microsoft.com/office/drawing/2014/main" id="{C05B98F4-8B7E-469A-917E-8E24E9C5AC48}"/>
              </a:ext>
            </a:extLst>
          </p:cNvPr>
          <p:cNvPicPr>
            <a:picLocks noChangeAspect="1"/>
          </p:cNvPicPr>
          <p:nvPr/>
        </p:nvPicPr>
        <p:blipFill>
          <a:blip r:embed="rId4"/>
          <a:stretch>
            <a:fillRect/>
          </a:stretch>
        </p:blipFill>
        <p:spPr>
          <a:xfrm>
            <a:off x="1925692" y="1660849"/>
            <a:ext cx="8336301" cy="4714537"/>
          </a:xfrm>
          <a:prstGeom prst="rect">
            <a:avLst/>
          </a:prstGeom>
        </p:spPr>
      </p:pic>
    </p:spTree>
    <p:extLst>
      <p:ext uri="{BB962C8B-B14F-4D97-AF65-F5344CB8AC3E}">
        <p14:creationId xmlns:p14="http://schemas.microsoft.com/office/powerpoint/2010/main" val="37059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10DD79-1E5D-4F6D-9F02-C69231B519C6}"/>
              </a:ext>
            </a:extLst>
          </p:cNvPr>
          <p:cNvSpPr>
            <a:spLocks noGrp="1"/>
          </p:cNvSpPr>
          <p:nvPr>
            <p:ph type="title"/>
          </p:nvPr>
        </p:nvSpPr>
        <p:spPr>
          <a:xfrm>
            <a:off x="0" y="1"/>
            <a:ext cx="8336301" cy="569626"/>
          </a:xfrm>
        </p:spPr>
        <p:txBody>
          <a:bodyPr>
            <a:normAutofit fontScale="90000"/>
          </a:bodyPr>
          <a:lstStyle/>
          <a:p>
            <a:r>
              <a:rPr lang="sv-SE" dirty="0"/>
              <a:t>Dryckesbägare av engångskaraktär</a:t>
            </a:r>
          </a:p>
        </p:txBody>
      </p:sp>
      <p:sp>
        <p:nvSpPr>
          <p:cNvPr id="4" name="textruta 3">
            <a:extLst>
              <a:ext uri="{FF2B5EF4-FFF2-40B4-BE49-F238E27FC236}">
                <a16:creationId xmlns:a16="http://schemas.microsoft.com/office/drawing/2014/main" id="{ADFA8657-69AE-4C1D-A650-44D3782F5D0A}"/>
              </a:ext>
            </a:extLst>
          </p:cNvPr>
          <p:cNvSpPr txBox="1"/>
          <p:nvPr/>
        </p:nvSpPr>
        <p:spPr>
          <a:xfrm>
            <a:off x="9382762" y="569627"/>
            <a:ext cx="2702767" cy="3970318"/>
          </a:xfrm>
          <a:prstGeom prst="rect">
            <a:avLst/>
          </a:prstGeom>
          <a:noFill/>
        </p:spPr>
        <p:txBody>
          <a:bodyPr wrap="square" rtlCol="0">
            <a:spAutoFit/>
          </a:bodyPr>
          <a:lstStyle/>
          <a:p>
            <a:pPr marL="285750" indent="-285750" algn="l">
              <a:buFont typeface="Arial" panose="020B0604020202020204" pitchFamily="34" charset="0"/>
              <a:buChar char="•"/>
            </a:pPr>
            <a:r>
              <a:rPr lang="sv-SE" b="1" dirty="0"/>
              <a:t>Plocka bort engångsalternativ där det går </a:t>
            </a:r>
            <a:br>
              <a:rPr lang="sv-SE" sz="1600" dirty="0"/>
            </a:br>
            <a:r>
              <a:rPr lang="sv-SE" sz="1600" dirty="0"/>
              <a:t>-rensa</a:t>
            </a:r>
            <a:br>
              <a:rPr lang="sv-SE" sz="1600" dirty="0"/>
            </a:br>
            <a:r>
              <a:rPr lang="sv-SE" sz="1600" dirty="0"/>
              <a:t>-informera</a:t>
            </a:r>
            <a:br>
              <a:rPr lang="sv-SE" sz="1600" dirty="0"/>
            </a:br>
            <a:r>
              <a:rPr lang="sv-SE" sz="1600" dirty="0"/>
              <a:t>-ersätt med flergångs</a:t>
            </a:r>
            <a:br>
              <a:rPr lang="sv-SE" sz="1600" dirty="0"/>
            </a:br>
            <a:endParaRPr lang="sv-SE" sz="1600" dirty="0"/>
          </a:p>
          <a:p>
            <a:pPr marL="285750" indent="-285750" algn="l">
              <a:buFont typeface="Arial" panose="020B0604020202020204" pitchFamily="34" charset="0"/>
              <a:buChar char="•"/>
            </a:pPr>
            <a:r>
              <a:rPr lang="sv-SE" b="1" dirty="0"/>
              <a:t>Engångs plastbägare</a:t>
            </a:r>
            <a:br>
              <a:rPr lang="sv-SE" sz="1600" dirty="0"/>
            </a:br>
            <a:r>
              <a:rPr lang="sv-SE" sz="1600" dirty="0"/>
              <a:t>-tas bort ur beställningssystem</a:t>
            </a:r>
            <a:br>
              <a:rPr lang="sv-SE" sz="1600" dirty="0"/>
            </a:br>
            <a:endParaRPr lang="sv-SE" sz="1600" dirty="0"/>
          </a:p>
          <a:p>
            <a:pPr marL="285750" indent="-285750" algn="l">
              <a:buFont typeface="Arial" panose="020B0604020202020204" pitchFamily="34" charset="0"/>
              <a:buChar char="•"/>
            </a:pPr>
            <a:r>
              <a:rPr lang="sv-SE" b="1" dirty="0"/>
              <a:t>Dryckesbägare</a:t>
            </a:r>
            <a:br>
              <a:rPr lang="sv-SE" sz="1600" dirty="0"/>
            </a:br>
            <a:r>
              <a:rPr lang="sv-SE" sz="1600" dirty="0"/>
              <a:t>-i första hand flergångs</a:t>
            </a:r>
            <a:br>
              <a:rPr lang="sv-SE" sz="1600" dirty="0"/>
            </a:br>
            <a:r>
              <a:rPr lang="sv-SE" sz="1600" dirty="0"/>
              <a:t>-pappersbägare</a:t>
            </a:r>
          </a:p>
        </p:txBody>
      </p:sp>
      <p:pic>
        <p:nvPicPr>
          <p:cNvPr id="8" name="Bildobjekt 7" descr="En bild som visar text, skärmbild, Teckensnitt, nummer&#10;&#10;AI-genererat innehåll kan vara felaktigt.">
            <a:extLst>
              <a:ext uri="{FF2B5EF4-FFF2-40B4-BE49-F238E27FC236}">
                <a16:creationId xmlns:a16="http://schemas.microsoft.com/office/drawing/2014/main" id="{AD054B69-AE3D-1359-6E5D-B7B1CF691FED}"/>
              </a:ext>
            </a:extLst>
          </p:cNvPr>
          <p:cNvPicPr>
            <a:picLocks noChangeAspect="1"/>
          </p:cNvPicPr>
          <p:nvPr/>
        </p:nvPicPr>
        <p:blipFill>
          <a:blip r:embed="rId3"/>
          <a:stretch>
            <a:fillRect/>
          </a:stretch>
        </p:blipFill>
        <p:spPr>
          <a:xfrm>
            <a:off x="0" y="569627"/>
            <a:ext cx="9090991" cy="6265195"/>
          </a:xfrm>
          <a:prstGeom prst="rect">
            <a:avLst/>
          </a:prstGeom>
        </p:spPr>
      </p:pic>
    </p:spTree>
    <p:extLst>
      <p:ext uri="{BB962C8B-B14F-4D97-AF65-F5344CB8AC3E}">
        <p14:creationId xmlns:p14="http://schemas.microsoft.com/office/powerpoint/2010/main" val="100921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10DD79-1E5D-4F6D-9F02-C69231B519C6}"/>
              </a:ext>
            </a:extLst>
          </p:cNvPr>
          <p:cNvSpPr>
            <a:spLocks noGrp="1"/>
          </p:cNvSpPr>
          <p:nvPr>
            <p:ph type="title"/>
          </p:nvPr>
        </p:nvSpPr>
        <p:spPr>
          <a:xfrm>
            <a:off x="633528" y="517522"/>
            <a:ext cx="8336301" cy="1325563"/>
          </a:xfrm>
        </p:spPr>
        <p:txBody>
          <a:bodyPr/>
          <a:lstStyle/>
          <a:p>
            <a:r>
              <a:rPr lang="sv-SE" dirty="0"/>
              <a:t>Dryckesbägare av engångskaraktär</a:t>
            </a:r>
          </a:p>
        </p:txBody>
      </p:sp>
      <p:pic>
        <p:nvPicPr>
          <p:cNvPr id="4" name="Bildobjekt 3" descr="C:\Users\saber12\AppData\Local\Microsoft\Windows\INetCache\Content.MSO\271D15BC.tmp">
            <a:extLst>
              <a:ext uri="{FF2B5EF4-FFF2-40B4-BE49-F238E27FC236}">
                <a16:creationId xmlns:a16="http://schemas.microsoft.com/office/drawing/2014/main" id="{3FB0AC21-14A1-494D-BC2D-DA38EE5D2B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0304" y="1843085"/>
            <a:ext cx="6411084" cy="3641965"/>
          </a:xfrm>
          <a:prstGeom prst="rect">
            <a:avLst/>
          </a:prstGeom>
          <a:noFill/>
          <a:ln>
            <a:noFill/>
          </a:ln>
        </p:spPr>
      </p:pic>
      <p:pic>
        <p:nvPicPr>
          <p:cNvPr id="5" name="Bildobjekt 4">
            <a:extLst>
              <a:ext uri="{FF2B5EF4-FFF2-40B4-BE49-F238E27FC236}">
                <a16:creationId xmlns:a16="http://schemas.microsoft.com/office/drawing/2014/main" id="{F1FFAECB-E6EA-42E5-982E-8554B1AA4D45}"/>
              </a:ext>
            </a:extLst>
          </p:cNvPr>
          <p:cNvPicPr>
            <a:picLocks noChangeAspect="1"/>
          </p:cNvPicPr>
          <p:nvPr/>
        </p:nvPicPr>
        <p:blipFill>
          <a:blip r:embed="rId4"/>
          <a:stretch>
            <a:fillRect/>
          </a:stretch>
        </p:blipFill>
        <p:spPr>
          <a:xfrm>
            <a:off x="6487413" y="1843085"/>
            <a:ext cx="4964831" cy="3641965"/>
          </a:xfrm>
          <a:prstGeom prst="rect">
            <a:avLst/>
          </a:prstGeom>
        </p:spPr>
      </p:pic>
      <p:cxnSp>
        <p:nvCxnSpPr>
          <p:cNvPr id="9" name="Rak koppling 8">
            <a:extLst>
              <a:ext uri="{FF2B5EF4-FFF2-40B4-BE49-F238E27FC236}">
                <a16:creationId xmlns:a16="http://schemas.microsoft.com/office/drawing/2014/main" id="{C71E743F-EACF-50EB-4F75-9E7556529FAA}"/>
              </a:ext>
            </a:extLst>
          </p:cNvPr>
          <p:cNvCxnSpPr/>
          <p:nvPr/>
        </p:nvCxnSpPr>
        <p:spPr>
          <a:xfrm>
            <a:off x="9387840" y="2692400"/>
            <a:ext cx="782320" cy="0"/>
          </a:xfrm>
          <a:prstGeom prst="line">
            <a:avLst/>
          </a:prstGeom>
        </p:spPr>
        <p:style>
          <a:lnRef idx="3">
            <a:schemeClr val="dk1"/>
          </a:lnRef>
          <a:fillRef idx="0">
            <a:schemeClr val="dk1"/>
          </a:fillRef>
          <a:effectRef idx="2">
            <a:schemeClr val="dk1"/>
          </a:effectRef>
          <a:fontRef idx="minor">
            <a:schemeClr val="tx1"/>
          </a:fontRef>
        </p:style>
      </p:cxnSp>
      <p:sp>
        <p:nvSpPr>
          <p:cNvPr id="10" name="textruta 9">
            <a:extLst>
              <a:ext uri="{FF2B5EF4-FFF2-40B4-BE49-F238E27FC236}">
                <a16:creationId xmlns:a16="http://schemas.microsoft.com/office/drawing/2014/main" id="{810DEE66-48A7-19BC-DD1C-F3C43ACB9804}"/>
              </a:ext>
            </a:extLst>
          </p:cNvPr>
          <p:cNvSpPr txBox="1"/>
          <p:nvPr/>
        </p:nvSpPr>
        <p:spPr>
          <a:xfrm>
            <a:off x="7637550" y="2448560"/>
            <a:ext cx="978130" cy="276999"/>
          </a:xfrm>
          <a:prstGeom prst="rect">
            <a:avLst/>
          </a:prstGeom>
          <a:solidFill>
            <a:schemeClr val="bg1"/>
          </a:solidFill>
        </p:spPr>
        <p:txBody>
          <a:bodyPr wrap="square" rtlCol="0">
            <a:spAutoFit/>
          </a:bodyPr>
          <a:lstStyle/>
          <a:p>
            <a:pPr algn="l"/>
            <a:r>
              <a:rPr lang="sv-SE" sz="1200" b="1" dirty="0"/>
              <a:t>1400 liter</a:t>
            </a:r>
          </a:p>
        </p:txBody>
      </p:sp>
      <p:sp>
        <p:nvSpPr>
          <p:cNvPr id="11" name="textruta 10">
            <a:extLst>
              <a:ext uri="{FF2B5EF4-FFF2-40B4-BE49-F238E27FC236}">
                <a16:creationId xmlns:a16="http://schemas.microsoft.com/office/drawing/2014/main" id="{AB65B25A-C5DD-8320-2422-5E0AF1F33495}"/>
              </a:ext>
            </a:extLst>
          </p:cNvPr>
          <p:cNvSpPr txBox="1"/>
          <p:nvPr/>
        </p:nvSpPr>
        <p:spPr>
          <a:xfrm>
            <a:off x="9387839" y="2587059"/>
            <a:ext cx="824345" cy="276999"/>
          </a:xfrm>
          <a:prstGeom prst="rect">
            <a:avLst/>
          </a:prstGeom>
          <a:solidFill>
            <a:schemeClr val="accent4"/>
          </a:solidFill>
        </p:spPr>
        <p:txBody>
          <a:bodyPr wrap="square" rtlCol="0">
            <a:spAutoFit/>
          </a:bodyPr>
          <a:lstStyle/>
          <a:p>
            <a:pPr algn="l"/>
            <a:r>
              <a:rPr lang="sv-SE" sz="1200" b="1" dirty="0"/>
              <a:t>200 liter</a:t>
            </a:r>
          </a:p>
        </p:txBody>
      </p:sp>
    </p:spTree>
    <p:extLst>
      <p:ext uri="{BB962C8B-B14F-4D97-AF65-F5344CB8AC3E}">
        <p14:creationId xmlns:p14="http://schemas.microsoft.com/office/powerpoint/2010/main" val="380548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gion Kronoberg LJUS">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egion Kronoberg">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defPPr>
      </a:lstStyle>
    </a:txDef>
  </a:objectDefaults>
  <a:extraClrSchemeLst/>
  <a:extLst>
    <a:ext uri="{05A4C25C-085E-4340-85A3-A5531E510DB2}">
      <thm15:themeFamily xmlns:thm15="http://schemas.microsoft.com/office/thememl/2012/main" name="Presentation2" id="{C79BC26F-E41B-431E-A2FD-DD2FF2981AEF}" vid="{1794A325-B46E-4332-9EA3-DFD8149D00CB}"/>
    </a:ext>
  </a:extLst>
</a:theme>
</file>

<file path=ppt/theme/theme2.xml><?xml version="1.0" encoding="utf-8"?>
<a:theme xmlns:a="http://schemas.openxmlformats.org/drawingml/2006/main" name="Region Kronoberg MÖRK">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K">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79BC26F-E41B-431E-A2FD-DD2FF2981AEF}" vid="{C34F60EE-F9A6-4038-84E3-36F1202E236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RK presentation</Template>
  <TotalTime>5338</TotalTime>
  <Words>1598</Words>
  <Application>Microsoft Office PowerPoint</Application>
  <PresentationFormat>Bredbild</PresentationFormat>
  <Paragraphs>129</Paragraphs>
  <Slides>17</Slides>
  <Notes>15</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17</vt:i4>
      </vt:variant>
    </vt:vector>
  </HeadingPairs>
  <TitlesOfParts>
    <vt:vector size="25" baseType="lpstr">
      <vt:lpstr>Arial</vt:lpstr>
      <vt:lpstr>Calibri</vt:lpstr>
      <vt:lpstr>Open Sans</vt:lpstr>
      <vt:lpstr>Open Sans Bold</vt:lpstr>
      <vt:lpstr>Symbol</vt:lpstr>
      <vt:lpstr>Times New Roman</vt:lpstr>
      <vt:lpstr>Region Kronoberg LJUS</vt:lpstr>
      <vt:lpstr>Region Kronoberg MÖRK</vt:lpstr>
      <vt:lpstr>Stöd för att minska engångsanvändning i vården </vt:lpstr>
      <vt:lpstr>Bakgrund</vt:lpstr>
      <vt:lpstr> Minska beroendet av engångsprodukter</vt:lpstr>
      <vt:lpstr>Stöd till verksamheter</vt:lpstr>
      <vt:lpstr>Genomförandestöd - produktområden</vt:lpstr>
      <vt:lpstr>Britspapper på rulle</vt:lpstr>
      <vt:lpstr>Britspapper på rulle</vt:lpstr>
      <vt:lpstr>Dryckesbägare av engångskaraktär</vt:lpstr>
      <vt:lpstr>Dryckesbägare av engångskaraktär</vt:lpstr>
      <vt:lpstr>Överanvändning av engångshandskar</vt:lpstr>
      <vt:lpstr>PowerPoint-presentation</vt:lpstr>
      <vt:lpstr>Huvudkuddar</vt:lpstr>
      <vt:lpstr>Huvudkuddar</vt:lpstr>
      <vt:lpstr>Medicinbägare</vt:lpstr>
      <vt:lpstr>Medicinbägare</vt:lpstr>
      <vt:lpstr>Ett nytt digitalt kunskapsstöd: Miljö- och klimatinsatser i praktiken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Berglund Åhm Sara RUV miljö</dc:creator>
  <cp:keywords/>
  <dc:description/>
  <cp:lastModifiedBy>Berglund Åhm Sara RUV miljö</cp:lastModifiedBy>
  <cp:revision>97</cp:revision>
  <cp:lastPrinted>2025-01-13T13:27:19Z</cp:lastPrinted>
  <dcterms:created xsi:type="dcterms:W3CDTF">2025-11-24T10:01:23Z</dcterms:created>
  <dcterms:modified xsi:type="dcterms:W3CDTF">2026-05-13T07:59:29Z</dcterms:modified>
  <cp:category/>
</cp:coreProperties>
</file>