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ags/tag2.xml" ContentType="application/vnd.openxmlformats-officedocument.presentationml.tags+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701" r:id="rId2"/>
    <p:sldMasterId id="2147483714" r:id="rId3"/>
    <p:sldMasterId id="2147483727" r:id="rId4"/>
  </p:sldMasterIdLst>
  <p:notesMasterIdLst>
    <p:notesMasterId r:id="rId16"/>
  </p:notesMasterIdLst>
  <p:sldIdLst>
    <p:sldId id="9923" r:id="rId5"/>
    <p:sldId id="9918" r:id="rId6"/>
    <p:sldId id="317" r:id="rId7"/>
    <p:sldId id="309" r:id="rId8"/>
    <p:sldId id="9924" r:id="rId9"/>
    <p:sldId id="9929" r:id="rId10"/>
    <p:sldId id="9928" r:id="rId11"/>
    <p:sldId id="9921" r:id="rId12"/>
    <p:sldId id="315" r:id="rId13"/>
    <p:sldId id="9926" r:id="rId14"/>
    <p:sldId id="9927"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848"/>
    <a:srgbClr val="605D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7311" autoAdjust="0"/>
  </p:normalViewPr>
  <p:slideViewPr>
    <p:cSldViewPr snapToGrid="0" showGuides="1">
      <p:cViewPr varScale="1">
        <p:scale>
          <a:sx n="82" d="100"/>
          <a:sy n="82" d="100"/>
        </p:scale>
        <p:origin x="720" y="72"/>
      </p:cViewPr>
      <p:guideLst>
        <p:guide orient="horz" pos="2160"/>
        <p:guide pos="3840"/>
      </p:guideLst>
    </p:cSldViewPr>
  </p:slid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0FD482-0830-4CE2-8CAC-E4BBA5E96A4D}" type="datetimeFigureOut">
              <a:rPr lang="sv-SE" smtClean="0"/>
              <a:t>2023-04-03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9FAB8-8AA6-49BD-99AB-B816102A1334}" type="slidenum">
              <a:rPr lang="sv-SE" smtClean="0"/>
              <a:t>‹#›</a:t>
            </a:fld>
            <a:endParaRPr lang="sv-SE"/>
          </a:p>
        </p:txBody>
      </p:sp>
    </p:spTree>
    <p:extLst>
      <p:ext uri="{BB962C8B-B14F-4D97-AF65-F5344CB8AC3E}">
        <p14:creationId xmlns:p14="http://schemas.microsoft.com/office/powerpoint/2010/main" val="822642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Där inte patienten klarar av själv att boka in sin tid ska de administrativa resurserna utföra det.</a:t>
            </a:r>
          </a:p>
          <a:p>
            <a:endParaRPr lang="sv-SE" dirty="0"/>
          </a:p>
        </p:txBody>
      </p:sp>
      <p:sp>
        <p:nvSpPr>
          <p:cNvPr id="4" name="Platshållare för bildnummer 3"/>
          <p:cNvSpPr>
            <a:spLocks noGrp="1"/>
          </p:cNvSpPr>
          <p:nvPr>
            <p:ph type="sldNum" sz="quarter" idx="5"/>
          </p:nvPr>
        </p:nvSpPr>
        <p:spPr/>
        <p:txBody>
          <a:bodyPr/>
          <a:lstStyle/>
          <a:p>
            <a:fld id="{9F19FAB8-8AA6-49BD-99AB-B816102A1334}" type="slidenum">
              <a:rPr lang="sv-SE" smtClean="0"/>
              <a:t>2</a:t>
            </a:fld>
            <a:endParaRPr lang="sv-SE"/>
          </a:p>
        </p:txBody>
      </p:sp>
    </p:spTree>
    <p:extLst>
      <p:ext uri="{BB962C8B-B14F-4D97-AF65-F5344CB8AC3E}">
        <p14:creationId xmlns:p14="http://schemas.microsoft.com/office/powerpoint/2010/main" val="1966146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Hantera sina tider – Se/boka/av/omboka sina tider</a:t>
            </a:r>
          </a:p>
        </p:txBody>
      </p:sp>
      <p:sp>
        <p:nvSpPr>
          <p:cNvPr id="4" name="Platshållare för bildnummer 3"/>
          <p:cNvSpPr>
            <a:spLocks noGrp="1"/>
          </p:cNvSpPr>
          <p:nvPr>
            <p:ph type="sldNum" sz="quarter" idx="5"/>
          </p:nvPr>
        </p:nvSpPr>
        <p:spPr/>
        <p:txBody>
          <a:bodyPr/>
          <a:lstStyle/>
          <a:p>
            <a:fld id="{9F19FAB8-8AA6-49BD-99AB-B816102A1334}" type="slidenum">
              <a:rPr lang="sv-SE" smtClean="0"/>
              <a:t>4</a:t>
            </a:fld>
            <a:endParaRPr lang="sv-SE"/>
          </a:p>
        </p:txBody>
      </p:sp>
    </p:spTree>
    <p:extLst>
      <p:ext uri="{BB962C8B-B14F-4D97-AF65-F5344CB8AC3E}">
        <p14:creationId xmlns:p14="http://schemas.microsoft.com/office/powerpoint/2010/main" val="3046515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F19FAB8-8AA6-49BD-99AB-B816102A1334}" type="slidenum">
              <a:rPr lang="sv-SE" smtClean="0"/>
              <a:t>9</a:t>
            </a:fld>
            <a:endParaRPr lang="sv-SE"/>
          </a:p>
        </p:txBody>
      </p:sp>
    </p:spTree>
    <p:extLst>
      <p:ext uri="{BB962C8B-B14F-4D97-AF65-F5344CB8AC3E}">
        <p14:creationId xmlns:p14="http://schemas.microsoft.com/office/powerpoint/2010/main" val="5701270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pic>
        <p:nvPicPr>
          <p:cNvPr id="5" name="Bildobjekt 4">
            <a:extLst>
              <a:ext uri="{FF2B5EF4-FFF2-40B4-BE49-F238E27FC236}">
                <a16:creationId xmlns:a16="http://schemas.microsoft.com/office/drawing/2014/main" id="{5A95FB7F-C742-D5A9-1853-B5A158E6A28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1284" r="19364"/>
          <a:stretch/>
        </p:blipFill>
        <p:spPr>
          <a:xfrm>
            <a:off x="6246338" y="0"/>
            <a:ext cx="5945662" cy="4331807"/>
          </a:xfrm>
          <a:prstGeom prst="rect">
            <a:avLst/>
          </a:prstGeom>
        </p:spPr>
      </p:pic>
    </p:spTree>
    <p:extLst>
      <p:ext uri="{BB962C8B-B14F-4D97-AF65-F5344CB8AC3E}">
        <p14:creationId xmlns:p14="http://schemas.microsoft.com/office/powerpoint/2010/main" val="1213733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m">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4413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vslutningsbild">
    <p:bg>
      <p:bgPr>
        <a:solidFill>
          <a:schemeClr val="bg1"/>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DFE26AE9-4F06-BE8B-CA94-01B9E86FDC5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62E9DD8D-881E-40DC-BF61-D608435DC8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30065" y="1427607"/>
            <a:ext cx="3531870" cy="4002786"/>
          </a:xfrm>
          <a:prstGeom prst="rect">
            <a:avLst/>
          </a:prstGeom>
        </p:spPr>
      </p:pic>
    </p:spTree>
    <p:extLst>
      <p:ext uri="{BB962C8B-B14F-4D97-AF65-F5344CB8AC3E}">
        <p14:creationId xmlns:p14="http://schemas.microsoft.com/office/powerpoint/2010/main" val="2303060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tx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pic>
        <p:nvPicPr>
          <p:cNvPr id="5" name="Bildobjekt 4">
            <a:extLst>
              <a:ext uri="{FF2B5EF4-FFF2-40B4-BE49-F238E27FC236}">
                <a16:creationId xmlns:a16="http://schemas.microsoft.com/office/drawing/2014/main" id="{E1839EFE-0248-88A9-AA09-D12C3981C5B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1148" r="19174"/>
          <a:stretch/>
        </p:blipFill>
        <p:spPr>
          <a:xfrm>
            <a:off x="6228308" y="-12033"/>
            <a:ext cx="5959682" cy="4343839"/>
          </a:xfrm>
          <a:prstGeom prst="rect">
            <a:avLst/>
          </a:prstGeom>
        </p:spPr>
      </p:pic>
    </p:spTree>
    <p:extLst>
      <p:ext uri="{BB962C8B-B14F-4D97-AF65-F5344CB8AC3E}">
        <p14:creationId xmlns:p14="http://schemas.microsoft.com/office/powerpoint/2010/main" val="258023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763021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868336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rgbClr val="4D4848"/>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tx1"/>
                </a:solidFill>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1151122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d till höger">
    <p:bg>
      <p:bgPr>
        <a:solidFill>
          <a:srgbClr val="4D4848"/>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tx2">
              <a:alpha val="84000"/>
            </a:schemeClr>
          </a:solidFill>
        </p:spPr>
        <p:txBody>
          <a:bodyPr>
            <a:normAutofit/>
          </a:bodyPr>
          <a:lstStyle>
            <a:lvl1pPr marL="0" indent="0">
              <a:buNone/>
              <a:defRPr sz="1600"/>
            </a:lvl1pPr>
          </a:lstStyle>
          <a:p>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tx1"/>
                </a:solidFill>
              </a:defRPr>
            </a:lvl1pPr>
          </a:lstStyle>
          <a:p>
            <a:r>
              <a:rPr lang="sv-SE" dirty="0"/>
              <a:t>Rubrik</a:t>
            </a:r>
            <a:br>
              <a:rPr lang="sv-SE" dirty="0"/>
            </a:br>
            <a:r>
              <a:rPr lang="sv-SE" dirty="0"/>
              <a:t>2 rader</a:t>
            </a:r>
          </a:p>
        </p:txBody>
      </p:sp>
      <p:pic>
        <p:nvPicPr>
          <p:cNvPr id="11" name="Bildobjekt 10" descr="Region Kronobergs logotyp i vitt.">
            <a:extLst>
              <a:ext uri="{FF2B5EF4-FFF2-40B4-BE49-F238E27FC236}">
                <a16:creationId xmlns:a16="http://schemas.microsoft.com/office/drawing/2014/main" id="{4C65C9E4-6A18-4E47-AF4A-18AC385A4BE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220B82CF-9F6C-4273-AE3B-D391F3723301}"/>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tx1"/>
                </a:solidFill>
                <a:latin typeface="Arial" panose="020B0604020202020204" pitchFamily="34" charset="0"/>
                <a:cs typeface="Arial" panose="020B0604020202020204" pitchFamily="34" charset="0"/>
              </a:rPr>
              <a:t>Lägg till en bild i bladet:</a:t>
            </a:r>
            <a:br>
              <a:rPr lang="sv-SE" sz="1200" dirty="0">
                <a:solidFill>
                  <a:schemeClr val="tx1"/>
                </a:solidFill>
                <a:latin typeface="Arial" panose="020B0604020202020204" pitchFamily="34" charset="0"/>
                <a:cs typeface="Arial" panose="020B0604020202020204" pitchFamily="34" charset="0"/>
              </a:rPr>
            </a:br>
            <a:r>
              <a:rPr lang="sv-SE" sz="1200" dirty="0">
                <a:solidFill>
                  <a:schemeClr val="tx1"/>
                </a:solidFill>
                <a:latin typeface="Arial" panose="020B0604020202020204" pitchFamily="34" charset="0"/>
                <a:cs typeface="Arial" panose="020B0604020202020204" pitchFamily="34" charset="0"/>
              </a:rPr>
              <a:t>Klicka på symbolen –välj foto – infoga. </a:t>
            </a:r>
            <a:br>
              <a:rPr lang="sv-SE" sz="1200" dirty="0">
                <a:solidFill>
                  <a:schemeClr val="tx1"/>
                </a:solidFill>
                <a:latin typeface="Arial" panose="020B0604020202020204" pitchFamily="34" charset="0"/>
                <a:cs typeface="Arial" panose="020B0604020202020204" pitchFamily="34" charset="0"/>
              </a:rPr>
            </a:br>
            <a:r>
              <a:rPr lang="sv-SE" sz="1200" dirty="0">
                <a:solidFill>
                  <a:schemeClr val="tx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296689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tx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spTree>
    <p:extLst>
      <p:ext uri="{BB962C8B-B14F-4D97-AF65-F5344CB8AC3E}">
        <p14:creationId xmlns:p14="http://schemas.microsoft.com/office/powerpoint/2010/main" val="235800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itat">
    <p:bg>
      <p:bgPr>
        <a:solidFill>
          <a:srgbClr val="4D4848"/>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tx1"/>
                </a:solidFill>
                <a:latin typeface="Brandon Grotesque Bold" panose="020B0803020203060202" pitchFamily="34" charset="0"/>
              </a:defRPr>
            </a:lvl1pPr>
          </a:lstStyle>
          <a:p>
            <a:r>
              <a:rPr lang="sv-SE" dirty="0"/>
              <a:t>citat</a:t>
            </a:r>
          </a:p>
        </p:txBody>
      </p:sp>
    </p:spTree>
    <p:extLst>
      <p:ext uri="{BB962C8B-B14F-4D97-AF65-F5344CB8AC3E}">
        <p14:creationId xmlns:p14="http://schemas.microsoft.com/office/powerpoint/2010/main" val="3008545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rgbClr val="4D4848"/>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4"/>
                </a:solidFill>
                <a:latin typeface="Brandon Grotesque Black" panose="020B0A03020203060202" pitchFamily="34" charset="0"/>
              </a:defRPr>
            </a:lvl1pPr>
          </a:lstStyle>
          <a:p>
            <a:pPr lvl="0"/>
            <a:r>
              <a:rPr lang="sv-SE" dirty="0"/>
              <a:t>XX%</a:t>
            </a:r>
          </a:p>
        </p:txBody>
      </p:sp>
    </p:spTree>
    <p:extLst>
      <p:ext uri="{BB962C8B-B14F-4D97-AF65-F5344CB8AC3E}">
        <p14:creationId xmlns:p14="http://schemas.microsoft.com/office/powerpoint/2010/main" val="324729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944948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1219660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om">
    <p:bg>
      <p:bgPr>
        <a:solidFill>
          <a:srgbClr val="4D484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43935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vslutningsbild">
    <p:bg>
      <p:bgPr>
        <a:solidFill>
          <a:srgbClr val="4D4848"/>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FC7A09AD-8787-54E2-737F-657992EC1CE2}"/>
              </a:ext>
            </a:extLst>
          </p:cNvPr>
          <p:cNvSpPr/>
          <p:nvPr userDrawn="1"/>
        </p:nvSpPr>
        <p:spPr>
          <a:xfrm>
            <a:off x="0" y="0"/>
            <a:ext cx="12192000" cy="6858000"/>
          </a:xfrm>
          <a:prstGeom prst="rect">
            <a:avLst/>
          </a:prstGeom>
          <a:solidFill>
            <a:srgbClr val="4D48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a:extLst>
              <a:ext uri="{FF2B5EF4-FFF2-40B4-BE49-F238E27FC236}">
                <a16:creationId xmlns:a16="http://schemas.microsoft.com/office/drawing/2014/main" id="{7032055E-18AF-4C39-8C8F-38FE826D2A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76552" y="1382567"/>
            <a:ext cx="3238896" cy="4575755"/>
          </a:xfrm>
          <a:prstGeom prst="rect">
            <a:avLst/>
          </a:prstGeom>
        </p:spPr>
      </p:pic>
    </p:spTree>
    <p:extLst>
      <p:ext uri="{BB962C8B-B14F-4D97-AF65-F5344CB8AC3E}">
        <p14:creationId xmlns:p14="http://schemas.microsoft.com/office/powerpoint/2010/main" val="30704556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
    <p:bg>
      <p:bgPr>
        <a:solidFill>
          <a:srgbClr val="4D4848"/>
        </a:solidFill>
        <a:effectLst/>
      </p:bgPr>
    </p:bg>
    <p:spTree>
      <p:nvGrpSpPr>
        <p:cNvPr id="1" name=""/>
        <p:cNvGrpSpPr/>
        <p:nvPr/>
      </p:nvGrpSpPr>
      <p:grpSpPr>
        <a:xfrm>
          <a:off x="0" y="0"/>
          <a:ext cx="0" cy="0"/>
          <a:chOff x="0" y="0"/>
          <a:chExt cx="0" cy="0"/>
        </a:xfrm>
      </p:grpSpPr>
      <p:sp>
        <p:nvSpPr>
          <p:cNvPr id="10" name="Frihandsfigur: Form 9">
            <a:extLst>
              <a:ext uri="{FF2B5EF4-FFF2-40B4-BE49-F238E27FC236}">
                <a16:creationId xmlns:a16="http://schemas.microsoft.com/office/drawing/2014/main" id="{7409ABD3-02BD-4FCB-9A3A-2ABFAA9F161A}"/>
              </a:ext>
              <a:ext uri="{C183D7F6-B498-43B3-948B-1728B52AA6E4}">
                <adec:decorative xmlns:adec="http://schemas.microsoft.com/office/drawing/2017/decorative" val="1"/>
              </a:ext>
            </a:extLst>
          </p:cNvPr>
          <p:cNvSpPr/>
          <p:nvPr userDrawn="1"/>
        </p:nvSpPr>
        <p:spPr>
          <a:xfrm>
            <a:off x="6372406" y="0"/>
            <a:ext cx="5819595" cy="2685228"/>
          </a:xfrm>
          <a:custGeom>
            <a:avLst/>
            <a:gdLst>
              <a:gd name="connsiteX0" fmla="*/ 0 w 5819595"/>
              <a:gd name="connsiteY0" fmla="*/ 0 h 2685228"/>
              <a:gd name="connsiteX1" fmla="*/ 5819595 w 5819595"/>
              <a:gd name="connsiteY1" fmla="*/ 0 h 2685228"/>
              <a:gd name="connsiteX2" fmla="*/ 5819595 w 5819595"/>
              <a:gd name="connsiteY2" fmla="*/ 2685228 h 2685228"/>
              <a:gd name="connsiteX3" fmla="*/ 3496045 w 5819595"/>
              <a:gd name="connsiteY3" fmla="*/ 2685228 h 2685228"/>
              <a:gd name="connsiteX4" fmla="*/ 35886 w 5819595"/>
              <a:gd name="connsiteY4" fmla="*/ 139567 h 2685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19595" h="2685228">
                <a:moveTo>
                  <a:pt x="0" y="0"/>
                </a:moveTo>
                <a:lnTo>
                  <a:pt x="5819595" y="0"/>
                </a:lnTo>
                <a:lnTo>
                  <a:pt x="5819595" y="2685228"/>
                </a:lnTo>
                <a:lnTo>
                  <a:pt x="3496045" y="2685228"/>
                </a:lnTo>
                <a:cubicBezTo>
                  <a:pt x="1870272" y="2685228"/>
                  <a:pt x="494605" y="1614394"/>
                  <a:pt x="35886" y="139567"/>
                </a:cubicBezTo>
                <a:close/>
              </a:path>
            </a:pathLst>
          </a:custGeom>
          <a:solidFill>
            <a:schemeClr val="tx2">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sv-SE" dirty="0"/>
          </a:p>
        </p:txBody>
      </p:sp>
      <p:sp>
        <p:nvSpPr>
          <p:cNvPr id="13" name="Rektangel: diagonala rundade hörn 12">
            <a:extLst>
              <a:ext uri="{FF2B5EF4-FFF2-40B4-BE49-F238E27FC236}">
                <a16:creationId xmlns:a16="http://schemas.microsoft.com/office/drawing/2014/main" id="{085BFCB0-8CC1-4A75-93AC-792B15E36532}"/>
              </a:ext>
              <a:ext uri="{C183D7F6-B498-43B3-948B-1728B52AA6E4}">
                <adec:decorative xmlns:adec="http://schemas.microsoft.com/office/drawing/2017/decorative" val="1"/>
              </a:ext>
            </a:extLst>
          </p:cNvPr>
          <p:cNvSpPr/>
          <p:nvPr userDrawn="1"/>
        </p:nvSpPr>
        <p:spPr>
          <a:xfrm>
            <a:off x="10057165" y="1806822"/>
            <a:ext cx="2435585" cy="2524985"/>
          </a:xfrm>
          <a:prstGeom prst="round2DiagRect">
            <a:avLst>
              <a:gd name="adj1" fmla="val 0"/>
              <a:gd name="adj2" fmla="val 38747"/>
            </a:avLst>
          </a:prstGeom>
          <a:solidFill>
            <a:schemeClr val="accent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bg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spTree>
    <p:extLst>
      <p:ext uri="{BB962C8B-B14F-4D97-AF65-F5344CB8AC3E}">
        <p14:creationId xmlns:p14="http://schemas.microsoft.com/office/powerpoint/2010/main" val="27212822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el med foto">
    <p:bg>
      <p:bgPr>
        <a:solidFill>
          <a:srgbClr val="4D4848"/>
        </a:solidFill>
        <a:effectLst/>
      </p:bgPr>
    </p:bg>
    <p:spTree>
      <p:nvGrpSpPr>
        <p:cNvPr id="1" name=""/>
        <p:cNvGrpSpPr/>
        <p:nvPr/>
      </p:nvGrpSpPr>
      <p:grpSpPr>
        <a:xfrm>
          <a:off x="0" y="0"/>
          <a:ext cx="0" cy="0"/>
          <a:chOff x="0" y="0"/>
          <a:chExt cx="0" cy="0"/>
        </a:xfrm>
      </p:grpSpPr>
      <p:sp>
        <p:nvSpPr>
          <p:cNvPr id="7" name="Platshållare för bild 5">
            <a:extLst>
              <a:ext uri="{FF2B5EF4-FFF2-40B4-BE49-F238E27FC236}">
                <a16:creationId xmlns:a16="http://schemas.microsoft.com/office/drawing/2014/main" id="{4F06FA1F-3619-4153-ADE7-3A35D8A53324}"/>
              </a:ext>
            </a:extLst>
          </p:cNvPr>
          <p:cNvSpPr>
            <a:spLocks noGrp="1"/>
          </p:cNvSpPr>
          <p:nvPr>
            <p:ph type="pic" sz="quarter" idx="11"/>
          </p:nvPr>
        </p:nvSpPr>
        <p:spPr>
          <a:xfrm>
            <a:off x="-1" y="0"/>
            <a:ext cx="12220575" cy="6867525"/>
          </a:xfrm>
          <a:solidFill>
            <a:schemeClr val="accent6">
              <a:lumMod val="60000"/>
              <a:lumOff val="40000"/>
            </a:schemeClr>
          </a:solidFill>
        </p:spPr>
        <p:txBody>
          <a:bodyPr lIns="252000" tIns="144000" rIns="72000">
            <a:normAutofit/>
          </a:bodyPr>
          <a:lstStyle>
            <a:lvl1pPr marL="0" indent="0">
              <a:buNone/>
              <a:defRPr sz="1600"/>
            </a:lvl1pPr>
          </a:lstStyle>
          <a:p>
            <a:r>
              <a:rPr lang="sv-SE" dirty="0"/>
              <a:t>Klicka på ikonen för att lägga till en bild</a:t>
            </a:r>
          </a:p>
        </p:txBody>
      </p:sp>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166294" y="-177398"/>
            <a:ext cx="11989327" cy="5968558"/>
          </a:xfrm>
          <a:custGeom>
            <a:avLst/>
            <a:gdLst>
              <a:gd name="connsiteX0" fmla="*/ 0 w 16844794"/>
              <a:gd name="connsiteY0" fmla="*/ 4860710 h 10491496"/>
              <a:gd name="connsiteX1" fmla="*/ 4860710 w 16844794"/>
              <a:gd name="connsiteY1" fmla="*/ 0 h 10491496"/>
              <a:gd name="connsiteX2" fmla="*/ 11984084 w 16844794"/>
              <a:gd name="connsiteY2" fmla="*/ 0 h 10491496"/>
              <a:gd name="connsiteX3" fmla="*/ 16844794 w 16844794"/>
              <a:gd name="connsiteY3" fmla="*/ 4860710 h 10491496"/>
              <a:gd name="connsiteX4" fmla="*/ 16844794 w 16844794"/>
              <a:gd name="connsiteY4" fmla="*/ 5630786 h 10491496"/>
              <a:gd name="connsiteX5" fmla="*/ 11984084 w 16844794"/>
              <a:gd name="connsiteY5" fmla="*/ 10491496 h 10491496"/>
              <a:gd name="connsiteX6" fmla="*/ 4860710 w 16844794"/>
              <a:gd name="connsiteY6" fmla="*/ 10491496 h 10491496"/>
              <a:gd name="connsiteX7" fmla="*/ 0 w 16844794"/>
              <a:gd name="connsiteY7" fmla="*/ 5630786 h 10491496"/>
              <a:gd name="connsiteX8" fmla="*/ 0 w 16844794"/>
              <a:gd name="connsiteY8" fmla="*/ 4860710 h 10491496"/>
              <a:gd name="connsiteX0" fmla="*/ 4780547 w 16844794"/>
              <a:gd name="connsiteY0" fmla="*/ 4636120 h 10491496"/>
              <a:gd name="connsiteX1" fmla="*/ 4860710 w 16844794"/>
              <a:gd name="connsiteY1" fmla="*/ 0 h 10491496"/>
              <a:gd name="connsiteX2" fmla="*/ 11984084 w 16844794"/>
              <a:gd name="connsiteY2" fmla="*/ 0 h 10491496"/>
              <a:gd name="connsiteX3" fmla="*/ 16844794 w 16844794"/>
              <a:gd name="connsiteY3" fmla="*/ 4860710 h 10491496"/>
              <a:gd name="connsiteX4" fmla="*/ 16844794 w 16844794"/>
              <a:gd name="connsiteY4" fmla="*/ 5630786 h 10491496"/>
              <a:gd name="connsiteX5" fmla="*/ 11984084 w 16844794"/>
              <a:gd name="connsiteY5" fmla="*/ 10491496 h 10491496"/>
              <a:gd name="connsiteX6" fmla="*/ 4860710 w 16844794"/>
              <a:gd name="connsiteY6" fmla="*/ 10491496 h 10491496"/>
              <a:gd name="connsiteX7" fmla="*/ 0 w 16844794"/>
              <a:gd name="connsiteY7" fmla="*/ 5630786 h 10491496"/>
              <a:gd name="connsiteX8" fmla="*/ 4780547 w 16844794"/>
              <a:gd name="connsiteY8" fmla="*/ 4636120 h 10491496"/>
              <a:gd name="connsiteX0" fmla="*/ 1138410 w 13202657"/>
              <a:gd name="connsiteY0" fmla="*/ 4636120 h 10491496"/>
              <a:gd name="connsiteX1" fmla="*/ 1218573 w 13202657"/>
              <a:gd name="connsiteY1" fmla="*/ 0 h 10491496"/>
              <a:gd name="connsiteX2" fmla="*/ 8341947 w 13202657"/>
              <a:gd name="connsiteY2" fmla="*/ 0 h 10491496"/>
              <a:gd name="connsiteX3" fmla="*/ 13202657 w 13202657"/>
              <a:gd name="connsiteY3" fmla="*/ 4860710 h 10491496"/>
              <a:gd name="connsiteX4" fmla="*/ 13202657 w 13202657"/>
              <a:gd name="connsiteY4" fmla="*/ 5630786 h 10491496"/>
              <a:gd name="connsiteX5" fmla="*/ 8341947 w 13202657"/>
              <a:gd name="connsiteY5" fmla="*/ 10491496 h 10491496"/>
              <a:gd name="connsiteX6" fmla="*/ 1218573 w 13202657"/>
              <a:gd name="connsiteY6" fmla="*/ 10491496 h 10491496"/>
              <a:gd name="connsiteX7" fmla="*/ 1122368 w 13202657"/>
              <a:gd name="connsiteY7" fmla="*/ 5614744 h 10491496"/>
              <a:gd name="connsiteX8" fmla="*/ 1138410 w 13202657"/>
              <a:gd name="connsiteY8" fmla="*/ 4636120 h 10491496"/>
              <a:gd name="connsiteX0" fmla="*/ 1142113 w 13206360"/>
              <a:gd name="connsiteY0" fmla="*/ 4636120 h 10491496"/>
              <a:gd name="connsiteX1" fmla="*/ 1222276 w 13206360"/>
              <a:gd name="connsiteY1" fmla="*/ 0 h 10491496"/>
              <a:gd name="connsiteX2" fmla="*/ 8345650 w 13206360"/>
              <a:gd name="connsiteY2" fmla="*/ 0 h 10491496"/>
              <a:gd name="connsiteX3" fmla="*/ 13206360 w 13206360"/>
              <a:gd name="connsiteY3" fmla="*/ 4860710 h 10491496"/>
              <a:gd name="connsiteX4" fmla="*/ 13206360 w 13206360"/>
              <a:gd name="connsiteY4" fmla="*/ 5630786 h 10491496"/>
              <a:gd name="connsiteX5" fmla="*/ 8345650 w 13206360"/>
              <a:gd name="connsiteY5" fmla="*/ 10491496 h 10491496"/>
              <a:gd name="connsiteX6" fmla="*/ 1222276 w 13206360"/>
              <a:gd name="connsiteY6" fmla="*/ 10491496 h 10491496"/>
              <a:gd name="connsiteX7" fmla="*/ 1126071 w 13206360"/>
              <a:gd name="connsiteY7" fmla="*/ 5614744 h 10491496"/>
              <a:gd name="connsiteX8" fmla="*/ 1142113 w 13206360"/>
              <a:gd name="connsiteY8" fmla="*/ 4636120 h 10491496"/>
              <a:gd name="connsiteX0" fmla="*/ 1134090 w 13198337"/>
              <a:gd name="connsiteY0" fmla="*/ 4636120 h 10491496"/>
              <a:gd name="connsiteX1" fmla="*/ 1214253 w 13198337"/>
              <a:gd name="connsiteY1" fmla="*/ 0 h 10491496"/>
              <a:gd name="connsiteX2" fmla="*/ 8337627 w 13198337"/>
              <a:gd name="connsiteY2" fmla="*/ 0 h 10491496"/>
              <a:gd name="connsiteX3" fmla="*/ 13198337 w 13198337"/>
              <a:gd name="connsiteY3" fmla="*/ 4860710 h 10491496"/>
              <a:gd name="connsiteX4" fmla="*/ 13198337 w 13198337"/>
              <a:gd name="connsiteY4" fmla="*/ 5630786 h 10491496"/>
              <a:gd name="connsiteX5" fmla="*/ 8337627 w 13198337"/>
              <a:gd name="connsiteY5" fmla="*/ 10491496 h 10491496"/>
              <a:gd name="connsiteX6" fmla="*/ 1214253 w 13198337"/>
              <a:gd name="connsiteY6" fmla="*/ 10491496 h 10491496"/>
              <a:gd name="connsiteX7" fmla="*/ 1118048 w 13198337"/>
              <a:gd name="connsiteY7" fmla="*/ 5614744 h 10491496"/>
              <a:gd name="connsiteX8" fmla="*/ 1134090 w 13198337"/>
              <a:gd name="connsiteY8" fmla="*/ 4636120 h 10491496"/>
              <a:gd name="connsiteX0" fmla="*/ 1134090 w 13198337"/>
              <a:gd name="connsiteY0" fmla="*/ 4636120 h 10491496"/>
              <a:gd name="connsiteX1" fmla="*/ 1214253 w 13198337"/>
              <a:gd name="connsiteY1" fmla="*/ 0 h 10491496"/>
              <a:gd name="connsiteX2" fmla="*/ 8337627 w 13198337"/>
              <a:gd name="connsiteY2" fmla="*/ 0 h 10491496"/>
              <a:gd name="connsiteX3" fmla="*/ 13198337 w 13198337"/>
              <a:gd name="connsiteY3" fmla="*/ 4860710 h 10491496"/>
              <a:gd name="connsiteX4" fmla="*/ 13198337 w 13198337"/>
              <a:gd name="connsiteY4" fmla="*/ 5630786 h 10491496"/>
              <a:gd name="connsiteX5" fmla="*/ 8337627 w 13198337"/>
              <a:gd name="connsiteY5" fmla="*/ 10491496 h 10491496"/>
              <a:gd name="connsiteX6" fmla="*/ 1214253 w 13198337"/>
              <a:gd name="connsiteY6" fmla="*/ 10491496 h 10491496"/>
              <a:gd name="connsiteX7" fmla="*/ 1198259 w 13198337"/>
              <a:gd name="connsiteY7" fmla="*/ 5614744 h 10491496"/>
              <a:gd name="connsiteX8" fmla="*/ 1134090 w 13198337"/>
              <a:gd name="connsiteY8" fmla="*/ 4636120 h 10491496"/>
              <a:gd name="connsiteX0" fmla="*/ 1169436 w 13185557"/>
              <a:gd name="connsiteY0" fmla="*/ 4668205 h 10491496"/>
              <a:gd name="connsiteX1" fmla="*/ 1201473 w 13185557"/>
              <a:gd name="connsiteY1" fmla="*/ 0 h 10491496"/>
              <a:gd name="connsiteX2" fmla="*/ 8324847 w 13185557"/>
              <a:gd name="connsiteY2" fmla="*/ 0 h 10491496"/>
              <a:gd name="connsiteX3" fmla="*/ 13185557 w 13185557"/>
              <a:gd name="connsiteY3" fmla="*/ 4860710 h 10491496"/>
              <a:gd name="connsiteX4" fmla="*/ 13185557 w 13185557"/>
              <a:gd name="connsiteY4" fmla="*/ 5630786 h 10491496"/>
              <a:gd name="connsiteX5" fmla="*/ 8324847 w 13185557"/>
              <a:gd name="connsiteY5" fmla="*/ 10491496 h 10491496"/>
              <a:gd name="connsiteX6" fmla="*/ 1201473 w 13185557"/>
              <a:gd name="connsiteY6" fmla="*/ 10491496 h 10491496"/>
              <a:gd name="connsiteX7" fmla="*/ 1185479 w 13185557"/>
              <a:gd name="connsiteY7" fmla="*/ 5614744 h 10491496"/>
              <a:gd name="connsiteX8" fmla="*/ 1169436 w 13185557"/>
              <a:gd name="connsiteY8" fmla="*/ 4668205 h 10491496"/>
              <a:gd name="connsiteX0" fmla="*/ 284 w 12016405"/>
              <a:gd name="connsiteY0" fmla="*/ 4668205 h 10491496"/>
              <a:gd name="connsiteX1" fmla="*/ 32321 w 12016405"/>
              <a:gd name="connsiteY1" fmla="*/ 0 h 10491496"/>
              <a:gd name="connsiteX2" fmla="*/ 7155695 w 12016405"/>
              <a:gd name="connsiteY2" fmla="*/ 0 h 10491496"/>
              <a:gd name="connsiteX3" fmla="*/ 12016405 w 12016405"/>
              <a:gd name="connsiteY3" fmla="*/ 4860710 h 10491496"/>
              <a:gd name="connsiteX4" fmla="*/ 12016405 w 12016405"/>
              <a:gd name="connsiteY4" fmla="*/ 5630786 h 10491496"/>
              <a:gd name="connsiteX5" fmla="*/ 7155695 w 12016405"/>
              <a:gd name="connsiteY5" fmla="*/ 10491496 h 10491496"/>
              <a:gd name="connsiteX6" fmla="*/ 32321 w 12016405"/>
              <a:gd name="connsiteY6" fmla="*/ 10491496 h 10491496"/>
              <a:gd name="connsiteX7" fmla="*/ 16327 w 12016405"/>
              <a:gd name="connsiteY7" fmla="*/ 5614744 h 10491496"/>
              <a:gd name="connsiteX8" fmla="*/ 284 w 12016405"/>
              <a:gd name="connsiteY8" fmla="*/ 4668205 h 10491496"/>
              <a:gd name="connsiteX0" fmla="*/ 0 w 12016121"/>
              <a:gd name="connsiteY0" fmla="*/ 4668205 h 10491496"/>
              <a:gd name="connsiteX1" fmla="*/ 32037 w 12016121"/>
              <a:gd name="connsiteY1" fmla="*/ 0 h 10491496"/>
              <a:gd name="connsiteX2" fmla="*/ 7155411 w 12016121"/>
              <a:gd name="connsiteY2" fmla="*/ 0 h 10491496"/>
              <a:gd name="connsiteX3" fmla="*/ 12016121 w 12016121"/>
              <a:gd name="connsiteY3" fmla="*/ 4860710 h 10491496"/>
              <a:gd name="connsiteX4" fmla="*/ 12016121 w 12016121"/>
              <a:gd name="connsiteY4" fmla="*/ 5630786 h 10491496"/>
              <a:gd name="connsiteX5" fmla="*/ 7155411 w 12016121"/>
              <a:gd name="connsiteY5" fmla="*/ 10491496 h 10491496"/>
              <a:gd name="connsiteX6" fmla="*/ 32037 w 12016121"/>
              <a:gd name="connsiteY6" fmla="*/ 10491496 h 10491496"/>
              <a:gd name="connsiteX7" fmla="*/ 16043 w 12016121"/>
              <a:gd name="connsiteY7" fmla="*/ 5614744 h 10491496"/>
              <a:gd name="connsiteX8" fmla="*/ 0 w 12016121"/>
              <a:gd name="connsiteY8" fmla="*/ 4668205 h 10491496"/>
              <a:gd name="connsiteX0" fmla="*/ 19695 w 12003732"/>
              <a:gd name="connsiteY0" fmla="*/ 4668205 h 10491496"/>
              <a:gd name="connsiteX1" fmla="*/ 19648 w 12003732"/>
              <a:gd name="connsiteY1" fmla="*/ 0 h 10491496"/>
              <a:gd name="connsiteX2" fmla="*/ 7143022 w 12003732"/>
              <a:gd name="connsiteY2" fmla="*/ 0 h 10491496"/>
              <a:gd name="connsiteX3" fmla="*/ 12003732 w 12003732"/>
              <a:gd name="connsiteY3" fmla="*/ 4860710 h 10491496"/>
              <a:gd name="connsiteX4" fmla="*/ 12003732 w 12003732"/>
              <a:gd name="connsiteY4" fmla="*/ 5630786 h 10491496"/>
              <a:gd name="connsiteX5" fmla="*/ 7143022 w 12003732"/>
              <a:gd name="connsiteY5" fmla="*/ 10491496 h 10491496"/>
              <a:gd name="connsiteX6" fmla="*/ 19648 w 12003732"/>
              <a:gd name="connsiteY6" fmla="*/ 10491496 h 10491496"/>
              <a:gd name="connsiteX7" fmla="*/ 3654 w 12003732"/>
              <a:gd name="connsiteY7" fmla="*/ 5614744 h 10491496"/>
              <a:gd name="connsiteX8" fmla="*/ 19695 w 12003732"/>
              <a:gd name="connsiteY8" fmla="*/ 4668205 h 10491496"/>
              <a:gd name="connsiteX0" fmla="*/ 5290 w 11989327"/>
              <a:gd name="connsiteY0" fmla="*/ 4668205 h 10491496"/>
              <a:gd name="connsiteX1" fmla="*/ 5243 w 11989327"/>
              <a:gd name="connsiteY1" fmla="*/ 0 h 10491496"/>
              <a:gd name="connsiteX2" fmla="*/ 7128617 w 11989327"/>
              <a:gd name="connsiteY2" fmla="*/ 0 h 10491496"/>
              <a:gd name="connsiteX3" fmla="*/ 11989327 w 11989327"/>
              <a:gd name="connsiteY3" fmla="*/ 4860710 h 10491496"/>
              <a:gd name="connsiteX4" fmla="*/ 11989327 w 11989327"/>
              <a:gd name="connsiteY4" fmla="*/ 5630786 h 10491496"/>
              <a:gd name="connsiteX5" fmla="*/ 7128617 w 11989327"/>
              <a:gd name="connsiteY5" fmla="*/ 10491496 h 10491496"/>
              <a:gd name="connsiteX6" fmla="*/ 5243 w 11989327"/>
              <a:gd name="connsiteY6" fmla="*/ 10491496 h 10491496"/>
              <a:gd name="connsiteX7" fmla="*/ 5291 w 11989327"/>
              <a:gd name="connsiteY7" fmla="*/ 5630786 h 10491496"/>
              <a:gd name="connsiteX8" fmla="*/ 5290 w 11989327"/>
              <a:gd name="connsiteY8" fmla="*/ 4668205 h 10491496"/>
              <a:gd name="connsiteX0" fmla="*/ 5290 w 11989327"/>
              <a:gd name="connsiteY0" fmla="*/ 4668205 h 10491496"/>
              <a:gd name="connsiteX1" fmla="*/ 5243 w 11989327"/>
              <a:gd name="connsiteY1" fmla="*/ 4555958 h 10491496"/>
              <a:gd name="connsiteX2" fmla="*/ 7128617 w 11989327"/>
              <a:gd name="connsiteY2" fmla="*/ 0 h 10491496"/>
              <a:gd name="connsiteX3" fmla="*/ 11989327 w 11989327"/>
              <a:gd name="connsiteY3" fmla="*/ 4860710 h 10491496"/>
              <a:gd name="connsiteX4" fmla="*/ 11989327 w 11989327"/>
              <a:gd name="connsiteY4" fmla="*/ 5630786 h 10491496"/>
              <a:gd name="connsiteX5" fmla="*/ 7128617 w 11989327"/>
              <a:gd name="connsiteY5" fmla="*/ 10491496 h 10491496"/>
              <a:gd name="connsiteX6" fmla="*/ 5243 w 11989327"/>
              <a:gd name="connsiteY6" fmla="*/ 10491496 h 10491496"/>
              <a:gd name="connsiteX7" fmla="*/ 5291 w 11989327"/>
              <a:gd name="connsiteY7" fmla="*/ 5630786 h 10491496"/>
              <a:gd name="connsiteX8" fmla="*/ 5290 w 11989327"/>
              <a:gd name="connsiteY8" fmla="*/ 4668205 h 10491496"/>
              <a:gd name="connsiteX0" fmla="*/ 5290 w 11989327"/>
              <a:gd name="connsiteY0" fmla="*/ 1089855 h 6913146"/>
              <a:gd name="connsiteX1" fmla="*/ 5243 w 11989327"/>
              <a:gd name="connsiteY1" fmla="*/ 977608 h 6913146"/>
              <a:gd name="connsiteX2" fmla="*/ 7818427 w 11989327"/>
              <a:gd name="connsiteY2" fmla="*/ 961566 h 6913146"/>
              <a:gd name="connsiteX3" fmla="*/ 11989327 w 11989327"/>
              <a:gd name="connsiteY3" fmla="*/ 1282360 h 6913146"/>
              <a:gd name="connsiteX4" fmla="*/ 11989327 w 11989327"/>
              <a:gd name="connsiteY4" fmla="*/ 2052436 h 6913146"/>
              <a:gd name="connsiteX5" fmla="*/ 7128617 w 11989327"/>
              <a:gd name="connsiteY5" fmla="*/ 6913146 h 6913146"/>
              <a:gd name="connsiteX6" fmla="*/ 5243 w 11989327"/>
              <a:gd name="connsiteY6" fmla="*/ 6913146 h 6913146"/>
              <a:gd name="connsiteX7" fmla="*/ 5291 w 11989327"/>
              <a:gd name="connsiteY7" fmla="*/ 2052436 h 6913146"/>
              <a:gd name="connsiteX8" fmla="*/ 5290 w 11989327"/>
              <a:gd name="connsiteY8" fmla="*/ 1089855 h 6913146"/>
              <a:gd name="connsiteX0" fmla="*/ 5290 w 11989327"/>
              <a:gd name="connsiteY0" fmla="*/ 1333331 h 7156622"/>
              <a:gd name="connsiteX1" fmla="*/ 5243 w 11989327"/>
              <a:gd name="connsiteY1" fmla="*/ 1221084 h 7156622"/>
              <a:gd name="connsiteX2" fmla="*/ 7818427 w 11989327"/>
              <a:gd name="connsiteY2" fmla="*/ 1205042 h 7156622"/>
              <a:gd name="connsiteX3" fmla="*/ 11989327 w 11989327"/>
              <a:gd name="connsiteY3" fmla="*/ 1188952 h 7156622"/>
              <a:gd name="connsiteX4" fmla="*/ 11989327 w 11989327"/>
              <a:gd name="connsiteY4" fmla="*/ 2295912 h 7156622"/>
              <a:gd name="connsiteX5" fmla="*/ 7128617 w 11989327"/>
              <a:gd name="connsiteY5" fmla="*/ 7156622 h 7156622"/>
              <a:gd name="connsiteX6" fmla="*/ 5243 w 11989327"/>
              <a:gd name="connsiteY6" fmla="*/ 7156622 h 7156622"/>
              <a:gd name="connsiteX7" fmla="*/ 5291 w 11989327"/>
              <a:gd name="connsiteY7" fmla="*/ 2295912 h 7156622"/>
              <a:gd name="connsiteX8" fmla="*/ 5290 w 11989327"/>
              <a:gd name="connsiteY8" fmla="*/ 1333331 h 7156622"/>
              <a:gd name="connsiteX0" fmla="*/ 5290 w 11989327"/>
              <a:gd name="connsiteY0" fmla="*/ 657151 h 6480442"/>
              <a:gd name="connsiteX1" fmla="*/ 5243 w 11989327"/>
              <a:gd name="connsiteY1" fmla="*/ 544904 h 6480442"/>
              <a:gd name="connsiteX2" fmla="*/ 7818427 w 11989327"/>
              <a:gd name="connsiteY2" fmla="*/ 528862 h 6480442"/>
              <a:gd name="connsiteX3" fmla="*/ 11989327 w 11989327"/>
              <a:gd name="connsiteY3" fmla="*/ 512772 h 6480442"/>
              <a:gd name="connsiteX4" fmla="*/ 11989327 w 11989327"/>
              <a:gd name="connsiteY4" fmla="*/ 1619732 h 6480442"/>
              <a:gd name="connsiteX5" fmla="*/ 7128617 w 11989327"/>
              <a:gd name="connsiteY5" fmla="*/ 6480442 h 6480442"/>
              <a:gd name="connsiteX6" fmla="*/ 5243 w 11989327"/>
              <a:gd name="connsiteY6" fmla="*/ 6480442 h 6480442"/>
              <a:gd name="connsiteX7" fmla="*/ 5291 w 11989327"/>
              <a:gd name="connsiteY7" fmla="*/ 1619732 h 6480442"/>
              <a:gd name="connsiteX8" fmla="*/ 5290 w 11989327"/>
              <a:gd name="connsiteY8" fmla="*/ 657151 h 6480442"/>
              <a:gd name="connsiteX0" fmla="*/ 5290 w 11989327"/>
              <a:gd name="connsiteY0" fmla="*/ 679201 h 6245818"/>
              <a:gd name="connsiteX1" fmla="*/ 5243 w 11989327"/>
              <a:gd name="connsiteY1" fmla="*/ 310280 h 6245818"/>
              <a:gd name="connsiteX2" fmla="*/ 7818427 w 11989327"/>
              <a:gd name="connsiteY2" fmla="*/ 294238 h 6245818"/>
              <a:gd name="connsiteX3" fmla="*/ 11989327 w 11989327"/>
              <a:gd name="connsiteY3" fmla="*/ 278148 h 6245818"/>
              <a:gd name="connsiteX4" fmla="*/ 11989327 w 11989327"/>
              <a:gd name="connsiteY4" fmla="*/ 1385108 h 6245818"/>
              <a:gd name="connsiteX5" fmla="*/ 7128617 w 11989327"/>
              <a:gd name="connsiteY5" fmla="*/ 6245818 h 6245818"/>
              <a:gd name="connsiteX6" fmla="*/ 5243 w 11989327"/>
              <a:gd name="connsiteY6" fmla="*/ 6245818 h 6245818"/>
              <a:gd name="connsiteX7" fmla="*/ 5291 w 11989327"/>
              <a:gd name="connsiteY7" fmla="*/ 1385108 h 6245818"/>
              <a:gd name="connsiteX8" fmla="*/ 5290 w 11989327"/>
              <a:gd name="connsiteY8" fmla="*/ 679201 h 6245818"/>
              <a:gd name="connsiteX0" fmla="*/ 5290 w 11989327"/>
              <a:gd name="connsiteY0" fmla="*/ 401941 h 5968558"/>
              <a:gd name="connsiteX1" fmla="*/ 5243 w 11989327"/>
              <a:gd name="connsiteY1" fmla="*/ 33020 h 5968558"/>
              <a:gd name="connsiteX2" fmla="*/ 7818427 w 11989327"/>
              <a:gd name="connsiteY2" fmla="*/ 16978 h 5968558"/>
              <a:gd name="connsiteX3" fmla="*/ 11989327 w 11989327"/>
              <a:gd name="connsiteY3" fmla="*/ 888 h 5968558"/>
              <a:gd name="connsiteX4" fmla="*/ 11989327 w 11989327"/>
              <a:gd name="connsiteY4" fmla="*/ 1107848 h 5968558"/>
              <a:gd name="connsiteX5" fmla="*/ 7128617 w 11989327"/>
              <a:gd name="connsiteY5" fmla="*/ 5968558 h 5968558"/>
              <a:gd name="connsiteX6" fmla="*/ 5243 w 11989327"/>
              <a:gd name="connsiteY6" fmla="*/ 5968558 h 5968558"/>
              <a:gd name="connsiteX7" fmla="*/ 5291 w 11989327"/>
              <a:gd name="connsiteY7" fmla="*/ 1107848 h 5968558"/>
              <a:gd name="connsiteX8" fmla="*/ 5290 w 11989327"/>
              <a:gd name="connsiteY8" fmla="*/ 401941 h 5968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89327" h="5968558">
                <a:moveTo>
                  <a:pt x="5290" y="401941"/>
                </a:moveTo>
                <a:cubicBezTo>
                  <a:pt x="5290" y="11466"/>
                  <a:pt x="-221" y="4139799"/>
                  <a:pt x="5243" y="33020"/>
                </a:cubicBezTo>
                <a:lnTo>
                  <a:pt x="7818427" y="16978"/>
                </a:lnTo>
                <a:cubicBezTo>
                  <a:pt x="10502923" y="16978"/>
                  <a:pt x="9085706" y="-4577"/>
                  <a:pt x="11989327" y="888"/>
                </a:cubicBezTo>
                <a:lnTo>
                  <a:pt x="11989327" y="1107848"/>
                </a:lnTo>
                <a:cubicBezTo>
                  <a:pt x="11989327" y="3792344"/>
                  <a:pt x="9813113" y="5968558"/>
                  <a:pt x="7128617" y="5968558"/>
                </a:cubicBezTo>
                <a:lnTo>
                  <a:pt x="5243" y="5968558"/>
                </a:lnTo>
                <a:cubicBezTo>
                  <a:pt x="15821" y="3465989"/>
                  <a:pt x="-10751" y="2220218"/>
                  <a:pt x="5291" y="1107848"/>
                </a:cubicBezTo>
                <a:cubicBezTo>
                  <a:pt x="5291" y="851156"/>
                  <a:pt x="5290" y="658633"/>
                  <a:pt x="5290" y="401941"/>
                </a:cubicBezTo>
                <a:close/>
              </a:path>
            </a:pathLst>
          </a:custGeom>
          <a:solidFill>
            <a:schemeClr val="accent1">
              <a:alpha val="56000"/>
            </a:schemeClr>
          </a:solidFill>
        </p:spPr>
        <p:txBody>
          <a:bodyPr lIns="1080000" bIns="2556000" anchor="b"/>
          <a:lstStyle>
            <a:lvl1pPr algn="l">
              <a:defRPr sz="6200">
                <a:solidFill>
                  <a:schemeClr val="bg1"/>
                </a:solidFill>
              </a:defRPr>
            </a:lvl1pPr>
          </a:lstStyle>
          <a:p>
            <a:r>
              <a:rPr lang="sv-SE" dirty="0"/>
              <a:t>titelrubrik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2" y="3230562"/>
            <a:ext cx="4827670" cy="1341437"/>
          </a:xfrm>
        </p:spPr>
        <p:txBody>
          <a:bodyPr/>
          <a:lstStyle>
            <a:lvl1pPr marL="0" indent="0" algn="l">
              <a:buNone/>
              <a:defRPr sz="2700" cap="all" baseline="0">
                <a:solidFill>
                  <a:schemeClr val="bg1"/>
                </a:solidFill>
                <a:latin typeface="Brandon Grotesque Bold" panose="020B0803020203060202"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pic>
        <p:nvPicPr>
          <p:cNvPr id="8" name="Bildobjekt 7" descr="Region Kronobergs logotyp i vitt.">
            <a:extLst>
              <a:ext uri="{FF2B5EF4-FFF2-40B4-BE49-F238E27FC236}">
                <a16:creationId xmlns:a16="http://schemas.microsoft.com/office/drawing/2014/main" id="{1228A9B0-8CB1-47E6-B866-0880D1C19AB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10" name="textruta 9">
            <a:extLst>
              <a:ext uri="{FF2B5EF4-FFF2-40B4-BE49-F238E27FC236}">
                <a16:creationId xmlns:a16="http://schemas.microsoft.com/office/drawing/2014/main" id="{FD1AEA6A-A199-455A-AFD4-A33A8DED6567}"/>
              </a:ext>
            </a:extLst>
          </p:cNvPr>
          <p:cNvSpPr txBox="1"/>
          <p:nvPr userDrawn="1"/>
        </p:nvSpPr>
        <p:spPr>
          <a:xfrm>
            <a:off x="9448799" y="-1463689"/>
            <a:ext cx="2768010" cy="1384995"/>
          </a:xfrm>
          <a:prstGeom prst="rect">
            <a:avLst/>
          </a:prstGeom>
          <a:solidFill>
            <a:schemeClr val="tx2"/>
          </a:solidFill>
        </p:spPr>
        <p:txBody>
          <a:bodyPr wrap="square" rtlCol="0">
            <a:spAutoFit/>
          </a:bodyPr>
          <a:lstStyle/>
          <a:p>
            <a:r>
              <a:rPr lang="sv-SE" sz="1200" b="1" dirty="0">
                <a:solidFill>
                  <a:schemeClr val="bg1"/>
                </a:solidFill>
                <a:latin typeface="Arial" panose="020B0604020202020204" pitchFamily="34" charset="0"/>
                <a:cs typeface="Arial" panose="020B0604020202020204" pitchFamily="34" charset="0"/>
              </a:rPr>
              <a:t>Infoga foto:</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Markera den grå ytan – högerklicka på musen och placera längst fram –  klicka på symbolen mitt på sliden &amp; infoga önskat foto. Placera sen fotot</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längst bak så att text, tonad platta </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och logo placeras överst.</a:t>
            </a:r>
          </a:p>
        </p:txBody>
      </p:sp>
    </p:spTree>
    <p:extLst>
      <p:ext uri="{BB962C8B-B14F-4D97-AF65-F5344CB8AC3E}">
        <p14:creationId xmlns:p14="http://schemas.microsoft.com/office/powerpoint/2010/main" val="28780551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bg1"/>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40040072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bg1"/>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2304217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rgbClr val="4D4848"/>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dirty="0"/>
              <a:t>Klicka på ikonen för att lägga till en bild</a:t>
            </a:r>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bg1"/>
                </a:solidFill>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40846610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Bild till höger">
    <p:bg>
      <p:bgPr>
        <a:solidFill>
          <a:srgbClr val="4D4848"/>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tx2">
              <a:alpha val="84000"/>
            </a:schemeClr>
          </a:solidFill>
        </p:spPr>
        <p:txBody>
          <a:bodyPr>
            <a:normAutofit/>
          </a:bodyPr>
          <a:lstStyle>
            <a:lvl1pPr marL="0" indent="0">
              <a:buNone/>
              <a:defRPr sz="1600"/>
            </a:lvl1pPr>
          </a:lstStyle>
          <a:p>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bg1"/>
                </a:solidFill>
              </a:defRPr>
            </a:lvl1pPr>
          </a:lstStyle>
          <a:p>
            <a:r>
              <a:rPr lang="sv-SE" dirty="0"/>
              <a:t>Rubrik</a:t>
            </a:r>
            <a:br>
              <a:rPr lang="sv-SE" dirty="0"/>
            </a:br>
            <a:r>
              <a:rPr lang="sv-SE" dirty="0"/>
              <a:t>2 rader</a:t>
            </a:r>
          </a:p>
        </p:txBody>
      </p:sp>
      <p:pic>
        <p:nvPicPr>
          <p:cNvPr id="11" name="Bildobjekt 10" descr="Region Kronobergs logotyp i vitt.">
            <a:extLst>
              <a:ext uri="{FF2B5EF4-FFF2-40B4-BE49-F238E27FC236}">
                <a16:creationId xmlns:a16="http://schemas.microsoft.com/office/drawing/2014/main" id="{4C65C9E4-6A18-4E47-AF4A-18AC385A4BE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220B82CF-9F6C-4273-AE3B-D391F3723301}"/>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bg1"/>
                </a:solidFill>
                <a:latin typeface="Arial" panose="020B0604020202020204" pitchFamily="34" charset="0"/>
                <a:cs typeface="Arial" panose="020B0604020202020204" pitchFamily="34" charset="0"/>
              </a:rPr>
              <a:t>Lägg till en bild i bladet:</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Klicka på symbolen –välj foto – infoga. </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38721541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bg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spTree>
    <p:extLst>
      <p:ext uri="{BB962C8B-B14F-4D97-AF65-F5344CB8AC3E}">
        <p14:creationId xmlns:p14="http://schemas.microsoft.com/office/powerpoint/2010/main" val="1250114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2274017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itat">
    <p:bg>
      <p:bgPr>
        <a:solidFill>
          <a:srgbClr val="4D4848"/>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sv-SE" dirty="0"/>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bg1"/>
                </a:solidFill>
                <a:latin typeface="Brandon Grotesque Bold" panose="020B0803020203060202" pitchFamily="34" charset="0"/>
              </a:defRPr>
            </a:lvl1pPr>
          </a:lstStyle>
          <a:p>
            <a:r>
              <a:rPr lang="sv-SE" dirty="0"/>
              <a:t>citat</a:t>
            </a:r>
          </a:p>
        </p:txBody>
      </p:sp>
    </p:spTree>
    <p:extLst>
      <p:ext uri="{BB962C8B-B14F-4D97-AF65-F5344CB8AC3E}">
        <p14:creationId xmlns:p14="http://schemas.microsoft.com/office/powerpoint/2010/main" val="8963719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rgbClr val="4D4848"/>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bg1"/>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2"/>
                </a:solidFill>
                <a:latin typeface="Brandon Grotesque Black" panose="020B0A03020203060202" pitchFamily="34" charset="0"/>
              </a:defRPr>
            </a:lvl1pPr>
          </a:lstStyle>
          <a:p>
            <a:pPr lvl="0"/>
            <a:r>
              <a:rPr lang="sv-SE" dirty="0"/>
              <a:t>XX%</a:t>
            </a:r>
          </a:p>
        </p:txBody>
      </p:sp>
    </p:spTree>
    <p:extLst>
      <p:ext uri="{BB962C8B-B14F-4D97-AF65-F5344CB8AC3E}">
        <p14:creationId xmlns:p14="http://schemas.microsoft.com/office/powerpoint/2010/main" val="42061201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bg1"/>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10022453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om">
    <p:bg>
      <p:bgPr>
        <a:solidFill>
          <a:srgbClr val="4D484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11663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Avslutningsbild">
    <p:bg>
      <p:bgPr>
        <a:solidFill>
          <a:srgbClr val="4D4848"/>
        </a:solidFill>
        <a:effectLst/>
      </p:bgPr>
    </p:bg>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7032055E-18AF-4C39-8C8F-38FE826D2A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76552" y="1382567"/>
            <a:ext cx="3238896" cy="4575755"/>
          </a:xfrm>
          <a:prstGeom prst="rect">
            <a:avLst/>
          </a:prstGeom>
        </p:spPr>
      </p:pic>
    </p:spTree>
    <p:extLst>
      <p:ext uri="{BB962C8B-B14F-4D97-AF65-F5344CB8AC3E}">
        <p14:creationId xmlns:p14="http://schemas.microsoft.com/office/powerpoint/2010/main" val="1097082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el">
    <p:bg>
      <p:bgPr>
        <a:solidFill>
          <a:schemeClr val="bg1"/>
        </a:solidFill>
        <a:effectLst/>
      </p:bgPr>
    </p:bg>
    <p:spTree>
      <p:nvGrpSpPr>
        <p:cNvPr id="1" name=""/>
        <p:cNvGrpSpPr/>
        <p:nvPr/>
      </p:nvGrpSpPr>
      <p:grpSpPr>
        <a:xfrm>
          <a:off x="0" y="0"/>
          <a:ext cx="0" cy="0"/>
          <a:chOff x="0" y="0"/>
          <a:chExt cx="0" cy="0"/>
        </a:xfrm>
      </p:grpSpPr>
      <p:sp>
        <p:nvSpPr>
          <p:cNvPr id="10" name="Frihandsfigur: Form 9">
            <a:extLst>
              <a:ext uri="{FF2B5EF4-FFF2-40B4-BE49-F238E27FC236}">
                <a16:creationId xmlns:a16="http://schemas.microsoft.com/office/drawing/2014/main" id="{29BFB0D4-1555-409D-A9C5-CBBC12A8B985}"/>
              </a:ext>
              <a:ext uri="{C183D7F6-B498-43B3-948B-1728B52AA6E4}">
                <adec:decorative xmlns:adec="http://schemas.microsoft.com/office/drawing/2017/decorative" val="1"/>
              </a:ext>
            </a:extLst>
          </p:cNvPr>
          <p:cNvSpPr/>
          <p:nvPr userDrawn="1"/>
        </p:nvSpPr>
        <p:spPr>
          <a:xfrm>
            <a:off x="6372406" y="0"/>
            <a:ext cx="5819595" cy="2685228"/>
          </a:xfrm>
          <a:custGeom>
            <a:avLst/>
            <a:gdLst>
              <a:gd name="connsiteX0" fmla="*/ 0 w 5819595"/>
              <a:gd name="connsiteY0" fmla="*/ 0 h 2685228"/>
              <a:gd name="connsiteX1" fmla="*/ 5819595 w 5819595"/>
              <a:gd name="connsiteY1" fmla="*/ 0 h 2685228"/>
              <a:gd name="connsiteX2" fmla="*/ 5819595 w 5819595"/>
              <a:gd name="connsiteY2" fmla="*/ 2685228 h 2685228"/>
              <a:gd name="connsiteX3" fmla="*/ 3496045 w 5819595"/>
              <a:gd name="connsiteY3" fmla="*/ 2685228 h 2685228"/>
              <a:gd name="connsiteX4" fmla="*/ 35886 w 5819595"/>
              <a:gd name="connsiteY4" fmla="*/ 139566 h 2685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19595" h="2685228">
                <a:moveTo>
                  <a:pt x="0" y="0"/>
                </a:moveTo>
                <a:lnTo>
                  <a:pt x="5819595" y="0"/>
                </a:lnTo>
                <a:lnTo>
                  <a:pt x="5819595" y="2685228"/>
                </a:lnTo>
                <a:lnTo>
                  <a:pt x="3496045" y="2685228"/>
                </a:lnTo>
                <a:cubicBezTo>
                  <a:pt x="1870272" y="2685228"/>
                  <a:pt x="494605" y="1614394"/>
                  <a:pt x="35886" y="139566"/>
                </a:cubicBezTo>
                <a:close/>
              </a:path>
            </a:pathLst>
          </a:cu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sv-SE" dirty="0"/>
          </a:p>
        </p:txBody>
      </p:sp>
      <p:sp>
        <p:nvSpPr>
          <p:cNvPr id="13" name="Rektangel: diagonala rundade hörn 12">
            <a:extLst>
              <a:ext uri="{FF2B5EF4-FFF2-40B4-BE49-F238E27FC236}">
                <a16:creationId xmlns:a16="http://schemas.microsoft.com/office/drawing/2014/main" id="{085BFCB0-8CC1-4A75-93AC-792B15E36532}"/>
              </a:ext>
              <a:ext uri="{C183D7F6-B498-43B3-948B-1728B52AA6E4}">
                <adec:decorative xmlns:adec="http://schemas.microsoft.com/office/drawing/2017/decorative" val="1"/>
              </a:ext>
            </a:extLst>
          </p:cNvPr>
          <p:cNvSpPr/>
          <p:nvPr userDrawn="1"/>
        </p:nvSpPr>
        <p:spPr>
          <a:xfrm>
            <a:off x="10057165" y="1806822"/>
            <a:ext cx="2435585" cy="2524985"/>
          </a:xfrm>
          <a:prstGeom prst="round2DiagRect">
            <a:avLst>
              <a:gd name="adj1" fmla="val 0"/>
              <a:gd name="adj2" fmla="val 38747"/>
            </a:avLst>
          </a:prstGeom>
          <a:solidFill>
            <a:schemeClr val="bg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spTree>
    <p:extLst>
      <p:ext uri="{BB962C8B-B14F-4D97-AF65-F5344CB8AC3E}">
        <p14:creationId xmlns:p14="http://schemas.microsoft.com/office/powerpoint/2010/main" val="32573474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el med foto">
    <p:bg>
      <p:bgPr>
        <a:solidFill>
          <a:srgbClr val="4D4848"/>
        </a:solidFill>
        <a:effectLst/>
      </p:bgPr>
    </p:bg>
    <p:spTree>
      <p:nvGrpSpPr>
        <p:cNvPr id="1" name=""/>
        <p:cNvGrpSpPr/>
        <p:nvPr/>
      </p:nvGrpSpPr>
      <p:grpSpPr>
        <a:xfrm>
          <a:off x="0" y="0"/>
          <a:ext cx="0" cy="0"/>
          <a:chOff x="0" y="0"/>
          <a:chExt cx="0" cy="0"/>
        </a:xfrm>
      </p:grpSpPr>
      <p:sp>
        <p:nvSpPr>
          <p:cNvPr id="7" name="Platshållare för bild 5">
            <a:extLst>
              <a:ext uri="{FF2B5EF4-FFF2-40B4-BE49-F238E27FC236}">
                <a16:creationId xmlns:a16="http://schemas.microsoft.com/office/drawing/2014/main" id="{4F06FA1F-3619-4153-ADE7-3A35D8A53324}"/>
              </a:ext>
            </a:extLst>
          </p:cNvPr>
          <p:cNvSpPr>
            <a:spLocks noGrp="1"/>
          </p:cNvSpPr>
          <p:nvPr>
            <p:ph type="pic" sz="quarter" idx="11"/>
          </p:nvPr>
        </p:nvSpPr>
        <p:spPr>
          <a:xfrm>
            <a:off x="-1" y="0"/>
            <a:ext cx="12220575" cy="6867525"/>
          </a:xfrm>
          <a:solidFill>
            <a:schemeClr val="accent6">
              <a:lumMod val="60000"/>
              <a:lumOff val="40000"/>
            </a:schemeClr>
          </a:solidFill>
        </p:spPr>
        <p:txBody>
          <a:bodyPr lIns="252000" tIns="144000" rIns="72000">
            <a:normAutofit/>
          </a:bodyPr>
          <a:lstStyle>
            <a:lvl1pPr marL="0" indent="0">
              <a:buNone/>
              <a:defRPr sz="1600">
                <a:solidFill>
                  <a:schemeClr val="bg1"/>
                </a:solidFill>
              </a:defRPr>
            </a:lvl1pPr>
          </a:lstStyle>
          <a:p>
            <a:r>
              <a:rPr lang="sv-SE" dirty="0"/>
              <a:t>Klicka på ikonen för att lägga till en bild</a:t>
            </a:r>
          </a:p>
        </p:txBody>
      </p:sp>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166294" y="-177398"/>
            <a:ext cx="11989327" cy="5968558"/>
          </a:xfrm>
          <a:custGeom>
            <a:avLst/>
            <a:gdLst>
              <a:gd name="connsiteX0" fmla="*/ 0 w 16844794"/>
              <a:gd name="connsiteY0" fmla="*/ 4860710 h 10491496"/>
              <a:gd name="connsiteX1" fmla="*/ 4860710 w 16844794"/>
              <a:gd name="connsiteY1" fmla="*/ 0 h 10491496"/>
              <a:gd name="connsiteX2" fmla="*/ 11984084 w 16844794"/>
              <a:gd name="connsiteY2" fmla="*/ 0 h 10491496"/>
              <a:gd name="connsiteX3" fmla="*/ 16844794 w 16844794"/>
              <a:gd name="connsiteY3" fmla="*/ 4860710 h 10491496"/>
              <a:gd name="connsiteX4" fmla="*/ 16844794 w 16844794"/>
              <a:gd name="connsiteY4" fmla="*/ 5630786 h 10491496"/>
              <a:gd name="connsiteX5" fmla="*/ 11984084 w 16844794"/>
              <a:gd name="connsiteY5" fmla="*/ 10491496 h 10491496"/>
              <a:gd name="connsiteX6" fmla="*/ 4860710 w 16844794"/>
              <a:gd name="connsiteY6" fmla="*/ 10491496 h 10491496"/>
              <a:gd name="connsiteX7" fmla="*/ 0 w 16844794"/>
              <a:gd name="connsiteY7" fmla="*/ 5630786 h 10491496"/>
              <a:gd name="connsiteX8" fmla="*/ 0 w 16844794"/>
              <a:gd name="connsiteY8" fmla="*/ 4860710 h 10491496"/>
              <a:gd name="connsiteX0" fmla="*/ 4780547 w 16844794"/>
              <a:gd name="connsiteY0" fmla="*/ 4636120 h 10491496"/>
              <a:gd name="connsiteX1" fmla="*/ 4860710 w 16844794"/>
              <a:gd name="connsiteY1" fmla="*/ 0 h 10491496"/>
              <a:gd name="connsiteX2" fmla="*/ 11984084 w 16844794"/>
              <a:gd name="connsiteY2" fmla="*/ 0 h 10491496"/>
              <a:gd name="connsiteX3" fmla="*/ 16844794 w 16844794"/>
              <a:gd name="connsiteY3" fmla="*/ 4860710 h 10491496"/>
              <a:gd name="connsiteX4" fmla="*/ 16844794 w 16844794"/>
              <a:gd name="connsiteY4" fmla="*/ 5630786 h 10491496"/>
              <a:gd name="connsiteX5" fmla="*/ 11984084 w 16844794"/>
              <a:gd name="connsiteY5" fmla="*/ 10491496 h 10491496"/>
              <a:gd name="connsiteX6" fmla="*/ 4860710 w 16844794"/>
              <a:gd name="connsiteY6" fmla="*/ 10491496 h 10491496"/>
              <a:gd name="connsiteX7" fmla="*/ 0 w 16844794"/>
              <a:gd name="connsiteY7" fmla="*/ 5630786 h 10491496"/>
              <a:gd name="connsiteX8" fmla="*/ 4780547 w 16844794"/>
              <a:gd name="connsiteY8" fmla="*/ 4636120 h 10491496"/>
              <a:gd name="connsiteX0" fmla="*/ 1138410 w 13202657"/>
              <a:gd name="connsiteY0" fmla="*/ 4636120 h 10491496"/>
              <a:gd name="connsiteX1" fmla="*/ 1218573 w 13202657"/>
              <a:gd name="connsiteY1" fmla="*/ 0 h 10491496"/>
              <a:gd name="connsiteX2" fmla="*/ 8341947 w 13202657"/>
              <a:gd name="connsiteY2" fmla="*/ 0 h 10491496"/>
              <a:gd name="connsiteX3" fmla="*/ 13202657 w 13202657"/>
              <a:gd name="connsiteY3" fmla="*/ 4860710 h 10491496"/>
              <a:gd name="connsiteX4" fmla="*/ 13202657 w 13202657"/>
              <a:gd name="connsiteY4" fmla="*/ 5630786 h 10491496"/>
              <a:gd name="connsiteX5" fmla="*/ 8341947 w 13202657"/>
              <a:gd name="connsiteY5" fmla="*/ 10491496 h 10491496"/>
              <a:gd name="connsiteX6" fmla="*/ 1218573 w 13202657"/>
              <a:gd name="connsiteY6" fmla="*/ 10491496 h 10491496"/>
              <a:gd name="connsiteX7" fmla="*/ 1122368 w 13202657"/>
              <a:gd name="connsiteY7" fmla="*/ 5614744 h 10491496"/>
              <a:gd name="connsiteX8" fmla="*/ 1138410 w 13202657"/>
              <a:gd name="connsiteY8" fmla="*/ 4636120 h 10491496"/>
              <a:gd name="connsiteX0" fmla="*/ 1142113 w 13206360"/>
              <a:gd name="connsiteY0" fmla="*/ 4636120 h 10491496"/>
              <a:gd name="connsiteX1" fmla="*/ 1222276 w 13206360"/>
              <a:gd name="connsiteY1" fmla="*/ 0 h 10491496"/>
              <a:gd name="connsiteX2" fmla="*/ 8345650 w 13206360"/>
              <a:gd name="connsiteY2" fmla="*/ 0 h 10491496"/>
              <a:gd name="connsiteX3" fmla="*/ 13206360 w 13206360"/>
              <a:gd name="connsiteY3" fmla="*/ 4860710 h 10491496"/>
              <a:gd name="connsiteX4" fmla="*/ 13206360 w 13206360"/>
              <a:gd name="connsiteY4" fmla="*/ 5630786 h 10491496"/>
              <a:gd name="connsiteX5" fmla="*/ 8345650 w 13206360"/>
              <a:gd name="connsiteY5" fmla="*/ 10491496 h 10491496"/>
              <a:gd name="connsiteX6" fmla="*/ 1222276 w 13206360"/>
              <a:gd name="connsiteY6" fmla="*/ 10491496 h 10491496"/>
              <a:gd name="connsiteX7" fmla="*/ 1126071 w 13206360"/>
              <a:gd name="connsiteY7" fmla="*/ 5614744 h 10491496"/>
              <a:gd name="connsiteX8" fmla="*/ 1142113 w 13206360"/>
              <a:gd name="connsiteY8" fmla="*/ 4636120 h 10491496"/>
              <a:gd name="connsiteX0" fmla="*/ 1134090 w 13198337"/>
              <a:gd name="connsiteY0" fmla="*/ 4636120 h 10491496"/>
              <a:gd name="connsiteX1" fmla="*/ 1214253 w 13198337"/>
              <a:gd name="connsiteY1" fmla="*/ 0 h 10491496"/>
              <a:gd name="connsiteX2" fmla="*/ 8337627 w 13198337"/>
              <a:gd name="connsiteY2" fmla="*/ 0 h 10491496"/>
              <a:gd name="connsiteX3" fmla="*/ 13198337 w 13198337"/>
              <a:gd name="connsiteY3" fmla="*/ 4860710 h 10491496"/>
              <a:gd name="connsiteX4" fmla="*/ 13198337 w 13198337"/>
              <a:gd name="connsiteY4" fmla="*/ 5630786 h 10491496"/>
              <a:gd name="connsiteX5" fmla="*/ 8337627 w 13198337"/>
              <a:gd name="connsiteY5" fmla="*/ 10491496 h 10491496"/>
              <a:gd name="connsiteX6" fmla="*/ 1214253 w 13198337"/>
              <a:gd name="connsiteY6" fmla="*/ 10491496 h 10491496"/>
              <a:gd name="connsiteX7" fmla="*/ 1118048 w 13198337"/>
              <a:gd name="connsiteY7" fmla="*/ 5614744 h 10491496"/>
              <a:gd name="connsiteX8" fmla="*/ 1134090 w 13198337"/>
              <a:gd name="connsiteY8" fmla="*/ 4636120 h 10491496"/>
              <a:gd name="connsiteX0" fmla="*/ 1134090 w 13198337"/>
              <a:gd name="connsiteY0" fmla="*/ 4636120 h 10491496"/>
              <a:gd name="connsiteX1" fmla="*/ 1214253 w 13198337"/>
              <a:gd name="connsiteY1" fmla="*/ 0 h 10491496"/>
              <a:gd name="connsiteX2" fmla="*/ 8337627 w 13198337"/>
              <a:gd name="connsiteY2" fmla="*/ 0 h 10491496"/>
              <a:gd name="connsiteX3" fmla="*/ 13198337 w 13198337"/>
              <a:gd name="connsiteY3" fmla="*/ 4860710 h 10491496"/>
              <a:gd name="connsiteX4" fmla="*/ 13198337 w 13198337"/>
              <a:gd name="connsiteY4" fmla="*/ 5630786 h 10491496"/>
              <a:gd name="connsiteX5" fmla="*/ 8337627 w 13198337"/>
              <a:gd name="connsiteY5" fmla="*/ 10491496 h 10491496"/>
              <a:gd name="connsiteX6" fmla="*/ 1214253 w 13198337"/>
              <a:gd name="connsiteY6" fmla="*/ 10491496 h 10491496"/>
              <a:gd name="connsiteX7" fmla="*/ 1198259 w 13198337"/>
              <a:gd name="connsiteY7" fmla="*/ 5614744 h 10491496"/>
              <a:gd name="connsiteX8" fmla="*/ 1134090 w 13198337"/>
              <a:gd name="connsiteY8" fmla="*/ 4636120 h 10491496"/>
              <a:gd name="connsiteX0" fmla="*/ 1169436 w 13185557"/>
              <a:gd name="connsiteY0" fmla="*/ 4668205 h 10491496"/>
              <a:gd name="connsiteX1" fmla="*/ 1201473 w 13185557"/>
              <a:gd name="connsiteY1" fmla="*/ 0 h 10491496"/>
              <a:gd name="connsiteX2" fmla="*/ 8324847 w 13185557"/>
              <a:gd name="connsiteY2" fmla="*/ 0 h 10491496"/>
              <a:gd name="connsiteX3" fmla="*/ 13185557 w 13185557"/>
              <a:gd name="connsiteY3" fmla="*/ 4860710 h 10491496"/>
              <a:gd name="connsiteX4" fmla="*/ 13185557 w 13185557"/>
              <a:gd name="connsiteY4" fmla="*/ 5630786 h 10491496"/>
              <a:gd name="connsiteX5" fmla="*/ 8324847 w 13185557"/>
              <a:gd name="connsiteY5" fmla="*/ 10491496 h 10491496"/>
              <a:gd name="connsiteX6" fmla="*/ 1201473 w 13185557"/>
              <a:gd name="connsiteY6" fmla="*/ 10491496 h 10491496"/>
              <a:gd name="connsiteX7" fmla="*/ 1185479 w 13185557"/>
              <a:gd name="connsiteY7" fmla="*/ 5614744 h 10491496"/>
              <a:gd name="connsiteX8" fmla="*/ 1169436 w 13185557"/>
              <a:gd name="connsiteY8" fmla="*/ 4668205 h 10491496"/>
              <a:gd name="connsiteX0" fmla="*/ 284 w 12016405"/>
              <a:gd name="connsiteY0" fmla="*/ 4668205 h 10491496"/>
              <a:gd name="connsiteX1" fmla="*/ 32321 w 12016405"/>
              <a:gd name="connsiteY1" fmla="*/ 0 h 10491496"/>
              <a:gd name="connsiteX2" fmla="*/ 7155695 w 12016405"/>
              <a:gd name="connsiteY2" fmla="*/ 0 h 10491496"/>
              <a:gd name="connsiteX3" fmla="*/ 12016405 w 12016405"/>
              <a:gd name="connsiteY3" fmla="*/ 4860710 h 10491496"/>
              <a:gd name="connsiteX4" fmla="*/ 12016405 w 12016405"/>
              <a:gd name="connsiteY4" fmla="*/ 5630786 h 10491496"/>
              <a:gd name="connsiteX5" fmla="*/ 7155695 w 12016405"/>
              <a:gd name="connsiteY5" fmla="*/ 10491496 h 10491496"/>
              <a:gd name="connsiteX6" fmla="*/ 32321 w 12016405"/>
              <a:gd name="connsiteY6" fmla="*/ 10491496 h 10491496"/>
              <a:gd name="connsiteX7" fmla="*/ 16327 w 12016405"/>
              <a:gd name="connsiteY7" fmla="*/ 5614744 h 10491496"/>
              <a:gd name="connsiteX8" fmla="*/ 284 w 12016405"/>
              <a:gd name="connsiteY8" fmla="*/ 4668205 h 10491496"/>
              <a:gd name="connsiteX0" fmla="*/ 0 w 12016121"/>
              <a:gd name="connsiteY0" fmla="*/ 4668205 h 10491496"/>
              <a:gd name="connsiteX1" fmla="*/ 32037 w 12016121"/>
              <a:gd name="connsiteY1" fmla="*/ 0 h 10491496"/>
              <a:gd name="connsiteX2" fmla="*/ 7155411 w 12016121"/>
              <a:gd name="connsiteY2" fmla="*/ 0 h 10491496"/>
              <a:gd name="connsiteX3" fmla="*/ 12016121 w 12016121"/>
              <a:gd name="connsiteY3" fmla="*/ 4860710 h 10491496"/>
              <a:gd name="connsiteX4" fmla="*/ 12016121 w 12016121"/>
              <a:gd name="connsiteY4" fmla="*/ 5630786 h 10491496"/>
              <a:gd name="connsiteX5" fmla="*/ 7155411 w 12016121"/>
              <a:gd name="connsiteY5" fmla="*/ 10491496 h 10491496"/>
              <a:gd name="connsiteX6" fmla="*/ 32037 w 12016121"/>
              <a:gd name="connsiteY6" fmla="*/ 10491496 h 10491496"/>
              <a:gd name="connsiteX7" fmla="*/ 16043 w 12016121"/>
              <a:gd name="connsiteY7" fmla="*/ 5614744 h 10491496"/>
              <a:gd name="connsiteX8" fmla="*/ 0 w 12016121"/>
              <a:gd name="connsiteY8" fmla="*/ 4668205 h 10491496"/>
              <a:gd name="connsiteX0" fmla="*/ 19695 w 12003732"/>
              <a:gd name="connsiteY0" fmla="*/ 4668205 h 10491496"/>
              <a:gd name="connsiteX1" fmla="*/ 19648 w 12003732"/>
              <a:gd name="connsiteY1" fmla="*/ 0 h 10491496"/>
              <a:gd name="connsiteX2" fmla="*/ 7143022 w 12003732"/>
              <a:gd name="connsiteY2" fmla="*/ 0 h 10491496"/>
              <a:gd name="connsiteX3" fmla="*/ 12003732 w 12003732"/>
              <a:gd name="connsiteY3" fmla="*/ 4860710 h 10491496"/>
              <a:gd name="connsiteX4" fmla="*/ 12003732 w 12003732"/>
              <a:gd name="connsiteY4" fmla="*/ 5630786 h 10491496"/>
              <a:gd name="connsiteX5" fmla="*/ 7143022 w 12003732"/>
              <a:gd name="connsiteY5" fmla="*/ 10491496 h 10491496"/>
              <a:gd name="connsiteX6" fmla="*/ 19648 w 12003732"/>
              <a:gd name="connsiteY6" fmla="*/ 10491496 h 10491496"/>
              <a:gd name="connsiteX7" fmla="*/ 3654 w 12003732"/>
              <a:gd name="connsiteY7" fmla="*/ 5614744 h 10491496"/>
              <a:gd name="connsiteX8" fmla="*/ 19695 w 12003732"/>
              <a:gd name="connsiteY8" fmla="*/ 4668205 h 10491496"/>
              <a:gd name="connsiteX0" fmla="*/ 5290 w 11989327"/>
              <a:gd name="connsiteY0" fmla="*/ 4668205 h 10491496"/>
              <a:gd name="connsiteX1" fmla="*/ 5243 w 11989327"/>
              <a:gd name="connsiteY1" fmla="*/ 0 h 10491496"/>
              <a:gd name="connsiteX2" fmla="*/ 7128617 w 11989327"/>
              <a:gd name="connsiteY2" fmla="*/ 0 h 10491496"/>
              <a:gd name="connsiteX3" fmla="*/ 11989327 w 11989327"/>
              <a:gd name="connsiteY3" fmla="*/ 4860710 h 10491496"/>
              <a:gd name="connsiteX4" fmla="*/ 11989327 w 11989327"/>
              <a:gd name="connsiteY4" fmla="*/ 5630786 h 10491496"/>
              <a:gd name="connsiteX5" fmla="*/ 7128617 w 11989327"/>
              <a:gd name="connsiteY5" fmla="*/ 10491496 h 10491496"/>
              <a:gd name="connsiteX6" fmla="*/ 5243 w 11989327"/>
              <a:gd name="connsiteY6" fmla="*/ 10491496 h 10491496"/>
              <a:gd name="connsiteX7" fmla="*/ 5291 w 11989327"/>
              <a:gd name="connsiteY7" fmla="*/ 5630786 h 10491496"/>
              <a:gd name="connsiteX8" fmla="*/ 5290 w 11989327"/>
              <a:gd name="connsiteY8" fmla="*/ 4668205 h 10491496"/>
              <a:gd name="connsiteX0" fmla="*/ 5290 w 11989327"/>
              <a:gd name="connsiteY0" fmla="*/ 4668205 h 10491496"/>
              <a:gd name="connsiteX1" fmla="*/ 5243 w 11989327"/>
              <a:gd name="connsiteY1" fmla="*/ 4555958 h 10491496"/>
              <a:gd name="connsiteX2" fmla="*/ 7128617 w 11989327"/>
              <a:gd name="connsiteY2" fmla="*/ 0 h 10491496"/>
              <a:gd name="connsiteX3" fmla="*/ 11989327 w 11989327"/>
              <a:gd name="connsiteY3" fmla="*/ 4860710 h 10491496"/>
              <a:gd name="connsiteX4" fmla="*/ 11989327 w 11989327"/>
              <a:gd name="connsiteY4" fmla="*/ 5630786 h 10491496"/>
              <a:gd name="connsiteX5" fmla="*/ 7128617 w 11989327"/>
              <a:gd name="connsiteY5" fmla="*/ 10491496 h 10491496"/>
              <a:gd name="connsiteX6" fmla="*/ 5243 w 11989327"/>
              <a:gd name="connsiteY6" fmla="*/ 10491496 h 10491496"/>
              <a:gd name="connsiteX7" fmla="*/ 5291 w 11989327"/>
              <a:gd name="connsiteY7" fmla="*/ 5630786 h 10491496"/>
              <a:gd name="connsiteX8" fmla="*/ 5290 w 11989327"/>
              <a:gd name="connsiteY8" fmla="*/ 4668205 h 10491496"/>
              <a:gd name="connsiteX0" fmla="*/ 5290 w 11989327"/>
              <a:gd name="connsiteY0" fmla="*/ 1089855 h 6913146"/>
              <a:gd name="connsiteX1" fmla="*/ 5243 w 11989327"/>
              <a:gd name="connsiteY1" fmla="*/ 977608 h 6913146"/>
              <a:gd name="connsiteX2" fmla="*/ 7818427 w 11989327"/>
              <a:gd name="connsiteY2" fmla="*/ 961566 h 6913146"/>
              <a:gd name="connsiteX3" fmla="*/ 11989327 w 11989327"/>
              <a:gd name="connsiteY3" fmla="*/ 1282360 h 6913146"/>
              <a:gd name="connsiteX4" fmla="*/ 11989327 w 11989327"/>
              <a:gd name="connsiteY4" fmla="*/ 2052436 h 6913146"/>
              <a:gd name="connsiteX5" fmla="*/ 7128617 w 11989327"/>
              <a:gd name="connsiteY5" fmla="*/ 6913146 h 6913146"/>
              <a:gd name="connsiteX6" fmla="*/ 5243 w 11989327"/>
              <a:gd name="connsiteY6" fmla="*/ 6913146 h 6913146"/>
              <a:gd name="connsiteX7" fmla="*/ 5291 w 11989327"/>
              <a:gd name="connsiteY7" fmla="*/ 2052436 h 6913146"/>
              <a:gd name="connsiteX8" fmla="*/ 5290 w 11989327"/>
              <a:gd name="connsiteY8" fmla="*/ 1089855 h 6913146"/>
              <a:gd name="connsiteX0" fmla="*/ 5290 w 11989327"/>
              <a:gd name="connsiteY0" fmla="*/ 1333331 h 7156622"/>
              <a:gd name="connsiteX1" fmla="*/ 5243 w 11989327"/>
              <a:gd name="connsiteY1" fmla="*/ 1221084 h 7156622"/>
              <a:gd name="connsiteX2" fmla="*/ 7818427 w 11989327"/>
              <a:gd name="connsiteY2" fmla="*/ 1205042 h 7156622"/>
              <a:gd name="connsiteX3" fmla="*/ 11989327 w 11989327"/>
              <a:gd name="connsiteY3" fmla="*/ 1188952 h 7156622"/>
              <a:gd name="connsiteX4" fmla="*/ 11989327 w 11989327"/>
              <a:gd name="connsiteY4" fmla="*/ 2295912 h 7156622"/>
              <a:gd name="connsiteX5" fmla="*/ 7128617 w 11989327"/>
              <a:gd name="connsiteY5" fmla="*/ 7156622 h 7156622"/>
              <a:gd name="connsiteX6" fmla="*/ 5243 w 11989327"/>
              <a:gd name="connsiteY6" fmla="*/ 7156622 h 7156622"/>
              <a:gd name="connsiteX7" fmla="*/ 5291 w 11989327"/>
              <a:gd name="connsiteY7" fmla="*/ 2295912 h 7156622"/>
              <a:gd name="connsiteX8" fmla="*/ 5290 w 11989327"/>
              <a:gd name="connsiteY8" fmla="*/ 1333331 h 7156622"/>
              <a:gd name="connsiteX0" fmla="*/ 5290 w 11989327"/>
              <a:gd name="connsiteY0" fmla="*/ 657151 h 6480442"/>
              <a:gd name="connsiteX1" fmla="*/ 5243 w 11989327"/>
              <a:gd name="connsiteY1" fmla="*/ 544904 h 6480442"/>
              <a:gd name="connsiteX2" fmla="*/ 7818427 w 11989327"/>
              <a:gd name="connsiteY2" fmla="*/ 528862 h 6480442"/>
              <a:gd name="connsiteX3" fmla="*/ 11989327 w 11989327"/>
              <a:gd name="connsiteY3" fmla="*/ 512772 h 6480442"/>
              <a:gd name="connsiteX4" fmla="*/ 11989327 w 11989327"/>
              <a:gd name="connsiteY4" fmla="*/ 1619732 h 6480442"/>
              <a:gd name="connsiteX5" fmla="*/ 7128617 w 11989327"/>
              <a:gd name="connsiteY5" fmla="*/ 6480442 h 6480442"/>
              <a:gd name="connsiteX6" fmla="*/ 5243 w 11989327"/>
              <a:gd name="connsiteY6" fmla="*/ 6480442 h 6480442"/>
              <a:gd name="connsiteX7" fmla="*/ 5291 w 11989327"/>
              <a:gd name="connsiteY7" fmla="*/ 1619732 h 6480442"/>
              <a:gd name="connsiteX8" fmla="*/ 5290 w 11989327"/>
              <a:gd name="connsiteY8" fmla="*/ 657151 h 6480442"/>
              <a:gd name="connsiteX0" fmla="*/ 5290 w 11989327"/>
              <a:gd name="connsiteY0" fmla="*/ 679201 h 6245818"/>
              <a:gd name="connsiteX1" fmla="*/ 5243 w 11989327"/>
              <a:gd name="connsiteY1" fmla="*/ 310280 h 6245818"/>
              <a:gd name="connsiteX2" fmla="*/ 7818427 w 11989327"/>
              <a:gd name="connsiteY2" fmla="*/ 294238 h 6245818"/>
              <a:gd name="connsiteX3" fmla="*/ 11989327 w 11989327"/>
              <a:gd name="connsiteY3" fmla="*/ 278148 h 6245818"/>
              <a:gd name="connsiteX4" fmla="*/ 11989327 w 11989327"/>
              <a:gd name="connsiteY4" fmla="*/ 1385108 h 6245818"/>
              <a:gd name="connsiteX5" fmla="*/ 7128617 w 11989327"/>
              <a:gd name="connsiteY5" fmla="*/ 6245818 h 6245818"/>
              <a:gd name="connsiteX6" fmla="*/ 5243 w 11989327"/>
              <a:gd name="connsiteY6" fmla="*/ 6245818 h 6245818"/>
              <a:gd name="connsiteX7" fmla="*/ 5291 w 11989327"/>
              <a:gd name="connsiteY7" fmla="*/ 1385108 h 6245818"/>
              <a:gd name="connsiteX8" fmla="*/ 5290 w 11989327"/>
              <a:gd name="connsiteY8" fmla="*/ 679201 h 6245818"/>
              <a:gd name="connsiteX0" fmla="*/ 5290 w 11989327"/>
              <a:gd name="connsiteY0" fmla="*/ 401941 h 5968558"/>
              <a:gd name="connsiteX1" fmla="*/ 5243 w 11989327"/>
              <a:gd name="connsiteY1" fmla="*/ 33020 h 5968558"/>
              <a:gd name="connsiteX2" fmla="*/ 7818427 w 11989327"/>
              <a:gd name="connsiteY2" fmla="*/ 16978 h 5968558"/>
              <a:gd name="connsiteX3" fmla="*/ 11989327 w 11989327"/>
              <a:gd name="connsiteY3" fmla="*/ 888 h 5968558"/>
              <a:gd name="connsiteX4" fmla="*/ 11989327 w 11989327"/>
              <a:gd name="connsiteY4" fmla="*/ 1107848 h 5968558"/>
              <a:gd name="connsiteX5" fmla="*/ 7128617 w 11989327"/>
              <a:gd name="connsiteY5" fmla="*/ 5968558 h 5968558"/>
              <a:gd name="connsiteX6" fmla="*/ 5243 w 11989327"/>
              <a:gd name="connsiteY6" fmla="*/ 5968558 h 5968558"/>
              <a:gd name="connsiteX7" fmla="*/ 5291 w 11989327"/>
              <a:gd name="connsiteY7" fmla="*/ 1107848 h 5968558"/>
              <a:gd name="connsiteX8" fmla="*/ 5290 w 11989327"/>
              <a:gd name="connsiteY8" fmla="*/ 401941 h 5968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89327" h="5968558">
                <a:moveTo>
                  <a:pt x="5290" y="401941"/>
                </a:moveTo>
                <a:cubicBezTo>
                  <a:pt x="5290" y="11466"/>
                  <a:pt x="-221" y="4139799"/>
                  <a:pt x="5243" y="33020"/>
                </a:cubicBezTo>
                <a:lnTo>
                  <a:pt x="7818427" y="16978"/>
                </a:lnTo>
                <a:cubicBezTo>
                  <a:pt x="10502923" y="16978"/>
                  <a:pt x="9085706" y="-4577"/>
                  <a:pt x="11989327" y="888"/>
                </a:cubicBezTo>
                <a:lnTo>
                  <a:pt x="11989327" y="1107848"/>
                </a:lnTo>
                <a:cubicBezTo>
                  <a:pt x="11989327" y="3792344"/>
                  <a:pt x="9813113" y="5968558"/>
                  <a:pt x="7128617" y="5968558"/>
                </a:cubicBezTo>
                <a:lnTo>
                  <a:pt x="5243" y="5968558"/>
                </a:lnTo>
                <a:cubicBezTo>
                  <a:pt x="15821" y="3465989"/>
                  <a:pt x="-10751" y="2220218"/>
                  <a:pt x="5291" y="1107848"/>
                </a:cubicBezTo>
                <a:cubicBezTo>
                  <a:pt x="5291" y="851156"/>
                  <a:pt x="5290" y="658633"/>
                  <a:pt x="5290" y="401941"/>
                </a:cubicBezTo>
                <a:close/>
              </a:path>
            </a:pathLst>
          </a:custGeom>
          <a:solidFill>
            <a:schemeClr val="accent1">
              <a:alpha val="56000"/>
            </a:schemeClr>
          </a:solidFill>
        </p:spPr>
        <p:txBody>
          <a:bodyPr lIns="1080000" bIns="2556000" anchor="b"/>
          <a:lstStyle>
            <a:lvl1pPr algn="l">
              <a:defRPr sz="6200">
                <a:solidFill>
                  <a:schemeClr val="tx2"/>
                </a:solidFill>
              </a:defRPr>
            </a:lvl1pPr>
          </a:lstStyle>
          <a:p>
            <a:r>
              <a:rPr lang="sv-SE" dirty="0"/>
              <a:t>titelrubrik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2" y="3230562"/>
            <a:ext cx="4827670" cy="1341437"/>
          </a:xfrm>
        </p:spPr>
        <p:txBody>
          <a:bodyPr/>
          <a:lstStyle>
            <a:lvl1pPr marL="0" indent="0" algn="l">
              <a:buNone/>
              <a:defRPr sz="2700" cap="all" baseline="0">
                <a:solidFill>
                  <a:schemeClr val="tx2"/>
                </a:solidFill>
                <a:latin typeface="Brandon Grotesque Bold" panose="020B0803020203060202"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pic>
        <p:nvPicPr>
          <p:cNvPr id="9" name="Bildobjekt 8">
            <a:extLst>
              <a:ext uri="{FF2B5EF4-FFF2-40B4-BE49-F238E27FC236}">
                <a16:creationId xmlns:a16="http://schemas.microsoft.com/office/drawing/2014/main" id="{082C8CDB-841E-4451-8F93-CF077CC5F51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14" name="textruta 13">
            <a:extLst>
              <a:ext uri="{FF2B5EF4-FFF2-40B4-BE49-F238E27FC236}">
                <a16:creationId xmlns:a16="http://schemas.microsoft.com/office/drawing/2014/main" id="{68B9AFF0-69E0-4755-9B97-82BE6ACD3F9C}"/>
              </a:ext>
            </a:extLst>
          </p:cNvPr>
          <p:cNvSpPr txBox="1"/>
          <p:nvPr userDrawn="1"/>
        </p:nvSpPr>
        <p:spPr>
          <a:xfrm>
            <a:off x="9448799" y="-1463689"/>
            <a:ext cx="2768010" cy="1384995"/>
          </a:xfrm>
          <a:prstGeom prst="rect">
            <a:avLst/>
          </a:prstGeom>
          <a:solidFill>
            <a:schemeClr val="tx2"/>
          </a:solidFill>
        </p:spPr>
        <p:txBody>
          <a:bodyPr wrap="square" rtlCol="0">
            <a:spAutoFit/>
          </a:bodyPr>
          <a:lstStyle/>
          <a:p>
            <a:r>
              <a:rPr lang="sv-SE" sz="1200" b="1" dirty="0">
                <a:solidFill>
                  <a:schemeClr val="bg1"/>
                </a:solidFill>
                <a:latin typeface="+mn-lt"/>
              </a:rPr>
              <a:t>Infoga foto:</a:t>
            </a:r>
            <a:br>
              <a:rPr lang="sv-SE" sz="1200" dirty="0">
                <a:solidFill>
                  <a:schemeClr val="bg1"/>
                </a:solidFill>
                <a:latin typeface="+mn-lt"/>
              </a:rPr>
            </a:br>
            <a:r>
              <a:rPr lang="sv-SE" sz="1200" dirty="0">
                <a:solidFill>
                  <a:schemeClr val="bg1"/>
                </a:solidFill>
                <a:latin typeface="+mn-lt"/>
              </a:rPr>
              <a:t>Markera den grå ytan – högerklicka på musen och placera längst fram –  klicka på symbolen mitt på sliden &amp; infoga önskat foto. Placera sen fotot</a:t>
            </a:r>
            <a:br>
              <a:rPr lang="sv-SE" sz="1200" dirty="0">
                <a:solidFill>
                  <a:schemeClr val="bg1"/>
                </a:solidFill>
                <a:latin typeface="+mn-lt"/>
              </a:rPr>
            </a:br>
            <a:r>
              <a:rPr lang="sv-SE" sz="1200" dirty="0">
                <a:solidFill>
                  <a:schemeClr val="bg1"/>
                </a:solidFill>
                <a:latin typeface="+mn-lt"/>
              </a:rPr>
              <a:t>längst bak så att text, tonad platta </a:t>
            </a:r>
            <a:br>
              <a:rPr lang="sv-SE" sz="1200" dirty="0">
                <a:solidFill>
                  <a:schemeClr val="bg1"/>
                </a:solidFill>
                <a:latin typeface="+mn-lt"/>
              </a:rPr>
            </a:br>
            <a:r>
              <a:rPr lang="sv-SE" sz="1200" dirty="0">
                <a:solidFill>
                  <a:schemeClr val="bg1"/>
                </a:solidFill>
                <a:latin typeface="+mn-lt"/>
              </a:rPr>
              <a:t>och logo placeras överst.</a:t>
            </a:r>
          </a:p>
        </p:txBody>
      </p:sp>
    </p:spTree>
    <p:extLst>
      <p:ext uri="{BB962C8B-B14F-4D97-AF65-F5344CB8AC3E}">
        <p14:creationId xmlns:p14="http://schemas.microsoft.com/office/powerpoint/2010/main" val="703395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27871687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761059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chemeClr val="bg1"/>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dirty="0"/>
              <a:t>Klicka på ikonen för att lägga till en bild</a:t>
            </a:r>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tx2"/>
                </a:solidFill>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215041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chemeClr val="bg1"/>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tx2"/>
                </a:solidFill>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229225429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Bild till höger">
    <p:bg>
      <p:bgPr>
        <a:solidFill>
          <a:schemeClr val="bg1"/>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accent2">
              <a:alpha val="84000"/>
            </a:schemeClr>
          </a:solidFill>
        </p:spPr>
        <p:txBody>
          <a:bodyPr>
            <a:normAutofit/>
          </a:bodyPr>
          <a:lstStyle>
            <a:lvl1pPr marL="0" indent="0">
              <a:buNone/>
              <a:defRPr sz="1600">
                <a:solidFill>
                  <a:schemeClr val="bg1"/>
                </a:solidFill>
              </a:defRPr>
            </a:lvl1pPr>
          </a:lstStyle>
          <a:p>
            <a:r>
              <a:rPr lang="sv-SE" dirty="0"/>
              <a:t>Klicka på ikonen för att lägga till en bild</a:t>
            </a:r>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tx2"/>
                </a:solidFill>
              </a:defRPr>
            </a:lvl1pPr>
          </a:lstStyle>
          <a:p>
            <a:r>
              <a:rPr lang="sv-SE" dirty="0"/>
              <a:t>Rubrik</a:t>
            </a:r>
            <a:br>
              <a:rPr lang="sv-SE" dirty="0"/>
            </a:br>
            <a:r>
              <a:rPr lang="sv-SE" dirty="0"/>
              <a:t>2 rader</a:t>
            </a:r>
          </a:p>
        </p:txBody>
      </p:sp>
      <p:pic>
        <p:nvPicPr>
          <p:cNvPr id="7" name="Bildobjekt 6">
            <a:extLst>
              <a:ext uri="{FF2B5EF4-FFF2-40B4-BE49-F238E27FC236}">
                <a16:creationId xmlns:a16="http://schemas.microsoft.com/office/drawing/2014/main" id="{D035530D-EC0A-4A8F-AB0F-982880DFDF8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82E62618-C8F3-498A-A987-94B31979706D}"/>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bg1"/>
                </a:solidFill>
                <a:latin typeface="Arial" panose="020B0604020202020204" pitchFamily="34" charset="0"/>
                <a:cs typeface="Arial" panose="020B0604020202020204" pitchFamily="34" charset="0"/>
              </a:rPr>
              <a:t>Lägg till en bild i bladet:</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Klicka på symbolen –välj foto – infoga. </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7300791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spTree>
    <p:extLst>
      <p:ext uri="{BB962C8B-B14F-4D97-AF65-F5344CB8AC3E}">
        <p14:creationId xmlns:p14="http://schemas.microsoft.com/office/powerpoint/2010/main" val="192524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itat">
    <p:bg>
      <p:bgPr>
        <a:solidFill>
          <a:schemeClr val="bg1"/>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sv-SE" dirty="0"/>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tx2"/>
                </a:solidFill>
                <a:latin typeface="Brandon Grotesque Bold" panose="020B0803020203060202" pitchFamily="34" charset="0"/>
              </a:defRPr>
            </a:lvl1pPr>
          </a:lstStyle>
          <a:p>
            <a:r>
              <a:rPr lang="sv-SE" dirty="0"/>
              <a:t>citat</a:t>
            </a:r>
          </a:p>
        </p:txBody>
      </p:sp>
    </p:spTree>
    <p:extLst>
      <p:ext uri="{BB962C8B-B14F-4D97-AF65-F5344CB8AC3E}">
        <p14:creationId xmlns:p14="http://schemas.microsoft.com/office/powerpoint/2010/main" val="338187212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chemeClr val="bg1"/>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2"/>
                </a:solidFill>
                <a:latin typeface="Brandon Grotesque Black" panose="020B0A03020203060202" pitchFamily="34" charset="0"/>
              </a:defRPr>
            </a:lvl1pPr>
          </a:lstStyle>
          <a:p>
            <a:pPr lvl="0"/>
            <a:r>
              <a:rPr lang="sv-SE" dirty="0"/>
              <a:t>XX%</a:t>
            </a:r>
          </a:p>
        </p:txBody>
      </p:sp>
    </p:spTree>
    <p:extLst>
      <p:ext uri="{BB962C8B-B14F-4D97-AF65-F5344CB8AC3E}">
        <p14:creationId xmlns:p14="http://schemas.microsoft.com/office/powerpoint/2010/main" val="23291624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73191662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om">
    <p:bg>
      <p:bgPr>
        <a:solidFill>
          <a:schemeClr val="bg1"/>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7714C67F-4F66-4075-8B48-4C7BCD8611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38669466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Avslutningsbild">
    <p:bg>
      <p:bgPr>
        <a:solidFill>
          <a:schemeClr val="bg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62E9DD8D-881E-40DC-BF61-D608435DC8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30065" y="1427607"/>
            <a:ext cx="3531870" cy="4002786"/>
          </a:xfrm>
          <a:prstGeom prst="rect">
            <a:avLst/>
          </a:prstGeom>
        </p:spPr>
      </p:pic>
    </p:spTree>
    <p:extLst>
      <p:ext uri="{BB962C8B-B14F-4D97-AF65-F5344CB8AC3E}">
        <p14:creationId xmlns:p14="http://schemas.microsoft.com/office/powerpoint/2010/main" val="2112322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d till höger">
    <p:bg>
      <p:bgPr>
        <a:solidFill>
          <a:schemeClr val="bg1"/>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accent4">
              <a:alpha val="84000"/>
            </a:schemeClr>
          </a:solidFill>
        </p:spPr>
        <p:txBody>
          <a:bodyPr>
            <a:normAutofit/>
          </a:bodyPr>
          <a:lstStyle>
            <a:lvl1pPr marL="0" indent="0">
              <a:buNone/>
              <a:defRPr sz="1600">
                <a:solidFill>
                  <a:schemeClr val="bg1"/>
                </a:solidFill>
              </a:defRPr>
            </a:lvl1pPr>
          </a:lstStyle>
          <a:p>
            <a:r>
              <a:rPr lang="sv-SE"/>
              <a:t>Klicka på ikonen för att lägga till en bild</a:t>
            </a:r>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tx2"/>
                </a:solidFill>
              </a:defRPr>
            </a:lvl1pPr>
          </a:lstStyle>
          <a:p>
            <a:r>
              <a:rPr lang="sv-SE" dirty="0"/>
              <a:t>Rubrik</a:t>
            </a:r>
            <a:br>
              <a:rPr lang="sv-SE" dirty="0"/>
            </a:br>
            <a:r>
              <a:rPr lang="sv-SE" dirty="0"/>
              <a:t>2 rader</a:t>
            </a:r>
          </a:p>
        </p:txBody>
      </p:sp>
      <p:pic>
        <p:nvPicPr>
          <p:cNvPr id="7" name="Bildobjekt 6">
            <a:extLst>
              <a:ext uri="{FF2B5EF4-FFF2-40B4-BE49-F238E27FC236}">
                <a16:creationId xmlns:a16="http://schemas.microsoft.com/office/drawing/2014/main" id="{D035530D-EC0A-4A8F-AB0F-982880DFDF8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82E62618-C8F3-498A-A987-94B31979706D}"/>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bg1"/>
                </a:solidFill>
                <a:latin typeface="Arial" panose="020B0604020202020204" pitchFamily="34" charset="0"/>
                <a:cs typeface="Arial" panose="020B0604020202020204" pitchFamily="34" charset="0"/>
              </a:rPr>
              <a:t>Lägg till en bild i bladet:</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Klicka på symbolen –välj foto – infoga. </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435874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spTree>
    <p:extLst>
      <p:ext uri="{BB962C8B-B14F-4D97-AF65-F5344CB8AC3E}">
        <p14:creationId xmlns:p14="http://schemas.microsoft.com/office/powerpoint/2010/main" val="4080508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t">
    <p:bg>
      <p:bgPr>
        <a:solidFill>
          <a:schemeClr val="bg1"/>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tx2"/>
                </a:solidFill>
                <a:latin typeface="Brandon Grotesque Bold" panose="020B0803020203060202" pitchFamily="34" charset="0"/>
              </a:defRPr>
            </a:lvl1pPr>
          </a:lstStyle>
          <a:p>
            <a:r>
              <a:rPr lang="sv-SE" dirty="0"/>
              <a:t>citat</a:t>
            </a:r>
          </a:p>
        </p:txBody>
      </p:sp>
    </p:spTree>
    <p:extLst>
      <p:ext uri="{BB962C8B-B14F-4D97-AF65-F5344CB8AC3E}">
        <p14:creationId xmlns:p14="http://schemas.microsoft.com/office/powerpoint/2010/main" val="379934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chemeClr val="bg1"/>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4"/>
                </a:solidFill>
                <a:latin typeface="Brandon Grotesque Black" panose="020B0A03020203060202" pitchFamily="34" charset="0"/>
              </a:defRPr>
            </a:lvl1pPr>
          </a:lstStyle>
          <a:p>
            <a:pPr lvl="0"/>
            <a:r>
              <a:rPr lang="sv-SE" dirty="0"/>
              <a:t>XX%</a:t>
            </a:r>
          </a:p>
        </p:txBody>
      </p:sp>
    </p:spTree>
    <p:extLst>
      <p:ext uri="{BB962C8B-B14F-4D97-AF65-F5344CB8AC3E}">
        <p14:creationId xmlns:p14="http://schemas.microsoft.com/office/powerpoint/2010/main" val="3921244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2928000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18"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image" Target="../media/image7.emf"/><Relationship Id="rId2" Type="http://schemas.openxmlformats.org/officeDocument/2006/relationships/slideLayout" Target="../slideLayouts/slideLayout24.xml"/><Relationship Id="rId16" Type="http://schemas.openxmlformats.org/officeDocument/2006/relationships/oleObject" Target="../embeddings/oleObject1.bin"/><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ags" Target="../tags/tag1.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vmlDrawing" Target="../drawings/vmlDrawing1.v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18"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image" Target="../media/image7.emf"/><Relationship Id="rId2" Type="http://schemas.openxmlformats.org/officeDocument/2006/relationships/slideLayout" Target="../slideLayouts/slideLayout36.xml"/><Relationship Id="rId16" Type="http://schemas.openxmlformats.org/officeDocument/2006/relationships/oleObject" Target="../embeddings/oleObject2.bin"/><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tags" Target="../tags/tag2.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vmlDrawing" Target="../drawings/vmlDrawing2.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tx1"/>
                </a:solidFill>
              </a:defRPr>
            </a:lvl1pPr>
          </a:lstStyle>
          <a:p>
            <a:fld id="{663AC0A1-BF03-4687-BDDD-A787ED1917E4}" type="datetimeFigureOut">
              <a:rPr lang="sv-SE" smtClean="0"/>
              <a:pPr/>
              <a:t>2023-04-03</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78009161-4D9F-4935-A23F-27979DED39A6}"/>
              </a:ext>
            </a:extLst>
          </p:cNvPr>
          <p:cNvSpPr>
            <a:spLocks noGrp="1"/>
          </p:cNvSpPr>
          <p:nvPr>
            <p:ph type="sldNum" sz="quarter" idx="4"/>
          </p:nvPr>
        </p:nvSpPr>
        <p:spPr>
          <a:xfrm>
            <a:off x="84221" y="6426926"/>
            <a:ext cx="509108" cy="294549"/>
          </a:xfrm>
          <a:prstGeom prst="rect">
            <a:avLst/>
          </a:prstGeom>
        </p:spPr>
        <p:txBody>
          <a:bodyPr vert="horz" lIns="91440" tIns="45720" rIns="91440" bIns="45720" rtlCol="0" anchor="ctr"/>
          <a:lstStyle>
            <a:lvl1pPr algn="r">
              <a:defRPr sz="1200">
                <a:solidFill>
                  <a:schemeClr val="tx1"/>
                </a:solidFill>
              </a:defRPr>
            </a:lvl1pPr>
          </a:lstStyle>
          <a:p>
            <a:fld id="{FDD9FC71-94E5-4C63-83F9-09F1766974D0}" type="slidenum">
              <a:rPr lang="sv-SE" smtClean="0"/>
              <a:pPr/>
              <a:t>‹#›</a:t>
            </a:fld>
            <a:endParaRPr lang="sv-SE"/>
          </a:p>
        </p:txBody>
      </p:sp>
      <p:pic>
        <p:nvPicPr>
          <p:cNvPr id="7" name="Bildobjekt 6">
            <a:extLst>
              <a:ext uri="{FF2B5EF4-FFF2-40B4-BE49-F238E27FC236}">
                <a16:creationId xmlns:a16="http://schemas.microsoft.com/office/drawing/2014/main" id="{4C2CBCBC-1CB2-ED3F-A5C1-498B52CB801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2568731596"/>
      </p:ext>
    </p:extLst>
  </p:cSld>
  <p:clrMap bg1="lt1" tx1="dk1" bg2="lt2" tx2="dk2" accent1="accent1" accent2="accent2" accent3="accent3" accent4="accent4" accent5="accent5" accent6="accent6" hlink="hlink" folHlink="folHlink"/>
  <p:sldLayoutIdLst>
    <p:sldLayoutId id="2147483693" r:id="rId1"/>
    <p:sldLayoutId id="2147483682" r:id="rId2"/>
    <p:sldLayoutId id="2147483698" r:id="rId3"/>
    <p:sldLayoutId id="2147483688" r:id="rId4"/>
    <p:sldLayoutId id="2147483684" r:id="rId5"/>
    <p:sldLayoutId id="2147483697" r:id="rId6"/>
    <p:sldLayoutId id="2147483690" r:id="rId7"/>
    <p:sldLayoutId id="2147483686" r:id="rId8"/>
    <p:sldLayoutId id="2147483699" r:id="rId9"/>
    <p:sldLayoutId id="2147483700" r:id="rId10"/>
    <p:sldLayoutId id="2147483685" r:id="rId11"/>
  </p:sldLayoutIdLst>
  <p:txStyles>
    <p:titleStyle>
      <a:lvl1pPr algn="l" defTabSz="914400" rtl="0" eaLnBrk="1" latinLnBrk="0" hangingPunct="1">
        <a:lnSpc>
          <a:spcPct val="100000"/>
        </a:lnSpc>
        <a:spcBef>
          <a:spcPct val="0"/>
        </a:spcBef>
        <a:buNone/>
        <a:defRPr sz="3800" kern="1200" cap="all" spc="140"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tx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tx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tx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59" userDrawn="1">
          <p15:clr>
            <a:srgbClr val="F26B43"/>
          </p15:clr>
        </p15:guide>
        <p15:guide id="2" orient="horz" pos="1277" userDrawn="1">
          <p15:clr>
            <a:srgbClr val="F26B43"/>
          </p15:clr>
        </p15:guide>
        <p15:guide id="3" orient="horz" pos="365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D4848"/>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tx1"/>
                </a:solidFill>
              </a:defRPr>
            </a:lvl1pPr>
          </a:lstStyle>
          <a:p>
            <a:fld id="{663AC0A1-BF03-4687-BDDD-A787ED1917E4}" type="datetimeFigureOut">
              <a:rPr lang="sv-SE" smtClean="0"/>
              <a:pPr/>
              <a:t>2023-04-03</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78009161-4D9F-4935-A23F-27979DED39A6}"/>
              </a:ext>
            </a:extLst>
          </p:cNvPr>
          <p:cNvSpPr>
            <a:spLocks noGrp="1"/>
          </p:cNvSpPr>
          <p:nvPr>
            <p:ph type="sldNum" sz="quarter" idx="4"/>
          </p:nvPr>
        </p:nvSpPr>
        <p:spPr>
          <a:xfrm>
            <a:off x="108284" y="6426926"/>
            <a:ext cx="471753" cy="294549"/>
          </a:xfrm>
          <a:prstGeom prst="rect">
            <a:avLst/>
          </a:prstGeom>
        </p:spPr>
        <p:txBody>
          <a:bodyPr vert="horz" lIns="91440" tIns="45720" rIns="91440" bIns="45720" rtlCol="0" anchor="ctr"/>
          <a:lstStyle>
            <a:lvl1pPr algn="r">
              <a:defRPr sz="1200">
                <a:solidFill>
                  <a:schemeClr val="tx1"/>
                </a:solidFill>
              </a:defRPr>
            </a:lvl1pPr>
          </a:lstStyle>
          <a:p>
            <a:fld id="{FDD9FC71-94E5-4C63-83F9-09F1766974D0}" type="slidenum">
              <a:rPr lang="sv-SE" smtClean="0"/>
              <a:pPr/>
              <a:t>‹#›</a:t>
            </a:fld>
            <a:endParaRPr lang="sv-SE"/>
          </a:p>
        </p:txBody>
      </p:sp>
      <p:pic>
        <p:nvPicPr>
          <p:cNvPr id="7" name="Bildobjekt 6" descr="Region Kronobergs logotyp i vitt.">
            <a:extLst>
              <a:ext uri="{FF2B5EF4-FFF2-40B4-BE49-F238E27FC236}">
                <a16:creationId xmlns:a16="http://schemas.microsoft.com/office/drawing/2014/main" id="{AF44FD0E-75BD-2148-0264-73CEB5A7A759}"/>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657464216"/>
      </p:ext>
    </p:extLst>
  </p:cSld>
  <p:clrMap bg1="lt1" tx1="dk1" bg2="lt2" tx2="dk2" accent1="accent1" accent2="accent2" accent3="accent3" accent4="accent4" accent5="accent5" accent6="accent6" hlink="hlink" folHlink="folHlink"/>
  <p:sldLayoutIdLst>
    <p:sldLayoutId id="2147483702"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100000"/>
        </a:lnSpc>
        <a:spcBef>
          <a:spcPct val="0"/>
        </a:spcBef>
        <a:buNone/>
        <a:defRPr sz="3800" kern="1200" cap="all" spc="14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tx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tx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tx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59" userDrawn="1">
          <p15:clr>
            <a:srgbClr val="F26B43"/>
          </p15:clr>
        </p15:guide>
        <p15:guide id="2" orient="horz" pos="1277" userDrawn="1">
          <p15:clr>
            <a:srgbClr val="F26B43"/>
          </p15:clr>
        </p15:guide>
        <p15:guide id="3" orient="horz" pos="365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4D4848"/>
        </a:solidFill>
        <a:effectLst/>
      </p:bgPr>
    </p:bg>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E548215F-41F0-44E6-923B-54D946A054B2}"/>
              </a:ext>
            </a:extLst>
          </p:cNvPr>
          <p:cNvGraphicFramePr>
            <a:graphicFrameLocks noChangeAspect="1"/>
          </p:cNvGraphicFramePr>
          <p:nvPr userDrawn="1">
            <p:custDataLst>
              <p:tags r:id="rId15"/>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64" name="think-cell Slide" r:id="rId16" imgW="421" imgH="423" progId="TCLayout.ActiveDocument.1">
                  <p:embed/>
                </p:oleObj>
              </mc:Choice>
              <mc:Fallback>
                <p:oleObj name="think-cell Slide" r:id="rId16" imgW="421" imgH="423" progId="TCLayout.ActiveDocument.1">
                  <p:embed/>
                  <p:pic>
                    <p:nvPicPr>
                      <p:cNvPr id="8" name="Objekt 7" hidden="1">
                        <a:extLst>
                          <a:ext uri="{FF2B5EF4-FFF2-40B4-BE49-F238E27FC236}">
                            <a16:creationId xmlns:a16="http://schemas.microsoft.com/office/drawing/2014/main" id="{E548215F-41F0-44E6-923B-54D946A054B2}"/>
                          </a:ext>
                        </a:extLst>
                      </p:cNvPr>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bg1"/>
                </a:solidFill>
              </a:defRPr>
            </a:lvl1pPr>
          </a:lstStyle>
          <a:p>
            <a:fld id="{663AC0A1-BF03-4687-BDDD-A787ED1917E4}" type="datetimeFigureOut">
              <a:rPr lang="sv-SE" smtClean="0"/>
              <a:pPr/>
              <a:t>2023-04-03</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bg1"/>
                </a:solidFill>
              </a:defRPr>
            </a:lvl1pPr>
          </a:lstStyle>
          <a:p>
            <a:endParaRPr lang="sv-SE" dirty="0"/>
          </a:p>
        </p:txBody>
      </p:sp>
      <p:pic>
        <p:nvPicPr>
          <p:cNvPr id="7" name="Bildobjekt 6" descr="Region Kronobergs logotyp i vitt.">
            <a:extLst>
              <a:ext uri="{FF2B5EF4-FFF2-40B4-BE49-F238E27FC236}">
                <a16:creationId xmlns:a16="http://schemas.microsoft.com/office/drawing/2014/main" id="{B1F1D716-EDCA-42CA-8CB2-2B0715248590}"/>
              </a:ext>
            </a:extLst>
          </p:cNvPr>
          <p:cNvPicPr>
            <a:picLocks noChangeAspect="1"/>
          </p:cNvPicPr>
          <p:nvPr userDrawn="1"/>
        </p:nvPicPr>
        <p:blipFill rotWithShape="1">
          <a:blip r:embed="rId18">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62638767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Lst>
  <p:txStyles>
    <p:titleStyle>
      <a:lvl1pPr algn="l" defTabSz="914400" rtl="0" eaLnBrk="1" latinLnBrk="0" hangingPunct="1">
        <a:lnSpc>
          <a:spcPct val="100000"/>
        </a:lnSpc>
        <a:spcBef>
          <a:spcPct val="0"/>
        </a:spcBef>
        <a:buNone/>
        <a:defRPr sz="3800" kern="1200" cap="all" spc="140" baseline="0">
          <a:solidFill>
            <a:schemeClr val="bg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bg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bg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bg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bg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859">
          <p15:clr>
            <a:srgbClr val="F26B43"/>
          </p15:clr>
        </p15:guide>
        <p15:guide id="2" orient="horz" pos="1277">
          <p15:clr>
            <a:srgbClr val="F26B43"/>
          </p15:clr>
        </p15:guide>
        <p15:guide id="3" orient="horz" pos="3658">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C7DD14E7-82EF-4C4A-AA93-AAE3470493BA}"/>
              </a:ext>
            </a:extLst>
          </p:cNvPr>
          <p:cNvGraphicFramePr>
            <a:graphicFrameLocks noChangeAspect="1"/>
          </p:cNvGraphicFramePr>
          <p:nvPr userDrawn="1">
            <p:custDataLst>
              <p:tags r:id="rId15"/>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88" name="think-cell Slide" r:id="rId16" imgW="421" imgH="423" progId="TCLayout.ActiveDocument.1">
                  <p:embed/>
                </p:oleObj>
              </mc:Choice>
              <mc:Fallback>
                <p:oleObj name="think-cell Slide" r:id="rId16" imgW="421" imgH="423" progId="TCLayout.ActiveDocument.1">
                  <p:embed/>
                  <p:pic>
                    <p:nvPicPr>
                      <p:cNvPr id="8" name="Objekt 7" hidden="1">
                        <a:extLst>
                          <a:ext uri="{FF2B5EF4-FFF2-40B4-BE49-F238E27FC236}">
                            <a16:creationId xmlns:a16="http://schemas.microsoft.com/office/drawing/2014/main" id="{C7DD14E7-82EF-4C4A-AA93-AAE3470493BA}"/>
                          </a:ext>
                        </a:extLst>
                      </p:cNvPr>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tx1"/>
                </a:solidFill>
              </a:defRPr>
            </a:lvl1pPr>
          </a:lstStyle>
          <a:p>
            <a:fld id="{663AC0A1-BF03-4687-BDDD-A787ED1917E4}" type="datetimeFigureOut">
              <a:rPr lang="sv-SE" smtClean="0"/>
              <a:pPr/>
              <a:t>2023-04-03</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tx1"/>
                </a:solidFill>
              </a:defRPr>
            </a:lvl1pPr>
          </a:lstStyle>
          <a:p>
            <a:endParaRPr lang="sv-SE" dirty="0"/>
          </a:p>
        </p:txBody>
      </p:sp>
      <p:pic>
        <p:nvPicPr>
          <p:cNvPr id="7" name="Bildobjekt 6">
            <a:extLst>
              <a:ext uri="{FF2B5EF4-FFF2-40B4-BE49-F238E27FC236}">
                <a16:creationId xmlns:a16="http://schemas.microsoft.com/office/drawing/2014/main" id="{2C7FD6BA-4039-4D8C-818E-3DF94A16FF68}"/>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4018841154"/>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Lst>
  <p:txStyles>
    <p:titleStyle>
      <a:lvl1pPr algn="l" defTabSz="914400" rtl="0" eaLnBrk="1" latinLnBrk="0" hangingPunct="1">
        <a:lnSpc>
          <a:spcPct val="100000"/>
        </a:lnSpc>
        <a:spcBef>
          <a:spcPct val="0"/>
        </a:spcBef>
        <a:buNone/>
        <a:defRPr sz="3800" kern="1200" cap="all" spc="140"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tx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tx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tx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859">
          <p15:clr>
            <a:srgbClr val="F26B43"/>
          </p15:clr>
        </p15:guide>
        <p15:guide id="2" orient="horz" pos="1277">
          <p15:clr>
            <a:srgbClr val="F26B43"/>
          </p15:clr>
        </p15:guide>
        <p15:guide id="3" orient="horz" pos="365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https://www.regionkronoberg.se/vardgivare/arbetsomraden-processer/bokakalla-processen/"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https://www.regionkronoberg.se/vardgivare/arbetsomraden-processer/bokakalla-processen/"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www.regionkronoberg.se/vardgivare/arbetsomraden-processer/bokakalla-processen/"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EDCF8477-1953-4CFF-963C-87D85983A378}"/>
              </a:ext>
            </a:extLst>
          </p:cNvPr>
          <p:cNvSpPr>
            <a:spLocks noGrp="1"/>
          </p:cNvSpPr>
          <p:nvPr>
            <p:ph type="ctrTitle"/>
          </p:nvPr>
        </p:nvSpPr>
        <p:spPr/>
        <p:txBody>
          <a:bodyPr/>
          <a:lstStyle/>
          <a:p>
            <a:r>
              <a:rPr lang="sv-SE" dirty="0"/>
              <a:t>Boka/kalla Processen</a:t>
            </a:r>
          </a:p>
        </p:txBody>
      </p:sp>
      <p:sp>
        <p:nvSpPr>
          <p:cNvPr id="5" name="Underrubrik 4">
            <a:extLst>
              <a:ext uri="{FF2B5EF4-FFF2-40B4-BE49-F238E27FC236}">
                <a16:creationId xmlns:a16="http://schemas.microsoft.com/office/drawing/2014/main" id="{56445D12-CC0E-4FA1-A74E-F66E5B63B8AC}"/>
              </a:ext>
            </a:extLst>
          </p:cNvPr>
          <p:cNvSpPr>
            <a:spLocks noGrp="1"/>
          </p:cNvSpPr>
          <p:nvPr>
            <p:ph type="subTitle" idx="1"/>
          </p:nvPr>
        </p:nvSpPr>
        <p:spPr/>
        <p:txBody>
          <a:bodyPr>
            <a:normAutofit lnSpcReduction="10000"/>
          </a:bodyPr>
          <a:lstStyle/>
          <a:p>
            <a:r>
              <a:rPr lang="sv-SE"/>
              <a:t>20230403</a:t>
            </a:r>
            <a:endParaRPr lang="sv-SE" dirty="0"/>
          </a:p>
        </p:txBody>
      </p:sp>
    </p:spTree>
    <p:extLst>
      <p:ext uri="{BB962C8B-B14F-4D97-AF65-F5344CB8AC3E}">
        <p14:creationId xmlns:p14="http://schemas.microsoft.com/office/powerpoint/2010/main" val="1100826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8F4BE0C5-1FFA-4D78-ABF7-2A082F1E38AD}"/>
              </a:ext>
            </a:extLst>
          </p:cNvPr>
          <p:cNvSpPr>
            <a:spLocks noGrp="1"/>
          </p:cNvSpPr>
          <p:nvPr>
            <p:ph sz="quarter" idx="11"/>
          </p:nvPr>
        </p:nvSpPr>
        <p:spPr/>
        <p:txBody>
          <a:bodyPr>
            <a:normAutofit fontScale="77500" lnSpcReduction="20000"/>
          </a:bodyPr>
          <a:lstStyle/>
          <a:p>
            <a:r>
              <a:rPr lang="sv-SE" b="1" dirty="0"/>
              <a:t>Ska administrativ personal alltid boka alla tider?</a:t>
            </a:r>
            <a:br>
              <a:rPr lang="sv-SE" dirty="0"/>
            </a:br>
            <a:r>
              <a:rPr lang="sv-SE" dirty="0"/>
              <a:t>Projektets mål är att i första hand ska bokningar göras av patienten</a:t>
            </a:r>
            <a:br>
              <a:rPr lang="sv-SE" dirty="0"/>
            </a:br>
            <a:r>
              <a:rPr lang="sv-SE" dirty="0"/>
              <a:t>i andra hand administrativ personal och i tredje hand av vårdpersonal. </a:t>
            </a:r>
            <a:br>
              <a:rPr lang="sv-SE" dirty="0"/>
            </a:br>
            <a:r>
              <a:rPr lang="sv-SE" dirty="0"/>
              <a:t>Det kan finnas bokningar som är betydligt enklare och mer tidseffektivt om vårdpersonal gör. Verksamhetschefen beslutar hur strukturen ska se ut på enheten. </a:t>
            </a:r>
          </a:p>
          <a:p>
            <a:r>
              <a:rPr lang="sv-SE" b="1" dirty="0"/>
              <a:t>Finns det risk för att patienter med störst vårdbehov inte bokas in om bokningen sker av administrativ personal?</a:t>
            </a:r>
            <a:br>
              <a:rPr lang="sv-SE" dirty="0"/>
            </a:br>
            <a:r>
              <a:rPr lang="sv-SE" dirty="0"/>
              <a:t>Administrativ personal bokar in patienter utifrån den </a:t>
            </a:r>
            <a:r>
              <a:rPr lang="sv-SE" dirty="0" err="1"/>
              <a:t>triagering</a:t>
            </a:r>
            <a:r>
              <a:rPr lang="sv-SE" dirty="0"/>
              <a:t> som medicinskt ansvarig personal har upprättat och vid osäkerhet rådfrågas medicinskt ansvarig för vägledning. Återkoppling och analys av väntelistor och produktionsstatistik ska göras regelbundet till berörda inför varje schemaläggningsperiod för att tidböcker i så hög utsträckning som möjligt ska matcha väntelistorna. Ansvaret för omprioriteringar av patienter ligger på MLA. </a:t>
            </a:r>
          </a:p>
          <a:p>
            <a:r>
              <a:rPr lang="sv-SE" b="1" dirty="0"/>
              <a:t>Men vad händer om väntelistan är betydligt större än antalet bokningsbara tider?</a:t>
            </a:r>
            <a:br>
              <a:rPr lang="sv-SE" b="1" dirty="0"/>
            </a:br>
            <a:r>
              <a:rPr lang="sv-SE" dirty="0"/>
              <a:t>Genom uppgiftsväxling till administrativ personal hoppas vi kunna frigöra tid hos vårdpersonal - tid som istället kan användas till patientbesök - och därmed minska diskrepansen mellan behovet och bokningsbara tider.</a:t>
            </a:r>
          </a:p>
          <a:p>
            <a:pPr marL="0" indent="0">
              <a:buNone/>
            </a:pPr>
            <a:br>
              <a:rPr lang="sv-SE" dirty="0"/>
            </a:br>
            <a:endParaRPr lang="sv-SE" dirty="0"/>
          </a:p>
        </p:txBody>
      </p:sp>
      <p:sp>
        <p:nvSpPr>
          <p:cNvPr id="3" name="Rubrik 2">
            <a:extLst>
              <a:ext uri="{FF2B5EF4-FFF2-40B4-BE49-F238E27FC236}">
                <a16:creationId xmlns:a16="http://schemas.microsoft.com/office/drawing/2014/main" id="{216E060C-2713-441F-AC7D-3B0DBBDA7154}"/>
              </a:ext>
            </a:extLst>
          </p:cNvPr>
          <p:cNvSpPr>
            <a:spLocks noGrp="1"/>
          </p:cNvSpPr>
          <p:nvPr>
            <p:ph type="title"/>
          </p:nvPr>
        </p:nvSpPr>
        <p:spPr/>
        <p:txBody>
          <a:bodyPr/>
          <a:lstStyle/>
          <a:p>
            <a:r>
              <a:rPr lang="sv-SE" dirty="0"/>
              <a:t>Vanliga frågor och svar</a:t>
            </a:r>
          </a:p>
        </p:txBody>
      </p:sp>
    </p:spTree>
    <p:extLst>
      <p:ext uri="{BB962C8B-B14F-4D97-AF65-F5344CB8AC3E}">
        <p14:creationId xmlns:p14="http://schemas.microsoft.com/office/powerpoint/2010/main" val="240043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innehåll 5">
            <a:extLst>
              <a:ext uri="{FF2B5EF4-FFF2-40B4-BE49-F238E27FC236}">
                <a16:creationId xmlns:a16="http://schemas.microsoft.com/office/drawing/2014/main" id="{96E87E21-C4CD-4AF0-AB9E-84FD1C0E4A90}"/>
              </a:ext>
            </a:extLst>
          </p:cNvPr>
          <p:cNvSpPr>
            <a:spLocks noGrp="1"/>
          </p:cNvSpPr>
          <p:nvPr>
            <p:ph sz="quarter" idx="11"/>
          </p:nvPr>
        </p:nvSpPr>
        <p:spPr/>
        <p:txBody>
          <a:bodyPr/>
          <a:lstStyle/>
          <a:p>
            <a:r>
              <a:rPr lang="sv-SE" dirty="0">
                <a:hlinkClick r:id="rId2"/>
              </a:rPr>
              <a:t>Vårdgivarwebben - Boka/kalla-processen (regionkronoberg.se)</a:t>
            </a:r>
            <a:endParaRPr lang="sv-SE" dirty="0"/>
          </a:p>
        </p:txBody>
      </p:sp>
      <p:sp>
        <p:nvSpPr>
          <p:cNvPr id="3" name="Rubrik 2">
            <a:extLst>
              <a:ext uri="{FF2B5EF4-FFF2-40B4-BE49-F238E27FC236}">
                <a16:creationId xmlns:a16="http://schemas.microsoft.com/office/drawing/2014/main" id="{554AF01C-162C-4C9C-B792-6A51031282D5}"/>
              </a:ext>
            </a:extLst>
          </p:cNvPr>
          <p:cNvSpPr>
            <a:spLocks noGrp="1"/>
          </p:cNvSpPr>
          <p:nvPr>
            <p:ph type="title"/>
          </p:nvPr>
        </p:nvSpPr>
        <p:spPr/>
        <p:txBody>
          <a:bodyPr/>
          <a:lstStyle/>
          <a:p>
            <a:r>
              <a:rPr lang="sv-SE" dirty="0"/>
              <a:t>Mer info om boka/Kalla processen</a:t>
            </a:r>
          </a:p>
        </p:txBody>
      </p:sp>
    </p:spTree>
    <p:extLst>
      <p:ext uri="{BB962C8B-B14F-4D97-AF65-F5344CB8AC3E}">
        <p14:creationId xmlns:p14="http://schemas.microsoft.com/office/powerpoint/2010/main" val="2947408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C9A9C673-3732-4A53-9999-3B11136ED4E6}"/>
              </a:ext>
            </a:extLst>
          </p:cNvPr>
          <p:cNvSpPr>
            <a:spLocks noGrp="1"/>
          </p:cNvSpPr>
          <p:nvPr>
            <p:ph sz="quarter" idx="11"/>
          </p:nvPr>
        </p:nvSpPr>
        <p:spPr/>
        <p:txBody>
          <a:bodyPr/>
          <a:lstStyle/>
          <a:p>
            <a:r>
              <a:rPr lang="sv-SE" dirty="0"/>
              <a:t>Boka/kalla fokuserar på att hitta möjligheter till uppgiftsväxling av administrativa uppgifter kopplade till att boka och kalla patienter. </a:t>
            </a:r>
          </a:p>
          <a:p>
            <a:r>
              <a:rPr lang="sv-SE" dirty="0"/>
              <a:t>Uppgiftsväxlingen sker på två sätt; </a:t>
            </a:r>
            <a:br>
              <a:rPr lang="sv-SE" dirty="0"/>
            </a:br>
            <a:r>
              <a:rPr lang="sv-SE" dirty="0"/>
              <a:t>- från vårdpersonal till patienter genom att fler använder webbtidbok </a:t>
            </a:r>
            <a:br>
              <a:rPr lang="sv-SE" dirty="0"/>
            </a:br>
            <a:r>
              <a:rPr lang="sv-SE" dirty="0"/>
              <a:t>- från vårdpersonal till administrativ personal </a:t>
            </a:r>
          </a:p>
          <a:p>
            <a:r>
              <a:rPr lang="sv-SE" dirty="0"/>
              <a:t>Projektets mål är att:</a:t>
            </a:r>
            <a:br>
              <a:rPr lang="sv-SE" dirty="0"/>
            </a:br>
            <a:r>
              <a:rPr lang="sv-SE" dirty="0"/>
              <a:t>- i första hand ska bokningar göras av patienten</a:t>
            </a:r>
            <a:br>
              <a:rPr lang="sv-SE" dirty="0"/>
            </a:br>
            <a:r>
              <a:rPr lang="sv-SE" dirty="0"/>
              <a:t>- i andra hand administrativ personal</a:t>
            </a:r>
            <a:br>
              <a:rPr lang="sv-SE" dirty="0"/>
            </a:br>
            <a:r>
              <a:rPr lang="sv-SE" dirty="0"/>
              <a:t>- i tredje hand av vårdpersonal</a:t>
            </a:r>
          </a:p>
          <a:p>
            <a:endParaRPr lang="sv-SE" dirty="0"/>
          </a:p>
          <a:p>
            <a:endParaRPr lang="sv-SE" dirty="0"/>
          </a:p>
        </p:txBody>
      </p:sp>
      <p:sp>
        <p:nvSpPr>
          <p:cNvPr id="3" name="Rubrik 2">
            <a:extLst>
              <a:ext uri="{FF2B5EF4-FFF2-40B4-BE49-F238E27FC236}">
                <a16:creationId xmlns:a16="http://schemas.microsoft.com/office/drawing/2014/main" id="{53927BF3-B5F9-477C-88E4-CEBB7D3844ED}"/>
              </a:ext>
            </a:extLst>
          </p:cNvPr>
          <p:cNvSpPr>
            <a:spLocks noGrp="1"/>
          </p:cNvSpPr>
          <p:nvPr>
            <p:ph type="title"/>
          </p:nvPr>
        </p:nvSpPr>
        <p:spPr/>
        <p:txBody>
          <a:bodyPr/>
          <a:lstStyle/>
          <a:p>
            <a:r>
              <a:rPr lang="sv-SE" dirty="0"/>
              <a:t>Boka/Kalla Processen – en del i omställningen till nära vård</a:t>
            </a:r>
          </a:p>
        </p:txBody>
      </p:sp>
    </p:spTree>
    <p:extLst>
      <p:ext uri="{BB962C8B-B14F-4D97-AF65-F5344CB8AC3E}">
        <p14:creationId xmlns:p14="http://schemas.microsoft.com/office/powerpoint/2010/main" val="3936178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AF3C47E3-04F5-43D5-B082-F59F0AEF0B8A}"/>
              </a:ext>
            </a:extLst>
          </p:cNvPr>
          <p:cNvSpPr>
            <a:spLocks noGrp="1"/>
          </p:cNvSpPr>
          <p:nvPr>
            <p:ph sz="quarter" idx="11"/>
          </p:nvPr>
        </p:nvSpPr>
        <p:spPr/>
        <p:txBody>
          <a:bodyPr>
            <a:normAutofit/>
          </a:bodyPr>
          <a:lstStyle/>
          <a:p>
            <a:pPr lvl="0"/>
            <a:r>
              <a:rPr lang="sv-SE" dirty="0"/>
              <a:t>För att hantera kompetensbrist – ökade vårdbehov och brist på vårdpersonal skapar ett gap mellan den kompetens vi skulle behöva och den vi kan få tag på. </a:t>
            </a:r>
            <a:endParaRPr lang="sv-SE" i="1" dirty="0"/>
          </a:p>
          <a:p>
            <a:pPr lvl="0"/>
            <a:r>
              <a:rPr lang="sv-SE" dirty="0"/>
              <a:t>För att patienterna förväntar sig att i allt högre grad få ta en mer aktiv del i sin vård. </a:t>
            </a:r>
          </a:p>
          <a:p>
            <a:pPr lvl="0"/>
            <a:r>
              <a:rPr lang="sv-SE" dirty="0"/>
              <a:t>Tekniska möjligheter skapar nya möjligheter som vi vill ta tillvara. </a:t>
            </a:r>
            <a:endParaRPr lang="sv-SE" i="1" dirty="0"/>
          </a:p>
          <a:p>
            <a:pPr lvl="0"/>
            <a:endParaRPr lang="sv-SE" i="1" dirty="0"/>
          </a:p>
          <a:p>
            <a:pPr marL="0" indent="0">
              <a:buNone/>
            </a:pPr>
            <a:r>
              <a:rPr lang="sv-SE" b="1" dirty="0"/>
              <a:t>Huvudmålet är att frigöra tid för patienter och ge patienter möjlighet att vara mer delaktiga i sin egen vård samtidigt som vi säkerställer en god arbetsmiljö för våra medarbetare. </a:t>
            </a:r>
          </a:p>
          <a:p>
            <a:pPr marL="0" indent="0">
              <a:buNone/>
            </a:pPr>
            <a:endParaRPr lang="sv-SE" b="1" dirty="0"/>
          </a:p>
          <a:p>
            <a:pPr marL="0" lvl="0" indent="0">
              <a:buNone/>
            </a:pPr>
            <a:endParaRPr lang="sv-SE" dirty="0"/>
          </a:p>
          <a:p>
            <a:endParaRPr lang="sv-SE" dirty="0"/>
          </a:p>
        </p:txBody>
      </p:sp>
      <p:sp>
        <p:nvSpPr>
          <p:cNvPr id="3" name="Rubrik 2">
            <a:extLst>
              <a:ext uri="{FF2B5EF4-FFF2-40B4-BE49-F238E27FC236}">
                <a16:creationId xmlns:a16="http://schemas.microsoft.com/office/drawing/2014/main" id="{8D6BECC5-5C3C-4F32-802A-D96C32EE7819}"/>
              </a:ext>
            </a:extLst>
          </p:cNvPr>
          <p:cNvSpPr>
            <a:spLocks noGrp="1"/>
          </p:cNvSpPr>
          <p:nvPr>
            <p:ph type="title"/>
          </p:nvPr>
        </p:nvSpPr>
        <p:spPr/>
        <p:txBody>
          <a:bodyPr/>
          <a:lstStyle/>
          <a:p>
            <a:r>
              <a:rPr lang="sv-SE" dirty="0"/>
              <a:t>Varför ska vi kompetensväxla och kompetensutveckla?</a:t>
            </a:r>
          </a:p>
        </p:txBody>
      </p:sp>
    </p:spTree>
    <p:extLst>
      <p:ext uri="{BB962C8B-B14F-4D97-AF65-F5344CB8AC3E}">
        <p14:creationId xmlns:p14="http://schemas.microsoft.com/office/powerpoint/2010/main" val="3527727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4289770E-65C5-4034-A4BE-76565293C7B7}"/>
              </a:ext>
            </a:extLst>
          </p:cNvPr>
          <p:cNvSpPr>
            <a:spLocks noGrp="1"/>
          </p:cNvSpPr>
          <p:nvPr>
            <p:ph sz="quarter" idx="11"/>
          </p:nvPr>
        </p:nvSpPr>
        <p:spPr/>
        <p:txBody>
          <a:bodyPr>
            <a:normAutofit/>
          </a:bodyPr>
          <a:lstStyle/>
          <a:p>
            <a:pPr marL="0" indent="0">
              <a:buNone/>
            </a:pPr>
            <a:r>
              <a:rPr lang="sv-SE" sz="2000" dirty="0"/>
              <a:t>Webbtidbok är ett samlingsbegrepp för att patienten själv ska kunna se/boka/av-/omboka sina tider via 1177.se. Webbtidboken ska vara breddinförd 2025. Breddinförandet innebär att verksamhetens vårdtjänster har inventerats för att se vad som kan göras om till webbtidbok och webbtidboken ska lanseras, så att patienten kan hantera sina tider.</a:t>
            </a:r>
            <a:br>
              <a:rPr lang="sv-SE" sz="2000" dirty="0">
                <a:solidFill>
                  <a:schemeClr val="bg2"/>
                </a:solidFill>
              </a:rPr>
            </a:br>
            <a:endParaRPr lang="sv-SE" sz="2000" dirty="0">
              <a:solidFill>
                <a:schemeClr val="bg2"/>
              </a:solidFill>
            </a:endParaRPr>
          </a:p>
          <a:p>
            <a:pPr marL="0" indent="0">
              <a:buNone/>
            </a:pPr>
            <a:r>
              <a:rPr lang="sv-SE" b="1" dirty="0"/>
              <a:t>Syfte med webbtidboken</a:t>
            </a:r>
            <a:endParaRPr lang="sv-SE" dirty="0"/>
          </a:p>
          <a:p>
            <a:r>
              <a:rPr lang="sv-SE" dirty="0"/>
              <a:t>Öka patienternas delaktighet i vården genom samlade digitala möjligheter.</a:t>
            </a:r>
          </a:p>
          <a:p>
            <a:r>
              <a:rPr lang="sv-SE" dirty="0"/>
              <a:t>Likvärdigt utbud på 1177 av e-tjänster och </a:t>
            </a:r>
            <a:r>
              <a:rPr lang="sv-SE" dirty="0" err="1"/>
              <a:t>webbtidbokning</a:t>
            </a:r>
            <a:r>
              <a:rPr lang="sv-SE" dirty="0"/>
              <a:t> oavsett var invånaren söker sin vård.</a:t>
            </a:r>
          </a:p>
          <a:p>
            <a:r>
              <a:rPr lang="sv-SE" dirty="0"/>
              <a:t>Spara resurser i vården med patienten som resurs.</a:t>
            </a:r>
            <a:endParaRPr lang="sv-SE" sz="2000" dirty="0"/>
          </a:p>
          <a:p>
            <a:pPr lvl="0"/>
            <a:endParaRPr lang="sv-SE" dirty="0"/>
          </a:p>
        </p:txBody>
      </p:sp>
      <p:sp>
        <p:nvSpPr>
          <p:cNvPr id="3" name="Rubrik 2">
            <a:extLst>
              <a:ext uri="{FF2B5EF4-FFF2-40B4-BE49-F238E27FC236}">
                <a16:creationId xmlns:a16="http://schemas.microsoft.com/office/drawing/2014/main" id="{3093A54F-7402-4C12-982B-6A7298862071}"/>
              </a:ext>
            </a:extLst>
          </p:cNvPr>
          <p:cNvSpPr>
            <a:spLocks noGrp="1"/>
          </p:cNvSpPr>
          <p:nvPr>
            <p:ph type="title"/>
          </p:nvPr>
        </p:nvSpPr>
        <p:spPr/>
        <p:txBody>
          <a:bodyPr/>
          <a:lstStyle/>
          <a:p>
            <a:r>
              <a:rPr lang="sv-SE" dirty="0"/>
              <a:t>Uppgiftväxling till Patient- Webbtidbok</a:t>
            </a:r>
            <a:endParaRPr lang="sv-SE" dirty="0">
              <a:highlight>
                <a:srgbClr val="FFFF00"/>
              </a:highlight>
            </a:endParaRPr>
          </a:p>
        </p:txBody>
      </p:sp>
    </p:spTree>
    <p:extLst>
      <p:ext uri="{BB962C8B-B14F-4D97-AF65-F5344CB8AC3E}">
        <p14:creationId xmlns:p14="http://schemas.microsoft.com/office/powerpoint/2010/main" val="1435648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C21C0CFB-431B-4A8C-A52C-A590375CF2BF}"/>
              </a:ext>
            </a:extLst>
          </p:cNvPr>
          <p:cNvSpPr>
            <a:spLocks noGrp="1"/>
          </p:cNvSpPr>
          <p:nvPr>
            <p:ph sz="quarter" idx="11"/>
          </p:nvPr>
        </p:nvSpPr>
        <p:spPr/>
        <p:txBody>
          <a:bodyPr>
            <a:normAutofit lnSpcReduction="10000"/>
          </a:bodyPr>
          <a:lstStyle/>
          <a:p>
            <a:r>
              <a:rPr lang="sv-SE" b="1" dirty="0"/>
              <a:t>Ska alla vårdtjänster gå att hantera via webbtidboken?</a:t>
            </a:r>
            <a:br>
              <a:rPr lang="sv-SE" b="1" dirty="0"/>
            </a:br>
            <a:r>
              <a:rPr lang="sv-SE" dirty="0"/>
              <a:t>Nej, det är många faktorer som påverkar om en vårdtjänst är lämplig för webbtidboken och i vilken utsträckning. Därför behöver en inventering göras inför uppstart</a:t>
            </a:r>
            <a:r>
              <a:rPr lang="sv-SE" b="1" dirty="0"/>
              <a:t>.</a:t>
            </a:r>
          </a:p>
          <a:p>
            <a:r>
              <a:rPr lang="sv-SE" b="1" dirty="0"/>
              <a:t>Ska alla patienter boka tider själv?</a:t>
            </a:r>
            <a:br>
              <a:rPr lang="sv-SE" dirty="0"/>
            </a:br>
            <a:r>
              <a:rPr lang="sv-SE" dirty="0"/>
              <a:t>Alla patienter som kan boka sina tider själva ska göra det. De patienter som inte kan eller har möjlighet får hjälp att boka tid.</a:t>
            </a:r>
          </a:p>
          <a:p>
            <a:pPr marL="0" indent="0">
              <a:buNone/>
            </a:pPr>
            <a:endParaRPr lang="sv-SE" dirty="0"/>
          </a:p>
          <a:p>
            <a:pPr marL="0" indent="0">
              <a:buNone/>
            </a:pPr>
            <a:endParaRPr lang="sv-SE" dirty="0"/>
          </a:p>
          <a:p>
            <a:pPr marL="0" indent="0">
              <a:buNone/>
            </a:pPr>
            <a:br>
              <a:rPr lang="sv-SE" dirty="0"/>
            </a:br>
            <a:endParaRPr lang="sv-SE" dirty="0"/>
          </a:p>
        </p:txBody>
      </p:sp>
      <p:sp>
        <p:nvSpPr>
          <p:cNvPr id="3" name="Rubrik 2">
            <a:extLst>
              <a:ext uri="{FF2B5EF4-FFF2-40B4-BE49-F238E27FC236}">
                <a16:creationId xmlns:a16="http://schemas.microsoft.com/office/drawing/2014/main" id="{6110282A-B16F-40E4-815F-7EC33ABB4C05}"/>
              </a:ext>
            </a:extLst>
          </p:cNvPr>
          <p:cNvSpPr>
            <a:spLocks noGrp="1"/>
          </p:cNvSpPr>
          <p:nvPr>
            <p:ph type="title"/>
          </p:nvPr>
        </p:nvSpPr>
        <p:spPr/>
        <p:txBody>
          <a:bodyPr/>
          <a:lstStyle/>
          <a:p>
            <a:r>
              <a:rPr lang="sv-SE" dirty="0"/>
              <a:t>Vanliga frågor och svar</a:t>
            </a:r>
          </a:p>
        </p:txBody>
      </p:sp>
    </p:spTree>
    <p:extLst>
      <p:ext uri="{BB962C8B-B14F-4D97-AF65-F5344CB8AC3E}">
        <p14:creationId xmlns:p14="http://schemas.microsoft.com/office/powerpoint/2010/main" val="1710592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D7D94303-D64B-4197-9B2E-E1078C8FE5C4}"/>
              </a:ext>
            </a:extLst>
          </p:cNvPr>
          <p:cNvSpPr>
            <a:spLocks noGrp="1"/>
          </p:cNvSpPr>
          <p:nvPr>
            <p:ph sz="quarter" idx="11"/>
          </p:nvPr>
        </p:nvSpPr>
        <p:spPr/>
        <p:txBody>
          <a:bodyPr>
            <a:normAutofit lnSpcReduction="10000"/>
          </a:bodyPr>
          <a:lstStyle/>
          <a:p>
            <a:r>
              <a:rPr lang="sv-SE" sz="2400" dirty="0"/>
              <a:t>Det är olika hur långt olika verksamheter har kommit. En del verksamheter har infört webbtidbok medan andra arbetar med kartläggning och införande. De verksamheter som har infört webbtidbok är till exempel BVC och samt astma-, kol- och diabetesmottagningar på samtliga offentliga vårdcentraler</a:t>
            </a:r>
            <a:br>
              <a:rPr lang="sv-SE" sz="2400" dirty="0"/>
            </a:br>
            <a:endParaRPr lang="sv-SE" sz="2400" dirty="0"/>
          </a:p>
          <a:p>
            <a:r>
              <a:rPr lang="sv-SE" sz="2400" dirty="0"/>
              <a:t>Pilot pågår</a:t>
            </a:r>
            <a:br>
              <a:rPr lang="sv-SE" sz="2400" dirty="0"/>
            </a:br>
            <a:r>
              <a:rPr lang="sv-SE" sz="2400" dirty="0"/>
              <a:t>-  för vårdcentralerna. Piloten utförs på vårdcentralerna Markaryd och Strömsnäsbruk. I piloten har alla vårdtjänster inventerats och lämpliga har aktiverats för webbtidbok.</a:t>
            </a:r>
            <a:br>
              <a:rPr lang="sv-SE" sz="2400" dirty="0"/>
            </a:br>
            <a:endParaRPr lang="sv-SE" sz="2400" dirty="0"/>
          </a:p>
          <a:p>
            <a:endParaRPr lang="sv-SE" dirty="0"/>
          </a:p>
        </p:txBody>
      </p:sp>
      <p:sp>
        <p:nvSpPr>
          <p:cNvPr id="3" name="Rubrik 2">
            <a:extLst>
              <a:ext uri="{FF2B5EF4-FFF2-40B4-BE49-F238E27FC236}">
                <a16:creationId xmlns:a16="http://schemas.microsoft.com/office/drawing/2014/main" id="{54A3033A-D1EB-443E-BC04-7CE057E9B1D9}"/>
              </a:ext>
            </a:extLst>
          </p:cNvPr>
          <p:cNvSpPr>
            <a:spLocks noGrp="1"/>
          </p:cNvSpPr>
          <p:nvPr>
            <p:ph type="title"/>
          </p:nvPr>
        </p:nvSpPr>
        <p:spPr/>
        <p:txBody>
          <a:bodyPr/>
          <a:lstStyle/>
          <a:p>
            <a:r>
              <a:rPr lang="sv-SE" dirty="0"/>
              <a:t>Införande av webbtidboken (PPR)</a:t>
            </a:r>
          </a:p>
        </p:txBody>
      </p:sp>
    </p:spTree>
    <p:extLst>
      <p:ext uri="{BB962C8B-B14F-4D97-AF65-F5344CB8AC3E}">
        <p14:creationId xmlns:p14="http://schemas.microsoft.com/office/powerpoint/2010/main" val="1756625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840BA445-B56B-43B8-B946-AA1E5FC81710}"/>
              </a:ext>
            </a:extLst>
          </p:cNvPr>
          <p:cNvSpPr>
            <a:spLocks noGrp="1"/>
          </p:cNvSpPr>
          <p:nvPr>
            <p:ph sz="quarter" idx="11"/>
          </p:nvPr>
        </p:nvSpPr>
        <p:spPr/>
        <p:txBody>
          <a:bodyPr/>
          <a:lstStyle/>
          <a:p>
            <a:r>
              <a:rPr lang="sv-SE" sz="2000" dirty="0"/>
              <a:t>Kartläggning och införande pågår för samtliga kliniker</a:t>
            </a:r>
          </a:p>
          <a:p>
            <a:r>
              <a:rPr lang="sv-SE" sz="2000" dirty="0"/>
              <a:t>Flera kliniker har aktiverat webbtidbok i olika grad; bland annat kvinnokliniken, medicinkliniken, barn – och ungdomskliniken, ortopedkliniken, </a:t>
            </a:r>
            <a:r>
              <a:rPr lang="sv-SE" sz="2000" dirty="0" err="1"/>
              <a:t>lasarettsrehab</a:t>
            </a:r>
            <a:r>
              <a:rPr lang="sv-SE" sz="2000" dirty="0"/>
              <a:t>, infektionskliniken, hudkliniken, öron-näsa-hals-kliniken, mödravården. </a:t>
            </a:r>
          </a:p>
          <a:p>
            <a:pPr marL="0" indent="0">
              <a:buNone/>
            </a:pPr>
            <a:endParaRPr lang="sv-SE" dirty="0"/>
          </a:p>
        </p:txBody>
      </p:sp>
      <p:sp>
        <p:nvSpPr>
          <p:cNvPr id="3" name="Rubrik 2">
            <a:extLst>
              <a:ext uri="{FF2B5EF4-FFF2-40B4-BE49-F238E27FC236}">
                <a16:creationId xmlns:a16="http://schemas.microsoft.com/office/drawing/2014/main" id="{96D0DBF0-3765-4031-A435-B7EE2E479ED5}"/>
              </a:ext>
            </a:extLst>
          </p:cNvPr>
          <p:cNvSpPr>
            <a:spLocks noGrp="1"/>
          </p:cNvSpPr>
          <p:nvPr>
            <p:ph type="title"/>
          </p:nvPr>
        </p:nvSpPr>
        <p:spPr/>
        <p:txBody>
          <a:bodyPr/>
          <a:lstStyle/>
          <a:p>
            <a:r>
              <a:rPr lang="sv-SE" dirty="0"/>
              <a:t>Införande av webbtidboken (SHV)</a:t>
            </a:r>
          </a:p>
        </p:txBody>
      </p:sp>
    </p:spTree>
    <p:extLst>
      <p:ext uri="{BB962C8B-B14F-4D97-AF65-F5344CB8AC3E}">
        <p14:creationId xmlns:p14="http://schemas.microsoft.com/office/powerpoint/2010/main" val="3947217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84FEA20C-43A6-4303-9C97-B8382115EC29}"/>
              </a:ext>
            </a:extLst>
          </p:cNvPr>
          <p:cNvSpPr>
            <a:spLocks noGrp="1"/>
          </p:cNvSpPr>
          <p:nvPr>
            <p:ph sz="quarter" idx="11"/>
          </p:nvPr>
        </p:nvSpPr>
        <p:spPr/>
        <p:txBody>
          <a:bodyPr/>
          <a:lstStyle/>
          <a:p>
            <a:r>
              <a:rPr lang="sv-SE" dirty="0"/>
              <a:t>När det är dags för en verksamhet att påbörja införande av webbtidbok eller optimering av befintlig webbtidbok kan man ta del av följande steg. </a:t>
            </a:r>
          </a:p>
          <a:p>
            <a:r>
              <a:rPr lang="sv-SE" dirty="0"/>
              <a:t>Läs mer här: </a:t>
            </a:r>
            <a:r>
              <a:rPr lang="sv-SE" dirty="0">
                <a:hlinkClick r:id="rId2"/>
              </a:rPr>
              <a:t>Vårdgivarwebben - Boka/kalla-processen (regionkronoberg.se)</a:t>
            </a:r>
            <a:endParaRPr lang="sv-SE" dirty="0"/>
          </a:p>
          <a:p>
            <a:pPr marL="0" indent="0">
              <a:buNone/>
            </a:pPr>
            <a:endParaRPr lang="sv-SE" dirty="0"/>
          </a:p>
        </p:txBody>
      </p:sp>
      <p:sp>
        <p:nvSpPr>
          <p:cNvPr id="3" name="Rubrik 2">
            <a:extLst>
              <a:ext uri="{FF2B5EF4-FFF2-40B4-BE49-F238E27FC236}">
                <a16:creationId xmlns:a16="http://schemas.microsoft.com/office/drawing/2014/main" id="{15627024-0D93-43B4-A583-AC46511EC9D2}"/>
              </a:ext>
            </a:extLst>
          </p:cNvPr>
          <p:cNvSpPr>
            <a:spLocks noGrp="1"/>
          </p:cNvSpPr>
          <p:nvPr>
            <p:ph type="title"/>
          </p:nvPr>
        </p:nvSpPr>
        <p:spPr/>
        <p:txBody>
          <a:bodyPr/>
          <a:lstStyle/>
          <a:p>
            <a:r>
              <a:rPr lang="sv-SE" dirty="0"/>
              <a:t>Införande av webbtidbok</a:t>
            </a:r>
          </a:p>
        </p:txBody>
      </p:sp>
    </p:spTree>
    <p:extLst>
      <p:ext uri="{BB962C8B-B14F-4D97-AF65-F5344CB8AC3E}">
        <p14:creationId xmlns:p14="http://schemas.microsoft.com/office/powerpoint/2010/main" val="2127235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DD46626F-F7F1-4855-8676-E8928110AFC2}"/>
              </a:ext>
            </a:extLst>
          </p:cNvPr>
          <p:cNvSpPr>
            <a:spLocks noGrp="1"/>
          </p:cNvSpPr>
          <p:nvPr>
            <p:ph sz="quarter" idx="11"/>
          </p:nvPr>
        </p:nvSpPr>
        <p:spPr/>
        <p:txBody>
          <a:bodyPr>
            <a:normAutofit fontScale="92500"/>
          </a:bodyPr>
          <a:lstStyle/>
          <a:p>
            <a:r>
              <a:rPr lang="sv-SE" dirty="0"/>
              <a:t>Genom uppgiftsväxling mellan vårdpersonal och administrativ personal frigörs tid som vårdpersonal kan lägga på patienter.</a:t>
            </a:r>
          </a:p>
          <a:p>
            <a:r>
              <a:rPr lang="sv-SE" dirty="0"/>
              <a:t>När läkare och andra som tidigare dikterat till medicinska sekreterare använder taligenkänning frigörs tid. Den frigjorda tiden som uppstår med taligenkänning ska användas vid uppgiftsväxling. </a:t>
            </a:r>
          </a:p>
          <a:p>
            <a:r>
              <a:rPr lang="sv-SE" dirty="0"/>
              <a:t>Det är olika hur långt olika verksamheter har kommit. Redan idag utförs detta av administrativ personal på flera av sjukhusvårdens kliniker.</a:t>
            </a:r>
          </a:p>
          <a:p>
            <a:r>
              <a:rPr lang="sv-SE" dirty="0"/>
              <a:t>På Boka/kalla sidan på Vårdgivarwebben finns information om hur verksamheten förbereder sig för uppgiftsväxling. </a:t>
            </a:r>
            <a:r>
              <a:rPr lang="sv-SE" dirty="0">
                <a:hlinkClick r:id="rId3"/>
              </a:rPr>
              <a:t>www.regionkronoberg.se/vardgivare/arbetsomraden-processer/bokakalla-processen/</a:t>
            </a:r>
            <a:endParaRPr lang="sv-SE" dirty="0"/>
          </a:p>
          <a:p>
            <a:r>
              <a:rPr lang="sv-SE" dirty="0"/>
              <a:t>Projektet ska vara breddinfört Q1 2025.</a:t>
            </a:r>
          </a:p>
          <a:p>
            <a:endParaRPr lang="sv-SE" dirty="0"/>
          </a:p>
          <a:p>
            <a:endParaRPr lang="sv-SE" dirty="0"/>
          </a:p>
          <a:p>
            <a:endParaRPr lang="sv-SE" dirty="0"/>
          </a:p>
        </p:txBody>
      </p:sp>
      <p:sp>
        <p:nvSpPr>
          <p:cNvPr id="3" name="Rubrik 2">
            <a:extLst>
              <a:ext uri="{FF2B5EF4-FFF2-40B4-BE49-F238E27FC236}">
                <a16:creationId xmlns:a16="http://schemas.microsoft.com/office/drawing/2014/main" id="{10EA9EB8-CBB4-4ABD-B2A7-C7CB590E9B98}"/>
              </a:ext>
            </a:extLst>
          </p:cNvPr>
          <p:cNvSpPr>
            <a:spLocks noGrp="1"/>
          </p:cNvSpPr>
          <p:nvPr>
            <p:ph type="title"/>
          </p:nvPr>
        </p:nvSpPr>
        <p:spPr/>
        <p:txBody>
          <a:bodyPr/>
          <a:lstStyle/>
          <a:p>
            <a:r>
              <a:rPr lang="sv-SE" dirty="0"/>
              <a:t>Uppgiftsväxling Till administrativ personal</a:t>
            </a:r>
          </a:p>
        </p:txBody>
      </p:sp>
    </p:spTree>
    <p:extLst>
      <p:ext uri="{BB962C8B-B14F-4D97-AF65-F5344CB8AC3E}">
        <p14:creationId xmlns:p14="http://schemas.microsoft.com/office/powerpoint/2010/main" val="40497835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gion Kronoberg ljus">
  <a:themeElements>
    <a:clrScheme name="Kronoberg LJUS 2022">
      <a:dk1>
        <a:sysClr val="windowText" lastClr="000000"/>
      </a:dk1>
      <a:lt1>
        <a:sysClr val="window" lastClr="FFFFFF"/>
      </a:lt1>
      <a:dk2>
        <a:srgbClr val="412682"/>
      </a:dk2>
      <a:lt2>
        <a:srgbClr val="E13288"/>
      </a:lt2>
      <a:accent1>
        <a:srgbClr val="E13288"/>
      </a:accent1>
      <a:accent2>
        <a:srgbClr val="412682"/>
      </a:accent2>
      <a:accent3>
        <a:srgbClr val="83B81A"/>
      </a:accent3>
      <a:accent4>
        <a:srgbClr val="1E6633"/>
      </a:accent4>
      <a:accent5>
        <a:srgbClr val="009EE0"/>
      </a:accent5>
      <a:accent6>
        <a:srgbClr val="BCB1AB"/>
      </a:accent6>
      <a:hlink>
        <a:srgbClr val="E13288"/>
      </a:hlink>
      <a:folHlink>
        <a:srgbClr val="009EE0"/>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0A55D23-B3F1-4EF4-A3DC-3A9F0F8D93A5}" vid="{668A7373-14EF-4A9B-80F9-0516CD47C373}"/>
    </a:ext>
  </a:extLst>
</a:theme>
</file>

<file path=ppt/theme/theme2.xml><?xml version="1.0" encoding="utf-8"?>
<a:theme xmlns:a="http://schemas.openxmlformats.org/drawingml/2006/main" name="Region Kronoberg MÖRK">
  <a:themeElements>
    <a:clrScheme name="Kronoberg MÖRK 2022">
      <a:dk1>
        <a:srgbClr val="FFFFFF"/>
      </a:dk1>
      <a:lt1>
        <a:srgbClr val="000000"/>
      </a:lt1>
      <a:dk2>
        <a:srgbClr val="E13288"/>
      </a:dk2>
      <a:lt2>
        <a:srgbClr val="83B81A"/>
      </a:lt2>
      <a:accent1>
        <a:srgbClr val="83B81A"/>
      </a:accent1>
      <a:accent2>
        <a:srgbClr val="E13288"/>
      </a:accent2>
      <a:accent3>
        <a:srgbClr val="009EE0"/>
      </a:accent3>
      <a:accent4>
        <a:srgbClr val="F39800"/>
      </a:accent4>
      <a:accent5>
        <a:srgbClr val="FBD300"/>
      </a:accent5>
      <a:accent6>
        <a:srgbClr val="BCB1AB"/>
      </a:accent6>
      <a:hlink>
        <a:srgbClr val="009EE0"/>
      </a:hlink>
      <a:folHlink>
        <a:srgbClr val="1E6633"/>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0A55D23-B3F1-4EF4-A3DC-3A9F0F8D93A5}" vid="{0BBB24D2-D144-497A-AAEF-42E9FBCC59EE}"/>
    </a:ext>
  </a:extLst>
</a:theme>
</file>

<file path=ppt/theme/theme3.xml><?xml version="1.0" encoding="utf-8"?>
<a:theme xmlns:a="http://schemas.openxmlformats.org/drawingml/2006/main" name="1_Region Kronoberg MÖRK">
  <a:themeElements>
    <a:clrScheme name="Region Kronoberg MÖRK">
      <a:dk1>
        <a:sysClr val="windowText" lastClr="000000"/>
      </a:dk1>
      <a:lt1>
        <a:sysClr val="window" lastClr="FFFFFF"/>
      </a:lt1>
      <a:dk2>
        <a:srgbClr val="E13288"/>
      </a:dk2>
      <a:lt2>
        <a:srgbClr val="83B81A"/>
      </a:lt2>
      <a:accent1>
        <a:srgbClr val="009EE0"/>
      </a:accent1>
      <a:accent2>
        <a:srgbClr val="F39800"/>
      </a:accent2>
      <a:accent3>
        <a:srgbClr val="FBD300"/>
      </a:accent3>
      <a:accent4>
        <a:srgbClr val="412682"/>
      </a:accent4>
      <a:accent5>
        <a:srgbClr val="83B81A"/>
      </a:accent5>
      <a:accent6>
        <a:srgbClr val="BCB1AB"/>
      </a:accent6>
      <a:hlink>
        <a:srgbClr val="E13288"/>
      </a:hlink>
      <a:folHlink>
        <a:srgbClr val="1E6633"/>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3039035-E9F3-4C3A-B587-8C531F5D8C63}" vid="{7619DAD0-3D17-4DF0-B11C-CDFABD332832}"/>
    </a:ext>
  </a:extLst>
</a:theme>
</file>

<file path=ppt/theme/theme4.xml><?xml version="1.0" encoding="utf-8"?>
<a:theme xmlns:a="http://schemas.openxmlformats.org/drawingml/2006/main" name="1_Region Kronoberg ljus">
  <a:themeElements>
    <a:clrScheme name="Region Kronoberg LJUS">
      <a:dk1>
        <a:sysClr val="windowText" lastClr="000000"/>
      </a:dk1>
      <a:lt1>
        <a:sysClr val="window" lastClr="FFFFFF"/>
      </a:lt1>
      <a:dk2>
        <a:srgbClr val="412682"/>
      </a:dk2>
      <a:lt2>
        <a:srgbClr val="E13288"/>
      </a:lt2>
      <a:accent1>
        <a:srgbClr val="83B81A"/>
      </a:accent1>
      <a:accent2>
        <a:srgbClr val="1E6633"/>
      </a:accent2>
      <a:accent3>
        <a:srgbClr val="412682"/>
      </a:accent3>
      <a:accent4>
        <a:srgbClr val="FBD300"/>
      </a:accent4>
      <a:accent5>
        <a:srgbClr val="F39800"/>
      </a:accent5>
      <a:accent6>
        <a:srgbClr val="BCB1AB"/>
      </a:accent6>
      <a:hlink>
        <a:srgbClr val="E13288"/>
      </a:hlink>
      <a:folHlink>
        <a:srgbClr val="009EE0"/>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3039035-E9F3-4C3A-B587-8C531F5D8C63}" vid="{BC2B6388-CDCB-4389-ADE0-5FCEC97757FD}"/>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Region Kronoberg mall</Template>
  <TotalTime>493</TotalTime>
  <Words>885</Words>
  <Application>Microsoft Office PowerPoint</Application>
  <PresentationFormat>Bredbild</PresentationFormat>
  <Paragraphs>53</Paragraphs>
  <Slides>11</Slides>
  <Notes>3</Notes>
  <HiddenSlides>0</HiddenSlides>
  <MMClips>0</MMClips>
  <ScaleCrop>false</ScaleCrop>
  <HeadingPairs>
    <vt:vector size="8" baseType="variant">
      <vt:variant>
        <vt:lpstr>Använt teckensnitt</vt:lpstr>
      </vt:variant>
      <vt:variant>
        <vt:i4>4</vt:i4>
      </vt:variant>
      <vt:variant>
        <vt:lpstr>Tema</vt:lpstr>
      </vt:variant>
      <vt:variant>
        <vt:i4>4</vt:i4>
      </vt:variant>
      <vt:variant>
        <vt:lpstr>Serverprogram för OLE-inbäddning</vt:lpstr>
      </vt:variant>
      <vt:variant>
        <vt:i4>1</vt:i4>
      </vt:variant>
      <vt:variant>
        <vt:lpstr>Bildrubriker</vt:lpstr>
      </vt:variant>
      <vt:variant>
        <vt:i4>11</vt:i4>
      </vt:variant>
    </vt:vector>
  </HeadingPairs>
  <TitlesOfParts>
    <vt:vector size="20" baseType="lpstr">
      <vt:lpstr>Arial</vt:lpstr>
      <vt:lpstr>Brandon Grotesque Black</vt:lpstr>
      <vt:lpstr>Brandon Grotesque Bold</vt:lpstr>
      <vt:lpstr>Calibri</vt:lpstr>
      <vt:lpstr>Region Kronoberg ljus</vt:lpstr>
      <vt:lpstr>Region Kronoberg MÖRK</vt:lpstr>
      <vt:lpstr>1_Region Kronoberg MÖRK</vt:lpstr>
      <vt:lpstr>1_Region Kronoberg ljus</vt:lpstr>
      <vt:lpstr>think-cell Slide</vt:lpstr>
      <vt:lpstr>Boka/kalla Processen</vt:lpstr>
      <vt:lpstr>Boka/Kalla Processen – en del i omställningen till nära vård</vt:lpstr>
      <vt:lpstr>Varför ska vi kompetensväxla och kompetensutveckla?</vt:lpstr>
      <vt:lpstr>Uppgiftväxling till Patient- Webbtidbok</vt:lpstr>
      <vt:lpstr>Vanliga frågor och svar</vt:lpstr>
      <vt:lpstr>Införande av webbtidboken (PPR)</vt:lpstr>
      <vt:lpstr>Införande av webbtidboken (SHV)</vt:lpstr>
      <vt:lpstr>Införande av webbtidbok</vt:lpstr>
      <vt:lpstr>Uppgiftsväxling Till administrativ personal</vt:lpstr>
      <vt:lpstr>Vanliga frågor och svar</vt:lpstr>
      <vt:lpstr>Mer info om boka/Kalla processen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Forsberg Emma RST kommunikationsavd</dc:creator>
  <cp:lastModifiedBy>Forsberg Emma RST kommunikationsavd</cp:lastModifiedBy>
  <cp:revision>51</cp:revision>
  <dcterms:created xsi:type="dcterms:W3CDTF">2023-02-15T08:15:30Z</dcterms:created>
  <dcterms:modified xsi:type="dcterms:W3CDTF">2023-04-03T06:11:53Z</dcterms:modified>
</cp:coreProperties>
</file>