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1" r:id="rId2"/>
  </p:sldMasterIdLst>
  <p:notesMasterIdLst>
    <p:notesMasterId r:id="rId19"/>
  </p:notesMasterIdLst>
  <p:sldIdLst>
    <p:sldId id="292" r:id="rId3"/>
    <p:sldId id="322" r:id="rId4"/>
    <p:sldId id="321" r:id="rId5"/>
    <p:sldId id="305" r:id="rId6"/>
    <p:sldId id="306" r:id="rId7"/>
    <p:sldId id="307" r:id="rId8"/>
    <p:sldId id="308" r:id="rId9"/>
    <p:sldId id="281" r:id="rId10"/>
    <p:sldId id="310" r:id="rId11"/>
    <p:sldId id="311" r:id="rId12"/>
    <p:sldId id="316" r:id="rId13"/>
    <p:sldId id="313" r:id="rId14"/>
    <p:sldId id="314" r:id="rId15"/>
    <p:sldId id="315" r:id="rId16"/>
    <p:sldId id="323" r:id="rId17"/>
    <p:sldId id="298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en Cecilia HSJ samordningsenheten" initials="ACHs" lastIdx="1" clrIdx="0">
    <p:extLst>
      <p:ext uri="{19B8F6BF-5375-455C-9EA6-DF929625EA0E}">
        <p15:presenceInfo xmlns:p15="http://schemas.microsoft.com/office/powerpoint/2012/main" userId="S-1-5-21-515967899-299502267-725345543-23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48"/>
    <a:srgbClr val="60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7311" autoAdjust="0"/>
  </p:normalViewPr>
  <p:slideViewPr>
    <p:cSldViewPr snapToGrid="0" showGuides="1">
      <p:cViewPr varScale="1">
        <p:scale>
          <a:sx n="73" d="100"/>
          <a:sy n="73" d="100"/>
        </p:scale>
        <p:origin x="4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19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Enlig Nationell elimineringsplan – Plan för eliminering av hepatit C 71 miljoner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35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Gör rutin för vårdenheten så alla vet vad som gäller</a:t>
            </a:r>
          </a:p>
          <a:p>
            <a:r>
              <a:rPr lang="sv-SE" dirty="0"/>
              <a:t>Information om att </a:t>
            </a:r>
            <a:r>
              <a:rPr lang="sv-SE" dirty="0" err="1"/>
              <a:t>ev</a:t>
            </a:r>
            <a:r>
              <a:rPr lang="sv-SE" dirty="0"/>
              <a:t> dela dosett med tabletter och återkoppla till behandlande infektionsläkare om många tabletter missas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33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Beroendevård, inklusive enheter för läkemedelsassisterad rehabilitering vid </a:t>
            </a:r>
            <a:r>
              <a:rPr lang="sv-SE" dirty="0" err="1"/>
              <a:t>opioidberoende</a:t>
            </a:r>
            <a:r>
              <a:rPr lang="sv-SE" dirty="0"/>
              <a:t> (LARO). </a:t>
            </a:r>
          </a:p>
          <a:p>
            <a:r>
              <a:rPr lang="sv-SE" dirty="0"/>
              <a:t>Rättspsykiatri, inklusive utredning via Rättsmedicinalverket (RMV). </a:t>
            </a:r>
          </a:p>
          <a:p>
            <a:r>
              <a:rPr lang="sv-SE" dirty="0" err="1"/>
              <a:t>SiS</a:t>
            </a:r>
            <a:r>
              <a:rPr lang="sv-SE" dirty="0"/>
              <a:t>-hem, till exempel LVM-hem och ungdomshem enligt LVU. </a:t>
            </a:r>
          </a:p>
          <a:p>
            <a:r>
              <a:rPr lang="sv-SE" dirty="0"/>
              <a:t>Lågtröskel- samt sprututbytesmottagningar, inklusive mobila enheter. </a:t>
            </a:r>
          </a:p>
          <a:p>
            <a:r>
              <a:rPr lang="sv-SE" dirty="0"/>
              <a:t>Kriminalvården. </a:t>
            </a:r>
          </a:p>
          <a:p>
            <a:r>
              <a:rPr lang="sv-SE" dirty="0"/>
              <a:t>Flyktingmottagningar och motsvarande i samband med hälsoundersökning. </a:t>
            </a:r>
          </a:p>
          <a:p>
            <a:r>
              <a:rPr lang="sv-SE" dirty="0"/>
              <a:t>Hem för vård och boende (HVB-hem).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93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0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839EFE-0248-88A9-AA09-D12C3981C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8" r="19174"/>
          <a:stretch/>
        </p:blipFill>
        <p:spPr>
          <a:xfrm>
            <a:off x="6228308" y="-12033"/>
            <a:ext cx="5959682" cy="43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C7A09AD-8787-54E2-737F-657992EC1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6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98" r:id="rId3"/>
    <p:sldLayoutId id="2147483688" r:id="rId4"/>
    <p:sldLayoutId id="2147483684" r:id="rId5"/>
    <p:sldLayoutId id="2147483697" r:id="rId6"/>
    <p:sldLayoutId id="2147483690" r:id="rId7"/>
    <p:sldLayoutId id="2147483686" r:id="rId8"/>
    <p:sldLayoutId id="2147483699" r:id="rId9"/>
    <p:sldLayoutId id="2147483700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2026-04-14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DBF9F0-A56C-4B6E-A94E-36FCF1050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Eliminering hepatit C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F0F38801-237C-446E-8EA0-B29743EE1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1" y="3687762"/>
            <a:ext cx="5711548" cy="9604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Regional plan </a:t>
            </a:r>
          </a:p>
          <a:p>
            <a:r>
              <a:rPr lang="sv-SE" dirty="0"/>
              <a:t>Region kronoberg</a:t>
            </a:r>
          </a:p>
        </p:txBody>
      </p:sp>
    </p:spTree>
    <p:extLst>
      <p:ext uri="{BB962C8B-B14F-4D97-AF65-F5344CB8AC3E}">
        <p14:creationId xmlns:p14="http://schemas.microsoft.com/office/powerpoint/2010/main" val="289052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FB5A573-275F-401A-A8AC-710E8D7402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Enkel tablettbehandling med få biverkningar</a:t>
            </a:r>
          </a:p>
          <a:p>
            <a:r>
              <a:rPr lang="sv-SE" dirty="0"/>
              <a:t>Tar 8-12 veckor</a:t>
            </a:r>
          </a:p>
          <a:p>
            <a:r>
              <a:rPr lang="sv-SE" dirty="0"/>
              <a:t>Mer än 95% läker ut vid första försöket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C9BC9F2-36E1-4E11-BA42-B32B4DD3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finns effektiv behandling</a:t>
            </a:r>
          </a:p>
        </p:txBody>
      </p:sp>
    </p:spTree>
    <p:extLst>
      <p:ext uri="{BB962C8B-B14F-4D97-AF65-F5344CB8AC3E}">
        <p14:creationId xmlns:p14="http://schemas.microsoft.com/office/powerpoint/2010/main" val="301524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562C4E5-C9FE-420F-8798-A108B2E990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Sprida kunskap om enkelheten och vikten av behandling</a:t>
            </a:r>
          </a:p>
          <a:p>
            <a:r>
              <a:rPr lang="sv-SE" dirty="0"/>
              <a:t>Komma ihåg att erbjuda test</a:t>
            </a:r>
          </a:p>
          <a:p>
            <a:r>
              <a:rPr lang="sv-SE" dirty="0"/>
              <a:t>Enkelt att få testning när man önskar tex via:</a:t>
            </a:r>
          </a:p>
          <a:p>
            <a:pPr lvl="1"/>
            <a:r>
              <a:rPr lang="sv-SE" dirty="0" err="1"/>
              <a:t>Teleq</a:t>
            </a:r>
            <a:endParaRPr lang="sv-SE" dirty="0"/>
          </a:p>
          <a:p>
            <a:pPr lvl="1"/>
            <a:r>
              <a:rPr lang="sv-SE" dirty="0"/>
              <a:t>Samtalskontakt</a:t>
            </a:r>
          </a:p>
          <a:p>
            <a:pPr lvl="1"/>
            <a:r>
              <a:rPr lang="sv-SE" dirty="0"/>
              <a:t>vid fråga på lab</a:t>
            </a:r>
          </a:p>
          <a:p>
            <a:r>
              <a:rPr lang="sv-SE" dirty="0"/>
              <a:t>Lotsa patienterna till behandling</a:t>
            </a:r>
          </a:p>
          <a:p>
            <a:pPr lvl="1"/>
            <a:r>
              <a:rPr lang="sv-SE" dirty="0"/>
              <a:t>Praktiska lösningar</a:t>
            </a:r>
          </a:p>
          <a:p>
            <a:pPr lvl="1"/>
            <a:r>
              <a:rPr lang="sv-SE" dirty="0"/>
              <a:t>Starta behandling där patienten är i större utsträckning (infektionskliniken håller dock fortsatt i förskrivning och behandling)</a:t>
            </a:r>
          </a:p>
          <a:p>
            <a:endParaRPr lang="sv-SE" dirty="0"/>
          </a:p>
          <a:p>
            <a:r>
              <a:rPr lang="sv-SE" dirty="0"/>
              <a:t>Det är gratis för patienten med både behandlingen </a:t>
            </a:r>
            <a:r>
              <a:rPr lang="sv-SE"/>
              <a:t>och testningen</a:t>
            </a:r>
          </a:p>
          <a:p>
            <a:r>
              <a:rPr lang="sv-SE" dirty="0"/>
              <a:t>Det ska vara enkelt för patienten!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41CD94E-C6FA-48E1-BA7C-31049AD0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ELIMINERA? SAMVERKA!</a:t>
            </a:r>
          </a:p>
        </p:txBody>
      </p:sp>
    </p:spTree>
    <p:extLst>
      <p:ext uri="{BB962C8B-B14F-4D97-AF65-F5344CB8AC3E}">
        <p14:creationId xmlns:p14="http://schemas.microsoft.com/office/powerpoint/2010/main" val="306879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C9926C0-F158-4109-8AEF-427DA3DA4F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Beroendevård</a:t>
            </a:r>
          </a:p>
          <a:p>
            <a:r>
              <a:rPr lang="sv-SE" dirty="0"/>
              <a:t>Rättspsykiatri </a:t>
            </a:r>
          </a:p>
          <a:p>
            <a:r>
              <a:rPr lang="sv-SE" dirty="0" err="1"/>
              <a:t>SiS</a:t>
            </a:r>
            <a:r>
              <a:rPr lang="sv-SE" dirty="0"/>
              <a:t>-hem </a:t>
            </a:r>
          </a:p>
          <a:p>
            <a:r>
              <a:rPr lang="sv-SE" dirty="0"/>
              <a:t>Sprututbytesmottagning </a:t>
            </a:r>
          </a:p>
          <a:p>
            <a:r>
              <a:rPr lang="sv-SE" dirty="0"/>
              <a:t>Kriminalvården</a:t>
            </a:r>
          </a:p>
          <a:p>
            <a:r>
              <a:rPr lang="sv-SE" dirty="0"/>
              <a:t>Hälsoundersökningar för nyanlända </a:t>
            </a:r>
          </a:p>
          <a:p>
            <a:r>
              <a:rPr lang="sv-SE" dirty="0"/>
              <a:t>Hem för vård och boende (HVB-hem)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046460F-503F-4129-8789-A9C16261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9669809" cy="1243043"/>
          </a:xfrm>
        </p:spPr>
        <p:txBody>
          <a:bodyPr/>
          <a:lstStyle/>
          <a:p>
            <a:r>
              <a:rPr lang="sv-SE" sz="2400" dirty="0"/>
              <a:t>Kostnadsfri HCV-provtagning bör erbjudas alla vid följande verksamheter:</a:t>
            </a:r>
          </a:p>
        </p:txBody>
      </p:sp>
    </p:spTree>
    <p:extLst>
      <p:ext uri="{BB962C8B-B14F-4D97-AF65-F5344CB8AC3E}">
        <p14:creationId xmlns:p14="http://schemas.microsoft.com/office/powerpoint/2010/main" val="80939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76036AD-3798-4579-8B2F-81E373254E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338637"/>
          </a:xfrm>
        </p:spPr>
        <p:txBody>
          <a:bodyPr>
            <a:normAutofit/>
          </a:bodyPr>
          <a:lstStyle/>
          <a:p>
            <a:r>
              <a:rPr lang="sv-SE" dirty="0"/>
              <a:t>Akutmottagningar och övriga somatiska vården - primärvård samt slutenvård.</a:t>
            </a:r>
          </a:p>
          <a:p>
            <a:r>
              <a:rPr lang="sv-SE" dirty="0"/>
              <a:t>Mödrahälsovården.</a:t>
            </a:r>
          </a:p>
          <a:p>
            <a:r>
              <a:rPr lang="sv-SE" dirty="0"/>
              <a:t>Mottagningar som handlägger sexuellt överförbara infektioner (STI-mottagningar). </a:t>
            </a:r>
          </a:p>
          <a:p>
            <a:r>
              <a:rPr lang="sv-SE" dirty="0"/>
              <a:t>Ungdomsmottagningar.</a:t>
            </a:r>
          </a:p>
          <a:p>
            <a:r>
              <a:rPr lang="sv-SE" dirty="0"/>
              <a:t>Psykiatri, öppen och slutenvård.</a:t>
            </a:r>
          </a:p>
          <a:p>
            <a:r>
              <a:rPr lang="sv-SE" dirty="0"/>
              <a:t>Företagshälsovård. </a:t>
            </a:r>
          </a:p>
          <a:p>
            <a:r>
              <a:rPr lang="sv-SE" dirty="0"/>
              <a:t>Lågtröskelboenden (boende utan krav på drogfrihet) och härbärgen.</a:t>
            </a:r>
          </a:p>
          <a:p>
            <a:r>
              <a:rPr lang="sv-SE" dirty="0"/>
              <a:t>Inom kommunal socialtjänst – missbruksvård.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CCF91E1-E085-4CF6-9B75-FDCB614E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10508706" cy="1325563"/>
          </a:xfrm>
        </p:spPr>
        <p:txBody>
          <a:bodyPr/>
          <a:lstStyle/>
          <a:p>
            <a:r>
              <a:rPr lang="sv-SE" sz="2400" dirty="0"/>
              <a:t>Kostnadsfri HCV-provtagning för personer i </a:t>
            </a:r>
            <a:r>
              <a:rPr lang="sv-SE" sz="2400"/>
              <a:t>riskgrupper bör </a:t>
            </a:r>
            <a:r>
              <a:rPr lang="sv-SE" sz="2400" dirty="0"/>
              <a:t>finnas på följande enheter: </a:t>
            </a:r>
          </a:p>
        </p:txBody>
      </p:sp>
    </p:spTree>
    <p:extLst>
      <p:ext uri="{BB962C8B-B14F-4D97-AF65-F5344CB8AC3E}">
        <p14:creationId xmlns:p14="http://schemas.microsoft.com/office/powerpoint/2010/main" val="130663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DECCDDC-3F39-41A0-8374-27E7833A50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645920"/>
            <a:ext cx="9670382" cy="4318875"/>
          </a:xfrm>
        </p:spPr>
        <p:txBody>
          <a:bodyPr>
            <a:normAutofit fontScale="55000" lnSpcReduction="20000"/>
          </a:bodyPr>
          <a:lstStyle/>
          <a:p>
            <a:r>
              <a:rPr lang="sv-SE" dirty="0"/>
              <a:t>Personer med risk för HCV-smitta genom injektioner eller missbruk: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som någon gång injicerat droger eller dopingpreparat*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som söker vård med alkohol eller substansrelaterad problematik (inklusive intoxikationer</a:t>
            </a:r>
            <a:r>
              <a:rPr lang="sv-SE" dirty="0"/>
              <a:t>).</a:t>
            </a:r>
          </a:p>
          <a:p>
            <a:pPr lvl="1"/>
            <a:r>
              <a:rPr lang="sv-SE" dirty="0"/>
              <a:t>som är eller har varit intagna inom Kriminalvården*.</a:t>
            </a:r>
          </a:p>
          <a:p>
            <a:pPr lvl="1"/>
            <a:r>
              <a:rPr lang="sv-SE" dirty="0"/>
              <a:t>som piercat/tatuerat sig under icke sterila förhållanden*.</a:t>
            </a:r>
          </a:p>
          <a:p>
            <a:r>
              <a:rPr lang="sv-SE" dirty="0"/>
              <a:t>Personer med risk för sexuellt överförd HCV-infektion såsom </a:t>
            </a:r>
          </a:p>
          <a:p>
            <a:pPr lvl="1"/>
            <a:r>
              <a:rPr lang="sv-SE" dirty="0"/>
              <a:t>män som har sex med män, med högriskbeteende för sexuell smitta* **</a:t>
            </a:r>
          </a:p>
          <a:p>
            <a:pPr lvl="1"/>
            <a:r>
              <a:rPr lang="sv-SE" dirty="0"/>
              <a:t>personer som säljer sex mot ersättning*. </a:t>
            </a:r>
          </a:p>
          <a:p>
            <a:pPr lvl="1"/>
            <a:r>
              <a:rPr lang="sv-SE" dirty="0"/>
              <a:t>sex-partners till personer med HCV-infektion. </a:t>
            </a:r>
          </a:p>
          <a:p>
            <a:r>
              <a:rPr lang="sv-SE" dirty="0"/>
              <a:t>Personer med risk för transfusionsöverförd smitta eller mor-barn smitta såsom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personer som har fått blodprodukter före 1992 i Sverige och övriga Västeuropa, Nordamerika, Japan, Nya Zeeland, Australien. För övriga länder, alla som fått blodprodukter oavsett tidpunkt.</a:t>
            </a:r>
          </a:p>
          <a:p>
            <a:pPr lvl="1"/>
            <a:r>
              <a:rPr lang="sv-SE" dirty="0"/>
              <a:t>barn till mödrar med HCV-infektion. </a:t>
            </a:r>
          </a:p>
          <a:p>
            <a:r>
              <a:rPr lang="sv-SE" dirty="0"/>
              <a:t>Personer med tecken på leversjukdom eller annan blodsmitta såsom personer med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förhöjda transaminaser (ASAT, ALAT) samt personer med gulsot, leverfibros/cirros, levercancer. </a:t>
            </a:r>
          </a:p>
          <a:p>
            <a:pPr lvl="1"/>
            <a:r>
              <a:rPr lang="sv-SE" dirty="0"/>
              <a:t>HBV-infektion eller hiv. </a:t>
            </a:r>
          </a:p>
          <a:p>
            <a:r>
              <a:rPr lang="sv-SE" dirty="0"/>
              <a:t>Övriga: </a:t>
            </a:r>
          </a:p>
          <a:p>
            <a:pPr lvl="1"/>
            <a:r>
              <a:rPr lang="sv-SE" dirty="0"/>
              <a:t>mödrar till barn med HCV-infektion.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migranter från länder där HCV-infektion är vanligt*.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personer som önskar testa sig, utan angiven orsak.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1C0A8D3-3767-44F9-ACC8-37B32B4B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Följande riskgrupper bör testas för HCV-infektion. Personer som finns med på listan bör erbjudas HCV-provtagning även om personen sökt av en helt annan orsak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DAB0A67-86F6-48B8-A21B-492553458E00}"/>
              </a:ext>
            </a:extLst>
          </p:cNvPr>
          <p:cNvSpPr txBox="1"/>
          <p:nvPr/>
        </p:nvSpPr>
        <p:spPr>
          <a:xfrm>
            <a:off x="756954" y="5964795"/>
            <a:ext cx="898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*Dessa personer bör samtidigt erbjudas provtagning för hiv och hepatit B </a:t>
            </a:r>
          </a:p>
          <a:p>
            <a:r>
              <a:rPr lang="sv-SE" sz="900" dirty="0"/>
              <a:t>**Med högriskbeteende menas till exempel mottagare av analsex utan kondom eller </a:t>
            </a:r>
            <a:r>
              <a:rPr lang="sv-SE" sz="900" dirty="0" err="1"/>
              <a:t>fisting</a:t>
            </a:r>
            <a:r>
              <a:rPr lang="sv-SE" sz="900" dirty="0"/>
              <a:t>, gruppsex, och </a:t>
            </a:r>
            <a:r>
              <a:rPr lang="sv-SE" sz="900" dirty="0" err="1"/>
              <a:t>kemsex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68395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2FEAFA0-0027-491D-8DD4-63223B035D0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Alla ska kunna lägga in prover, utforma rutin om hur ni gör på er vårdcentral</a:t>
            </a:r>
          </a:p>
          <a:p>
            <a:r>
              <a:rPr lang="sv-SE" dirty="0"/>
              <a:t>Provet som beställs är ”Blodsmitta </a:t>
            </a:r>
            <a:r>
              <a:rPr lang="sv-SE" dirty="0" err="1"/>
              <a:t>screen</a:t>
            </a:r>
            <a:r>
              <a:rPr lang="sv-SE" dirty="0"/>
              <a:t>”</a:t>
            </a:r>
          </a:p>
          <a:p>
            <a:r>
              <a:rPr lang="sv-SE" dirty="0"/>
              <a:t>Se till så det finns aktuellt telefonnummer och kontaktuppgifter</a:t>
            </a:r>
          </a:p>
          <a:p>
            <a:r>
              <a:rPr lang="sv-SE" dirty="0"/>
              <a:t>Gör en anteckning i journalen om patienten endast kommer för provtagning</a:t>
            </a:r>
          </a:p>
          <a:p>
            <a:endParaRPr lang="sv-SE" dirty="0"/>
          </a:p>
          <a:p>
            <a:r>
              <a:rPr lang="sv-SE" dirty="0"/>
              <a:t>Vid positivt svar</a:t>
            </a:r>
          </a:p>
          <a:p>
            <a:pPr lvl="1"/>
            <a:r>
              <a:rPr lang="sv-SE" dirty="0"/>
              <a:t>Muntlig information och förhållningsregler lämnas om möjligt till patienten</a:t>
            </a:r>
          </a:p>
          <a:p>
            <a:pPr lvl="1"/>
            <a:r>
              <a:rPr lang="sv-SE" dirty="0"/>
              <a:t>Lämna/skicka smittskyddsblad (finns på flera olika språk)</a:t>
            </a:r>
          </a:p>
          <a:p>
            <a:pPr lvl="1"/>
            <a:r>
              <a:rPr lang="sv-SE" dirty="0"/>
              <a:t>Skriv remiss till infektionskliniken. Lämna information om smittskyddsanmälan är </a:t>
            </a:r>
            <a:r>
              <a:rPr lang="sv-SE"/>
              <a:t>gjord eller inte i remissen.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5A1D4DF-E123-45AD-A57E-B224C1FE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någon ber om provtagning</a:t>
            </a:r>
          </a:p>
        </p:txBody>
      </p:sp>
    </p:spTree>
    <p:extLst>
      <p:ext uri="{BB962C8B-B14F-4D97-AF65-F5344CB8AC3E}">
        <p14:creationId xmlns:p14="http://schemas.microsoft.com/office/powerpoint/2010/main" val="399738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C194BB69-1386-49AB-98C3-2DA909FEE0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7985"/>
          <a:stretch>
            <a:fillRect/>
          </a:stretch>
        </p:blipFill>
        <p:spPr/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C06FA8-2AA4-423A-9AB3-A5D7D635E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999179"/>
            <a:ext cx="5827068" cy="476082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sv-SE" sz="2400" dirty="0">
                <a:solidFill>
                  <a:schemeClr val="accent5">
                    <a:lumMod val="75000"/>
                  </a:schemeClr>
                </a:solidFill>
              </a:rPr>
              <a:t>År 2015 fastställde WHO målet att till år 2030 eliminera hepatit C som </a:t>
            </a:r>
            <a:r>
              <a:rPr lang="sv-SE" sz="2400" b="1" dirty="0">
                <a:solidFill>
                  <a:schemeClr val="accent5">
                    <a:lumMod val="75000"/>
                  </a:schemeClr>
                </a:solidFill>
              </a:rPr>
              <a:t>allvarligt hot mot folkhälsan</a:t>
            </a:r>
            <a:r>
              <a:rPr lang="sv-SE" sz="2400" dirty="0">
                <a:solidFill>
                  <a:schemeClr val="accent5">
                    <a:lumMod val="75000"/>
                  </a:schemeClr>
                </a:solidFill>
              </a:rPr>
              <a:t>. Med eliminering avses en 90 % reduktion av nya infektioner (incidens) och en 65 % reduktion av hepatit C-orsakad död till år 2030, i jämförelse med situationen år 2015. Alla medlemsländer i WHO, inklusive Sverige, har antagit detta elimineringsmål</a:t>
            </a:r>
            <a:endParaRPr lang="sv-SE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5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11978AE-0C45-4351-89C5-2CA647804F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2567587"/>
            <a:ext cx="9669599" cy="3191529"/>
          </a:xfrm>
        </p:spPr>
        <p:txBody>
          <a:bodyPr>
            <a:normAutofit/>
          </a:bodyPr>
          <a:lstStyle/>
          <a:p>
            <a:r>
              <a:rPr lang="sv-SE" dirty="0"/>
              <a:t>Verksamhetsområdeschefer och verksamhetschefer inom hälso- och sjukvården har ansvar att följa den regionala handlingsplanen för eliminering av hepatit C</a:t>
            </a:r>
          </a:p>
          <a:p>
            <a:endParaRPr lang="sv-SE" dirty="0"/>
          </a:p>
          <a:p>
            <a:r>
              <a:rPr lang="sv-SE" dirty="0"/>
              <a:t>Verksamheternas primära uppgifter kommer att vara frikostig provtagning inom definierade grupper och remittera identifierade patienter för fortsatt handläggning på infektionskliniken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EDA65A5-5F71-461D-9FE8-253ED3F1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96441"/>
            <a:ext cx="9669600" cy="1325563"/>
          </a:xfrm>
        </p:spPr>
        <p:txBody>
          <a:bodyPr/>
          <a:lstStyle/>
          <a:p>
            <a:r>
              <a:rPr lang="sv-SE" dirty="0"/>
              <a:t>Beslut i hälso-och sjukvårdens ledningsgrupp</a:t>
            </a:r>
          </a:p>
        </p:txBody>
      </p:sp>
    </p:spTree>
    <p:extLst>
      <p:ext uri="{BB962C8B-B14F-4D97-AF65-F5344CB8AC3E}">
        <p14:creationId xmlns:p14="http://schemas.microsoft.com/office/powerpoint/2010/main" val="281154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D74DF48-B951-4D61-B1F2-92B2FA83AF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10798322" cy="4039853"/>
          </a:xfrm>
        </p:spPr>
        <p:txBody>
          <a:bodyPr>
            <a:normAutofit/>
          </a:bodyPr>
          <a:lstStyle/>
          <a:p>
            <a:r>
              <a:rPr lang="sv-SE" b="1" dirty="0"/>
              <a:t>Åsa Sandberg </a:t>
            </a:r>
            <a:r>
              <a:rPr lang="sv-SE" dirty="0"/>
              <a:t>- Samordnare AMK Samordningsenheten </a:t>
            </a:r>
          </a:p>
          <a:p>
            <a:pPr marL="244475" lvl="1" indent="0">
              <a:buNone/>
            </a:pPr>
            <a:r>
              <a:rPr lang="sv-SE" dirty="0"/>
              <a:t>Kontakt via mail, Messenger eller </a:t>
            </a:r>
            <a:r>
              <a:rPr lang="sv-SE" dirty="0" err="1"/>
              <a:t>tel</a:t>
            </a:r>
            <a:r>
              <a:rPr lang="sv-SE" dirty="0"/>
              <a:t> 0709844378</a:t>
            </a:r>
          </a:p>
          <a:p>
            <a:r>
              <a:rPr lang="sv-SE" b="1" dirty="0"/>
              <a:t>Cecilia Andersen </a:t>
            </a:r>
            <a:r>
              <a:rPr lang="sv-SE" dirty="0"/>
              <a:t>- Samordnare AMK Samordningsenheten </a:t>
            </a:r>
          </a:p>
          <a:p>
            <a:pPr marL="244475" lvl="1" indent="0">
              <a:buNone/>
            </a:pPr>
            <a:r>
              <a:rPr lang="sv-SE" dirty="0"/>
              <a:t>Kontakt via mail, Messenger eller </a:t>
            </a:r>
            <a:r>
              <a:rPr lang="sv-SE" dirty="0" err="1"/>
              <a:t>tel</a:t>
            </a:r>
            <a:r>
              <a:rPr lang="sv-SE" dirty="0"/>
              <a:t> 0790675403</a:t>
            </a:r>
          </a:p>
          <a:p>
            <a:r>
              <a:rPr lang="sv-SE" b="1" dirty="0"/>
              <a:t>Christian Romin Blomqvist </a:t>
            </a:r>
            <a:r>
              <a:rPr lang="sv-SE" dirty="0"/>
              <a:t>– Smittskyddsläkare</a:t>
            </a:r>
          </a:p>
          <a:p>
            <a:r>
              <a:rPr lang="sv-SE" b="1" dirty="0"/>
              <a:t>Johan Nordh </a:t>
            </a:r>
            <a:r>
              <a:rPr lang="sv-SE" dirty="0"/>
              <a:t>– Läkare infektionsmottagningen 0470-588267 (infektionsmott)</a:t>
            </a:r>
          </a:p>
          <a:p>
            <a:r>
              <a:rPr lang="sv-SE" b="1" dirty="0"/>
              <a:t>Cecilia Eriksson </a:t>
            </a:r>
            <a:r>
              <a:rPr lang="sv-SE" dirty="0"/>
              <a:t>– Sjuksköterska smittskyddet 0470-588278</a:t>
            </a:r>
          </a:p>
          <a:p>
            <a:r>
              <a:rPr lang="sv-SE" b="1" dirty="0"/>
              <a:t>Jenny </a:t>
            </a:r>
            <a:r>
              <a:rPr lang="sv-SE" b="1"/>
              <a:t>Blixt </a:t>
            </a:r>
            <a:r>
              <a:rPr lang="sv-SE"/>
              <a:t>– Verksamhetsledare </a:t>
            </a:r>
            <a:r>
              <a:rPr lang="sv-SE" dirty="0"/>
              <a:t>på Integrerad missbruk och beroendemottagning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6B49231-BA31-473B-8DB3-D3430205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Arbetsgrupp</a:t>
            </a:r>
          </a:p>
        </p:txBody>
      </p:sp>
    </p:spTree>
    <p:extLst>
      <p:ext uri="{BB962C8B-B14F-4D97-AF65-F5344CB8AC3E}">
        <p14:creationId xmlns:p14="http://schemas.microsoft.com/office/powerpoint/2010/main" val="358892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0B756A5A-826B-4DEC-8F9B-F693C3CFFA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7985"/>
          <a:stretch>
            <a:fillRect/>
          </a:stretch>
        </p:blipFill>
        <p:spPr/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8BF1F7-31EA-4191-AD2A-5B6AF934A8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375200"/>
          </a:xfrm>
        </p:spPr>
        <p:txBody>
          <a:bodyPr>
            <a:normAutofit/>
          </a:bodyPr>
          <a:lstStyle/>
          <a:p>
            <a:r>
              <a:rPr lang="sv-SE" dirty="0"/>
              <a:t>Virus</a:t>
            </a:r>
          </a:p>
          <a:p>
            <a:r>
              <a:rPr lang="sv-SE" dirty="0"/>
              <a:t>Smittar oftast via blod</a:t>
            </a:r>
          </a:p>
          <a:p>
            <a:r>
              <a:rPr lang="sv-SE" dirty="0"/>
              <a:t>Oftast utan symtom</a:t>
            </a:r>
          </a:p>
          <a:p>
            <a:r>
              <a:rPr lang="sv-SE" dirty="0"/>
              <a:t>Ca 70 % får en kronisk hepatit C </a:t>
            </a:r>
          </a:p>
          <a:p>
            <a:pPr lvl="1"/>
            <a:r>
              <a:rPr lang="sv-SE" sz="1800" dirty="0"/>
              <a:t>20% cirros/skrumplever efter 10-20år</a:t>
            </a:r>
          </a:p>
          <a:p>
            <a:pPr lvl="1"/>
            <a:r>
              <a:rPr lang="sv-SE" sz="1800" dirty="0"/>
              <a:t>Cirros ger en cancerrisk på 3-4%</a:t>
            </a:r>
          </a:p>
          <a:p>
            <a:r>
              <a:rPr lang="sv-SE" dirty="0"/>
              <a:t>Faktorer som påskyndar förloppet</a:t>
            </a:r>
          </a:p>
          <a:p>
            <a:pPr lvl="1"/>
            <a:r>
              <a:rPr lang="sv-SE" sz="1800" dirty="0"/>
              <a:t>Hög ålder vid insjuknandet</a:t>
            </a:r>
          </a:p>
          <a:p>
            <a:pPr lvl="1"/>
            <a:r>
              <a:rPr lang="sv-SE" sz="1800" dirty="0"/>
              <a:t>Alkohol</a:t>
            </a:r>
          </a:p>
          <a:p>
            <a:pPr lvl="1"/>
            <a:r>
              <a:rPr lang="sv-SE" sz="1800" dirty="0"/>
              <a:t>Metabolt syndrom, övervikt diabetes</a:t>
            </a:r>
          </a:p>
          <a:p>
            <a:pPr lvl="1"/>
            <a:r>
              <a:rPr lang="sv-SE" sz="1800" dirty="0"/>
              <a:t>Samtidig förekomst av hepatit B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79694A5-802E-415E-913F-C31830E6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hepatit C?</a:t>
            </a:r>
          </a:p>
        </p:txBody>
      </p:sp>
    </p:spTree>
    <p:extLst>
      <p:ext uri="{BB962C8B-B14F-4D97-AF65-F5344CB8AC3E}">
        <p14:creationId xmlns:p14="http://schemas.microsoft.com/office/powerpoint/2010/main" val="92325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C4484C7-53D0-4453-B97D-707F94582A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69599" cy="4039853"/>
          </a:xfrm>
        </p:spPr>
        <p:txBody>
          <a:bodyPr/>
          <a:lstStyle/>
          <a:p>
            <a:r>
              <a:rPr lang="sv-SE" dirty="0"/>
              <a:t>Ca 71 miljoner av jordens befolkning är kroniskt infekterade</a:t>
            </a:r>
          </a:p>
          <a:p>
            <a:r>
              <a:rPr lang="sv-SE" dirty="0"/>
              <a:t>I Sverige uppskattas siffran till 20-35000 personer med HCV (hepatit C virus). Det finns ett okänt mörkertal utöver detta men uppskattningsvis 10-15000 personer. </a:t>
            </a:r>
          </a:p>
          <a:p>
            <a:r>
              <a:rPr lang="sv-SE" dirty="0"/>
              <a:t>Kronobergs län 19 nya fall rapporterade 2024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C9E7841-2CB6-4C7B-8E1A-F46232EB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Omfattning</a:t>
            </a:r>
          </a:p>
        </p:txBody>
      </p:sp>
    </p:spTree>
    <p:extLst>
      <p:ext uri="{BB962C8B-B14F-4D97-AF65-F5344CB8AC3E}">
        <p14:creationId xmlns:p14="http://schemas.microsoft.com/office/powerpoint/2010/main" val="238453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78445CA-E145-4EF6-93CF-26B0D3221B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366249" cy="4039853"/>
          </a:xfrm>
        </p:spPr>
        <p:txBody>
          <a:bodyPr/>
          <a:lstStyle/>
          <a:p>
            <a:r>
              <a:rPr lang="sv-SE" dirty="0"/>
              <a:t>Blodsmitta den dominerande</a:t>
            </a:r>
          </a:p>
          <a:p>
            <a:pPr lvl="1"/>
            <a:r>
              <a:rPr lang="sv-SE" dirty="0"/>
              <a:t>I Sverige vanligaste smittvägen intravenös droganvändning</a:t>
            </a:r>
          </a:p>
          <a:p>
            <a:pPr lvl="1"/>
            <a:r>
              <a:rPr lang="sv-SE" dirty="0"/>
              <a:t>I övriga delar av världen </a:t>
            </a:r>
          </a:p>
          <a:p>
            <a:pPr lvl="3"/>
            <a:r>
              <a:rPr lang="sv-SE" dirty="0"/>
              <a:t>mor-barn</a:t>
            </a:r>
          </a:p>
          <a:p>
            <a:pPr lvl="3"/>
            <a:r>
              <a:rPr lang="sv-SE" dirty="0"/>
              <a:t>blodtransfusioner</a:t>
            </a:r>
          </a:p>
          <a:p>
            <a:pPr lvl="3"/>
            <a:r>
              <a:rPr lang="sv-SE" dirty="0"/>
              <a:t>icke sterila vårdrutiner</a:t>
            </a:r>
          </a:p>
          <a:p>
            <a:pPr lvl="3"/>
            <a:r>
              <a:rPr lang="sv-SE" dirty="0"/>
              <a:t>sexuellt</a:t>
            </a:r>
          </a:p>
          <a:p>
            <a:pPr lvl="3"/>
            <a:r>
              <a:rPr lang="sv-SE" dirty="0"/>
              <a:t>tatueringar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3197764-5F7E-48F7-8CE0-D036CC82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Smittvägar</a:t>
            </a:r>
          </a:p>
        </p:txBody>
      </p:sp>
    </p:spTree>
    <p:extLst>
      <p:ext uri="{BB962C8B-B14F-4D97-AF65-F5344CB8AC3E}">
        <p14:creationId xmlns:p14="http://schemas.microsoft.com/office/powerpoint/2010/main" val="227900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DA5E8F68-58AA-4AD8-BD64-F5B8E0AF67C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23" y="2035717"/>
            <a:ext cx="6455177" cy="4050517"/>
          </a:xfr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b="1" dirty="0"/>
              <a:t> Antalet rapporterade fall av hepatit C smittade i Sverige, utanför Sverige och där uppgift saknas samt totalt smittade under åren 2014–2023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22080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A1BC241-6C09-4206-B27F-954B52DE130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60" y="1959517"/>
            <a:ext cx="6745004" cy="4225383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492D7F9-00E5-47BB-921B-0FB91F2E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/>
              <a:t>Antalet rapporterade fall av hepatit C per smittväg bland de som smittats i Sverige under åren 2014–2023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65282994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2.xml><?xml version="1.0" encoding="utf-8"?>
<a:theme xmlns:a="http://schemas.openxmlformats.org/drawingml/2006/main" name="Region Kronoberg MÖRK">
  <a:themeElements>
    <a:clrScheme name="Kronoberg MÖRK 2022">
      <a:dk1>
        <a:srgbClr val="FFFFFF"/>
      </a:dk1>
      <a:lt1>
        <a:srgbClr val="000000"/>
      </a:lt1>
      <a:dk2>
        <a:srgbClr val="E13288"/>
      </a:dk2>
      <a:lt2>
        <a:srgbClr val="83B81A"/>
      </a:lt2>
      <a:accent1>
        <a:srgbClr val="83B81A"/>
      </a:accent1>
      <a:accent2>
        <a:srgbClr val="E13288"/>
      </a:accent2>
      <a:accent3>
        <a:srgbClr val="009EE0"/>
      </a:accent3>
      <a:accent4>
        <a:srgbClr val="F39800"/>
      </a:accent4>
      <a:accent5>
        <a:srgbClr val="FBD300"/>
      </a:accent5>
      <a:accent6>
        <a:srgbClr val="BCB1AB"/>
      </a:accent6>
      <a:hlink>
        <a:srgbClr val="009EE0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0BBB24D2-D144-497A-AAEF-42E9FBCC59E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700</TotalTime>
  <Words>947</Words>
  <Application>Microsoft Office PowerPoint</Application>
  <PresentationFormat>Bredbild</PresentationFormat>
  <Paragraphs>124</Paragraphs>
  <Slides>16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Brandon Grotesque Black</vt:lpstr>
      <vt:lpstr>Brandon Grotesque Bold</vt:lpstr>
      <vt:lpstr>Calibri</vt:lpstr>
      <vt:lpstr>Region Kronoberg ljus</vt:lpstr>
      <vt:lpstr>Region Kronoberg MÖRK</vt:lpstr>
      <vt:lpstr>Eliminering hepatit C</vt:lpstr>
      <vt:lpstr>PowerPoint-presentation</vt:lpstr>
      <vt:lpstr>Beslut i hälso-och sjukvårdens ledningsgrupp</vt:lpstr>
      <vt:lpstr>Arbetsgrupp</vt:lpstr>
      <vt:lpstr>Vad är hepatit C?</vt:lpstr>
      <vt:lpstr>Omfattning</vt:lpstr>
      <vt:lpstr>Smittvägar</vt:lpstr>
      <vt:lpstr> Antalet rapporterade fall av hepatit C smittade i Sverige, utanför Sverige och där uppgift saknas samt totalt smittade under åren 2014–2023</vt:lpstr>
      <vt:lpstr>Antalet rapporterade fall av hepatit C per smittväg bland de som smittats i Sverige under åren 2014–2023</vt:lpstr>
      <vt:lpstr>Det finns effektiv behandling</vt:lpstr>
      <vt:lpstr>Hur ELIMINERA? SAMVERKA!</vt:lpstr>
      <vt:lpstr>Kostnadsfri HCV-provtagning bör erbjudas alla vid följande verksamheter:</vt:lpstr>
      <vt:lpstr>Kostnadsfri HCV-provtagning för personer i riskgrupper bör finnas på följande enheter: </vt:lpstr>
      <vt:lpstr>Följande riskgrupper bör testas för HCV-infektion. Personer som finns med på listan bör erbjudas HCV-provtagning även om personen sökt av en helt annan orsak</vt:lpstr>
      <vt:lpstr>Om någon ber om provtagning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Eliminering hepatit C</dc:title>
  <dc:creator>Andersen Cecilia HSJ samordningsenheten</dc:creator>
  <cp:lastModifiedBy>Blixt Jenny PRH Int miss och ber mot</cp:lastModifiedBy>
  <cp:revision>41</cp:revision>
  <dcterms:created xsi:type="dcterms:W3CDTF">2024-12-17T10:29:55Z</dcterms:created>
  <dcterms:modified xsi:type="dcterms:W3CDTF">2026-04-14T14:00:57Z</dcterms:modified>
</cp:coreProperties>
</file>