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6" r:id="rId3"/>
    <p:sldId id="275" r:id="rId4"/>
    <p:sldId id="257" r:id="rId5"/>
    <p:sldId id="258" r:id="rId6"/>
    <p:sldId id="273" r:id="rId7"/>
    <p:sldId id="267" r:id="rId8"/>
    <p:sldId id="279" r:id="rId9"/>
    <p:sldId id="271" r:id="rId10"/>
    <p:sldId id="286" r:id="rId11"/>
    <p:sldId id="285" r:id="rId12"/>
    <p:sldId id="284" r:id="rId13"/>
    <p:sldId id="274" r:id="rId14"/>
    <p:sldId id="287" r:id="rId15"/>
    <p:sldId id="269" r:id="rId16"/>
    <p:sldId id="262" r:id="rId17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288"/>
    <a:srgbClr val="B94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3" autoAdjust="0"/>
    <p:restoredTop sz="94673" autoAdjust="0"/>
  </p:normalViewPr>
  <p:slideViewPr>
    <p:cSldViewPr>
      <p:cViewPr varScale="1">
        <p:scale>
          <a:sx n="122" d="100"/>
          <a:sy n="122" d="100"/>
        </p:scale>
        <p:origin x="3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7A49-9C58-434B-8A5C-C56C89BEFBE9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665D-835A-49A6-B2E9-4D79F88887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61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D3882-5B29-4CFC-BFF9-CB134146985D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62CD9-0562-4429-9F94-108D849FA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69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2CD9-0562-4429-9F94-108D849FA9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84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2CD9-0562-4429-9F94-108D849FA9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84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2CD9-0562-4429-9F94-108D849FA9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84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2CD9-0562-4429-9F94-108D849FA9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84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3876"/>
          <a:stretch/>
        </p:blipFill>
        <p:spPr>
          <a:xfrm>
            <a:off x="238941" y="169816"/>
            <a:ext cx="8664835" cy="64995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665"/>
            <a:ext cx="2448272" cy="28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6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99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kronoberg.se/vardgivar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c.andersson@kronoberg.se" TargetMode="External"/><Relationship Id="rId7" Type="http://schemas.openxmlformats.org/officeDocument/2006/relationships/hyperlink" Target="http://www.regionkronoberg.se/vardgivare/kompetens-utveckling/at-allmantjanstgor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obert.berglund@kronoberg.se" TargetMode="External"/><Relationship Id="rId5" Type="http://schemas.openxmlformats.org/officeDocument/2006/relationships/hyperlink" Target="mailto:malin.timhagen@kronoberg.se" TargetMode="External"/><Relationship Id="rId4" Type="http://schemas.openxmlformats.org/officeDocument/2006/relationships/hyperlink" Target="mailto:marcus.thelander@kronoberg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i.se/lime/eat-provet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2843808" y="4077072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dirty="0"/>
              <a:t>Välkomna till er </a:t>
            </a:r>
          </a:p>
          <a:p>
            <a:pPr algn="ctr"/>
            <a:r>
              <a:rPr lang="sv-SE" dirty="0"/>
              <a:t>Allmäntjänstgöring!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76115"/>
            <a:ext cx="4596763" cy="297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572B159-7C98-4D3B-805F-300ED648B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11921" cy="307611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3897FA5-506F-4B9E-A72E-27541906D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62" y="0"/>
            <a:ext cx="4547238" cy="30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56B4A5B-AEBD-4F45-BC0D-047AAE6C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99" y="793674"/>
            <a:ext cx="6538002" cy="4961668"/>
          </a:xfrm>
          <a:prstGeom prst="rect">
            <a:avLst/>
          </a:prstGeom>
        </p:spPr>
      </p:pic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D45F1FA-EDC8-4BD6-989F-F2152BF80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53208"/>
              </p:ext>
            </p:extLst>
          </p:nvPr>
        </p:nvGraphicFramePr>
        <p:xfrm>
          <a:off x="107504" y="2348880"/>
          <a:ext cx="2687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1205593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Grupp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8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Markus Annetorp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593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Sophie Ericsson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553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Lindahl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121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Isabelle Johansson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792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Dorer Alrubaye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529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Sanna Svensson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1512159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0459DBFA-DD6E-4F3F-BCE2-0D7CC8C03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82216"/>
              </p:ext>
            </p:extLst>
          </p:nvPr>
        </p:nvGraphicFramePr>
        <p:xfrm>
          <a:off x="6351918" y="2348880"/>
          <a:ext cx="26879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1205593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Grupp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8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Elin Svensson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593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 Lennartsson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8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 Kunkel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65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Lana Hemejan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977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Amna Syed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732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 Hedsten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</a:t>
                      </a:r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Sallo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50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7"/>
            <a:ext cx="7772400" cy="1470025"/>
          </a:xfrm>
        </p:spPr>
        <p:txBody>
          <a:bodyPr/>
          <a:lstStyle/>
          <a:p>
            <a:pPr algn="ctr"/>
            <a:r>
              <a:rPr lang="sv-SE" dirty="0"/>
              <a:t>Praktiska detaljer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496944" cy="432048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sv-SE" sz="2400" dirty="0"/>
              <a:t>Cosmicbehörigheter.</a:t>
            </a:r>
          </a:p>
          <a:p>
            <a:pPr marL="457200" indent="-457200">
              <a:buFontTx/>
              <a:buChar char="-"/>
            </a:pPr>
            <a:r>
              <a:rPr lang="sv-SE" sz="2400" dirty="0" err="1"/>
              <a:t>Mailgrupper</a:t>
            </a:r>
            <a:r>
              <a:rPr lang="sv-SE" sz="2400" dirty="0"/>
              <a:t>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Passagebehörigheter 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APT.  </a:t>
            </a:r>
            <a:r>
              <a:rPr lang="sv-SE" sz="2400" dirty="0" err="1"/>
              <a:t>Mentorstid</a:t>
            </a:r>
            <a:r>
              <a:rPr lang="sv-SE" sz="2400" dirty="0"/>
              <a:t>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Gruppindelning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Röd Läkarbricka.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Foto.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Löneteam 1.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Utvärderingar. Hela AT samt introduktion. Mail x 2.</a:t>
            </a:r>
          </a:p>
          <a:p>
            <a:pPr marL="457200" indent="-457200">
              <a:buFontTx/>
              <a:buChar char="-"/>
            </a:pPr>
            <a:r>
              <a:rPr lang="sv-SE" sz="2400" dirty="0">
                <a:hlinkClick r:id="rId2"/>
              </a:rPr>
              <a:t>http://www.regionkronoberg.se/vardgivare/</a:t>
            </a:r>
            <a:endParaRPr lang="sv-SE" sz="2400" dirty="0"/>
          </a:p>
          <a:p>
            <a:pPr marL="457200" indent="-457200">
              <a:buFontTx/>
              <a:buChar char="-"/>
            </a:pPr>
            <a:endParaRPr lang="sv-SE" dirty="0"/>
          </a:p>
          <a:p>
            <a:pPr marL="457200" indent="-457200">
              <a:buFontTx/>
              <a:buChar char="-"/>
            </a:pPr>
            <a:endParaRPr lang="sv-SE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0E01AB6-1880-4334-9D6E-3415A65A8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47552"/>
              </p:ext>
            </p:extLst>
          </p:nvPr>
        </p:nvGraphicFramePr>
        <p:xfrm>
          <a:off x="3563888" y="897899"/>
          <a:ext cx="2687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1205593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Grupp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8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Markus Annetorp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593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Sophie Ericsson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553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Lindahl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121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Isabelle Johansson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792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Dorer Alrubaye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529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Sanna Svensson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1512159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280DDC1-5081-434C-B320-D735CBDFF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09005"/>
              </p:ext>
            </p:extLst>
          </p:nvPr>
        </p:nvGraphicFramePr>
        <p:xfrm>
          <a:off x="6288868" y="890816"/>
          <a:ext cx="26879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1205593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Grupp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8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Elin Svensson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593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 Lennartsson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8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 Kunkel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65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Lana Hemejan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977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Amna Syed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732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 Hedsten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</a:t>
                      </a:r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Sallo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50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8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D9CD5-2F54-4C46-881C-07576E054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4"/>
          </a:xfrm>
        </p:spPr>
        <p:txBody>
          <a:bodyPr/>
          <a:lstStyle/>
          <a:p>
            <a:pPr algn="ctr"/>
            <a:r>
              <a:rPr lang="sv-SE" dirty="0"/>
              <a:t>Arbetsgivaransvar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00D9EEF-BC5F-4504-A8CE-09D985BC5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124744"/>
            <a:ext cx="8208912" cy="4680520"/>
          </a:xfrm>
        </p:spPr>
        <p:txBody>
          <a:bodyPr/>
          <a:lstStyle/>
          <a:p>
            <a:r>
              <a:rPr lang="sv-SE" dirty="0"/>
              <a:t>Delat ansvar</a:t>
            </a:r>
          </a:p>
          <a:p>
            <a:endParaRPr lang="sv-SE" sz="1600" b="1" dirty="0"/>
          </a:p>
          <a:p>
            <a:r>
              <a:rPr lang="sv-SE" sz="1600" b="1" dirty="0"/>
              <a:t>AT/BT-chef</a:t>
            </a:r>
            <a:r>
              <a:rPr lang="sv-SE" sz="1600" dirty="0"/>
              <a:t> – Ekonomi/budget, extern och intern utbildning, anställning, lönesättning och lönerevision, medarbetarsamtal, avslutningssamtal, utvärderingar, rehabiliteringsansvar, övergripande introduktioner, blockförordnande, huvudhandledning, APT.</a:t>
            </a:r>
          </a:p>
          <a:p>
            <a:r>
              <a:rPr lang="sv-SE" sz="1600" dirty="0"/>
              <a:t> </a:t>
            </a:r>
          </a:p>
          <a:p>
            <a:r>
              <a:rPr lang="sv-SE" sz="1600" b="1" dirty="0"/>
              <a:t>Verksamhetschefer</a:t>
            </a:r>
            <a:r>
              <a:rPr lang="sv-SE" sz="1600" dirty="0"/>
              <a:t> – Lokal arbetsmiljö </a:t>
            </a:r>
            <a:r>
              <a:rPr lang="sv-SE" sz="1600" dirty="0" err="1"/>
              <a:t>inkl.lokalt</a:t>
            </a:r>
            <a:r>
              <a:rPr lang="sv-SE" sz="1600" dirty="0"/>
              <a:t> brandskydd, initial avvikelsehantering och sjukfrånvaro/VAB, ledighetsansökningar, lokal schemaläggning, handledning, klinikintroduktion, godkänd placering, jourhantering, godkännande i PA.</a:t>
            </a:r>
          </a:p>
          <a:p>
            <a:r>
              <a:rPr lang="sv-SE" sz="1600" dirty="0"/>
              <a:t> </a:t>
            </a:r>
          </a:p>
          <a:p>
            <a:r>
              <a:rPr lang="sv-SE" sz="1600" b="1" dirty="0"/>
              <a:t>AT/BT-chef och verksamhetschef gemensamt</a:t>
            </a:r>
            <a:r>
              <a:rPr lang="sv-SE" sz="1600" dirty="0"/>
              <a:t> - När det inte fungerar/förlängning. ATL-tid, tjänstledigheter/föräldraledigheter.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6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pPr algn="ctr"/>
            <a:r>
              <a:rPr lang="sv-SE" dirty="0"/>
              <a:t>Arbetsgivaransvar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489654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sv-SE" sz="2200" dirty="0"/>
              <a:t>ATL !!! Max 250 h/år. Avstämning/kontroll 4 ggr/år</a:t>
            </a:r>
          </a:p>
          <a:p>
            <a:pPr marL="457200" indent="-457200">
              <a:buFontTx/>
              <a:buChar char="-"/>
            </a:pPr>
            <a:r>
              <a:rPr lang="sv-SE" sz="2200" dirty="0"/>
              <a:t>Jourkompavtal.</a:t>
            </a:r>
          </a:p>
          <a:p>
            <a:pPr marL="457200" indent="-457200">
              <a:buFontTx/>
              <a:buChar char="-"/>
            </a:pPr>
            <a:r>
              <a:rPr lang="sv-SE" sz="2200" dirty="0"/>
              <a:t>Medarbetarsamtal efter 12-14 mån.</a:t>
            </a:r>
          </a:p>
          <a:p>
            <a:pPr marL="457200" indent="-457200">
              <a:buFontTx/>
              <a:buChar char="-"/>
            </a:pPr>
            <a:r>
              <a:rPr lang="sv-SE" sz="2200" dirty="0"/>
              <a:t>Förlängning? När? Varför?</a:t>
            </a:r>
          </a:p>
          <a:p>
            <a:pPr marL="457200" indent="-457200">
              <a:buFontTx/>
              <a:buChar char="-"/>
            </a:pPr>
            <a:r>
              <a:rPr lang="sv-SE" sz="2200" dirty="0"/>
              <a:t>Vem kan man vända sig till?</a:t>
            </a:r>
          </a:p>
          <a:p>
            <a:r>
              <a:rPr lang="sv-SE" sz="2200" dirty="0"/>
              <a:t>	- Verksamhetschef/AT/BT-chef</a:t>
            </a:r>
          </a:p>
          <a:p>
            <a:r>
              <a:rPr lang="sv-SE" sz="2200" dirty="0"/>
              <a:t>	- Kliniksekreterare/schemaläggare/ adm. stöd (Linda Rydiander)</a:t>
            </a:r>
          </a:p>
          <a:p>
            <a:r>
              <a:rPr lang="sv-SE" sz="2200" dirty="0"/>
              <a:t>	- AT-Studierektorerna /AT-ansvariga</a:t>
            </a:r>
          </a:p>
          <a:p>
            <a:r>
              <a:rPr lang="sv-SE" sz="2200" dirty="0"/>
              <a:t>	- AT/BT-samordnare (HR)</a:t>
            </a:r>
          </a:p>
          <a:p>
            <a:r>
              <a:rPr lang="sv-SE" sz="2200" dirty="0"/>
              <a:t>	- Facket (SYLF)</a:t>
            </a:r>
          </a:p>
          <a:p>
            <a:r>
              <a:rPr lang="sv-SE" sz="2200" dirty="0"/>
              <a:t>	- Kollegor</a:t>
            </a:r>
          </a:p>
          <a:p>
            <a:r>
              <a:rPr lang="sv-SE" sz="2200" dirty="0"/>
              <a:t>	- Företagshälsovård</a:t>
            </a:r>
          </a:p>
          <a:p>
            <a:pPr marL="457200" indent="-457200">
              <a:buFontTx/>
              <a:buChar char="-"/>
            </a:pPr>
            <a:endParaRPr lang="sv-SE" dirty="0"/>
          </a:p>
          <a:p>
            <a:pPr marL="457200" indent="-45720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40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2CF7C91-07B8-4812-9515-9D79684C3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Arbetstid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E7C3AA-4768-4365-B661-3C08506B3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02" y="1700843"/>
            <a:ext cx="64008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1 februari – EU-direktivet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11h dygnsvila och 36-47h veckovila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Tvingande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Schemaläggare/chef har ansvar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Fyrkantigare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Svårare byta, ta extrapass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Inte omöjligt - fråga</a:t>
            </a:r>
          </a:p>
        </p:txBody>
      </p:sp>
    </p:spTree>
    <p:extLst>
      <p:ext uri="{BB962C8B-B14F-4D97-AF65-F5344CB8AC3E}">
        <p14:creationId xmlns:p14="http://schemas.microsoft.com/office/powerpoint/2010/main" val="411364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Utbildningsboken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704856" cy="3456384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sv-SE" sz="2200" b="1" u="sng" dirty="0"/>
              <a:t>Legitimerad läkare </a:t>
            </a:r>
            <a:r>
              <a:rPr lang="sv-SE" sz="2200" dirty="0"/>
              <a:t>som signerar</a:t>
            </a:r>
          </a:p>
          <a:p>
            <a:pPr marL="457200" indent="-457200">
              <a:buFont typeface="Arial" charset="0"/>
              <a:buChar char="•"/>
            </a:pPr>
            <a:r>
              <a:rPr lang="sv-SE" sz="2200" dirty="0"/>
              <a:t>Signeras tidigast sista datum som tjänstgöringen avslutas (även helg, semester </a:t>
            </a:r>
            <a:r>
              <a:rPr lang="sv-SE" sz="2200" dirty="0" err="1"/>
              <a:t>etc</a:t>
            </a:r>
            <a:r>
              <a:rPr lang="sv-SE" sz="2200" dirty="0"/>
              <a:t>). Söndag alltid sista dag.</a:t>
            </a:r>
          </a:p>
          <a:p>
            <a:pPr marL="457200" indent="-457200">
              <a:buFont typeface="Arial" charset="0"/>
              <a:buChar char="•"/>
            </a:pPr>
            <a:r>
              <a:rPr lang="sv-SE" sz="2200" dirty="0"/>
              <a:t>Handledaren specialistkompetent eller ST-läkare. </a:t>
            </a:r>
          </a:p>
          <a:p>
            <a:pPr marL="457200" indent="-457200">
              <a:buFont typeface="Arial" charset="0"/>
              <a:buChar char="•"/>
            </a:pPr>
            <a:r>
              <a:rPr lang="sv-SE" sz="2200" dirty="0"/>
              <a:t>Opererande specialiteter signeras av ortopeden </a:t>
            </a:r>
            <a:r>
              <a:rPr lang="sv-SE" sz="2200" u="sng" dirty="0"/>
              <a:t>eller</a:t>
            </a:r>
            <a:r>
              <a:rPr lang="sv-SE" sz="2200" dirty="0"/>
              <a:t> kirurgen. </a:t>
            </a:r>
            <a:r>
              <a:rPr lang="sv-SE" sz="1800" dirty="0"/>
              <a:t>(den som ligger sist av dessa båda placeringar). Anestesi signerar inte.</a:t>
            </a:r>
          </a:p>
          <a:p>
            <a:pPr marL="457200" indent="-457200">
              <a:buFont typeface="Arial" charset="0"/>
              <a:buChar char="•"/>
            </a:pPr>
            <a:r>
              <a:rPr lang="sv-SE" sz="2200" b="1" u="sng" dirty="0"/>
              <a:t>Ej</a:t>
            </a:r>
            <a:r>
              <a:rPr lang="sv-SE" sz="2200" dirty="0"/>
              <a:t> handledare som signerar </a:t>
            </a:r>
            <a:r>
              <a:rPr lang="sv-SE" sz="2200" b="1" u="sng" dirty="0" err="1"/>
              <a:t>sit</a:t>
            </a:r>
            <a:r>
              <a:rPr lang="sv-SE" sz="2200" b="1" u="sng" dirty="0"/>
              <a:t>-in</a:t>
            </a:r>
            <a:r>
              <a:rPr lang="sv-SE" sz="2200" dirty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sv-SE" sz="2200" dirty="0"/>
              <a:t>AT-chef/biträdande AT-chef </a:t>
            </a:r>
            <a:r>
              <a:rPr lang="sv-SE" sz="2200" dirty="0" err="1"/>
              <a:t>slutsignerar</a:t>
            </a:r>
            <a:endParaRPr lang="sv-SE" sz="2200" dirty="0"/>
          </a:p>
          <a:p>
            <a:pPr marL="457200" indent="-457200">
              <a:buFont typeface="Arial" charset="0"/>
              <a:buChar char="•"/>
            </a:pPr>
            <a:endParaRPr lang="sv-SE" dirty="0"/>
          </a:p>
          <a:p>
            <a:pPr marL="457200" indent="-457200">
              <a:buFont typeface="Arial" charset="0"/>
              <a:buChar char="•"/>
            </a:pPr>
            <a:endParaRPr lang="sv-SE" dirty="0"/>
          </a:p>
          <a:p>
            <a:pPr marL="457200" indent="-457200">
              <a:buFont typeface="Arial" charset="0"/>
              <a:buChar char="•"/>
            </a:pPr>
            <a:endParaRPr lang="sv-SE" dirty="0"/>
          </a:p>
          <a:p>
            <a:pPr marL="457200" indent="-457200">
              <a:buFont typeface="Arial" charset="0"/>
              <a:buChar char="•"/>
            </a:pP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12" y="4694847"/>
            <a:ext cx="2182888" cy="12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21550" y="652017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Garamond" panose="02020404030301010803" pitchFamily="18" charset="0"/>
            </a:endParaRPr>
          </a:p>
          <a:p>
            <a:r>
              <a:rPr lang="sv-SE" sz="2000" b="1" u="sng" dirty="0">
                <a:latin typeface="Garamond" panose="02020404030301010803" pitchFamily="18" charset="0"/>
              </a:rPr>
              <a:t>Växjö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Tina Andersson			Marcus Thelander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HR-specialist/AT/BT-samordnare	Bitr. AT/BT-chef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0470-582554			</a:t>
            </a:r>
          </a:p>
          <a:p>
            <a:r>
              <a:rPr lang="sv-SE" sz="2000" dirty="0">
                <a:latin typeface="Garamond" panose="02020404030301010803" pitchFamily="18" charset="0"/>
                <a:hlinkClick r:id="rId3"/>
              </a:rPr>
              <a:t>tina.c.andersson@kronoberg.se</a:t>
            </a:r>
            <a:r>
              <a:rPr lang="sv-SE" sz="2000" dirty="0">
                <a:latin typeface="Garamond" panose="02020404030301010803" pitchFamily="18" charset="0"/>
              </a:rPr>
              <a:t>	</a:t>
            </a:r>
            <a:r>
              <a:rPr lang="sv-SE" sz="2000" dirty="0">
                <a:latin typeface="Garamond" panose="02020404030301010803" pitchFamily="18" charset="0"/>
                <a:hlinkClick r:id="rId4"/>
              </a:rPr>
              <a:t>marcus.thelander@kronoberg.se</a:t>
            </a:r>
            <a:endParaRPr lang="sv-SE" sz="2000" dirty="0">
              <a:latin typeface="Garamond" panose="02020404030301010803" pitchFamily="18" charset="0"/>
            </a:endParaRPr>
          </a:p>
          <a:p>
            <a:endParaRPr lang="sv-SE" sz="2000" b="1" u="sng" dirty="0">
              <a:latin typeface="Garamond" panose="02020404030301010803" pitchFamily="18" charset="0"/>
            </a:endParaRPr>
          </a:p>
          <a:p>
            <a:r>
              <a:rPr lang="sv-SE" sz="2000" b="1" u="sng" dirty="0">
                <a:latin typeface="Garamond" panose="02020404030301010803" pitchFamily="18" charset="0"/>
              </a:rPr>
              <a:t>Ljungby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Malin Timhagen			Robert Berglund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HR-specialist			AT/BT-chef	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0470-582553			</a:t>
            </a:r>
          </a:p>
          <a:p>
            <a:r>
              <a:rPr lang="sv-SE" sz="2000" dirty="0">
                <a:latin typeface="Garamond" panose="02020404030301010803" pitchFamily="18" charset="0"/>
                <a:hlinkClick r:id="rId5"/>
              </a:rPr>
              <a:t>malin.timhagen@kronoberg.se</a:t>
            </a:r>
            <a:r>
              <a:rPr lang="sv-SE" sz="2000" dirty="0">
                <a:latin typeface="Garamond" panose="02020404030301010803" pitchFamily="18" charset="0"/>
              </a:rPr>
              <a:t> 	</a:t>
            </a:r>
            <a:r>
              <a:rPr lang="sv-SE" sz="2000" dirty="0">
                <a:latin typeface="Garamond" panose="02020404030301010803" pitchFamily="18" charset="0"/>
                <a:hlinkClick r:id="rId6"/>
              </a:rPr>
              <a:t>robert.berglund@kronoberg.se</a:t>
            </a:r>
            <a:endParaRPr lang="sv-SE" sz="2000" dirty="0">
              <a:latin typeface="Garamond" panose="02020404030301010803" pitchFamily="18" charset="0"/>
            </a:endParaRPr>
          </a:p>
          <a:p>
            <a:endParaRPr lang="sv-SE" sz="2000" dirty="0">
              <a:latin typeface="Garamond" panose="02020404030301010803" pitchFamily="18" charset="0"/>
            </a:endParaRPr>
          </a:p>
          <a:p>
            <a:r>
              <a:rPr lang="sv-SE" sz="2000" dirty="0">
                <a:latin typeface="Garamond" panose="02020404030301010803" pitchFamily="18" charset="0"/>
                <a:hlinkClick r:id="rId7"/>
              </a:rPr>
              <a:t>http://www.regionkronoberg.se/vardgivare/kompetens-utveckling/at-allmantjanstgoring/</a:t>
            </a:r>
            <a:endParaRPr lang="sv-SE" sz="2000" dirty="0">
              <a:latin typeface="Garamond" panose="02020404030301010803" pitchFamily="18" charset="0"/>
            </a:endParaRPr>
          </a:p>
          <a:p>
            <a:endParaRPr lang="sv-SE" sz="2000" dirty="0">
              <a:latin typeface="Garamond" panose="02020404030301010803" pitchFamily="18" charset="0"/>
            </a:endParaRPr>
          </a:p>
          <a:p>
            <a:endParaRPr lang="sv-SE" sz="2000" dirty="0">
              <a:latin typeface="Garamond" panose="02020404030301010803" pitchFamily="18" charset="0"/>
            </a:endParaRPr>
          </a:p>
          <a:p>
            <a:endParaRPr lang="sv-SE" sz="2000" dirty="0">
              <a:latin typeface="Garamond" panose="02020404030301010803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75556" y="328299"/>
            <a:ext cx="766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Information rörande AT-tjänstgöringen</a:t>
            </a:r>
          </a:p>
        </p:txBody>
      </p:sp>
    </p:spTree>
    <p:extLst>
      <p:ext uri="{BB962C8B-B14F-4D97-AF65-F5344CB8AC3E}">
        <p14:creationId xmlns:p14="http://schemas.microsoft.com/office/powerpoint/2010/main" val="402739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4129633" cy="41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6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andsfigur 1"/>
          <p:cNvSpPr/>
          <p:nvPr/>
        </p:nvSpPr>
        <p:spPr>
          <a:xfrm>
            <a:off x="2586681" y="1046205"/>
            <a:ext cx="2496065" cy="2236416"/>
          </a:xfrm>
          <a:custGeom>
            <a:avLst/>
            <a:gdLst>
              <a:gd name="connsiteX0" fmla="*/ 2446638 w 2496065"/>
              <a:gd name="connsiteY0" fmla="*/ 24714 h 2236416"/>
              <a:gd name="connsiteX1" fmla="*/ 2405449 w 2496065"/>
              <a:gd name="connsiteY1" fmla="*/ 57665 h 2236416"/>
              <a:gd name="connsiteX2" fmla="*/ 2380735 w 2496065"/>
              <a:gd name="connsiteY2" fmla="*/ 65903 h 2236416"/>
              <a:gd name="connsiteX3" fmla="*/ 1828800 w 2496065"/>
              <a:gd name="connsiteY3" fmla="*/ 57665 h 2236416"/>
              <a:gd name="connsiteX4" fmla="*/ 1804087 w 2496065"/>
              <a:gd name="connsiteY4" fmla="*/ 32952 h 2236416"/>
              <a:gd name="connsiteX5" fmla="*/ 1787611 w 2496065"/>
              <a:gd name="connsiteY5" fmla="*/ 8238 h 2236416"/>
              <a:gd name="connsiteX6" fmla="*/ 1762897 w 2496065"/>
              <a:gd name="connsiteY6" fmla="*/ 0 h 2236416"/>
              <a:gd name="connsiteX7" fmla="*/ 1532238 w 2496065"/>
              <a:gd name="connsiteY7" fmla="*/ 8238 h 2236416"/>
              <a:gd name="connsiteX8" fmla="*/ 1441622 w 2496065"/>
              <a:gd name="connsiteY8" fmla="*/ 32952 h 2236416"/>
              <a:gd name="connsiteX9" fmla="*/ 1392195 w 2496065"/>
              <a:gd name="connsiteY9" fmla="*/ 49427 h 2236416"/>
              <a:gd name="connsiteX10" fmla="*/ 1367481 w 2496065"/>
              <a:gd name="connsiteY10" fmla="*/ 57665 h 2236416"/>
              <a:gd name="connsiteX11" fmla="*/ 1309816 w 2496065"/>
              <a:gd name="connsiteY11" fmla="*/ 74141 h 2236416"/>
              <a:gd name="connsiteX12" fmla="*/ 1285103 w 2496065"/>
              <a:gd name="connsiteY12" fmla="*/ 90617 h 2236416"/>
              <a:gd name="connsiteX13" fmla="*/ 1252151 w 2496065"/>
              <a:gd name="connsiteY13" fmla="*/ 98854 h 2236416"/>
              <a:gd name="connsiteX14" fmla="*/ 1227438 w 2496065"/>
              <a:gd name="connsiteY14" fmla="*/ 107092 h 2236416"/>
              <a:gd name="connsiteX15" fmla="*/ 1161535 w 2496065"/>
              <a:gd name="connsiteY15" fmla="*/ 131806 h 2236416"/>
              <a:gd name="connsiteX16" fmla="*/ 1112108 w 2496065"/>
              <a:gd name="connsiteY16" fmla="*/ 156519 h 2236416"/>
              <a:gd name="connsiteX17" fmla="*/ 1054443 w 2496065"/>
              <a:gd name="connsiteY17" fmla="*/ 181233 h 2236416"/>
              <a:gd name="connsiteX18" fmla="*/ 1005016 w 2496065"/>
              <a:gd name="connsiteY18" fmla="*/ 222422 h 2236416"/>
              <a:gd name="connsiteX19" fmla="*/ 972065 w 2496065"/>
              <a:gd name="connsiteY19" fmla="*/ 230660 h 2236416"/>
              <a:gd name="connsiteX20" fmla="*/ 947351 w 2496065"/>
              <a:gd name="connsiteY20" fmla="*/ 255373 h 2236416"/>
              <a:gd name="connsiteX21" fmla="*/ 914400 w 2496065"/>
              <a:gd name="connsiteY21" fmla="*/ 271849 h 2236416"/>
              <a:gd name="connsiteX22" fmla="*/ 897924 w 2496065"/>
              <a:gd name="connsiteY22" fmla="*/ 296563 h 2236416"/>
              <a:gd name="connsiteX23" fmla="*/ 873211 w 2496065"/>
              <a:gd name="connsiteY23" fmla="*/ 321276 h 2236416"/>
              <a:gd name="connsiteX24" fmla="*/ 832022 w 2496065"/>
              <a:gd name="connsiteY24" fmla="*/ 362465 h 2236416"/>
              <a:gd name="connsiteX25" fmla="*/ 790833 w 2496065"/>
              <a:gd name="connsiteY25" fmla="*/ 436606 h 2236416"/>
              <a:gd name="connsiteX26" fmla="*/ 799070 w 2496065"/>
              <a:gd name="connsiteY26" fmla="*/ 873211 h 2236416"/>
              <a:gd name="connsiteX27" fmla="*/ 807308 w 2496065"/>
              <a:gd name="connsiteY27" fmla="*/ 897925 h 2236416"/>
              <a:gd name="connsiteX28" fmla="*/ 790833 w 2496065"/>
              <a:gd name="connsiteY28" fmla="*/ 1186249 h 2236416"/>
              <a:gd name="connsiteX29" fmla="*/ 799070 w 2496065"/>
              <a:gd name="connsiteY29" fmla="*/ 1351006 h 2236416"/>
              <a:gd name="connsiteX30" fmla="*/ 807308 w 2496065"/>
              <a:gd name="connsiteY30" fmla="*/ 1375719 h 2236416"/>
              <a:gd name="connsiteX31" fmla="*/ 815546 w 2496065"/>
              <a:gd name="connsiteY31" fmla="*/ 1433384 h 2236416"/>
              <a:gd name="connsiteX32" fmla="*/ 807308 w 2496065"/>
              <a:gd name="connsiteY32" fmla="*/ 1622854 h 2236416"/>
              <a:gd name="connsiteX33" fmla="*/ 790833 w 2496065"/>
              <a:gd name="connsiteY33" fmla="*/ 1647568 h 2236416"/>
              <a:gd name="connsiteX34" fmla="*/ 741405 w 2496065"/>
              <a:gd name="connsiteY34" fmla="*/ 1680519 h 2236416"/>
              <a:gd name="connsiteX35" fmla="*/ 716692 w 2496065"/>
              <a:gd name="connsiteY35" fmla="*/ 1705233 h 2236416"/>
              <a:gd name="connsiteX36" fmla="*/ 691978 w 2496065"/>
              <a:gd name="connsiteY36" fmla="*/ 1713471 h 2236416"/>
              <a:gd name="connsiteX37" fmla="*/ 659027 w 2496065"/>
              <a:gd name="connsiteY37" fmla="*/ 1729946 h 2236416"/>
              <a:gd name="connsiteX38" fmla="*/ 634314 w 2496065"/>
              <a:gd name="connsiteY38" fmla="*/ 1746422 h 2236416"/>
              <a:gd name="connsiteX39" fmla="*/ 584887 w 2496065"/>
              <a:gd name="connsiteY39" fmla="*/ 1762898 h 2236416"/>
              <a:gd name="connsiteX40" fmla="*/ 535460 w 2496065"/>
              <a:gd name="connsiteY40" fmla="*/ 1787611 h 2236416"/>
              <a:gd name="connsiteX41" fmla="*/ 502508 w 2496065"/>
              <a:gd name="connsiteY41" fmla="*/ 1804087 h 2236416"/>
              <a:gd name="connsiteX42" fmla="*/ 453081 w 2496065"/>
              <a:gd name="connsiteY42" fmla="*/ 1820563 h 2236416"/>
              <a:gd name="connsiteX43" fmla="*/ 411892 w 2496065"/>
              <a:gd name="connsiteY43" fmla="*/ 1837038 h 2236416"/>
              <a:gd name="connsiteX44" fmla="*/ 337751 w 2496065"/>
              <a:gd name="connsiteY44" fmla="*/ 1861752 h 2236416"/>
              <a:gd name="connsiteX45" fmla="*/ 288324 w 2496065"/>
              <a:gd name="connsiteY45" fmla="*/ 1886465 h 2236416"/>
              <a:gd name="connsiteX46" fmla="*/ 230660 w 2496065"/>
              <a:gd name="connsiteY46" fmla="*/ 1902941 h 2236416"/>
              <a:gd name="connsiteX47" fmla="*/ 205946 w 2496065"/>
              <a:gd name="connsiteY47" fmla="*/ 1919417 h 2236416"/>
              <a:gd name="connsiteX48" fmla="*/ 172995 w 2496065"/>
              <a:gd name="connsiteY48" fmla="*/ 1927654 h 2236416"/>
              <a:gd name="connsiteX49" fmla="*/ 148281 w 2496065"/>
              <a:gd name="connsiteY49" fmla="*/ 1935892 h 2236416"/>
              <a:gd name="connsiteX50" fmla="*/ 123568 w 2496065"/>
              <a:gd name="connsiteY50" fmla="*/ 1960606 h 2236416"/>
              <a:gd name="connsiteX51" fmla="*/ 90616 w 2496065"/>
              <a:gd name="connsiteY51" fmla="*/ 1968844 h 2236416"/>
              <a:gd name="connsiteX52" fmla="*/ 65903 w 2496065"/>
              <a:gd name="connsiteY52" fmla="*/ 1985319 h 2236416"/>
              <a:gd name="connsiteX53" fmla="*/ 49427 w 2496065"/>
              <a:gd name="connsiteY53" fmla="*/ 2018271 h 2236416"/>
              <a:gd name="connsiteX54" fmla="*/ 24714 w 2496065"/>
              <a:gd name="connsiteY54" fmla="*/ 2034746 h 2236416"/>
              <a:gd name="connsiteX55" fmla="*/ 16476 w 2496065"/>
              <a:gd name="connsiteY55" fmla="*/ 2059460 h 2236416"/>
              <a:gd name="connsiteX56" fmla="*/ 0 w 2496065"/>
              <a:gd name="connsiteY56" fmla="*/ 2092411 h 2236416"/>
              <a:gd name="connsiteX57" fmla="*/ 24714 w 2496065"/>
              <a:gd name="connsiteY57" fmla="*/ 2141838 h 2236416"/>
              <a:gd name="connsiteX58" fmla="*/ 32951 w 2496065"/>
              <a:gd name="connsiteY58" fmla="*/ 2166552 h 2236416"/>
              <a:gd name="connsiteX59" fmla="*/ 453081 w 2496065"/>
              <a:gd name="connsiteY59" fmla="*/ 2199503 h 2236416"/>
              <a:gd name="connsiteX60" fmla="*/ 889687 w 2496065"/>
              <a:gd name="connsiteY60" fmla="*/ 2191265 h 2236416"/>
              <a:gd name="connsiteX61" fmla="*/ 922638 w 2496065"/>
              <a:gd name="connsiteY61" fmla="*/ 2174790 h 2236416"/>
              <a:gd name="connsiteX62" fmla="*/ 1005016 w 2496065"/>
              <a:gd name="connsiteY62" fmla="*/ 2158314 h 2236416"/>
              <a:gd name="connsiteX63" fmla="*/ 1046205 w 2496065"/>
              <a:gd name="connsiteY63" fmla="*/ 2141838 h 2236416"/>
              <a:gd name="connsiteX64" fmla="*/ 1070919 w 2496065"/>
              <a:gd name="connsiteY64" fmla="*/ 2133600 h 2236416"/>
              <a:gd name="connsiteX65" fmla="*/ 1103870 w 2496065"/>
              <a:gd name="connsiteY65" fmla="*/ 2117125 h 2236416"/>
              <a:gd name="connsiteX66" fmla="*/ 1178011 w 2496065"/>
              <a:gd name="connsiteY66" fmla="*/ 2100649 h 2236416"/>
              <a:gd name="connsiteX67" fmla="*/ 1252151 w 2496065"/>
              <a:gd name="connsiteY67" fmla="*/ 2075936 h 2236416"/>
              <a:gd name="connsiteX68" fmla="*/ 1276865 w 2496065"/>
              <a:gd name="connsiteY68" fmla="*/ 2051222 h 2236416"/>
              <a:gd name="connsiteX69" fmla="*/ 1326292 w 2496065"/>
              <a:gd name="connsiteY69" fmla="*/ 2034746 h 2236416"/>
              <a:gd name="connsiteX70" fmla="*/ 1359243 w 2496065"/>
              <a:gd name="connsiteY70" fmla="*/ 2018271 h 2236416"/>
              <a:gd name="connsiteX71" fmla="*/ 1425146 w 2496065"/>
              <a:gd name="connsiteY71" fmla="*/ 2001795 h 2236416"/>
              <a:gd name="connsiteX72" fmla="*/ 1507524 w 2496065"/>
              <a:gd name="connsiteY72" fmla="*/ 1960606 h 2236416"/>
              <a:gd name="connsiteX73" fmla="*/ 1540476 w 2496065"/>
              <a:gd name="connsiteY73" fmla="*/ 1944130 h 2236416"/>
              <a:gd name="connsiteX74" fmla="*/ 1565189 w 2496065"/>
              <a:gd name="connsiteY74" fmla="*/ 1935892 h 2236416"/>
              <a:gd name="connsiteX75" fmla="*/ 1606378 w 2496065"/>
              <a:gd name="connsiteY75" fmla="*/ 1919417 h 2236416"/>
              <a:gd name="connsiteX76" fmla="*/ 1655805 w 2496065"/>
              <a:gd name="connsiteY76" fmla="*/ 1902941 h 2236416"/>
              <a:gd name="connsiteX77" fmla="*/ 1680519 w 2496065"/>
              <a:gd name="connsiteY77" fmla="*/ 1894703 h 2236416"/>
              <a:gd name="connsiteX78" fmla="*/ 1713470 w 2496065"/>
              <a:gd name="connsiteY78" fmla="*/ 1886465 h 2236416"/>
              <a:gd name="connsiteX79" fmla="*/ 1762897 w 2496065"/>
              <a:gd name="connsiteY79" fmla="*/ 1861752 h 2236416"/>
              <a:gd name="connsiteX80" fmla="*/ 1787611 w 2496065"/>
              <a:gd name="connsiteY80" fmla="*/ 1845276 h 2236416"/>
              <a:gd name="connsiteX81" fmla="*/ 1812324 w 2496065"/>
              <a:gd name="connsiteY81" fmla="*/ 1837038 h 2236416"/>
              <a:gd name="connsiteX82" fmla="*/ 1845276 w 2496065"/>
              <a:gd name="connsiteY82" fmla="*/ 1820563 h 2236416"/>
              <a:gd name="connsiteX83" fmla="*/ 1869989 w 2496065"/>
              <a:gd name="connsiteY83" fmla="*/ 1804087 h 2236416"/>
              <a:gd name="connsiteX84" fmla="*/ 1935892 w 2496065"/>
              <a:gd name="connsiteY84" fmla="*/ 1787611 h 2236416"/>
              <a:gd name="connsiteX85" fmla="*/ 1944130 w 2496065"/>
              <a:gd name="connsiteY85" fmla="*/ 1762898 h 2236416"/>
              <a:gd name="connsiteX86" fmla="*/ 2010033 w 2496065"/>
              <a:gd name="connsiteY86" fmla="*/ 1729946 h 2236416"/>
              <a:gd name="connsiteX87" fmla="*/ 2084173 w 2496065"/>
              <a:gd name="connsiteY87" fmla="*/ 1680519 h 2236416"/>
              <a:gd name="connsiteX88" fmla="*/ 2133600 w 2496065"/>
              <a:gd name="connsiteY88" fmla="*/ 1647568 h 2236416"/>
              <a:gd name="connsiteX89" fmla="*/ 2199503 w 2496065"/>
              <a:gd name="connsiteY89" fmla="*/ 1598141 h 2236416"/>
              <a:gd name="connsiteX90" fmla="*/ 2265405 w 2496065"/>
              <a:gd name="connsiteY90" fmla="*/ 1540476 h 2236416"/>
              <a:gd name="connsiteX91" fmla="*/ 2273643 w 2496065"/>
              <a:gd name="connsiteY91" fmla="*/ 1515763 h 2236416"/>
              <a:gd name="connsiteX92" fmla="*/ 2298357 w 2496065"/>
              <a:gd name="connsiteY92" fmla="*/ 1499287 h 2236416"/>
              <a:gd name="connsiteX93" fmla="*/ 2347784 w 2496065"/>
              <a:gd name="connsiteY93" fmla="*/ 1449860 h 2236416"/>
              <a:gd name="connsiteX94" fmla="*/ 2347784 w 2496065"/>
              <a:gd name="connsiteY94" fmla="*/ 1449860 h 2236416"/>
              <a:gd name="connsiteX95" fmla="*/ 2397211 w 2496065"/>
              <a:gd name="connsiteY95" fmla="*/ 1367481 h 2236416"/>
              <a:gd name="connsiteX96" fmla="*/ 2421924 w 2496065"/>
              <a:gd name="connsiteY96" fmla="*/ 1276865 h 2236416"/>
              <a:gd name="connsiteX97" fmla="*/ 2446638 w 2496065"/>
              <a:gd name="connsiteY97" fmla="*/ 1219200 h 2236416"/>
              <a:gd name="connsiteX98" fmla="*/ 2463114 w 2496065"/>
              <a:gd name="connsiteY98" fmla="*/ 1145060 h 2236416"/>
              <a:gd name="connsiteX99" fmla="*/ 2471351 w 2496065"/>
              <a:gd name="connsiteY99" fmla="*/ 1095633 h 2236416"/>
              <a:gd name="connsiteX100" fmla="*/ 2479589 w 2496065"/>
              <a:gd name="connsiteY100" fmla="*/ 1070919 h 2236416"/>
              <a:gd name="connsiteX101" fmla="*/ 2487827 w 2496065"/>
              <a:gd name="connsiteY101" fmla="*/ 1029730 h 2236416"/>
              <a:gd name="connsiteX102" fmla="*/ 2496065 w 2496065"/>
              <a:gd name="connsiteY102" fmla="*/ 996779 h 2236416"/>
              <a:gd name="connsiteX103" fmla="*/ 2479589 w 2496065"/>
              <a:gd name="connsiteY103" fmla="*/ 189471 h 2236416"/>
              <a:gd name="connsiteX104" fmla="*/ 2454876 w 2496065"/>
              <a:gd name="connsiteY104" fmla="*/ 32952 h 2236416"/>
              <a:gd name="connsiteX105" fmla="*/ 2446638 w 2496065"/>
              <a:gd name="connsiteY105" fmla="*/ 24714 h 22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496065" h="2236416">
                <a:moveTo>
                  <a:pt x="2446638" y="24714"/>
                </a:moveTo>
                <a:cubicBezTo>
                  <a:pt x="2432908" y="35698"/>
                  <a:pt x="2420359" y="48346"/>
                  <a:pt x="2405449" y="57665"/>
                </a:cubicBezTo>
                <a:cubicBezTo>
                  <a:pt x="2398085" y="62267"/>
                  <a:pt x="2389419" y="65903"/>
                  <a:pt x="2380735" y="65903"/>
                </a:cubicBezTo>
                <a:cubicBezTo>
                  <a:pt x="2196736" y="65903"/>
                  <a:pt x="2012778" y="60411"/>
                  <a:pt x="1828800" y="57665"/>
                </a:cubicBezTo>
                <a:cubicBezTo>
                  <a:pt x="1820562" y="49427"/>
                  <a:pt x="1811545" y="41902"/>
                  <a:pt x="1804087" y="32952"/>
                </a:cubicBezTo>
                <a:cubicBezTo>
                  <a:pt x="1797749" y="25346"/>
                  <a:pt x="1795342" y="14423"/>
                  <a:pt x="1787611" y="8238"/>
                </a:cubicBezTo>
                <a:cubicBezTo>
                  <a:pt x="1780830" y="2813"/>
                  <a:pt x="1771135" y="2746"/>
                  <a:pt x="1762897" y="0"/>
                </a:cubicBezTo>
                <a:cubicBezTo>
                  <a:pt x="1686011" y="2746"/>
                  <a:pt x="1609032" y="3584"/>
                  <a:pt x="1532238" y="8238"/>
                </a:cubicBezTo>
                <a:cubicBezTo>
                  <a:pt x="1503776" y="9963"/>
                  <a:pt x="1467424" y="24351"/>
                  <a:pt x="1441622" y="32952"/>
                </a:cubicBezTo>
                <a:lnTo>
                  <a:pt x="1392195" y="49427"/>
                </a:lnTo>
                <a:cubicBezTo>
                  <a:pt x="1383957" y="52173"/>
                  <a:pt x="1375905" y="55559"/>
                  <a:pt x="1367481" y="57665"/>
                </a:cubicBezTo>
                <a:cubicBezTo>
                  <a:pt x="1326106" y="68009"/>
                  <a:pt x="1345271" y="62323"/>
                  <a:pt x="1309816" y="74141"/>
                </a:cubicBezTo>
                <a:cubicBezTo>
                  <a:pt x="1301578" y="79633"/>
                  <a:pt x="1294203" y="86717"/>
                  <a:pt x="1285103" y="90617"/>
                </a:cubicBezTo>
                <a:cubicBezTo>
                  <a:pt x="1274696" y="95077"/>
                  <a:pt x="1263037" y="95744"/>
                  <a:pt x="1252151" y="98854"/>
                </a:cubicBezTo>
                <a:cubicBezTo>
                  <a:pt x="1243802" y="101239"/>
                  <a:pt x="1235419" y="103671"/>
                  <a:pt x="1227438" y="107092"/>
                </a:cubicBezTo>
                <a:cubicBezTo>
                  <a:pt x="1167131" y="132939"/>
                  <a:pt x="1222286" y="116618"/>
                  <a:pt x="1161535" y="131806"/>
                </a:cubicBezTo>
                <a:cubicBezTo>
                  <a:pt x="1090704" y="179026"/>
                  <a:pt x="1180328" y="122409"/>
                  <a:pt x="1112108" y="156519"/>
                </a:cubicBezTo>
                <a:cubicBezTo>
                  <a:pt x="1055218" y="184965"/>
                  <a:pt x="1123024" y="164088"/>
                  <a:pt x="1054443" y="181233"/>
                </a:cubicBezTo>
                <a:cubicBezTo>
                  <a:pt x="1039598" y="196078"/>
                  <a:pt x="1025087" y="213820"/>
                  <a:pt x="1005016" y="222422"/>
                </a:cubicBezTo>
                <a:cubicBezTo>
                  <a:pt x="994610" y="226882"/>
                  <a:pt x="983049" y="227914"/>
                  <a:pt x="972065" y="230660"/>
                </a:cubicBezTo>
                <a:cubicBezTo>
                  <a:pt x="963827" y="238898"/>
                  <a:pt x="956831" y="248602"/>
                  <a:pt x="947351" y="255373"/>
                </a:cubicBezTo>
                <a:cubicBezTo>
                  <a:pt x="937358" y="262511"/>
                  <a:pt x="923834" y="263987"/>
                  <a:pt x="914400" y="271849"/>
                </a:cubicBezTo>
                <a:cubicBezTo>
                  <a:pt x="906794" y="278187"/>
                  <a:pt x="904262" y="288957"/>
                  <a:pt x="897924" y="296563"/>
                </a:cubicBezTo>
                <a:cubicBezTo>
                  <a:pt x="890466" y="305513"/>
                  <a:pt x="880669" y="312326"/>
                  <a:pt x="873211" y="321276"/>
                </a:cubicBezTo>
                <a:cubicBezTo>
                  <a:pt x="838887" y="362465"/>
                  <a:pt x="877329" y="332261"/>
                  <a:pt x="832022" y="362465"/>
                </a:cubicBezTo>
                <a:cubicBezTo>
                  <a:pt x="794253" y="419117"/>
                  <a:pt x="805331" y="393107"/>
                  <a:pt x="790833" y="436606"/>
                </a:cubicBezTo>
                <a:cubicBezTo>
                  <a:pt x="793579" y="582141"/>
                  <a:pt x="793875" y="727743"/>
                  <a:pt x="799070" y="873211"/>
                </a:cubicBezTo>
                <a:cubicBezTo>
                  <a:pt x="799380" y="881889"/>
                  <a:pt x="807308" y="889241"/>
                  <a:pt x="807308" y="897925"/>
                </a:cubicBezTo>
                <a:cubicBezTo>
                  <a:pt x="807308" y="1070002"/>
                  <a:pt x="805569" y="1068352"/>
                  <a:pt x="790833" y="1186249"/>
                </a:cubicBezTo>
                <a:cubicBezTo>
                  <a:pt x="793579" y="1241168"/>
                  <a:pt x="794307" y="1296225"/>
                  <a:pt x="799070" y="1351006"/>
                </a:cubicBezTo>
                <a:cubicBezTo>
                  <a:pt x="799822" y="1359657"/>
                  <a:pt x="805605" y="1367204"/>
                  <a:pt x="807308" y="1375719"/>
                </a:cubicBezTo>
                <a:cubicBezTo>
                  <a:pt x="811116" y="1394759"/>
                  <a:pt x="812800" y="1414162"/>
                  <a:pt x="815546" y="1433384"/>
                </a:cubicBezTo>
                <a:cubicBezTo>
                  <a:pt x="812800" y="1496541"/>
                  <a:pt x="814554" y="1560054"/>
                  <a:pt x="807308" y="1622854"/>
                </a:cubicBezTo>
                <a:cubicBezTo>
                  <a:pt x="806173" y="1632689"/>
                  <a:pt x="798284" y="1641048"/>
                  <a:pt x="790833" y="1647568"/>
                </a:cubicBezTo>
                <a:cubicBezTo>
                  <a:pt x="775931" y="1660607"/>
                  <a:pt x="755406" y="1666517"/>
                  <a:pt x="741405" y="1680519"/>
                </a:cubicBezTo>
                <a:cubicBezTo>
                  <a:pt x="733167" y="1688757"/>
                  <a:pt x="726385" y="1698771"/>
                  <a:pt x="716692" y="1705233"/>
                </a:cubicBezTo>
                <a:cubicBezTo>
                  <a:pt x="709467" y="1710050"/>
                  <a:pt x="699960" y="1710050"/>
                  <a:pt x="691978" y="1713471"/>
                </a:cubicBezTo>
                <a:cubicBezTo>
                  <a:pt x="680691" y="1718308"/>
                  <a:pt x="669689" y="1723853"/>
                  <a:pt x="659027" y="1729946"/>
                </a:cubicBezTo>
                <a:cubicBezTo>
                  <a:pt x="650431" y="1734858"/>
                  <a:pt x="643361" y="1742401"/>
                  <a:pt x="634314" y="1746422"/>
                </a:cubicBezTo>
                <a:cubicBezTo>
                  <a:pt x="618444" y="1753476"/>
                  <a:pt x="599337" y="1753265"/>
                  <a:pt x="584887" y="1762898"/>
                </a:cubicBezTo>
                <a:cubicBezTo>
                  <a:pt x="537391" y="1794560"/>
                  <a:pt x="583210" y="1767147"/>
                  <a:pt x="535460" y="1787611"/>
                </a:cubicBezTo>
                <a:cubicBezTo>
                  <a:pt x="524172" y="1792449"/>
                  <a:pt x="513910" y="1799526"/>
                  <a:pt x="502508" y="1804087"/>
                </a:cubicBezTo>
                <a:cubicBezTo>
                  <a:pt x="486383" y="1810537"/>
                  <a:pt x="469206" y="1814113"/>
                  <a:pt x="453081" y="1820563"/>
                </a:cubicBezTo>
                <a:cubicBezTo>
                  <a:pt x="439351" y="1826055"/>
                  <a:pt x="425789" y="1831985"/>
                  <a:pt x="411892" y="1837038"/>
                </a:cubicBezTo>
                <a:cubicBezTo>
                  <a:pt x="411874" y="1837045"/>
                  <a:pt x="350117" y="1857630"/>
                  <a:pt x="337751" y="1861752"/>
                </a:cubicBezTo>
                <a:cubicBezTo>
                  <a:pt x="275637" y="1882457"/>
                  <a:pt x="352198" y="1854529"/>
                  <a:pt x="288324" y="1886465"/>
                </a:cubicBezTo>
                <a:cubicBezTo>
                  <a:pt x="276504" y="1892375"/>
                  <a:pt x="241220" y="1900301"/>
                  <a:pt x="230660" y="1902941"/>
                </a:cubicBezTo>
                <a:cubicBezTo>
                  <a:pt x="222422" y="1908433"/>
                  <a:pt x="215046" y="1915517"/>
                  <a:pt x="205946" y="1919417"/>
                </a:cubicBezTo>
                <a:cubicBezTo>
                  <a:pt x="195540" y="1923877"/>
                  <a:pt x="183881" y="1924544"/>
                  <a:pt x="172995" y="1927654"/>
                </a:cubicBezTo>
                <a:cubicBezTo>
                  <a:pt x="164645" y="1930039"/>
                  <a:pt x="156519" y="1933146"/>
                  <a:pt x="148281" y="1935892"/>
                </a:cubicBezTo>
                <a:cubicBezTo>
                  <a:pt x="140043" y="1944130"/>
                  <a:pt x="133683" y="1954826"/>
                  <a:pt x="123568" y="1960606"/>
                </a:cubicBezTo>
                <a:cubicBezTo>
                  <a:pt x="113738" y="1966223"/>
                  <a:pt x="101023" y="1964384"/>
                  <a:pt x="90616" y="1968844"/>
                </a:cubicBezTo>
                <a:cubicBezTo>
                  <a:pt x="81516" y="1972744"/>
                  <a:pt x="74141" y="1979827"/>
                  <a:pt x="65903" y="1985319"/>
                </a:cubicBezTo>
                <a:cubicBezTo>
                  <a:pt x="60411" y="1996303"/>
                  <a:pt x="57289" y="2008837"/>
                  <a:pt x="49427" y="2018271"/>
                </a:cubicBezTo>
                <a:cubicBezTo>
                  <a:pt x="43089" y="2025877"/>
                  <a:pt x="30899" y="2027015"/>
                  <a:pt x="24714" y="2034746"/>
                </a:cubicBezTo>
                <a:cubicBezTo>
                  <a:pt x="19289" y="2041527"/>
                  <a:pt x="19897" y="2051479"/>
                  <a:pt x="16476" y="2059460"/>
                </a:cubicBezTo>
                <a:cubicBezTo>
                  <a:pt x="11639" y="2070747"/>
                  <a:pt x="5492" y="2081427"/>
                  <a:pt x="0" y="2092411"/>
                </a:cubicBezTo>
                <a:cubicBezTo>
                  <a:pt x="20709" y="2154538"/>
                  <a:pt x="-7228" y="2077953"/>
                  <a:pt x="24714" y="2141838"/>
                </a:cubicBezTo>
                <a:cubicBezTo>
                  <a:pt x="28597" y="2149605"/>
                  <a:pt x="29068" y="2158785"/>
                  <a:pt x="32951" y="2166552"/>
                </a:cubicBezTo>
                <a:cubicBezTo>
                  <a:pt x="101059" y="2302771"/>
                  <a:pt x="352460" y="2197449"/>
                  <a:pt x="453081" y="2199503"/>
                </a:cubicBezTo>
                <a:cubicBezTo>
                  <a:pt x="598616" y="2196757"/>
                  <a:pt x="744327" y="2198915"/>
                  <a:pt x="889687" y="2191265"/>
                </a:cubicBezTo>
                <a:cubicBezTo>
                  <a:pt x="901950" y="2190620"/>
                  <a:pt x="911140" y="2179102"/>
                  <a:pt x="922638" y="2174790"/>
                </a:cubicBezTo>
                <a:cubicBezTo>
                  <a:pt x="942302" y="2167416"/>
                  <a:pt x="987930" y="2161162"/>
                  <a:pt x="1005016" y="2158314"/>
                </a:cubicBezTo>
                <a:cubicBezTo>
                  <a:pt x="1018746" y="2152822"/>
                  <a:pt x="1032359" y="2147030"/>
                  <a:pt x="1046205" y="2141838"/>
                </a:cubicBezTo>
                <a:cubicBezTo>
                  <a:pt x="1054336" y="2138789"/>
                  <a:pt x="1062937" y="2137021"/>
                  <a:pt x="1070919" y="2133600"/>
                </a:cubicBezTo>
                <a:cubicBezTo>
                  <a:pt x="1082206" y="2128763"/>
                  <a:pt x="1092372" y="2121437"/>
                  <a:pt x="1103870" y="2117125"/>
                </a:cubicBezTo>
                <a:cubicBezTo>
                  <a:pt x="1125848" y="2108883"/>
                  <a:pt x="1156089" y="2106912"/>
                  <a:pt x="1178011" y="2100649"/>
                </a:cubicBezTo>
                <a:cubicBezTo>
                  <a:pt x="1203059" y="2093493"/>
                  <a:pt x="1252151" y="2075936"/>
                  <a:pt x="1252151" y="2075936"/>
                </a:cubicBezTo>
                <a:cubicBezTo>
                  <a:pt x="1260389" y="2067698"/>
                  <a:pt x="1266681" y="2056880"/>
                  <a:pt x="1276865" y="2051222"/>
                </a:cubicBezTo>
                <a:cubicBezTo>
                  <a:pt x="1292046" y="2042788"/>
                  <a:pt x="1310758" y="2042513"/>
                  <a:pt x="1326292" y="2034746"/>
                </a:cubicBezTo>
                <a:cubicBezTo>
                  <a:pt x="1337276" y="2029254"/>
                  <a:pt x="1347956" y="2023108"/>
                  <a:pt x="1359243" y="2018271"/>
                </a:cubicBezTo>
                <a:cubicBezTo>
                  <a:pt x="1381409" y="2008772"/>
                  <a:pt x="1400969" y="2006631"/>
                  <a:pt x="1425146" y="2001795"/>
                </a:cubicBezTo>
                <a:cubicBezTo>
                  <a:pt x="1523092" y="1936498"/>
                  <a:pt x="1433008" y="1988550"/>
                  <a:pt x="1507524" y="1960606"/>
                </a:cubicBezTo>
                <a:cubicBezTo>
                  <a:pt x="1519023" y="1956294"/>
                  <a:pt x="1529188" y="1948968"/>
                  <a:pt x="1540476" y="1944130"/>
                </a:cubicBezTo>
                <a:cubicBezTo>
                  <a:pt x="1548457" y="1940709"/>
                  <a:pt x="1557059" y="1938941"/>
                  <a:pt x="1565189" y="1935892"/>
                </a:cubicBezTo>
                <a:cubicBezTo>
                  <a:pt x="1579035" y="1930700"/>
                  <a:pt x="1592481" y="1924470"/>
                  <a:pt x="1606378" y="1919417"/>
                </a:cubicBezTo>
                <a:cubicBezTo>
                  <a:pt x="1622699" y="1913482"/>
                  <a:pt x="1639329" y="1908433"/>
                  <a:pt x="1655805" y="1902941"/>
                </a:cubicBezTo>
                <a:cubicBezTo>
                  <a:pt x="1664043" y="1900195"/>
                  <a:pt x="1672095" y="1896809"/>
                  <a:pt x="1680519" y="1894703"/>
                </a:cubicBezTo>
                <a:lnTo>
                  <a:pt x="1713470" y="1886465"/>
                </a:lnTo>
                <a:cubicBezTo>
                  <a:pt x="1784307" y="1839243"/>
                  <a:pt x="1694676" y="1895863"/>
                  <a:pt x="1762897" y="1861752"/>
                </a:cubicBezTo>
                <a:cubicBezTo>
                  <a:pt x="1771753" y="1857324"/>
                  <a:pt x="1778755" y="1849704"/>
                  <a:pt x="1787611" y="1845276"/>
                </a:cubicBezTo>
                <a:cubicBezTo>
                  <a:pt x="1795378" y="1841393"/>
                  <a:pt x="1804343" y="1840458"/>
                  <a:pt x="1812324" y="1837038"/>
                </a:cubicBezTo>
                <a:cubicBezTo>
                  <a:pt x="1823611" y="1832201"/>
                  <a:pt x="1834614" y="1826656"/>
                  <a:pt x="1845276" y="1820563"/>
                </a:cubicBezTo>
                <a:cubicBezTo>
                  <a:pt x="1853872" y="1815651"/>
                  <a:pt x="1860685" y="1807471"/>
                  <a:pt x="1869989" y="1804087"/>
                </a:cubicBezTo>
                <a:cubicBezTo>
                  <a:pt x="1891269" y="1796348"/>
                  <a:pt x="1935892" y="1787611"/>
                  <a:pt x="1935892" y="1787611"/>
                </a:cubicBezTo>
                <a:cubicBezTo>
                  <a:pt x="1938638" y="1779373"/>
                  <a:pt x="1938706" y="1769679"/>
                  <a:pt x="1944130" y="1762898"/>
                </a:cubicBezTo>
                <a:cubicBezTo>
                  <a:pt x="1957464" y="1746231"/>
                  <a:pt x="1995024" y="1738133"/>
                  <a:pt x="2010033" y="1729946"/>
                </a:cubicBezTo>
                <a:cubicBezTo>
                  <a:pt x="2010056" y="1729933"/>
                  <a:pt x="2071805" y="1688764"/>
                  <a:pt x="2084173" y="1680519"/>
                </a:cubicBezTo>
                <a:cubicBezTo>
                  <a:pt x="2084201" y="1680501"/>
                  <a:pt x="2133573" y="1647588"/>
                  <a:pt x="2133600" y="1647568"/>
                </a:cubicBezTo>
                <a:cubicBezTo>
                  <a:pt x="2155568" y="1631092"/>
                  <a:pt x="2180087" y="1617558"/>
                  <a:pt x="2199503" y="1598141"/>
                </a:cubicBezTo>
                <a:cubicBezTo>
                  <a:pt x="2236648" y="1560994"/>
                  <a:pt x="2215119" y="1580705"/>
                  <a:pt x="2265405" y="1540476"/>
                </a:cubicBezTo>
                <a:cubicBezTo>
                  <a:pt x="2268151" y="1532238"/>
                  <a:pt x="2268219" y="1522543"/>
                  <a:pt x="2273643" y="1515763"/>
                </a:cubicBezTo>
                <a:cubicBezTo>
                  <a:pt x="2279828" y="1508032"/>
                  <a:pt x="2290957" y="1505865"/>
                  <a:pt x="2298357" y="1499287"/>
                </a:cubicBezTo>
                <a:cubicBezTo>
                  <a:pt x="2315772" y="1483807"/>
                  <a:pt x="2331308" y="1466336"/>
                  <a:pt x="2347784" y="1449860"/>
                </a:cubicBezTo>
                <a:lnTo>
                  <a:pt x="2347784" y="1449860"/>
                </a:lnTo>
                <a:cubicBezTo>
                  <a:pt x="2360317" y="1431060"/>
                  <a:pt x="2388767" y="1392812"/>
                  <a:pt x="2397211" y="1367481"/>
                </a:cubicBezTo>
                <a:cubicBezTo>
                  <a:pt x="2403495" y="1348630"/>
                  <a:pt x="2411244" y="1301787"/>
                  <a:pt x="2421924" y="1276865"/>
                </a:cubicBezTo>
                <a:cubicBezTo>
                  <a:pt x="2440757" y="1232921"/>
                  <a:pt x="2435596" y="1257845"/>
                  <a:pt x="2446638" y="1219200"/>
                </a:cubicBezTo>
                <a:cubicBezTo>
                  <a:pt x="2453249" y="1196062"/>
                  <a:pt x="2458868" y="1168416"/>
                  <a:pt x="2463114" y="1145060"/>
                </a:cubicBezTo>
                <a:cubicBezTo>
                  <a:pt x="2466102" y="1128627"/>
                  <a:pt x="2467728" y="1111938"/>
                  <a:pt x="2471351" y="1095633"/>
                </a:cubicBezTo>
                <a:cubicBezTo>
                  <a:pt x="2473235" y="1087156"/>
                  <a:pt x="2477483" y="1079343"/>
                  <a:pt x="2479589" y="1070919"/>
                </a:cubicBezTo>
                <a:cubicBezTo>
                  <a:pt x="2482985" y="1057335"/>
                  <a:pt x="2484790" y="1043398"/>
                  <a:pt x="2487827" y="1029730"/>
                </a:cubicBezTo>
                <a:cubicBezTo>
                  <a:pt x="2490283" y="1018678"/>
                  <a:pt x="2493319" y="1007763"/>
                  <a:pt x="2496065" y="996779"/>
                </a:cubicBezTo>
                <a:cubicBezTo>
                  <a:pt x="2491132" y="641588"/>
                  <a:pt x="2493874" y="489446"/>
                  <a:pt x="2479589" y="189471"/>
                </a:cubicBezTo>
                <a:cubicBezTo>
                  <a:pt x="2473004" y="51190"/>
                  <a:pt x="2495258" y="93527"/>
                  <a:pt x="2454876" y="32952"/>
                </a:cubicBezTo>
                <a:lnTo>
                  <a:pt x="2446638" y="2471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/>
          <p:cNvSpPr/>
          <p:nvPr/>
        </p:nvSpPr>
        <p:spPr>
          <a:xfrm>
            <a:off x="1378037" y="709632"/>
            <a:ext cx="2667838" cy="2180492"/>
          </a:xfrm>
          <a:custGeom>
            <a:avLst/>
            <a:gdLst>
              <a:gd name="connsiteX0" fmla="*/ 1808704 w 2667838"/>
              <a:gd name="connsiteY0" fmla="*/ 50241 h 2180492"/>
              <a:gd name="connsiteX1" fmla="*/ 1788607 w 2667838"/>
              <a:gd name="connsiteY1" fmla="*/ 25121 h 2180492"/>
              <a:gd name="connsiteX2" fmla="*/ 1773534 w 2667838"/>
              <a:gd name="connsiteY2" fmla="*/ 0 h 2180492"/>
              <a:gd name="connsiteX3" fmla="*/ 1698172 w 2667838"/>
              <a:gd name="connsiteY3" fmla="*/ 5024 h 2180492"/>
              <a:gd name="connsiteX4" fmla="*/ 1683099 w 2667838"/>
              <a:gd name="connsiteY4" fmla="*/ 10048 h 2180492"/>
              <a:gd name="connsiteX5" fmla="*/ 1668027 w 2667838"/>
              <a:gd name="connsiteY5" fmla="*/ 25121 h 2180492"/>
              <a:gd name="connsiteX6" fmla="*/ 1657978 w 2667838"/>
              <a:gd name="connsiteY6" fmla="*/ 55266 h 2180492"/>
              <a:gd name="connsiteX7" fmla="*/ 1652954 w 2667838"/>
              <a:gd name="connsiteY7" fmla="*/ 80386 h 2180492"/>
              <a:gd name="connsiteX8" fmla="*/ 1642906 w 2667838"/>
              <a:gd name="connsiteY8" fmla="*/ 110531 h 2180492"/>
              <a:gd name="connsiteX9" fmla="*/ 1627833 w 2667838"/>
              <a:gd name="connsiteY9" fmla="*/ 150725 h 2180492"/>
              <a:gd name="connsiteX10" fmla="*/ 1612761 w 2667838"/>
              <a:gd name="connsiteY10" fmla="*/ 165797 h 2180492"/>
              <a:gd name="connsiteX11" fmla="*/ 1597688 w 2667838"/>
              <a:gd name="connsiteY11" fmla="*/ 195942 h 2180492"/>
              <a:gd name="connsiteX12" fmla="*/ 1592664 w 2667838"/>
              <a:gd name="connsiteY12" fmla="*/ 211015 h 2180492"/>
              <a:gd name="connsiteX13" fmla="*/ 1577591 w 2667838"/>
              <a:gd name="connsiteY13" fmla="*/ 221063 h 2180492"/>
              <a:gd name="connsiteX14" fmla="*/ 1567543 w 2667838"/>
              <a:gd name="connsiteY14" fmla="*/ 231112 h 2180492"/>
              <a:gd name="connsiteX15" fmla="*/ 1542422 w 2667838"/>
              <a:gd name="connsiteY15" fmla="*/ 251208 h 2180492"/>
              <a:gd name="connsiteX16" fmla="*/ 1517301 w 2667838"/>
              <a:gd name="connsiteY16" fmla="*/ 271305 h 2180492"/>
              <a:gd name="connsiteX17" fmla="*/ 1497205 w 2667838"/>
              <a:gd name="connsiteY17" fmla="*/ 281353 h 2180492"/>
              <a:gd name="connsiteX18" fmla="*/ 1457011 w 2667838"/>
              <a:gd name="connsiteY18" fmla="*/ 301450 h 2180492"/>
              <a:gd name="connsiteX19" fmla="*/ 1416818 w 2667838"/>
              <a:gd name="connsiteY19" fmla="*/ 311499 h 2180492"/>
              <a:gd name="connsiteX20" fmla="*/ 1406769 w 2667838"/>
              <a:gd name="connsiteY20" fmla="*/ 321547 h 2180492"/>
              <a:gd name="connsiteX21" fmla="*/ 1356528 w 2667838"/>
              <a:gd name="connsiteY21" fmla="*/ 336619 h 2180492"/>
              <a:gd name="connsiteX22" fmla="*/ 1341455 w 2667838"/>
              <a:gd name="connsiteY22" fmla="*/ 341644 h 2180492"/>
              <a:gd name="connsiteX23" fmla="*/ 1311310 w 2667838"/>
              <a:gd name="connsiteY23" fmla="*/ 361740 h 2180492"/>
              <a:gd name="connsiteX24" fmla="*/ 1281165 w 2667838"/>
              <a:gd name="connsiteY24" fmla="*/ 371789 h 2180492"/>
              <a:gd name="connsiteX25" fmla="*/ 1261068 w 2667838"/>
              <a:gd name="connsiteY25" fmla="*/ 386861 h 2180492"/>
              <a:gd name="connsiteX26" fmla="*/ 1220875 w 2667838"/>
              <a:gd name="connsiteY26" fmla="*/ 406958 h 2180492"/>
              <a:gd name="connsiteX27" fmla="*/ 1195754 w 2667838"/>
              <a:gd name="connsiteY27" fmla="*/ 427055 h 2180492"/>
              <a:gd name="connsiteX28" fmla="*/ 1175657 w 2667838"/>
              <a:gd name="connsiteY28" fmla="*/ 432079 h 2180492"/>
              <a:gd name="connsiteX29" fmla="*/ 1160585 w 2667838"/>
              <a:gd name="connsiteY29" fmla="*/ 437103 h 2180492"/>
              <a:gd name="connsiteX30" fmla="*/ 1135464 w 2667838"/>
              <a:gd name="connsiteY30" fmla="*/ 447151 h 2180492"/>
              <a:gd name="connsiteX31" fmla="*/ 1120391 w 2667838"/>
              <a:gd name="connsiteY31" fmla="*/ 452175 h 2180492"/>
              <a:gd name="connsiteX32" fmla="*/ 844062 w 2667838"/>
              <a:gd name="connsiteY32" fmla="*/ 457200 h 2180492"/>
              <a:gd name="connsiteX33" fmla="*/ 828989 w 2667838"/>
              <a:gd name="connsiteY33" fmla="*/ 462224 h 2180492"/>
              <a:gd name="connsiteX34" fmla="*/ 813917 w 2667838"/>
              <a:gd name="connsiteY34" fmla="*/ 477296 h 2180492"/>
              <a:gd name="connsiteX35" fmla="*/ 798844 w 2667838"/>
              <a:gd name="connsiteY35" fmla="*/ 487345 h 2180492"/>
              <a:gd name="connsiteX36" fmla="*/ 778748 w 2667838"/>
              <a:gd name="connsiteY36" fmla="*/ 512466 h 2180492"/>
              <a:gd name="connsiteX37" fmla="*/ 763675 w 2667838"/>
              <a:gd name="connsiteY37" fmla="*/ 517490 h 2180492"/>
              <a:gd name="connsiteX38" fmla="*/ 773723 w 2667838"/>
              <a:gd name="connsiteY38" fmla="*/ 532562 h 2180492"/>
              <a:gd name="connsiteX39" fmla="*/ 788796 w 2667838"/>
              <a:gd name="connsiteY39" fmla="*/ 542611 h 2180492"/>
              <a:gd name="connsiteX40" fmla="*/ 808893 w 2667838"/>
              <a:gd name="connsiteY40" fmla="*/ 557683 h 2180492"/>
              <a:gd name="connsiteX41" fmla="*/ 818941 w 2667838"/>
              <a:gd name="connsiteY41" fmla="*/ 587828 h 2180492"/>
              <a:gd name="connsiteX42" fmla="*/ 828989 w 2667838"/>
              <a:gd name="connsiteY42" fmla="*/ 602901 h 2180492"/>
              <a:gd name="connsiteX43" fmla="*/ 839038 w 2667838"/>
              <a:gd name="connsiteY43" fmla="*/ 638070 h 2180492"/>
              <a:gd name="connsiteX44" fmla="*/ 859134 w 2667838"/>
              <a:gd name="connsiteY44" fmla="*/ 683288 h 2180492"/>
              <a:gd name="connsiteX45" fmla="*/ 864158 w 2667838"/>
              <a:gd name="connsiteY45" fmla="*/ 828989 h 2180492"/>
              <a:gd name="connsiteX46" fmla="*/ 869183 w 2667838"/>
              <a:gd name="connsiteY46" fmla="*/ 844061 h 2180492"/>
              <a:gd name="connsiteX47" fmla="*/ 864158 w 2667838"/>
              <a:gd name="connsiteY47" fmla="*/ 979714 h 2180492"/>
              <a:gd name="connsiteX48" fmla="*/ 854110 w 2667838"/>
              <a:gd name="connsiteY48" fmla="*/ 994786 h 2180492"/>
              <a:gd name="connsiteX49" fmla="*/ 839038 w 2667838"/>
              <a:gd name="connsiteY49" fmla="*/ 1045028 h 2180492"/>
              <a:gd name="connsiteX50" fmla="*/ 798844 w 2667838"/>
              <a:gd name="connsiteY50" fmla="*/ 1095270 h 2180492"/>
              <a:gd name="connsiteX51" fmla="*/ 793820 w 2667838"/>
              <a:gd name="connsiteY51" fmla="*/ 1120391 h 2180492"/>
              <a:gd name="connsiteX52" fmla="*/ 778748 w 2667838"/>
              <a:gd name="connsiteY52" fmla="*/ 1175657 h 2180492"/>
              <a:gd name="connsiteX53" fmla="*/ 788796 w 2667838"/>
              <a:gd name="connsiteY53" fmla="*/ 1251019 h 2180492"/>
              <a:gd name="connsiteX54" fmla="*/ 793820 w 2667838"/>
              <a:gd name="connsiteY54" fmla="*/ 1266092 h 2180492"/>
              <a:gd name="connsiteX55" fmla="*/ 803868 w 2667838"/>
              <a:gd name="connsiteY55" fmla="*/ 1281164 h 2180492"/>
              <a:gd name="connsiteX56" fmla="*/ 823965 w 2667838"/>
              <a:gd name="connsiteY56" fmla="*/ 1296237 h 2180492"/>
              <a:gd name="connsiteX57" fmla="*/ 834013 w 2667838"/>
              <a:gd name="connsiteY57" fmla="*/ 1311310 h 2180492"/>
              <a:gd name="connsiteX58" fmla="*/ 849086 w 2667838"/>
              <a:gd name="connsiteY58" fmla="*/ 1321358 h 2180492"/>
              <a:gd name="connsiteX59" fmla="*/ 864158 w 2667838"/>
              <a:gd name="connsiteY59" fmla="*/ 1336430 h 2180492"/>
              <a:gd name="connsiteX60" fmla="*/ 869183 w 2667838"/>
              <a:gd name="connsiteY60" fmla="*/ 1351503 h 2180492"/>
              <a:gd name="connsiteX61" fmla="*/ 864158 w 2667838"/>
              <a:gd name="connsiteY61" fmla="*/ 1416817 h 2180492"/>
              <a:gd name="connsiteX62" fmla="*/ 854110 w 2667838"/>
              <a:gd name="connsiteY62" fmla="*/ 1451986 h 2180492"/>
              <a:gd name="connsiteX63" fmla="*/ 844062 w 2667838"/>
              <a:gd name="connsiteY63" fmla="*/ 1487156 h 2180492"/>
              <a:gd name="connsiteX64" fmla="*/ 834013 w 2667838"/>
              <a:gd name="connsiteY64" fmla="*/ 1502228 h 2180492"/>
              <a:gd name="connsiteX65" fmla="*/ 818941 w 2667838"/>
              <a:gd name="connsiteY65" fmla="*/ 1562518 h 2180492"/>
              <a:gd name="connsiteX66" fmla="*/ 803868 w 2667838"/>
              <a:gd name="connsiteY66" fmla="*/ 1592663 h 2180492"/>
              <a:gd name="connsiteX67" fmla="*/ 778748 w 2667838"/>
              <a:gd name="connsiteY67" fmla="*/ 1612760 h 2180492"/>
              <a:gd name="connsiteX68" fmla="*/ 743578 w 2667838"/>
              <a:gd name="connsiteY68" fmla="*/ 1622808 h 2180492"/>
              <a:gd name="connsiteX69" fmla="*/ 713433 w 2667838"/>
              <a:gd name="connsiteY69" fmla="*/ 1632857 h 2180492"/>
              <a:gd name="connsiteX70" fmla="*/ 698361 w 2667838"/>
              <a:gd name="connsiteY70" fmla="*/ 1637881 h 2180492"/>
              <a:gd name="connsiteX71" fmla="*/ 653143 w 2667838"/>
              <a:gd name="connsiteY71" fmla="*/ 1663002 h 2180492"/>
              <a:gd name="connsiteX72" fmla="*/ 638071 w 2667838"/>
              <a:gd name="connsiteY72" fmla="*/ 1673050 h 2180492"/>
              <a:gd name="connsiteX73" fmla="*/ 602901 w 2667838"/>
              <a:gd name="connsiteY73" fmla="*/ 1683099 h 2180492"/>
              <a:gd name="connsiteX74" fmla="*/ 587829 w 2667838"/>
              <a:gd name="connsiteY74" fmla="*/ 1693147 h 2180492"/>
              <a:gd name="connsiteX75" fmla="*/ 567732 w 2667838"/>
              <a:gd name="connsiteY75" fmla="*/ 1698171 h 2180492"/>
              <a:gd name="connsiteX76" fmla="*/ 517490 w 2667838"/>
              <a:gd name="connsiteY76" fmla="*/ 1708219 h 2180492"/>
              <a:gd name="connsiteX77" fmla="*/ 492369 w 2667838"/>
              <a:gd name="connsiteY77" fmla="*/ 1718268 h 2180492"/>
              <a:gd name="connsiteX78" fmla="*/ 457200 w 2667838"/>
              <a:gd name="connsiteY78" fmla="*/ 1723292 h 2180492"/>
              <a:gd name="connsiteX79" fmla="*/ 442128 w 2667838"/>
              <a:gd name="connsiteY79" fmla="*/ 1728316 h 2180492"/>
              <a:gd name="connsiteX80" fmla="*/ 417007 w 2667838"/>
              <a:gd name="connsiteY80" fmla="*/ 1733340 h 2180492"/>
              <a:gd name="connsiteX81" fmla="*/ 381838 w 2667838"/>
              <a:gd name="connsiteY81" fmla="*/ 1748413 h 2180492"/>
              <a:gd name="connsiteX82" fmla="*/ 366765 w 2667838"/>
              <a:gd name="connsiteY82" fmla="*/ 1753437 h 2180492"/>
              <a:gd name="connsiteX83" fmla="*/ 351693 w 2667838"/>
              <a:gd name="connsiteY83" fmla="*/ 1763485 h 2180492"/>
              <a:gd name="connsiteX84" fmla="*/ 341644 w 2667838"/>
              <a:gd name="connsiteY84" fmla="*/ 1773534 h 2180492"/>
              <a:gd name="connsiteX85" fmla="*/ 326572 w 2667838"/>
              <a:gd name="connsiteY85" fmla="*/ 1778558 h 2180492"/>
              <a:gd name="connsiteX86" fmla="*/ 306475 w 2667838"/>
              <a:gd name="connsiteY86" fmla="*/ 1798655 h 2180492"/>
              <a:gd name="connsiteX87" fmla="*/ 296427 w 2667838"/>
              <a:gd name="connsiteY87" fmla="*/ 1813727 h 2180492"/>
              <a:gd name="connsiteX88" fmla="*/ 281354 w 2667838"/>
              <a:gd name="connsiteY88" fmla="*/ 1818751 h 2180492"/>
              <a:gd name="connsiteX89" fmla="*/ 231112 w 2667838"/>
              <a:gd name="connsiteY89" fmla="*/ 1848896 h 2180492"/>
              <a:gd name="connsiteX90" fmla="*/ 200967 w 2667838"/>
              <a:gd name="connsiteY90" fmla="*/ 1863969 h 2180492"/>
              <a:gd name="connsiteX91" fmla="*/ 175846 w 2667838"/>
              <a:gd name="connsiteY91" fmla="*/ 1884066 h 2180492"/>
              <a:gd name="connsiteX92" fmla="*/ 145701 w 2667838"/>
              <a:gd name="connsiteY92" fmla="*/ 1909186 h 2180492"/>
              <a:gd name="connsiteX93" fmla="*/ 135653 w 2667838"/>
              <a:gd name="connsiteY93" fmla="*/ 1924259 h 2180492"/>
              <a:gd name="connsiteX94" fmla="*/ 110532 w 2667838"/>
              <a:gd name="connsiteY94" fmla="*/ 1949380 h 2180492"/>
              <a:gd name="connsiteX95" fmla="*/ 90435 w 2667838"/>
              <a:gd name="connsiteY95" fmla="*/ 1974501 h 2180492"/>
              <a:gd name="connsiteX96" fmla="*/ 75363 w 2667838"/>
              <a:gd name="connsiteY96" fmla="*/ 1979525 h 2180492"/>
              <a:gd name="connsiteX97" fmla="*/ 50242 w 2667838"/>
              <a:gd name="connsiteY97" fmla="*/ 2004646 h 2180492"/>
              <a:gd name="connsiteX98" fmla="*/ 40194 w 2667838"/>
              <a:gd name="connsiteY98" fmla="*/ 2019718 h 2180492"/>
              <a:gd name="connsiteX99" fmla="*/ 25121 w 2667838"/>
              <a:gd name="connsiteY99" fmla="*/ 2024742 h 2180492"/>
              <a:gd name="connsiteX100" fmla="*/ 15073 w 2667838"/>
              <a:gd name="connsiteY100" fmla="*/ 2034791 h 2180492"/>
              <a:gd name="connsiteX101" fmla="*/ 5024 w 2667838"/>
              <a:gd name="connsiteY101" fmla="*/ 2074984 h 2180492"/>
              <a:gd name="connsiteX102" fmla="*/ 0 w 2667838"/>
              <a:gd name="connsiteY102" fmla="*/ 2090057 h 2180492"/>
              <a:gd name="connsiteX103" fmla="*/ 5024 w 2667838"/>
              <a:gd name="connsiteY103" fmla="*/ 2125226 h 2180492"/>
              <a:gd name="connsiteX104" fmla="*/ 25121 w 2667838"/>
              <a:gd name="connsiteY104" fmla="*/ 2145323 h 2180492"/>
              <a:gd name="connsiteX105" fmla="*/ 55266 w 2667838"/>
              <a:gd name="connsiteY105" fmla="*/ 2165419 h 2180492"/>
              <a:gd name="connsiteX106" fmla="*/ 120580 w 2667838"/>
              <a:gd name="connsiteY106" fmla="*/ 2180492 h 2180492"/>
              <a:gd name="connsiteX107" fmla="*/ 241161 w 2667838"/>
              <a:gd name="connsiteY107" fmla="*/ 2175468 h 2180492"/>
              <a:gd name="connsiteX108" fmla="*/ 256233 w 2667838"/>
              <a:gd name="connsiteY108" fmla="*/ 2170444 h 2180492"/>
              <a:gd name="connsiteX109" fmla="*/ 281354 w 2667838"/>
              <a:gd name="connsiteY109" fmla="*/ 2165419 h 2180492"/>
              <a:gd name="connsiteX110" fmla="*/ 296427 w 2667838"/>
              <a:gd name="connsiteY110" fmla="*/ 2160395 h 2180492"/>
              <a:gd name="connsiteX111" fmla="*/ 331596 w 2667838"/>
              <a:gd name="connsiteY111" fmla="*/ 2155371 h 2180492"/>
              <a:gd name="connsiteX112" fmla="*/ 361741 w 2667838"/>
              <a:gd name="connsiteY112" fmla="*/ 2150347 h 2180492"/>
              <a:gd name="connsiteX113" fmla="*/ 472273 w 2667838"/>
              <a:gd name="connsiteY113" fmla="*/ 2140299 h 2180492"/>
              <a:gd name="connsiteX114" fmla="*/ 592853 w 2667838"/>
              <a:gd name="connsiteY114" fmla="*/ 2130250 h 2180492"/>
              <a:gd name="connsiteX115" fmla="*/ 778748 w 2667838"/>
              <a:gd name="connsiteY115" fmla="*/ 2125226 h 2180492"/>
              <a:gd name="connsiteX116" fmla="*/ 808893 w 2667838"/>
              <a:gd name="connsiteY116" fmla="*/ 2120202 h 2180492"/>
              <a:gd name="connsiteX117" fmla="*/ 939521 w 2667838"/>
              <a:gd name="connsiteY117" fmla="*/ 2110153 h 2180492"/>
              <a:gd name="connsiteX118" fmla="*/ 1090246 w 2667838"/>
              <a:gd name="connsiteY118" fmla="*/ 2090057 h 2180492"/>
              <a:gd name="connsiteX119" fmla="*/ 1140488 w 2667838"/>
              <a:gd name="connsiteY119" fmla="*/ 2085033 h 2180492"/>
              <a:gd name="connsiteX120" fmla="*/ 1235948 w 2667838"/>
              <a:gd name="connsiteY120" fmla="*/ 2069960 h 2180492"/>
              <a:gd name="connsiteX121" fmla="*/ 1281165 w 2667838"/>
              <a:gd name="connsiteY121" fmla="*/ 2059912 h 2180492"/>
              <a:gd name="connsiteX122" fmla="*/ 1326383 w 2667838"/>
              <a:gd name="connsiteY122" fmla="*/ 2054888 h 2180492"/>
              <a:gd name="connsiteX123" fmla="*/ 1406769 w 2667838"/>
              <a:gd name="connsiteY123" fmla="*/ 2044839 h 2180492"/>
              <a:gd name="connsiteX124" fmla="*/ 1512277 w 2667838"/>
              <a:gd name="connsiteY124" fmla="*/ 2024742 h 2180492"/>
              <a:gd name="connsiteX125" fmla="*/ 1607737 w 2667838"/>
              <a:gd name="connsiteY125" fmla="*/ 2009670 h 2180492"/>
              <a:gd name="connsiteX126" fmla="*/ 1642906 w 2667838"/>
              <a:gd name="connsiteY126" fmla="*/ 2004646 h 2180492"/>
              <a:gd name="connsiteX127" fmla="*/ 1708220 w 2667838"/>
              <a:gd name="connsiteY127" fmla="*/ 1994597 h 2180492"/>
              <a:gd name="connsiteX128" fmla="*/ 1763486 w 2667838"/>
              <a:gd name="connsiteY128" fmla="*/ 1974501 h 2180492"/>
              <a:gd name="connsiteX129" fmla="*/ 1793631 w 2667838"/>
              <a:gd name="connsiteY129" fmla="*/ 1969477 h 2180492"/>
              <a:gd name="connsiteX130" fmla="*/ 1818752 w 2667838"/>
              <a:gd name="connsiteY130" fmla="*/ 1959428 h 2180492"/>
              <a:gd name="connsiteX131" fmla="*/ 1884066 w 2667838"/>
              <a:gd name="connsiteY131" fmla="*/ 1929283 h 2180492"/>
              <a:gd name="connsiteX132" fmla="*/ 1914211 w 2667838"/>
              <a:gd name="connsiteY132" fmla="*/ 1919235 h 2180492"/>
              <a:gd name="connsiteX133" fmla="*/ 1944356 w 2667838"/>
              <a:gd name="connsiteY133" fmla="*/ 1904162 h 2180492"/>
              <a:gd name="connsiteX134" fmla="*/ 1979526 w 2667838"/>
              <a:gd name="connsiteY134" fmla="*/ 1889090 h 2180492"/>
              <a:gd name="connsiteX135" fmla="*/ 2039816 w 2667838"/>
              <a:gd name="connsiteY135" fmla="*/ 1858945 h 2180492"/>
              <a:gd name="connsiteX136" fmla="*/ 2069961 w 2667838"/>
              <a:gd name="connsiteY136" fmla="*/ 1843872 h 2180492"/>
              <a:gd name="connsiteX137" fmla="*/ 2120202 w 2667838"/>
              <a:gd name="connsiteY137" fmla="*/ 1828800 h 2180492"/>
              <a:gd name="connsiteX138" fmla="*/ 2175468 w 2667838"/>
              <a:gd name="connsiteY138" fmla="*/ 1798655 h 2180492"/>
              <a:gd name="connsiteX139" fmla="*/ 2215662 w 2667838"/>
              <a:gd name="connsiteY139" fmla="*/ 1768510 h 2180492"/>
              <a:gd name="connsiteX140" fmla="*/ 2255855 w 2667838"/>
              <a:gd name="connsiteY140" fmla="*/ 1748413 h 2180492"/>
              <a:gd name="connsiteX141" fmla="*/ 2265904 w 2667838"/>
              <a:gd name="connsiteY141" fmla="*/ 1738364 h 2180492"/>
              <a:gd name="connsiteX142" fmla="*/ 2286000 w 2667838"/>
              <a:gd name="connsiteY142" fmla="*/ 1723292 h 2180492"/>
              <a:gd name="connsiteX143" fmla="*/ 2301073 w 2667838"/>
              <a:gd name="connsiteY143" fmla="*/ 1708219 h 2180492"/>
              <a:gd name="connsiteX144" fmla="*/ 2326194 w 2667838"/>
              <a:gd name="connsiteY144" fmla="*/ 1698171 h 2180492"/>
              <a:gd name="connsiteX145" fmla="*/ 2341266 w 2667838"/>
              <a:gd name="connsiteY145" fmla="*/ 1683099 h 2180492"/>
              <a:gd name="connsiteX146" fmla="*/ 2376435 w 2667838"/>
              <a:gd name="connsiteY146" fmla="*/ 1668026 h 2180492"/>
              <a:gd name="connsiteX147" fmla="*/ 2406580 w 2667838"/>
              <a:gd name="connsiteY147" fmla="*/ 1637881 h 2180492"/>
              <a:gd name="connsiteX148" fmla="*/ 2426677 w 2667838"/>
              <a:gd name="connsiteY148" fmla="*/ 1617784 h 2180492"/>
              <a:gd name="connsiteX149" fmla="*/ 2441750 w 2667838"/>
              <a:gd name="connsiteY149" fmla="*/ 1607736 h 2180492"/>
              <a:gd name="connsiteX150" fmla="*/ 2466871 w 2667838"/>
              <a:gd name="connsiteY150" fmla="*/ 1577591 h 2180492"/>
              <a:gd name="connsiteX151" fmla="*/ 2481943 w 2667838"/>
              <a:gd name="connsiteY151" fmla="*/ 1562518 h 2180492"/>
              <a:gd name="connsiteX152" fmla="*/ 2497016 w 2667838"/>
              <a:gd name="connsiteY152" fmla="*/ 1537397 h 2180492"/>
              <a:gd name="connsiteX153" fmla="*/ 2522137 w 2667838"/>
              <a:gd name="connsiteY153" fmla="*/ 1517301 h 2180492"/>
              <a:gd name="connsiteX154" fmla="*/ 2532185 w 2667838"/>
              <a:gd name="connsiteY154" fmla="*/ 1497204 h 2180492"/>
              <a:gd name="connsiteX155" fmla="*/ 2562330 w 2667838"/>
              <a:gd name="connsiteY155" fmla="*/ 1457011 h 2180492"/>
              <a:gd name="connsiteX156" fmla="*/ 2572378 w 2667838"/>
              <a:gd name="connsiteY156" fmla="*/ 1431890 h 2180492"/>
              <a:gd name="connsiteX157" fmla="*/ 2587451 w 2667838"/>
              <a:gd name="connsiteY157" fmla="*/ 1411793 h 2180492"/>
              <a:gd name="connsiteX158" fmla="*/ 2597499 w 2667838"/>
              <a:gd name="connsiteY158" fmla="*/ 1396721 h 2180492"/>
              <a:gd name="connsiteX159" fmla="*/ 2602523 w 2667838"/>
              <a:gd name="connsiteY159" fmla="*/ 1381648 h 2180492"/>
              <a:gd name="connsiteX160" fmla="*/ 2607548 w 2667838"/>
              <a:gd name="connsiteY160" fmla="*/ 1361551 h 2180492"/>
              <a:gd name="connsiteX161" fmla="*/ 2617596 w 2667838"/>
              <a:gd name="connsiteY161" fmla="*/ 1346479 h 2180492"/>
              <a:gd name="connsiteX162" fmla="*/ 2622620 w 2667838"/>
              <a:gd name="connsiteY162" fmla="*/ 1321358 h 2180492"/>
              <a:gd name="connsiteX163" fmla="*/ 2647741 w 2667838"/>
              <a:gd name="connsiteY163" fmla="*/ 1251019 h 2180492"/>
              <a:gd name="connsiteX164" fmla="*/ 2657789 w 2667838"/>
              <a:gd name="connsiteY164" fmla="*/ 1210826 h 2180492"/>
              <a:gd name="connsiteX165" fmla="*/ 2667838 w 2667838"/>
              <a:gd name="connsiteY165" fmla="*/ 1170633 h 2180492"/>
              <a:gd name="connsiteX166" fmla="*/ 2662813 w 2667838"/>
              <a:gd name="connsiteY166" fmla="*/ 763674 h 2180492"/>
              <a:gd name="connsiteX167" fmla="*/ 2657789 w 2667838"/>
              <a:gd name="connsiteY167" fmla="*/ 743578 h 2180492"/>
              <a:gd name="connsiteX168" fmla="*/ 2647741 w 2667838"/>
              <a:gd name="connsiteY168" fmla="*/ 703384 h 2180492"/>
              <a:gd name="connsiteX169" fmla="*/ 2642717 w 2667838"/>
              <a:gd name="connsiteY169" fmla="*/ 683288 h 2180492"/>
              <a:gd name="connsiteX170" fmla="*/ 2637693 w 2667838"/>
              <a:gd name="connsiteY170" fmla="*/ 658167 h 2180492"/>
              <a:gd name="connsiteX171" fmla="*/ 2612572 w 2667838"/>
              <a:gd name="connsiteY171" fmla="*/ 607925 h 2180492"/>
              <a:gd name="connsiteX172" fmla="*/ 2597499 w 2667838"/>
              <a:gd name="connsiteY172" fmla="*/ 567731 h 2180492"/>
              <a:gd name="connsiteX173" fmla="*/ 2582427 w 2667838"/>
              <a:gd name="connsiteY173" fmla="*/ 522514 h 2180492"/>
              <a:gd name="connsiteX174" fmla="*/ 2572378 w 2667838"/>
              <a:gd name="connsiteY174" fmla="*/ 502417 h 2180492"/>
              <a:gd name="connsiteX175" fmla="*/ 2557306 w 2667838"/>
              <a:gd name="connsiteY175" fmla="*/ 462224 h 2180492"/>
              <a:gd name="connsiteX176" fmla="*/ 2552282 w 2667838"/>
              <a:gd name="connsiteY176" fmla="*/ 432079 h 2180492"/>
              <a:gd name="connsiteX177" fmla="*/ 2537209 w 2667838"/>
              <a:gd name="connsiteY177" fmla="*/ 396910 h 2180492"/>
              <a:gd name="connsiteX178" fmla="*/ 2512088 w 2667838"/>
              <a:gd name="connsiteY178" fmla="*/ 351692 h 2180492"/>
              <a:gd name="connsiteX179" fmla="*/ 2486967 w 2667838"/>
              <a:gd name="connsiteY179" fmla="*/ 286378 h 2180492"/>
              <a:gd name="connsiteX180" fmla="*/ 2461846 w 2667838"/>
              <a:gd name="connsiteY180" fmla="*/ 236136 h 2180492"/>
              <a:gd name="connsiteX181" fmla="*/ 2436726 w 2667838"/>
              <a:gd name="connsiteY181" fmla="*/ 211015 h 2180492"/>
              <a:gd name="connsiteX182" fmla="*/ 2421653 w 2667838"/>
              <a:gd name="connsiteY182" fmla="*/ 185894 h 2180492"/>
              <a:gd name="connsiteX183" fmla="*/ 2371411 w 2667838"/>
              <a:gd name="connsiteY183" fmla="*/ 145701 h 2180492"/>
              <a:gd name="connsiteX184" fmla="*/ 2341266 w 2667838"/>
              <a:gd name="connsiteY184" fmla="*/ 125604 h 2180492"/>
              <a:gd name="connsiteX185" fmla="*/ 2311121 w 2667838"/>
              <a:gd name="connsiteY185" fmla="*/ 105507 h 2180492"/>
              <a:gd name="connsiteX186" fmla="*/ 2265904 w 2667838"/>
              <a:gd name="connsiteY186" fmla="*/ 80386 h 2180492"/>
              <a:gd name="connsiteX187" fmla="*/ 2250831 w 2667838"/>
              <a:gd name="connsiteY187" fmla="*/ 65314 h 2180492"/>
              <a:gd name="connsiteX188" fmla="*/ 2225710 w 2667838"/>
              <a:gd name="connsiteY188" fmla="*/ 55266 h 2180492"/>
              <a:gd name="connsiteX189" fmla="*/ 2180493 w 2667838"/>
              <a:gd name="connsiteY189" fmla="*/ 40193 h 2180492"/>
              <a:gd name="connsiteX190" fmla="*/ 2165420 w 2667838"/>
              <a:gd name="connsiteY190" fmla="*/ 35169 h 2180492"/>
              <a:gd name="connsiteX191" fmla="*/ 2140299 w 2667838"/>
              <a:gd name="connsiteY191" fmla="*/ 30145 h 2180492"/>
              <a:gd name="connsiteX192" fmla="*/ 2110154 w 2667838"/>
              <a:gd name="connsiteY192" fmla="*/ 20096 h 2180492"/>
              <a:gd name="connsiteX193" fmla="*/ 1808704 w 2667838"/>
              <a:gd name="connsiteY193" fmla="*/ 50241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667838" h="2180492">
                <a:moveTo>
                  <a:pt x="1808704" y="50241"/>
                </a:moveTo>
                <a:cubicBezTo>
                  <a:pt x="1755113" y="51078"/>
                  <a:pt x="1794290" y="34214"/>
                  <a:pt x="1788607" y="25121"/>
                </a:cubicBezTo>
                <a:cubicBezTo>
                  <a:pt x="1766867" y="-9663"/>
                  <a:pt x="1800939" y="27403"/>
                  <a:pt x="1773534" y="0"/>
                </a:cubicBezTo>
                <a:cubicBezTo>
                  <a:pt x="1748413" y="1675"/>
                  <a:pt x="1723194" y="2244"/>
                  <a:pt x="1698172" y="5024"/>
                </a:cubicBezTo>
                <a:cubicBezTo>
                  <a:pt x="1692908" y="5609"/>
                  <a:pt x="1687506" y="7110"/>
                  <a:pt x="1683099" y="10048"/>
                </a:cubicBezTo>
                <a:cubicBezTo>
                  <a:pt x="1677187" y="13989"/>
                  <a:pt x="1673051" y="20097"/>
                  <a:pt x="1668027" y="25121"/>
                </a:cubicBezTo>
                <a:cubicBezTo>
                  <a:pt x="1664677" y="35169"/>
                  <a:pt x="1660055" y="44880"/>
                  <a:pt x="1657978" y="55266"/>
                </a:cubicBezTo>
                <a:cubicBezTo>
                  <a:pt x="1656303" y="63639"/>
                  <a:pt x="1655201" y="72148"/>
                  <a:pt x="1652954" y="80386"/>
                </a:cubicBezTo>
                <a:cubicBezTo>
                  <a:pt x="1650167" y="90605"/>
                  <a:pt x="1645475" y="100255"/>
                  <a:pt x="1642906" y="110531"/>
                </a:cubicBezTo>
                <a:cubicBezTo>
                  <a:pt x="1638860" y="126716"/>
                  <a:pt x="1637939" y="136576"/>
                  <a:pt x="1627833" y="150725"/>
                </a:cubicBezTo>
                <a:cubicBezTo>
                  <a:pt x="1623703" y="156507"/>
                  <a:pt x="1617785" y="160773"/>
                  <a:pt x="1612761" y="165797"/>
                </a:cubicBezTo>
                <a:cubicBezTo>
                  <a:pt x="1600133" y="203684"/>
                  <a:pt x="1617168" y="156984"/>
                  <a:pt x="1597688" y="195942"/>
                </a:cubicBezTo>
                <a:cubicBezTo>
                  <a:pt x="1595319" y="200679"/>
                  <a:pt x="1595972" y="206879"/>
                  <a:pt x="1592664" y="211015"/>
                </a:cubicBezTo>
                <a:cubicBezTo>
                  <a:pt x="1588892" y="215730"/>
                  <a:pt x="1582306" y="217291"/>
                  <a:pt x="1577591" y="221063"/>
                </a:cubicBezTo>
                <a:cubicBezTo>
                  <a:pt x="1573892" y="224022"/>
                  <a:pt x="1570502" y="227413"/>
                  <a:pt x="1567543" y="231112"/>
                </a:cubicBezTo>
                <a:cubicBezTo>
                  <a:pt x="1551017" y="251771"/>
                  <a:pt x="1566329" y="243240"/>
                  <a:pt x="1542422" y="251208"/>
                </a:cubicBezTo>
                <a:cubicBezTo>
                  <a:pt x="1531417" y="262214"/>
                  <a:pt x="1532092" y="262853"/>
                  <a:pt x="1517301" y="271305"/>
                </a:cubicBezTo>
                <a:cubicBezTo>
                  <a:pt x="1510798" y="275021"/>
                  <a:pt x="1503436" y="277199"/>
                  <a:pt x="1497205" y="281353"/>
                </a:cubicBezTo>
                <a:cubicBezTo>
                  <a:pt x="1468733" y="300335"/>
                  <a:pt x="1516096" y="286678"/>
                  <a:pt x="1457011" y="301450"/>
                </a:cubicBezTo>
                <a:lnTo>
                  <a:pt x="1416818" y="311499"/>
                </a:lnTo>
                <a:cubicBezTo>
                  <a:pt x="1413468" y="314848"/>
                  <a:pt x="1411006" y="319429"/>
                  <a:pt x="1406769" y="321547"/>
                </a:cubicBezTo>
                <a:cubicBezTo>
                  <a:pt x="1390847" y="329508"/>
                  <a:pt x="1373357" y="331810"/>
                  <a:pt x="1356528" y="336619"/>
                </a:cubicBezTo>
                <a:cubicBezTo>
                  <a:pt x="1351436" y="338074"/>
                  <a:pt x="1346085" y="339072"/>
                  <a:pt x="1341455" y="341644"/>
                </a:cubicBezTo>
                <a:cubicBezTo>
                  <a:pt x="1330898" y="347509"/>
                  <a:pt x="1322767" y="357921"/>
                  <a:pt x="1311310" y="361740"/>
                </a:cubicBezTo>
                <a:lnTo>
                  <a:pt x="1281165" y="371789"/>
                </a:lnTo>
                <a:cubicBezTo>
                  <a:pt x="1274466" y="376813"/>
                  <a:pt x="1268338" y="382707"/>
                  <a:pt x="1261068" y="386861"/>
                </a:cubicBezTo>
                <a:cubicBezTo>
                  <a:pt x="1204186" y="419364"/>
                  <a:pt x="1310552" y="344183"/>
                  <a:pt x="1220875" y="406958"/>
                </a:cubicBezTo>
                <a:cubicBezTo>
                  <a:pt x="1212090" y="413108"/>
                  <a:pt x="1205128" y="421847"/>
                  <a:pt x="1195754" y="427055"/>
                </a:cubicBezTo>
                <a:cubicBezTo>
                  <a:pt x="1189718" y="430408"/>
                  <a:pt x="1182296" y="430182"/>
                  <a:pt x="1175657" y="432079"/>
                </a:cubicBezTo>
                <a:cubicBezTo>
                  <a:pt x="1170565" y="433534"/>
                  <a:pt x="1165544" y="435244"/>
                  <a:pt x="1160585" y="437103"/>
                </a:cubicBezTo>
                <a:cubicBezTo>
                  <a:pt x="1152141" y="440270"/>
                  <a:pt x="1143908" y="443984"/>
                  <a:pt x="1135464" y="447151"/>
                </a:cubicBezTo>
                <a:cubicBezTo>
                  <a:pt x="1130505" y="449010"/>
                  <a:pt x="1125684" y="451992"/>
                  <a:pt x="1120391" y="452175"/>
                </a:cubicBezTo>
                <a:cubicBezTo>
                  <a:pt x="1028321" y="455350"/>
                  <a:pt x="936172" y="455525"/>
                  <a:pt x="844062" y="457200"/>
                </a:cubicBezTo>
                <a:cubicBezTo>
                  <a:pt x="839038" y="458875"/>
                  <a:pt x="833396" y="459286"/>
                  <a:pt x="828989" y="462224"/>
                </a:cubicBezTo>
                <a:cubicBezTo>
                  <a:pt x="823077" y="466165"/>
                  <a:pt x="819375" y="472747"/>
                  <a:pt x="813917" y="477296"/>
                </a:cubicBezTo>
                <a:cubicBezTo>
                  <a:pt x="809278" y="481162"/>
                  <a:pt x="803868" y="483995"/>
                  <a:pt x="798844" y="487345"/>
                </a:cubicBezTo>
                <a:cubicBezTo>
                  <a:pt x="794281" y="494189"/>
                  <a:pt x="786701" y="507694"/>
                  <a:pt x="778748" y="512466"/>
                </a:cubicBezTo>
                <a:cubicBezTo>
                  <a:pt x="774207" y="515191"/>
                  <a:pt x="768699" y="515815"/>
                  <a:pt x="763675" y="517490"/>
                </a:cubicBezTo>
                <a:cubicBezTo>
                  <a:pt x="767024" y="522514"/>
                  <a:pt x="769453" y="528292"/>
                  <a:pt x="773723" y="532562"/>
                </a:cubicBezTo>
                <a:cubicBezTo>
                  <a:pt x="777993" y="536832"/>
                  <a:pt x="783882" y="539101"/>
                  <a:pt x="788796" y="542611"/>
                </a:cubicBezTo>
                <a:cubicBezTo>
                  <a:pt x="795610" y="547478"/>
                  <a:pt x="802194" y="552659"/>
                  <a:pt x="808893" y="557683"/>
                </a:cubicBezTo>
                <a:cubicBezTo>
                  <a:pt x="812242" y="567731"/>
                  <a:pt x="813066" y="579015"/>
                  <a:pt x="818941" y="587828"/>
                </a:cubicBezTo>
                <a:cubicBezTo>
                  <a:pt x="822290" y="592852"/>
                  <a:pt x="826289" y="597500"/>
                  <a:pt x="828989" y="602901"/>
                </a:cubicBezTo>
                <a:cubicBezTo>
                  <a:pt x="833209" y="611340"/>
                  <a:pt x="836625" y="630026"/>
                  <a:pt x="839038" y="638070"/>
                </a:cubicBezTo>
                <a:cubicBezTo>
                  <a:pt x="848822" y="670684"/>
                  <a:pt x="844450" y="661260"/>
                  <a:pt x="859134" y="683288"/>
                </a:cubicBezTo>
                <a:cubicBezTo>
                  <a:pt x="860809" y="731855"/>
                  <a:pt x="861126" y="780488"/>
                  <a:pt x="864158" y="828989"/>
                </a:cubicBezTo>
                <a:cubicBezTo>
                  <a:pt x="864488" y="834275"/>
                  <a:pt x="869183" y="838765"/>
                  <a:pt x="869183" y="844061"/>
                </a:cubicBezTo>
                <a:cubicBezTo>
                  <a:pt x="869183" y="889310"/>
                  <a:pt x="868661" y="934690"/>
                  <a:pt x="864158" y="979714"/>
                </a:cubicBezTo>
                <a:cubicBezTo>
                  <a:pt x="863557" y="985722"/>
                  <a:pt x="857459" y="989762"/>
                  <a:pt x="854110" y="994786"/>
                </a:cubicBezTo>
                <a:cubicBezTo>
                  <a:pt x="851302" y="1006020"/>
                  <a:pt x="843931" y="1037689"/>
                  <a:pt x="839038" y="1045028"/>
                </a:cubicBezTo>
                <a:cubicBezTo>
                  <a:pt x="813686" y="1083056"/>
                  <a:pt x="827480" y="1066634"/>
                  <a:pt x="798844" y="1095270"/>
                </a:cubicBezTo>
                <a:cubicBezTo>
                  <a:pt x="797169" y="1103644"/>
                  <a:pt x="796067" y="1112152"/>
                  <a:pt x="793820" y="1120391"/>
                </a:cubicBezTo>
                <a:cubicBezTo>
                  <a:pt x="774697" y="1190509"/>
                  <a:pt x="790988" y="1114453"/>
                  <a:pt x="778748" y="1175657"/>
                </a:cubicBezTo>
                <a:cubicBezTo>
                  <a:pt x="782097" y="1200778"/>
                  <a:pt x="784630" y="1226021"/>
                  <a:pt x="788796" y="1251019"/>
                </a:cubicBezTo>
                <a:cubicBezTo>
                  <a:pt x="789667" y="1256243"/>
                  <a:pt x="791452" y="1261355"/>
                  <a:pt x="793820" y="1266092"/>
                </a:cubicBezTo>
                <a:cubicBezTo>
                  <a:pt x="796520" y="1271493"/>
                  <a:pt x="799598" y="1276894"/>
                  <a:pt x="803868" y="1281164"/>
                </a:cubicBezTo>
                <a:cubicBezTo>
                  <a:pt x="809789" y="1287085"/>
                  <a:pt x="817266" y="1291213"/>
                  <a:pt x="823965" y="1296237"/>
                </a:cubicBezTo>
                <a:cubicBezTo>
                  <a:pt x="827314" y="1301261"/>
                  <a:pt x="829743" y="1307040"/>
                  <a:pt x="834013" y="1311310"/>
                </a:cubicBezTo>
                <a:cubicBezTo>
                  <a:pt x="838283" y="1315580"/>
                  <a:pt x="844447" y="1317492"/>
                  <a:pt x="849086" y="1321358"/>
                </a:cubicBezTo>
                <a:cubicBezTo>
                  <a:pt x="854544" y="1325906"/>
                  <a:pt x="859134" y="1331406"/>
                  <a:pt x="864158" y="1336430"/>
                </a:cubicBezTo>
                <a:cubicBezTo>
                  <a:pt x="865833" y="1341454"/>
                  <a:pt x="869183" y="1346207"/>
                  <a:pt x="869183" y="1351503"/>
                </a:cubicBezTo>
                <a:cubicBezTo>
                  <a:pt x="869183" y="1373339"/>
                  <a:pt x="866709" y="1395131"/>
                  <a:pt x="864158" y="1416817"/>
                </a:cubicBezTo>
                <a:cubicBezTo>
                  <a:pt x="862587" y="1430171"/>
                  <a:pt x="857685" y="1439475"/>
                  <a:pt x="854110" y="1451986"/>
                </a:cubicBezTo>
                <a:cubicBezTo>
                  <a:pt x="851964" y="1459496"/>
                  <a:pt x="848077" y="1479127"/>
                  <a:pt x="844062" y="1487156"/>
                </a:cubicBezTo>
                <a:cubicBezTo>
                  <a:pt x="841362" y="1492557"/>
                  <a:pt x="837363" y="1497204"/>
                  <a:pt x="834013" y="1502228"/>
                </a:cubicBezTo>
                <a:cubicBezTo>
                  <a:pt x="827466" y="1534965"/>
                  <a:pt x="830096" y="1525334"/>
                  <a:pt x="818941" y="1562518"/>
                </a:cubicBezTo>
                <a:cubicBezTo>
                  <a:pt x="814483" y="1577380"/>
                  <a:pt x="814033" y="1579957"/>
                  <a:pt x="803868" y="1592663"/>
                </a:cubicBezTo>
                <a:cubicBezTo>
                  <a:pt x="797636" y="1600453"/>
                  <a:pt x="787455" y="1608407"/>
                  <a:pt x="778748" y="1612760"/>
                </a:cubicBezTo>
                <a:cubicBezTo>
                  <a:pt x="770306" y="1616981"/>
                  <a:pt x="751627" y="1620393"/>
                  <a:pt x="743578" y="1622808"/>
                </a:cubicBezTo>
                <a:cubicBezTo>
                  <a:pt x="733433" y="1625852"/>
                  <a:pt x="723481" y="1629507"/>
                  <a:pt x="713433" y="1632857"/>
                </a:cubicBezTo>
                <a:cubicBezTo>
                  <a:pt x="708409" y="1634532"/>
                  <a:pt x="702767" y="1634943"/>
                  <a:pt x="698361" y="1637881"/>
                </a:cubicBezTo>
                <a:cubicBezTo>
                  <a:pt x="663809" y="1660916"/>
                  <a:pt x="679673" y="1654159"/>
                  <a:pt x="653143" y="1663002"/>
                </a:cubicBezTo>
                <a:cubicBezTo>
                  <a:pt x="648119" y="1666351"/>
                  <a:pt x="643621" y="1670672"/>
                  <a:pt x="638071" y="1673050"/>
                </a:cubicBezTo>
                <a:cubicBezTo>
                  <a:pt x="615520" y="1682715"/>
                  <a:pt x="622466" y="1673316"/>
                  <a:pt x="602901" y="1683099"/>
                </a:cubicBezTo>
                <a:cubicBezTo>
                  <a:pt x="597500" y="1685799"/>
                  <a:pt x="593379" y="1690769"/>
                  <a:pt x="587829" y="1693147"/>
                </a:cubicBezTo>
                <a:cubicBezTo>
                  <a:pt x="581482" y="1695867"/>
                  <a:pt x="574371" y="1696274"/>
                  <a:pt x="567732" y="1698171"/>
                </a:cubicBezTo>
                <a:cubicBezTo>
                  <a:pt x="532655" y="1708193"/>
                  <a:pt x="577515" y="1699645"/>
                  <a:pt x="517490" y="1708219"/>
                </a:cubicBezTo>
                <a:cubicBezTo>
                  <a:pt x="509116" y="1711569"/>
                  <a:pt x="501118" y="1716081"/>
                  <a:pt x="492369" y="1718268"/>
                </a:cubicBezTo>
                <a:cubicBezTo>
                  <a:pt x="480881" y="1721140"/>
                  <a:pt x="468812" y="1720970"/>
                  <a:pt x="457200" y="1723292"/>
                </a:cubicBezTo>
                <a:cubicBezTo>
                  <a:pt x="452007" y="1724331"/>
                  <a:pt x="447266" y="1727032"/>
                  <a:pt x="442128" y="1728316"/>
                </a:cubicBezTo>
                <a:cubicBezTo>
                  <a:pt x="433843" y="1730387"/>
                  <a:pt x="425292" y="1731269"/>
                  <a:pt x="417007" y="1733340"/>
                </a:cubicBezTo>
                <a:cubicBezTo>
                  <a:pt x="398150" y="1738054"/>
                  <a:pt x="401975" y="1739783"/>
                  <a:pt x="381838" y="1748413"/>
                </a:cubicBezTo>
                <a:cubicBezTo>
                  <a:pt x="376970" y="1750499"/>
                  <a:pt x="371789" y="1751762"/>
                  <a:pt x="366765" y="1753437"/>
                </a:cubicBezTo>
                <a:cubicBezTo>
                  <a:pt x="361741" y="1756786"/>
                  <a:pt x="356408" y="1759713"/>
                  <a:pt x="351693" y="1763485"/>
                </a:cubicBezTo>
                <a:cubicBezTo>
                  <a:pt x="347994" y="1766444"/>
                  <a:pt x="345706" y="1771097"/>
                  <a:pt x="341644" y="1773534"/>
                </a:cubicBezTo>
                <a:cubicBezTo>
                  <a:pt x="337103" y="1776259"/>
                  <a:pt x="331596" y="1776883"/>
                  <a:pt x="326572" y="1778558"/>
                </a:cubicBezTo>
                <a:cubicBezTo>
                  <a:pt x="319873" y="1785257"/>
                  <a:pt x="311730" y="1790772"/>
                  <a:pt x="306475" y="1798655"/>
                </a:cubicBezTo>
                <a:cubicBezTo>
                  <a:pt x="303126" y="1803679"/>
                  <a:pt x="301142" y="1809955"/>
                  <a:pt x="296427" y="1813727"/>
                </a:cubicBezTo>
                <a:cubicBezTo>
                  <a:pt x="292291" y="1817035"/>
                  <a:pt x="286378" y="1817076"/>
                  <a:pt x="281354" y="1818751"/>
                </a:cubicBezTo>
                <a:cubicBezTo>
                  <a:pt x="253686" y="1846422"/>
                  <a:pt x="297768" y="1804454"/>
                  <a:pt x="231112" y="1848896"/>
                </a:cubicBezTo>
                <a:cubicBezTo>
                  <a:pt x="211634" y="1861883"/>
                  <a:pt x="221768" y="1857036"/>
                  <a:pt x="200967" y="1863969"/>
                </a:cubicBezTo>
                <a:cubicBezTo>
                  <a:pt x="154580" y="1894894"/>
                  <a:pt x="211640" y="1855430"/>
                  <a:pt x="175846" y="1884066"/>
                </a:cubicBezTo>
                <a:cubicBezTo>
                  <a:pt x="156088" y="1899872"/>
                  <a:pt x="163601" y="1887706"/>
                  <a:pt x="145701" y="1909186"/>
                </a:cubicBezTo>
                <a:cubicBezTo>
                  <a:pt x="141835" y="1913825"/>
                  <a:pt x="139629" y="1919715"/>
                  <a:pt x="135653" y="1924259"/>
                </a:cubicBezTo>
                <a:cubicBezTo>
                  <a:pt x="127855" y="1933171"/>
                  <a:pt x="117101" y="1939527"/>
                  <a:pt x="110532" y="1949380"/>
                </a:cubicBezTo>
                <a:cubicBezTo>
                  <a:pt x="105968" y="1956227"/>
                  <a:pt x="98390" y="1969728"/>
                  <a:pt x="90435" y="1974501"/>
                </a:cubicBezTo>
                <a:cubicBezTo>
                  <a:pt x="85894" y="1977226"/>
                  <a:pt x="80387" y="1977850"/>
                  <a:pt x="75363" y="1979525"/>
                </a:cubicBezTo>
                <a:cubicBezTo>
                  <a:pt x="66989" y="1987899"/>
                  <a:pt x="56811" y="1994793"/>
                  <a:pt x="50242" y="2004646"/>
                </a:cubicBezTo>
                <a:cubicBezTo>
                  <a:pt x="46893" y="2009670"/>
                  <a:pt x="44909" y="2015946"/>
                  <a:pt x="40194" y="2019718"/>
                </a:cubicBezTo>
                <a:cubicBezTo>
                  <a:pt x="36058" y="2023026"/>
                  <a:pt x="30145" y="2023067"/>
                  <a:pt x="25121" y="2024742"/>
                </a:cubicBezTo>
                <a:cubicBezTo>
                  <a:pt x="21772" y="2028092"/>
                  <a:pt x="16832" y="2030393"/>
                  <a:pt x="15073" y="2034791"/>
                </a:cubicBezTo>
                <a:cubicBezTo>
                  <a:pt x="9944" y="2047613"/>
                  <a:pt x="9391" y="2061883"/>
                  <a:pt x="5024" y="2074984"/>
                </a:cubicBezTo>
                <a:lnTo>
                  <a:pt x="0" y="2090057"/>
                </a:lnTo>
                <a:cubicBezTo>
                  <a:pt x="1675" y="2101780"/>
                  <a:pt x="124" y="2114445"/>
                  <a:pt x="5024" y="2125226"/>
                </a:cubicBezTo>
                <a:cubicBezTo>
                  <a:pt x="8944" y="2133851"/>
                  <a:pt x="17238" y="2140068"/>
                  <a:pt x="25121" y="2145323"/>
                </a:cubicBezTo>
                <a:cubicBezTo>
                  <a:pt x="35169" y="2152022"/>
                  <a:pt x="43550" y="2162490"/>
                  <a:pt x="55266" y="2165419"/>
                </a:cubicBezTo>
                <a:cubicBezTo>
                  <a:pt x="103744" y="2177539"/>
                  <a:pt x="81918" y="2172760"/>
                  <a:pt x="120580" y="2180492"/>
                </a:cubicBezTo>
                <a:cubicBezTo>
                  <a:pt x="160774" y="2178817"/>
                  <a:pt x="201042" y="2178440"/>
                  <a:pt x="241161" y="2175468"/>
                </a:cubicBezTo>
                <a:cubicBezTo>
                  <a:pt x="246442" y="2175077"/>
                  <a:pt x="251095" y="2171729"/>
                  <a:pt x="256233" y="2170444"/>
                </a:cubicBezTo>
                <a:cubicBezTo>
                  <a:pt x="264518" y="2168373"/>
                  <a:pt x="273069" y="2167490"/>
                  <a:pt x="281354" y="2165419"/>
                </a:cubicBezTo>
                <a:cubicBezTo>
                  <a:pt x="286492" y="2164134"/>
                  <a:pt x="291234" y="2161434"/>
                  <a:pt x="296427" y="2160395"/>
                </a:cubicBezTo>
                <a:cubicBezTo>
                  <a:pt x="308039" y="2158073"/>
                  <a:pt x="319892" y="2157172"/>
                  <a:pt x="331596" y="2155371"/>
                </a:cubicBezTo>
                <a:cubicBezTo>
                  <a:pt x="341664" y="2153822"/>
                  <a:pt x="351643" y="2151693"/>
                  <a:pt x="361741" y="2150347"/>
                </a:cubicBezTo>
                <a:cubicBezTo>
                  <a:pt x="402300" y="2144939"/>
                  <a:pt x="429794" y="2143566"/>
                  <a:pt x="472273" y="2140299"/>
                </a:cubicBezTo>
                <a:cubicBezTo>
                  <a:pt x="525770" y="2129598"/>
                  <a:pt x="499572" y="2133581"/>
                  <a:pt x="592853" y="2130250"/>
                </a:cubicBezTo>
                <a:lnTo>
                  <a:pt x="778748" y="2125226"/>
                </a:lnTo>
                <a:cubicBezTo>
                  <a:pt x="788796" y="2123551"/>
                  <a:pt x="798751" y="2121153"/>
                  <a:pt x="808893" y="2120202"/>
                </a:cubicBezTo>
                <a:cubicBezTo>
                  <a:pt x="852374" y="2116126"/>
                  <a:pt x="896289" y="2116329"/>
                  <a:pt x="939521" y="2110153"/>
                </a:cubicBezTo>
                <a:cubicBezTo>
                  <a:pt x="983436" y="2103880"/>
                  <a:pt x="1046965" y="2094385"/>
                  <a:pt x="1090246" y="2090057"/>
                </a:cubicBezTo>
                <a:lnTo>
                  <a:pt x="1140488" y="2085033"/>
                </a:lnTo>
                <a:cubicBezTo>
                  <a:pt x="1256288" y="2059298"/>
                  <a:pt x="1111314" y="2089638"/>
                  <a:pt x="1235948" y="2069960"/>
                </a:cubicBezTo>
                <a:cubicBezTo>
                  <a:pt x="1251199" y="2067552"/>
                  <a:pt x="1265935" y="2062450"/>
                  <a:pt x="1281165" y="2059912"/>
                </a:cubicBezTo>
                <a:cubicBezTo>
                  <a:pt x="1296124" y="2057419"/>
                  <a:pt x="1311326" y="2056695"/>
                  <a:pt x="1326383" y="2054888"/>
                </a:cubicBezTo>
                <a:lnTo>
                  <a:pt x="1406769" y="2044839"/>
                </a:lnTo>
                <a:cubicBezTo>
                  <a:pt x="1492988" y="2020206"/>
                  <a:pt x="1374943" y="2052208"/>
                  <a:pt x="1512277" y="2024742"/>
                </a:cubicBezTo>
                <a:cubicBezTo>
                  <a:pt x="1560623" y="2015073"/>
                  <a:pt x="1528943" y="2020926"/>
                  <a:pt x="1607737" y="2009670"/>
                </a:cubicBezTo>
                <a:cubicBezTo>
                  <a:pt x="1619460" y="2007995"/>
                  <a:pt x="1631225" y="2006593"/>
                  <a:pt x="1642906" y="2004646"/>
                </a:cubicBezTo>
                <a:cubicBezTo>
                  <a:pt x="1684732" y="1997675"/>
                  <a:pt x="1662966" y="2001063"/>
                  <a:pt x="1708220" y="1994597"/>
                </a:cubicBezTo>
                <a:cubicBezTo>
                  <a:pt x="1724868" y="1987938"/>
                  <a:pt x="1746286" y="1978801"/>
                  <a:pt x="1763486" y="1974501"/>
                </a:cubicBezTo>
                <a:cubicBezTo>
                  <a:pt x="1773369" y="1972030"/>
                  <a:pt x="1783583" y="1971152"/>
                  <a:pt x="1793631" y="1969477"/>
                </a:cubicBezTo>
                <a:cubicBezTo>
                  <a:pt x="1802005" y="1966127"/>
                  <a:pt x="1810542" y="1963160"/>
                  <a:pt x="1818752" y="1959428"/>
                </a:cubicBezTo>
                <a:cubicBezTo>
                  <a:pt x="1862107" y="1939721"/>
                  <a:pt x="1836525" y="1947568"/>
                  <a:pt x="1884066" y="1929283"/>
                </a:cubicBezTo>
                <a:cubicBezTo>
                  <a:pt x="1893952" y="1925481"/>
                  <a:pt x="1904434" y="1923309"/>
                  <a:pt x="1914211" y="1919235"/>
                </a:cubicBezTo>
                <a:cubicBezTo>
                  <a:pt x="1924581" y="1914914"/>
                  <a:pt x="1934156" y="1908870"/>
                  <a:pt x="1944356" y="1904162"/>
                </a:cubicBezTo>
                <a:cubicBezTo>
                  <a:pt x="1955937" y="1898817"/>
                  <a:pt x="1967999" y="1894550"/>
                  <a:pt x="1979526" y="1889090"/>
                </a:cubicBezTo>
                <a:cubicBezTo>
                  <a:pt x="1999832" y="1879472"/>
                  <a:pt x="2019719" y="1868993"/>
                  <a:pt x="2039816" y="1858945"/>
                </a:cubicBezTo>
                <a:cubicBezTo>
                  <a:pt x="2049864" y="1853921"/>
                  <a:pt x="2059303" y="1847425"/>
                  <a:pt x="2069961" y="1843872"/>
                </a:cubicBezTo>
                <a:cubicBezTo>
                  <a:pt x="2106657" y="1831641"/>
                  <a:pt x="2089830" y="1836393"/>
                  <a:pt x="2120202" y="1828800"/>
                </a:cubicBezTo>
                <a:cubicBezTo>
                  <a:pt x="2138624" y="1818752"/>
                  <a:pt x="2157726" y="1809860"/>
                  <a:pt x="2175468" y="1798655"/>
                </a:cubicBezTo>
                <a:cubicBezTo>
                  <a:pt x="2189628" y="1789712"/>
                  <a:pt x="2200113" y="1774730"/>
                  <a:pt x="2215662" y="1768510"/>
                </a:cubicBezTo>
                <a:cubicBezTo>
                  <a:pt x="2235148" y="1760715"/>
                  <a:pt x="2240805" y="1760453"/>
                  <a:pt x="2255855" y="1748413"/>
                </a:cubicBezTo>
                <a:cubicBezTo>
                  <a:pt x="2259554" y="1745454"/>
                  <a:pt x="2262265" y="1741397"/>
                  <a:pt x="2265904" y="1738364"/>
                </a:cubicBezTo>
                <a:cubicBezTo>
                  <a:pt x="2272337" y="1733004"/>
                  <a:pt x="2279643" y="1728741"/>
                  <a:pt x="2286000" y="1723292"/>
                </a:cubicBezTo>
                <a:cubicBezTo>
                  <a:pt x="2291395" y="1718668"/>
                  <a:pt x="2295048" y="1711985"/>
                  <a:pt x="2301073" y="1708219"/>
                </a:cubicBezTo>
                <a:cubicBezTo>
                  <a:pt x="2308721" y="1703439"/>
                  <a:pt x="2317820" y="1701520"/>
                  <a:pt x="2326194" y="1698171"/>
                </a:cubicBezTo>
                <a:cubicBezTo>
                  <a:pt x="2331218" y="1693147"/>
                  <a:pt x="2335484" y="1687229"/>
                  <a:pt x="2341266" y="1683099"/>
                </a:cubicBezTo>
                <a:cubicBezTo>
                  <a:pt x="2352132" y="1675337"/>
                  <a:pt x="2364134" y="1672126"/>
                  <a:pt x="2376435" y="1668026"/>
                </a:cubicBezTo>
                <a:cubicBezTo>
                  <a:pt x="2394724" y="1640593"/>
                  <a:pt x="2376667" y="1664055"/>
                  <a:pt x="2406580" y="1637881"/>
                </a:cubicBezTo>
                <a:cubicBezTo>
                  <a:pt x="2413710" y="1631642"/>
                  <a:pt x="2419484" y="1623949"/>
                  <a:pt x="2426677" y="1617784"/>
                </a:cubicBezTo>
                <a:cubicBezTo>
                  <a:pt x="2431262" y="1613854"/>
                  <a:pt x="2437480" y="1612006"/>
                  <a:pt x="2441750" y="1607736"/>
                </a:cubicBezTo>
                <a:cubicBezTo>
                  <a:pt x="2450999" y="1598487"/>
                  <a:pt x="2458181" y="1587367"/>
                  <a:pt x="2466871" y="1577591"/>
                </a:cubicBezTo>
                <a:cubicBezTo>
                  <a:pt x="2471591" y="1572280"/>
                  <a:pt x="2477680" y="1568202"/>
                  <a:pt x="2481943" y="1562518"/>
                </a:cubicBezTo>
                <a:cubicBezTo>
                  <a:pt x="2487802" y="1554706"/>
                  <a:pt x="2490528" y="1544696"/>
                  <a:pt x="2497016" y="1537397"/>
                </a:cubicBezTo>
                <a:cubicBezTo>
                  <a:pt x="2504140" y="1529382"/>
                  <a:pt x="2513763" y="1524000"/>
                  <a:pt x="2522137" y="1517301"/>
                </a:cubicBezTo>
                <a:cubicBezTo>
                  <a:pt x="2525486" y="1510602"/>
                  <a:pt x="2528469" y="1503707"/>
                  <a:pt x="2532185" y="1497204"/>
                </a:cubicBezTo>
                <a:cubicBezTo>
                  <a:pt x="2540186" y="1483202"/>
                  <a:pt x="2552659" y="1469099"/>
                  <a:pt x="2562330" y="1457011"/>
                </a:cubicBezTo>
                <a:cubicBezTo>
                  <a:pt x="2565679" y="1448637"/>
                  <a:pt x="2567998" y="1439774"/>
                  <a:pt x="2572378" y="1431890"/>
                </a:cubicBezTo>
                <a:cubicBezTo>
                  <a:pt x="2576445" y="1424570"/>
                  <a:pt x="2582584" y="1418607"/>
                  <a:pt x="2587451" y="1411793"/>
                </a:cubicBezTo>
                <a:cubicBezTo>
                  <a:pt x="2590961" y="1406880"/>
                  <a:pt x="2594150" y="1401745"/>
                  <a:pt x="2597499" y="1396721"/>
                </a:cubicBezTo>
                <a:cubicBezTo>
                  <a:pt x="2599174" y="1391697"/>
                  <a:pt x="2601068" y="1386740"/>
                  <a:pt x="2602523" y="1381648"/>
                </a:cubicBezTo>
                <a:cubicBezTo>
                  <a:pt x="2604420" y="1375008"/>
                  <a:pt x="2604828" y="1367898"/>
                  <a:pt x="2607548" y="1361551"/>
                </a:cubicBezTo>
                <a:cubicBezTo>
                  <a:pt x="2609927" y="1356001"/>
                  <a:pt x="2614247" y="1351503"/>
                  <a:pt x="2617596" y="1346479"/>
                </a:cubicBezTo>
                <a:cubicBezTo>
                  <a:pt x="2619271" y="1338105"/>
                  <a:pt x="2620373" y="1329597"/>
                  <a:pt x="2622620" y="1321358"/>
                </a:cubicBezTo>
                <a:cubicBezTo>
                  <a:pt x="2632273" y="1285961"/>
                  <a:pt x="2635595" y="1289887"/>
                  <a:pt x="2647741" y="1251019"/>
                </a:cubicBezTo>
                <a:cubicBezTo>
                  <a:pt x="2651860" y="1237838"/>
                  <a:pt x="2653422" y="1223927"/>
                  <a:pt x="2657789" y="1210826"/>
                </a:cubicBezTo>
                <a:cubicBezTo>
                  <a:pt x="2665513" y="1187652"/>
                  <a:pt x="2661774" y="1200946"/>
                  <a:pt x="2667838" y="1170633"/>
                </a:cubicBezTo>
                <a:cubicBezTo>
                  <a:pt x="2666163" y="1034980"/>
                  <a:pt x="2666004" y="899300"/>
                  <a:pt x="2662813" y="763674"/>
                </a:cubicBezTo>
                <a:cubicBezTo>
                  <a:pt x="2662651" y="756771"/>
                  <a:pt x="2659287" y="750318"/>
                  <a:pt x="2657789" y="743578"/>
                </a:cubicBezTo>
                <a:cubicBezTo>
                  <a:pt x="2642468" y="674634"/>
                  <a:pt x="2661207" y="750516"/>
                  <a:pt x="2647741" y="703384"/>
                </a:cubicBezTo>
                <a:cubicBezTo>
                  <a:pt x="2645844" y="696745"/>
                  <a:pt x="2644215" y="690028"/>
                  <a:pt x="2642717" y="683288"/>
                </a:cubicBezTo>
                <a:cubicBezTo>
                  <a:pt x="2640865" y="674952"/>
                  <a:pt x="2640864" y="666096"/>
                  <a:pt x="2637693" y="658167"/>
                </a:cubicBezTo>
                <a:cubicBezTo>
                  <a:pt x="2630739" y="640782"/>
                  <a:pt x="2612572" y="607925"/>
                  <a:pt x="2612572" y="607925"/>
                </a:cubicBezTo>
                <a:cubicBezTo>
                  <a:pt x="2600541" y="559798"/>
                  <a:pt x="2616266" y="616525"/>
                  <a:pt x="2597499" y="567731"/>
                </a:cubicBezTo>
                <a:cubicBezTo>
                  <a:pt x="2591796" y="552902"/>
                  <a:pt x="2588130" y="537343"/>
                  <a:pt x="2582427" y="522514"/>
                </a:cubicBezTo>
                <a:cubicBezTo>
                  <a:pt x="2579738" y="515523"/>
                  <a:pt x="2575420" y="509261"/>
                  <a:pt x="2572378" y="502417"/>
                </a:cubicBezTo>
                <a:cubicBezTo>
                  <a:pt x="2564370" y="484399"/>
                  <a:pt x="2562829" y="478794"/>
                  <a:pt x="2557306" y="462224"/>
                </a:cubicBezTo>
                <a:cubicBezTo>
                  <a:pt x="2555631" y="452176"/>
                  <a:pt x="2554492" y="442023"/>
                  <a:pt x="2552282" y="432079"/>
                </a:cubicBezTo>
                <a:cubicBezTo>
                  <a:pt x="2548843" y="416603"/>
                  <a:pt x="2544034" y="412266"/>
                  <a:pt x="2537209" y="396910"/>
                </a:cubicBezTo>
                <a:cubicBezTo>
                  <a:pt x="2520462" y="359229"/>
                  <a:pt x="2535905" y="383447"/>
                  <a:pt x="2512088" y="351692"/>
                </a:cubicBezTo>
                <a:cubicBezTo>
                  <a:pt x="2501360" y="319505"/>
                  <a:pt x="2509034" y="341544"/>
                  <a:pt x="2486967" y="286378"/>
                </a:cubicBezTo>
                <a:cubicBezTo>
                  <a:pt x="2479359" y="267358"/>
                  <a:pt x="2474990" y="252567"/>
                  <a:pt x="2461846" y="236136"/>
                </a:cubicBezTo>
                <a:cubicBezTo>
                  <a:pt x="2454448" y="226889"/>
                  <a:pt x="2444124" y="220262"/>
                  <a:pt x="2436726" y="211015"/>
                </a:cubicBezTo>
                <a:cubicBezTo>
                  <a:pt x="2430626" y="203389"/>
                  <a:pt x="2428186" y="193153"/>
                  <a:pt x="2421653" y="185894"/>
                </a:cubicBezTo>
                <a:cubicBezTo>
                  <a:pt x="2404934" y="167317"/>
                  <a:pt x="2389259" y="160999"/>
                  <a:pt x="2371411" y="145701"/>
                </a:cubicBezTo>
                <a:cubicBezTo>
                  <a:pt x="2347460" y="125172"/>
                  <a:pt x="2366906" y="134150"/>
                  <a:pt x="2341266" y="125604"/>
                </a:cubicBezTo>
                <a:cubicBezTo>
                  <a:pt x="2331218" y="118905"/>
                  <a:pt x="2321477" y="111720"/>
                  <a:pt x="2311121" y="105507"/>
                </a:cubicBezTo>
                <a:cubicBezTo>
                  <a:pt x="2287251" y="91185"/>
                  <a:pt x="2290977" y="99191"/>
                  <a:pt x="2265904" y="80386"/>
                </a:cubicBezTo>
                <a:cubicBezTo>
                  <a:pt x="2260220" y="76123"/>
                  <a:pt x="2256856" y="69080"/>
                  <a:pt x="2250831" y="65314"/>
                </a:cubicBezTo>
                <a:cubicBezTo>
                  <a:pt x="2243183" y="60534"/>
                  <a:pt x="2234186" y="58348"/>
                  <a:pt x="2225710" y="55266"/>
                </a:cubicBezTo>
                <a:cubicBezTo>
                  <a:pt x="2225690" y="55259"/>
                  <a:pt x="2188040" y="42708"/>
                  <a:pt x="2180493" y="40193"/>
                </a:cubicBezTo>
                <a:cubicBezTo>
                  <a:pt x="2175469" y="38518"/>
                  <a:pt x="2170613" y="36208"/>
                  <a:pt x="2165420" y="35169"/>
                </a:cubicBezTo>
                <a:cubicBezTo>
                  <a:pt x="2157046" y="33494"/>
                  <a:pt x="2148538" y="32392"/>
                  <a:pt x="2140299" y="30145"/>
                </a:cubicBezTo>
                <a:cubicBezTo>
                  <a:pt x="2130080" y="27358"/>
                  <a:pt x="2120742" y="20394"/>
                  <a:pt x="2110154" y="20096"/>
                </a:cubicBezTo>
                <a:cubicBezTo>
                  <a:pt x="2001340" y="17031"/>
                  <a:pt x="1862295" y="49404"/>
                  <a:pt x="1808704" y="50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8280B9-95E2-47BD-9D2E-5AE62518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3" y="37327"/>
            <a:ext cx="4633990" cy="324036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F8808F9-5733-4191-A0B3-E6C063F8E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23" y="3226698"/>
            <a:ext cx="6750477" cy="28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188640"/>
            <a:ext cx="766885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Era arbetsplatser i Växjö</a:t>
            </a:r>
          </a:p>
          <a:p>
            <a:pPr algn="ctr"/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15" y="796262"/>
            <a:ext cx="4716016" cy="275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20" y="3552120"/>
            <a:ext cx="4700760" cy="253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93" y="796262"/>
            <a:ext cx="4508507" cy="27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7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397554" y="206084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Garamond" panose="02020404030301010803" pitchFamily="18" charset="0"/>
            </a:endParaRPr>
          </a:p>
          <a:p>
            <a:endParaRPr lang="sv-SE" sz="2000" dirty="0">
              <a:latin typeface="Garamond" panose="02020404030301010803" pitchFamily="18" charset="0"/>
            </a:endParaRPr>
          </a:p>
          <a:p>
            <a:r>
              <a:rPr lang="sv-SE" sz="2000" dirty="0">
                <a:latin typeface="Garamond" panose="02020404030301010803" pitchFamily="18" charset="0"/>
              </a:rPr>
              <a:t>		</a:t>
            </a:r>
            <a:endParaRPr lang="sv-SE" sz="2400" dirty="0">
              <a:latin typeface="Garamond" panose="02020404030301010803" pitchFamily="18" charset="0"/>
            </a:endParaRPr>
          </a:p>
          <a:p>
            <a:r>
              <a:rPr lang="sv-SE" sz="2400" dirty="0">
                <a:latin typeface="Garamond" panose="02020404030301010803" pitchFamily="18" charset="0"/>
              </a:rPr>
              <a:t>		Aktivt delta i klinikarbetet </a:t>
            </a:r>
            <a:r>
              <a:rPr lang="sv-SE" sz="2400" u="sng" dirty="0">
                <a:latin typeface="Garamond" panose="02020404030301010803" pitchFamily="18" charset="0"/>
              </a:rPr>
              <a:t>och</a:t>
            </a:r>
            <a:r>
              <a:rPr lang="sv-SE" sz="2400" dirty="0">
                <a:latin typeface="Garamond" panose="02020404030301010803" pitchFamily="18" charset="0"/>
              </a:rPr>
              <a:t> utbildningarna.</a:t>
            </a:r>
          </a:p>
          <a:p>
            <a:r>
              <a:rPr lang="sv-SE" sz="2400" dirty="0">
                <a:latin typeface="Garamond" panose="02020404030301010803" pitchFamily="18" charset="0"/>
              </a:rPr>
              <a:t>				</a:t>
            </a:r>
          </a:p>
          <a:p>
            <a:r>
              <a:rPr lang="sv-SE" sz="2400" dirty="0">
                <a:latin typeface="Garamond" panose="02020404030301010803" pitchFamily="18" charset="0"/>
              </a:rPr>
              <a:t>		Uppfylla målbeskrivningen för AT</a:t>
            </a:r>
          </a:p>
          <a:p>
            <a:r>
              <a:rPr lang="sv-SE" sz="2400" dirty="0">
                <a:latin typeface="Garamond" panose="02020404030301010803" pitchFamily="18" charset="0"/>
              </a:rPr>
              <a:t>		</a:t>
            </a:r>
          </a:p>
          <a:p>
            <a:r>
              <a:rPr lang="sv-SE" sz="2400" dirty="0">
                <a:latin typeface="Garamond" panose="02020404030301010803" pitchFamily="18" charset="0"/>
              </a:rPr>
              <a:t>		Närvaro, mail, vara påläst, sociala media…</a:t>
            </a:r>
          </a:p>
          <a:p>
            <a:endParaRPr lang="sv-SE" sz="2400" dirty="0">
              <a:latin typeface="Garamond" panose="02020404030301010803" pitchFamily="18" charset="0"/>
            </a:endParaRPr>
          </a:p>
          <a:p>
            <a:endParaRPr lang="sv-SE" sz="2000" dirty="0">
              <a:latin typeface="Garamond" panose="02020404030301010803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55576" y="290430"/>
            <a:ext cx="7668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Förväntningar på Dig som ny medarbetare: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686"/>
            <a:ext cx="2966698" cy="20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39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76243" y="190381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Frånvaro under anställningen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97DD749-0B44-4F06-BBE4-A285B6ABA831}"/>
              </a:ext>
            </a:extLst>
          </p:cNvPr>
          <p:cNvSpPr txBox="1"/>
          <p:nvPr/>
        </p:nvSpPr>
        <p:spPr>
          <a:xfrm>
            <a:off x="143508" y="980728"/>
            <a:ext cx="90004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sv-SE" b="1" dirty="0">
                <a:latin typeface="Garamond" panose="02020404030301010803" pitchFamily="18" charset="0"/>
              </a:rPr>
              <a:t>Sjukdom</a:t>
            </a:r>
            <a:r>
              <a:rPr lang="sv-SE" dirty="0">
                <a:latin typeface="Garamond" panose="02020404030301010803" pitchFamily="18" charset="0"/>
              </a:rPr>
              <a:t> – meddelas till kliniken. (Upprepad korttidsfrånvaro.)</a:t>
            </a:r>
          </a:p>
          <a:p>
            <a:pPr>
              <a:spcBef>
                <a:spcPct val="20000"/>
              </a:spcBef>
            </a:pPr>
            <a:endParaRPr lang="sv-SE" sz="600" dirty="0">
              <a:latin typeface="Garamond" panose="02020404030301010803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sv-SE" b="1" dirty="0">
                <a:latin typeface="Garamond" panose="02020404030301010803" pitchFamily="18" charset="0"/>
              </a:rPr>
              <a:t>VAB</a:t>
            </a:r>
            <a:r>
              <a:rPr lang="sv-SE" dirty="0">
                <a:latin typeface="Garamond" panose="02020404030301010803" pitchFamily="18" charset="0"/>
              </a:rPr>
              <a:t> – meddelas till kliniken. </a:t>
            </a:r>
          </a:p>
          <a:p>
            <a:pPr>
              <a:spcBef>
                <a:spcPct val="20000"/>
              </a:spcBef>
            </a:pPr>
            <a:endParaRPr lang="sv-SE" sz="600" dirty="0">
              <a:latin typeface="Garamond" panose="02020404030301010803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sv-SE" b="1" dirty="0">
                <a:latin typeface="Garamond" panose="02020404030301010803" pitchFamily="18" charset="0"/>
              </a:rPr>
              <a:t>Föräldraledighet</a:t>
            </a:r>
            <a:r>
              <a:rPr lang="sv-SE" dirty="0">
                <a:latin typeface="Garamond" panose="02020404030301010803" pitchFamily="18" charset="0"/>
              </a:rPr>
              <a:t> – skriftlig ansökan. Till kliniken/klinikerna </a:t>
            </a:r>
            <a:r>
              <a:rPr lang="sv-SE" u="sng" dirty="0">
                <a:latin typeface="Garamond" panose="02020404030301010803" pitchFamily="18" charset="0"/>
              </a:rPr>
              <a:t>och</a:t>
            </a:r>
            <a:r>
              <a:rPr lang="sv-SE" dirty="0">
                <a:latin typeface="Garamond" panose="02020404030301010803" pitchFamily="18" charset="0"/>
              </a:rPr>
              <a:t> Tina. Varseltid 3 månader.</a:t>
            </a:r>
          </a:p>
          <a:p>
            <a:pPr>
              <a:spcBef>
                <a:spcPct val="20000"/>
              </a:spcBef>
            </a:pPr>
            <a:endParaRPr lang="sv-SE" sz="600" dirty="0">
              <a:latin typeface="Garamond" panose="02020404030301010803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sv-SE" b="1" dirty="0">
                <a:latin typeface="Garamond" panose="02020404030301010803" pitchFamily="18" charset="0"/>
              </a:rPr>
              <a:t>Semester</a:t>
            </a:r>
            <a:r>
              <a:rPr lang="sv-SE" dirty="0">
                <a:latin typeface="Garamond" panose="02020404030301010803" pitchFamily="18" charset="0"/>
              </a:rPr>
              <a:t> – ansök i PA-portalen. Beviljas av verksamhetschef. Var ute i god tid! Olika lång framförhållning på schemaläggningen.</a:t>
            </a:r>
          </a:p>
          <a:p>
            <a:pPr>
              <a:spcBef>
                <a:spcPct val="20000"/>
              </a:spcBef>
            </a:pPr>
            <a:endParaRPr lang="sv-SE" sz="600" dirty="0">
              <a:latin typeface="Garamond" panose="02020404030301010803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sv-SE" b="1" dirty="0">
                <a:latin typeface="Garamond" panose="02020404030301010803" pitchFamily="18" charset="0"/>
              </a:rPr>
              <a:t>Jourkomp</a:t>
            </a:r>
            <a:r>
              <a:rPr lang="sv-SE" dirty="0">
                <a:latin typeface="Garamond" panose="02020404030301010803" pitchFamily="18" charset="0"/>
              </a:rPr>
              <a:t> – läggs ut i schemat i anslutning till jour. All jour och jourkomp måste registreras i PA-portalen av er själva. I övrigt önskas och beviljas jourkomp på samma sätt som semester.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sv-SE" dirty="0">
                <a:latin typeface="Garamond" panose="02020404030301010803" pitchFamily="18" charset="0"/>
              </a:rPr>
              <a:t>Privata VC och PA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sv-SE" b="1" dirty="0">
                <a:latin typeface="Garamond" panose="02020404030301010803" pitchFamily="18" charset="0"/>
              </a:rPr>
              <a:t>Tjänstledighet</a:t>
            </a:r>
            <a:r>
              <a:rPr lang="sv-SE" dirty="0">
                <a:latin typeface="Garamond" panose="02020404030301010803" pitchFamily="18" charset="0"/>
              </a:rPr>
              <a:t>– Grundregeln är att tjänstledighet inte beviljas under pågående blockförordnande (förutom FL) .</a:t>
            </a:r>
            <a:endParaRPr lang="sv-SE" b="1" dirty="0">
              <a:latin typeface="Garamond" panose="02020404030301010803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sv-SE" b="1" dirty="0" err="1">
                <a:latin typeface="Garamond" panose="02020404030301010803" pitchFamily="18" charset="0"/>
              </a:rPr>
              <a:t>Flex</a:t>
            </a:r>
            <a:r>
              <a:rPr lang="sv-SE" dirty="0" err="1">
                <a:latin typeface="Garamond" panose="02020404030301010803" pitchFamily="18" charset="0"/>
              </a:rPr>
              <a:t>stämpling</a:t>
            </a:r>
            <a:r>
              <a:rPr lang="sv-SE" dirty="0">
                <a:latin typeface="Garamond" panose="02020404030301010803" pitchFamily="18" charset="0"/>
              </a:rPr>
              <a:t> som läkarna på respektive klinik</a:t>
            </a:r>
          </a:p>
          <a:p>
            <a:endParaRPr lang="sv-SE" sz="2000" dirty="0">
              <a:latin typeface="Garamond" panose="02020404030301010803" pitchFamily="18" charset="0"/>
            </a:endParaRPr>
          </a:p>
          <a:p>
            <a:r>
              <a:rPr lang="sv-SE" sz="1900" dirty="0">
                <a:latin typeface="Garamond" panose="02020404030301010803" pitchFamily="18" charset="0"/>
              </a:rPr>
              <a:t>Introduktion och Akutmedicinvecka – </a:t>
            </a:r>
            <a:r>
              <a:rPr lang="sv-SE" sz="1900" b="1" dirty="0">
                <a:latin typeface="Garamond" panose="02020404030301010803" pitchFamily="18" charset="0"/>
              </a:rPr>
              <a:t>ingen stämpling</a:t>
            </a:r>
            <a:r>
              <a:rPr lang="sv-SE" sz="1900" dirty="0">
                <a:latin typeface="Garamond" panose="02020404030301010803" pitchFamily="18" charset="0"/>
              </a:rPr>
              <a:t>. Frånvaro anmäls till Linda </a:t>
            </a:r>
            <a:r>
              <a:rPr lang="sv-SE" sz="1900" b="1" u="sng" dirty="0">
                <a:latin typeface="Garamond" panose="02020404030301010803" pitchFamily="18" charset="0"/>
              </a:rPr>
              <a:t>och</a:t>
            </a:r>
            <a:r>
              <a:rPr lang="sv-SE" sz="1900" dirty="0">
                <a:latin typeface="Garamond" panose="02020404030301010803" pitchFamily="18" charset="0"/>
              </a:rPr>
              <a:t> Lön (EJ via PA).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368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pPr algn="ctr"/>
            <a:r>
              <a:rPr lang="sv-SE" dirty="0"/>
              <a:t>Utbildning och utvärderingar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9036496" cy="518457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sv-SE" sz="2400" dirty="0"/>
              <a:t>2 Introduktionsveckor.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En eftermiddag i veckan under terminerna.</a:t>
            </a:r>
          </a:p>
          <a:p>
            <a:r>
              <a:rPr lang="sv-SE" sz="2400" dirty="0"/>
              <a:t>	Sommar och juluppehåll + undantag </a:t>
            </a:r>
            <a:r>
              <a:rPr lang="sv-SE" sz="2400" dirty="0">
                <a:sym typeface="Wingdings" panose="05000000000000000000" pitchFamily="2" charset="2"/>
              </a:rPr>
              <a:t> K</a:t>
            </a:r>
            <a:r>
              <a:rPr lang="sv-SE" sz="2400" dirty="0"/>
              <a:t>linik. 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Slutenvård/psykiatri/primärvård olika scheman.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Egen inläsning</a:t>
            </a:r>
          </a:p>
          <a:p>
            <a:endParaRPr lang="sv-SE" sz="2400" dirty="0"/>
          </a:p>
          <a:p>
            <a:pPr marL="457200" indent="-457200">
              <a:buFontTx/>
              <a:buChar char="-"/>
            </a:pPr>
            <a:r>
              <a:rPr lang="sv-SE" sz="2400" dirty="0"/>
              <a:t>Externa Studiedagar. 10 st. Vad ingår?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EKG.nu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Hippocampus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Allt skall utvärderas.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Schemaändringar eller föreläsarfrånvaro under introduktion/akutvecka</a:t>
            </a:r>
          </a:p>
          <a:p>
            <a:endParaRPr lang="sv-SE" dirty="0"/>
          </a:p>
          <a:p>
            <a:pPr marL="457200" indent="-45720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08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0C3825-4EF8-4555-95D5-2067FD5B9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636"/>
            <a:ext cx="7772400" cy="936104"/>
          </a:xfrm>
        </p:spPr>
        <p:txBody>
          <a:bodyPr/>
          <a:lstStyle/>
          <a:p>
            <a:pPr algn="ctr"/>
            <a:r>
              <a:rPr lang="sv-SE" dirty="0"/>
              <a:t>Medsittning och </a:t>
            </a:r>
            <a:r>
              <a:rPr lang="sv-SE" dirty="0" err="1"/>
              <a:t>eAT</a:t>
            </a:r>
            <a:r>
              <a:rPr lang="sv-SE" dirty="0"/>
              <a:t>-prov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2131D47-E823-4ED4-B7D9-717FB6E69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328592"/>
          </a:xfrm>
        </p:spPr>
        <p:txBody>
          <a:bodyPr/>
          <a:lstStyle/>
          <a:p>
            <a:r>
              <a:rPr lang="sv-SE" dirty="0"/>
              <a:t>Medsittning (som skickas in)</a:t>
            </a:r>
          </a:p>
          <a:p>
            <a:r>
              <a:rPr lang="sv-SE" sz="2400" dirty="0"/>
              <a:t>	- Kirurgi, internmedicin, psykiatri och allmänmedicin.</a:t>
            </a:r>
          </a:p>
          <a:p>
            <a:r>
              <a:rPr lang="sv-SE" sz="2400" dirty="0"/>
              <a:t>	- Specialistkompetent läkare.</a:t>
            </a:r>
          </a:p>
          <a:p>
            <a:r>
              <a:rPr lang="sv-SE" sz="2400" dirty="0"/>
              <a:t>	- Ej den egna handledaren.</a:t>
            </a:r>
          </a:p>
          <a:p>
            <a:r>
              <a:rPr lang="sv-SE" dirty="0" err="1"/>
              <a:t>eAT</a:t>
            </a:r>
            <a:r>
              <a:rPr lang="sv-SE" dirty="0"/>
              <a:t>-prov</a:t>
            </a:r>
          </a:p>
          <a:p>
            <a:r>
              <a:rPr lang="sv-SE" sz="2400" dirty="0"/>
              <a:t>	- Svensk läkarexamen eller utländsk läkarexamen där 	  	  	  Socialstyrelsen har föreskrivit genomförande av 	   	  	  AT som villkor för svensk legitimation.</a:t>
            </a:r>
          </a:p>
          <a:p>
            <a:r>
              <a:rPr lang="sv-SE" sz="2400" dirty="0"/>
              <a:t> 	- Har fullgjort 13 månader av allmäntjänstgöringen, 	  	  	  varav minst en månad i varje ämne. </a:t>
            </a:r>
          </a:p>
          <a:p>
            <a:r>
              <a:rPr lang="sv-SE" sz="2400" dirty="0"/>
              <a:t>	- Har fyra godkända medsittningsbedömningar.</a:t>
            </a:r>
          </a:p>
          <a:p>
            <a:r>
              <a:rPr lang="sv-SE" dirty="0"/>
              <a:t>		     </a:t>
            </a:r>
            <a:r>
              <a:rPr lang="sv-SE" sz="2400" dirty="0">
                <a:hlinkClick r:id="rId2"/>
              </a:rPr>
              <a:t>https://ki.se/lime/eat-provet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7"/>
            <a:ext cx="7772400" cy="1470025"/>
          </a:xfrm>
        </p:spPr>
        <p:txBody>
          <a:bodyPr/>
          <a:lstStyle/>
          <a:p>
            <a:pPr algn="ctr"/>
            <a:r>
              <a:rPr lang="sv-SE" dirty="0"/>
              <a:t>Praktiska detaljer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496944" cy="4248472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sv-SE" sz="2400" dirty="0"/>
              <a:t>Cosmicbehörigheter.</a:t>
            </a:r>
          </a:p>
          <a:p>
            <a:pPr marL="457200" indent="-457200">
              <a:buFontTx/>
              <a:buChar char="-"/>
            </a:pPr>
            <a:r>
              <a:rPr lang="sv-SE" sz="2400" dirty="0" err="1"/>
              <a:t>Mailgrupper</a:t>
            </a:r>
            <a:r>
              <a:rPr lang="sv-SE" sz="2400" dirty="0"/>
              <a:t>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Passagebehörigheter 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APT.  </a:t>
            </a:r>
            <a:r>
              <a:rPr lang="sv-SE" sz="2400" dirty="0" err="1"/>
              <a:t>Mentorstid</a:t>
            </a:r>
            <a:r>
              <a:rPr lang="sv-SE" sz="2400" dirty="0"/>
              <a:t>.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Gruppindelning </a:t>
            </a:r>
          </a:p>
          <a:p>
            <a:pPr marL="457200" indent="-457200">
              <a:buFontTx/>
              <a:buChar char="-"/>
            </a:pPr>
            <a:endParaRPr lang="sv-SE" sz="2400" dirty="0"/>
          </a:p>
          <a:p>
            <a:pPr marL="457200" indent="-457200">
              <a:buFontTx/>
              <a:buChar char="-"/>
            </a:pPr>
            <a:endParaRPr lang="sv-SE" dirty="0"/>
          </a:p>
          <a:p>
            <a:pPr marL="457200" indent="-45720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66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GK_MALL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RGK_MALL_pp</Template>
  <TotalTime>4805</TotalTime>
  <Words>825</Words>
  <Application>Microsoft Office PowerPoint</Application>
  <PresentationFormat>Bildspel på skärmen (4:3)</PresentationFormat>
  <Paragraphs>156</Paragraphs>
  <Slides>16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Wingdings</vt:lpstr>
      <vt:lpstr>RGK_MALL_pp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Utbildning och utvärderingar</vt:lpstr>
      <vt:lpstr>Medsittning och eAT-prov</vt:lpstr>
      <vt:lpstr>Praktiska detaljer</vt:lpstr>
      <vt:lpstr>PowerPoint-presentation</vt:lpstr>
      <vt:lpstr>Praktiska detaljer</vt:lpstr>
      <vt:lpstr>Arbetsgivaransvar</vt:lpstr>
      <vt:lpstr>Arbetsgivaransvar</vt:lpstr>
      <vt:lpstr>Arbetstid</vt:lpstr>
      <vt:lpstr>Utbildningsboken</vt:lpstr>
      <vt:lpstr>PowerPoint-presentation</vt:lpstr>
    </vt:vector>
  </TitlesOfParts>
  <Company>Landstinget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Jonasson Katarina LK kansliavdelningen</dc:creator>
  <cp:lastModifiedBy>Rydiander Linda SHV anestesiklin sekr</cp:lastModifiedBy>
  <cp:revision>202</cp:revision>
  <cp:lastPrinted>2015-01-19T08:51:26Z</cp:lastPrinted>
  <dcterms:created xsi:type="dcterms:W3CDTF">2014-12-08T09:38:53Z</dcterms:created>
  <dcterms:modified xsi:type="dcterms:W3CDTF">2024-09-17T13:01:18Z</dcterms:modified>
</cp:coreProperties>
</file>