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01" r:id="rId2"/>
  </p:sldMasterIdLst>
  <p:notesMasterIdLst>
    <p:notesMasterId r:id="rId16"/>
  </p:notesMasterIdLst>
  <p:sldIdLst>
    <p:sldId id="292" r:id="rId3"/>
    <p:sldId id="281" r:id="rId4"/>
    <p:sldId id="310" r:id="rId5"/>
    <p:sldId id="308" r:id="rId6"/>
    <p:sldId id="311" r:id="rId7"/>
    <p:sldId id="312" r:id="rId8"/>
    <p:sldId id="313" r:id="rId9"/>
    <p:sldId id="309" r:id="rId10"/>
    <p:sldId id="306" r:id="rId11"/>
    <p:sldId id="305" r:id="rId12"/>
    <p:sldId id="307" r:id="rId13"/>
    <p:sldId id="299" r:id="rId14"/>
    <p:sldId id="298"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848"/>
    <a:srgbClr val="605D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7311" autoAdjust="0"/>
  </p:normalViewPr>
  <p:slideViewPr>
    <p:cSldViewPr snapToGrid="0" showGuides="1">
      <p:cViewPr varScale="1">
        <p:scale>
          <a:sx n="88" d="100"/>
          <a:sy n="88" d="100"/>
        </p:scale>
        <p:origin x="86" y="902"/>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FD482-0830-4CE2-8CAC-E4BBA5E96A4D}" type="datetimeFigureOut">
              <a:rPr lang="sv-SE" smtClean="0"/>
              <a:t>2022-09-08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9FAB8-8AA6-49BD-99AB-B816102A1334}" type="slidenum">
              <a:rPr lang="sv-SE" smtClean="0"/>
              <a:t>‹#›</a:t>
            </a:fld>
            <a:endParaRPr lang="sv-SE"/>
          </a:p>
        </p:txBody>
      </p:sp>
    </p:spTree>
    <p:extLst>
      <p:ext uri="{BB962C8B-B14F-4D97-AF65-F5344CB8AC3E}">
        <p14:creationId xmlns:p14="http://schemas.microsoft.com/office/powerpoint/2010/main" val="822642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1</a:t>
            </a:fld>
            <a:endParaRPr lang="sv-SE"/>
          </a:p>
        </p:txBody>
      </p:sp>
    </p:spTree>
    <p:extLst>
      <p:ext uri="{BB962C8B-B14F-4D97-AF65-F5344CB8AC3E}">
        <p14:creationId xmlns:p14="http://schemas.microsoft.com/office/powerpoint/2010/main" val="3900197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pic>
        <p:nvPicPr>
          <p:cNvPr id="5" name="Bildobjekt 4">
            <a:extLst>
              <a:ext uri="{FF2B5EF4-FFF2-40B4-BE49-F238E27FC236}">
                <a16:creationId xmlns:a16="http://schemas.microsoft.com/office/drawing/2014/main" id="{5A95FB7F-C742-D5A9-1853-B5A158E6A2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1284" r="19364"/>
          <a:stretch/>
        </p:blipFill>
        <p:spPr>
          <a:xfrm>
            <a:off x="6246338" y="0"/>
            <a:ext cx="5945662" cy="4331807"/>
          </a:xfrm>
          <a:prstGeom prst="rect">
            <a:avLst/>
          </a:prstGeom>
        </p:spPr>
      </p:pic>
    </p:spTree>
    <p:extLst>
      <p:ext uri="{BB962C8B-B14F-4D97-AF65-F5344CB8AC3E}">
        <p14:creationId xmlns:p14="http://schemas.microsoft.com/office/powerpoint/2010/main" val="121373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413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ningsbi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FE26AE9-4F06-BE8B-CA94-01B9E86FDC5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62E9DD8D-881E-40DC-BF61-D608435DC8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0065" y="1427607"/>
            <a:ext cx="3531870" cy="4002786"/>
          </a:xfrm>
          <a:prstGeom prst="rect">
            <a:avLst/>
          </a:prstGeom>
        </p:spPr>
      </p:pic>
    </p:spTree>
    <p:extLst>
      <p:ext uri="{BB962C8B-B14F-4D97-AF65-F5344CB8AC3E}">
        <p14:creationId xmlns:p14="http://schemas.microsoft.com/office/powerpoint/2010/main" val="2303060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tx1"/>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pic>
        <p:nvPicPr>
          <p:cNvPr id="5" name="Bildobjekt 4">
            <a:extLst>
              <a:ext uri="{FF2B5EF4-FFF2-40B4-BE49-F238E27FC236}">
                <a16:creationId xmlns:a16="http://schemas.microsoft.com/office/drawing/2014/main" id="{E1839EFE-0248-88A9-AA09-D12C3981C5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1148" r="19174"/>
          <a:stretch/>
        </p:blipFill>
        <p:spPr>
          <a:xfrm>
            <a:off x="6228308" y="-12033"/>
            <a:ext cx="5959682" cy="4343839"/>
          </a:xfrm>
          <a:prstGeom prst="rect">
            <a:avLst/>
          </a:prstGeom>
        </p:spPr>
      </p:pic>
    </p:spTree>
    <p:extLst>
      <p:ext uri="{BB962C8B-B14F-4D97-AF65-F5344CB8AC3E}">
        <p14:creationId xmlns:p14="http://schemas.microsoft.com/office/powerpoint/2010/main" val="258023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rgbClr val="4D4848"/>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763021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rgbClr val="4D4848"/>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68336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rgbClr val="4D4848"/>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tx1"/>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1151122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 till höger">
    <p:bg>
      <p:bgPr>
        <a:solidFill>
          <a:srgbClr val="4D4848"/>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tx2">
              <a:alpha val="84000"/>
            </a:schemeClr>
          </a:solidFill>
        </p:spPr>
        <p:txBody>
          <a:bodyPr>
            <a:normAutofit/>
          </a:bodyPr>
          <a:lstStyle>
            <a:lvl1pPr marL="0" indent="0">
              <a:buNone/>
              <a:defRPr sz="1600"/>
            </a:lvl1pPr>
          </a:lstStyle>
          <a:p>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tx1"/>
                </a:solidFill>
              </a:defRPr>
            </a:lvl1pPr>
          </a:lstStyle>
          <a:p>
            <a:r>
              <a:rPr lang="sv-SE" dirty="0"/>
              <a:t>Rubrik</a:t>
            </a:r>
            <a:br>
              <a:rPr lang="sv-SE" dirty="0"/>
            </a:br>
            <a:r>
              <a:rPr lang="sv-SE" dirty="0"/>
              <a:t>2 rader</a:t>
            </a:r>
          </a:p>
        </p:txBody>
      </p:sp>
      <p:pic>
        <p:nvPicPr>
          <p:cNvPr id="11" name="Bildobjekt 10" descr="Region Kronobergs logotyp i vitt.">
            <a:extLst>
              <a:ext uri="{FF2B5EF4-FFF2-40B4-BE49-F238E27FC236}">
                <a16:creationId xmlns:a16="http://schemas.microsoft.com/office/drawing/2014/main" id="{4C65C9E4-6A18-4E47-AF4A-18AC385A4B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220B82CF-9F6C-4273-AE3B-D391F3723301}"/>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tx1"/>
                </a:solidFill>
                <a:latin typeface="Arial" panose="020B0604020202020204" pitchFamily="34" charset="0"/>
                <a:cs typeface="Arial" panose="020B0604020202020204" pitchFamily="34" charset="0"/>
              </a:rPr>
              <a:t>Lägg till en bild i bladet:</a:t>
            </a:r>
            <a:br>
              <a:rPr lang="sv-SE" sz="1200" dirty="0">
                <a:solidFill>
                  <a:schemeClr val="tx1"/>
                </a:solidFill>
                <a:latin typeface="Arial" panose="020B0604020202020204" pitchFamily="34" charset="0"/>
                <a:cs typeface="Arial" panose="020B0604020202020204" pitchFamily="34" charset="0"/>
              </a:rPr>
            </a:br>
            <a:r>
              <a:rPr lang="sv-SE" sz="1200" dirty="0">
                <a:solidFill>
                  <a:schemeClr val="tx1"/>
                </a:solidFill>
                <a:latin typeface="Arial" panose="020B0604020202020204" pitchFamily="34" charset="0"/>
                <a:cs typeface="Arial" panose="020B0604020202020204" pitchFamily="34" charset="0"/>
              </a:rPr>
              <a:t>Klicka på symbolen –välj foto – infoga. </a:t>
            </a:r>
            <a:br>
              <a:rPr lang="sv-SE" sz="1200" dirty="0">
                <a:solidFill>
                  <a:schemeClr val="tx1"/>
                </a:solidFill>
                <a:latin typeface="Arial" panose="020B0604020202020204" pitchFamily="34" charset="0"/>
                <a:cs typeface="Arial" panose="020B0604020202020204" pitchFamily="34" charset="0"/>
              </a:rPr>
            </a:br>
            <a:r>
              <a:rPr lang="sv-SE" sz="1200" dirty="0">
                <a:solidFill>
                  <a:schemeClr val="tx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1296689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tx1"/>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235800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4D4848"/>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tx1"/>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3008545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rgbClr val="4D4848"/>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4"/>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3247296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944948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121966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m">
    <p:bg>
      <p:bgPr>
        <a:solidFill>
          <a:srgbClr val="4D484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393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vslutningsbild">
    <p:bg>
      <p:bgPr>
        <a:solidFill>
          <a:srgbClr val="4D4848"/>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C7A09AD-8787-54E2-737F-657992EC1CE2}"/>
              </a:ext>
            </a:extLst>
          </p:cNvPr>
          <p:cNvSpPr/>
          <p:nvPr userDrawn="1"/>
        </p:nvSpPr>
        <p:spPr>
          <a:xfrm>
            <a:off x="0" y="0"/>
            <a:ext cx="12192000" cy="6858000"/>
          </a:xfrm>
          <a:prstGeom prst="rect">
            <a:avLst/>
          </a:prstGeom>
          <a:solidFill>
            <a:srgbClr val="4D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7032055E-18AF-4C39-8C8F-38FE826D2A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6552" y="1382567"/>
            <a:ext cx="3238896" cy="4575755"/>
          </a:xfrm>
          <a:prstGeom prst="rect">
            <a:avLst/>
          </a:prstGeom>
        </p:spPr>
      </p:pic>
    </p:spTree>
    <p:extLst>
      <p:ext uri="{BB962C8B-B14F-4D97-AF65-F5344CB8AC3E}">
        <p14:creationId xmlns:p14="http://schemas.microsoft.com/office/powerpoint/2010/main" val="307045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27401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chemeClr val="bg1"/>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tx2"/>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29225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till höger">
    <p:bg>
      <p:bgPr>
        <a:solidFill>
          <a:schemeClr val="bg1"/>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accent4">
              <a:alpha val="84000"/>
            </a:schemeClr>
          </a:solidFill>
        </p:spPr>
        <p:txBody>
          <a:bodyPr>
            <a:normAutofit/>
          </a:bodyPr>
          <a:lstStyle>
            <a:lvl1pPr marL="0" indent="0">
              <a:buNone/>
              <a:defRPr sz="1600">
                <a:solidFill>
                  <a:schemeClr val="bg1"/>
                </a:solidFill>
              </a:defRPr>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tx2"/>
                </a:solidFill>
              </a:defRPr>
            </a:lvl1pPr>
          </a:lstStyle>
          <a:p>
            <a:r>
              <a:rPr lang="sv-SE" dirty="0"/>
              <a:t>Rubrik</a:t>
            </a:r>
            <a:br>
              <a:rPr lang="sv-SE" dirty="0"/>
            </a:br>
            <a:r>
              <a:rPr lang="sv-SE" dirty="0"/>
              <a:t>2 rader</a:t>
            </a:r>
          </a:p>
        </p:txBody>
      </p:sp>
      <p:pic>
        <p:nvPicPr>
          <p:cNvPr id="7" name="Bildobjekt 6">
            <a:extLst>
              <a:ext uri="{FF2B5EF4-FFF2-40B4-BE49-F238E27FC236}">
                <a16:creationId xmlns:a16="http://schemas.microsoft.com/office/drawing/2014/main" id="{D035530D-EC0A-4A8F-AB0F-982880DFDF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82E62618-C8F3-498A-A987-94B31979706D}"/>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Lägg till en bild i bladet: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Klicka på symbolen –välj foto – infoga.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1435874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4080508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bg1"/>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tx2"/>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3799341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chemeClr val="bg1"/>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4"/>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392124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92800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tx1"/>
                </a:solidFill>
              </a:defRPr>
            </a:lvl1pPr>
          </a:lstStyle>
          <a:p>
            <a:fld id="{663AC0A1-BF03-4687-BDDD-A787ED1917E4}" type="datetimeFigureOut">
              <a:rPr lang="sv-SE" smtClean="0"/>
              <a:pPr/>
              <a:t>2022-09-08</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84221" y="6426926"/>
            <a:ext cx="509108"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pic>
        <p:nvPicPr>
          <p:cNvPr id="7" name="Bildobjekt 6">
            <a:extLst>
              <a:ext uri="{FF2B5EF4-FFF2-40B4-BE49-F238E27FC236}">
                <a16:creationId xmlns:a16="http://schemas.microsoft.com/office/drawing/2014/main" id="{4C2CBCBC-1CB2-ED3F-A5C1-498B52CB801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47767" y="6065814"/>
            <a:ext cx="1583106" cy="443127"/>
          </a:xfrm>
          <a:prstGeom prst="rect">
            <a:avLst/>
          </a:prstGeom>
        </p:spPr>
      </p:pic>
    </p:spTree>
    <p:extLst>
      <p:ext uri="{BB962C8B-B14F-4D97-AF65-F5344CB8AC3E}">
        <p14:creationId xmlns:p14="http://schemas.microsoft.com/office/powerpoint/2010/main" val="2568731596"/>
      </p:ext>
    </p:extLst>
  </p:cSld>
  <p:clrMap bg1="lt1" tx1="dk1" bg2="lt2" tx2="dk2" accent1="accent1" accent2="accent2" accent3="accent3" accent4="accent4" accent5="accent5" accent6="accent6" hlink="hlink" folHlink="folHlink"/>
  <p:sldLayoutIdLst>
    <p:sldLayoutId id="2147483693" r:id="rId1"/>
    <p:sldLayoutId id="2147483682" r:id="rId2"/>
    <p:sldLayoutId id="2147483698" r:id="rId3"/>
    <p:sldLayoutId id="2147483688" r:id="rId4"/>
    <p:sldLayoutId id="2147483684" r:id="rId5"/>
    <p:sldLayoutId id="2147483697" r:id="rId6"/>
    <p:sldLayoutId id="2147483690" r:id="rId7"/>
    <p:sldLayoutId id="2147483686" r:id="rId8"/>
    <p:sldLayoutId id="2147483699" r:id="rId9"/>
    <p:sldLayoutId id="2147483700" r:id="rId10"/>
    <p:sldLayoutId id="2147483685" r:id="rId11"/>
  </p:sldLayoutIdLst>
  <p:txStyles>
    <p:title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4D4848"/>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tx1"/>
                </a:solidFill>
              </a:defRPr>
            </a:lvl1pPr>
          </a:lstStyle>
          <a:p>
            <a:fld id="{663AC0A1-BF03-4687-BDDD-A787ED1917E4}" type="datetimeFigureOut">
              <a:rPr lang="sv-SE" smtClean="0"/>
              <a:pPr/>
              <a:t>2022-09-08</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pic>
        <p:nvPicPr>
          <p:cNvPr id="7" name="Bildobjekt 6" descr="Region Kronobergs logotyp i vitt.">
            <a:extLst>
              <a:ext uri="{FF2B5EF4-FFF2-40B4-BE49-F238E27FC236}">
                <a16:creationId xmlns:a16="http://schemas.microsoft.com/office/drawing/2014/main" id="{AF44FD0E-75BD-2148-0264-73CEB5A7A759}"/>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Tree>
    <p:extLst>
      <p:ext uri="{BB962C8B-B14F-4D97-AF65-F5344CB8AC3E}">
        <p14:creationId xmlns:p14="http://schemas.microsoft.com/office/powerpoint/2010/main" val="657464216"/>
      </p:ext>
    </p:extLst>
  </p:cSld>
  <p:clrMap bg1="lt1" tx1="dk1" bg2="lt2" tx2="dk2" accent1="accent1" accent2="accent2" accent3="accent3" accent4="accent4" accent5="accent5" accent6="accent6" hlink="hlink" folHlink="folHlink"/>
  <p:sldLayoutIdLst>
    <p:sldLayoutId id="2147483702"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100000"/>
        </a:lnSpc>
        <a:spcBef>
          <a:spcPct val="0"/>
        </a:spcBef>
        <a:buNone/>
        <a:defRPr sz="3800" kern="1200" cap="all" spc="14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regionkronoberg.se/vardgivare/vardadministration/it-stod-rontgen-mammografi-och-klinisk-fysiologi/"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05C65E-39CD-4A07-8FFB-B946C694CEA7}"/>
              </a:ext>
            </a:extLst>
          </p:cNvPr>
          <p:cNvSpPr>
            <a:spLocks noGrp="1" noChangeArrowheads="1"/>
          </p:cNvSpPr>
          <p:nvPr>
            <p:ph type="ctrTitle"/>
          </p:nvPr>
        </p:nvSpPr>
        <p:spPr bwMode="auto">
          <a:xfrm>
            <a:off x="887731" y="2557770"/>
            <a:ext cx="8539967"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sv-SE" altLang="sv-SE" sz="3800" b="1" dirty="0">
                <a:latin typeface="Brandon Grotesque Black" panose="020B0A03020203060202" pitchFamily="34" charset="0"/>
              </a:rPr>
              <a:t>Bild- och funktionsmedicin </a:t>
            </a:r>
            <a:br>
              <a:rPr lang="sv-SE" altLang="sv-SE" sz="3800" b="1" dirty="0">
                <a:latin typeface="Brandon Grotesque Black" panose="020B0A03020203060202" pitchFamily="34" charset="0"/>
              </a:rPr>
            </a:br>
            <a:r>
              <a:rPr lang="sv-SE" altLang="sv-SE" sz="3800" b="1" dirty="0">
                <a:latin typeface="Brandon Grotesque Black" panose="020B0A03020203060202" pitchFamily="34" charset="0"/>
              </a:rPr>
              <a:t>(röntgen, klinisk fysiologi </a:t>
            </a:r>
            <a:br>
              <a:rPr lang="sv-SE" altLang="sv-SE" sz="3800" b="1" dirty="0">
                <a:latin typeface="Brandon Grotesque Black" panose="020B0A03020203060202" pitchFamily="34" charset="0"/>
              </a:rPr>
            </a:br>
            <a:r>
              <a:rPr lang="sv-SE" altLang="sv-SE" sz="3800" b="1" dirty="0">
                <a:latin typeface="Brandon Grotesque Black" panose="020B0A03020203060202" pitchFamily="34" charset="0"/>
              </a:rPr>
              <a:t>och mammografi) </a:t>
            </a:r>
            <a:br>
              <a:rPr lang="sv-SE" altLang="sv-SE" sz="3800" b="1" dirty="0">
                <a:latin typeface="Brandon Grotesque Black" panose="020B0A03020203060202" pitchFamily="34" charset="0"/>
              </a:rPr>
            </a:br>
            <a:r>
              <a:rPr lang="sv-SE" altLang="sv-SE" sz="3800" b="1" dirty="0">
                <a:latin typeface="Brandon Grotesque Black" panose="020B0A03020203060202" pitchFamily="34" charset="0"/>
              </a:rPr>
              <a:t>byter IT-stöd 20 september</a:t>
            </a:r>
          </a:p>
        </p:txBody>
      </p:sp>
    </p:spTree>
    <p:extLst>
      <p:ext uri="{BB962C8B-B14F-4D97-AF65-F5344CB8AC3E}">
        <p14:creationId xmlns:p14="http://schemas.microsoft.com/office/powerpoint/2010/main" val="289052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351FD51-0B15-4C86-8711-4F85F0400936}"/>
              </a:ext>
            </a:extLst>
          </p:cNvPr>
          <p:cNvSpPr>
            <a:spLocks noGrp="1"/>
          </p:cNvSpPr>
          <p:nvPr>
            <p:ph sz="quarter" idx="11"/>
          </p:nvPr>
        </p:nvSpPr>
        <p:spPr/>
        <p:txBody>
          <a:bodyPr/>
          <a:lstStyle/>
          <a:p>
            <a:r>
              <a:rPr lang="sv-SE" dirty="0">
                <a:latin typeface="Garamond" panose="02020404030301010803" pitchFamily="18" charset="0"/>
              </a:rPr>
              <a:t>Används </a:t>
            </a:r>
            <a:r>
              <a:rPr lang="sv-SE" b="1" i="1" dirty="0">
                <a:latin typeface="Garamond" panose="02020404030301010803" pitchFamily="18" charset="0"/>
              </a:rPr>
              <a:t>Reservrutin för remisshantering till röntgen/klinisk fysiologi vid driftstopp i RIS(radiologiskt informationssystem).</a:t>
            </a:r>
          </a:p>
          <a:p>
            <a:r>
              <a:rPr lang="sv-SE" dirty="0">
                <a:latin typeface="Garamond" panose="02020404030301010803" pitchFamily="18" charset="0"/>
              </a:rPr>
              <a:t>Använd Cosmic för att se tidigare bilder via uthoppet  </a:t>
            </a:r>
            <a:r>
              <a:rPr lang="sv-SE" b="1" i="1" dirty="0">
                <a:latin typeface="Garamond" panose="02020404030301010803" pitchFamily="18" charset="0"/>
              </a:rPr>
              <a:t>Bildarkiv röntgen/</a:t>
            </a:r>
            <a:r>
              <a:rPr lang="sv-SE" b="1" i="1" dirty="0" err="1">
                <a:latin typeface="Garamond" panose="02020404030301010803" pitchFamily="18" charset="0"/>
              </a:rPr>
              <a:t>klinfys</a:t>
            </a:r>
            <a:endParaRPr lang="sv-SE" b="1" i="1" dirty="0">
              <a:latin typeface="Garamond" panose="02020404030301010803" pitchFamily="18" charset="0"/>
            </a:endParaRPr>
          </a:p>
          <a:p>
            <a:pPr marL="0" indent="0">
              <a:buNone/>
            </a:pPr>
            <a:endParaRPr lang="sv-SE" b="1" i="1" dirty="0">
              <a:latin typeface="Garamond" panose="02020404030301010803" pitchFamily="18" charset="0"/>
            </a:endParaRPr>
          </a:p>
          <a:p>
            <a:pPr marL="0" indent="0">
              <a:buNone/>
            </a:pPr>
            <a:r>
              <a:rPr lang="sv-SE" sz="2000" b="1" dirty="0">
                <a:latin typeface="Garamond" panose="02020404030301010803" pitchFamily="18" charset="0"/>
              </a:rPr>
              <a:t>Bevaka intranät/vårdgivarwebben för information om när driftavbrottet är klart!</a:t>
            </a:r>
          </a:p>
          <a:p>
            <a:pPr marL="0" indent="0">
              <a:buNone/>
            </a:pPr>
            <a:endParaRPr lang="sv-SE" dirty="0"/>
          </a:p>
        </p:txBody>
      </p:sp>
      <p:sp>
        <p:nvSpPr>
          <p:cNvPr id="3" name="Rubrik 2">
            <a:extLst>
              <a:ext uri="{FF2B5EF4-FFF2-40B4-BE49-F238E27FC236}">
                <a16:creationId xmlns:a16="http://schemas.microsoft.com/office/drawing/2014/main" id="{B528BD14-4438-44B7-9C64-BEDFFCC49D61}"/>
              </a:ext>
            </a:extLst>
          </p:cNvPr>
          <p:cNvSpPr>
            <a:spLocks noGrp="1"/>
          </p:cNvSpPr>
          <p:nvPr>
            <p:ph type="title"/>
          </p:nvPr>
        </p:nvSpPr>
        <p:spPr/>
        <p:txBody>
          <a:bodyPr/>
          <a:lstStyle/>
          <a:p>
            <a:r>
              <a:rPr lang="sv-SE" dirty="0"/>
              <a:t>Under bytet</a:t>
            </a:r>
          </a:p>
        </p:txBody>
      </p:sp>
    </p:spTree>
    <p:extLst>
      <p:ext uri="{BB962C8B-B14F-4D97-AF65-F5344CB8AC3E}">
        <p14:creationId xmlns:p14="http://schemas.microsoft.com/office/powerpoint/2010/main" val="62368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506F5AA-4DDD-4356-8037-D95277AB5B4F}"/>
              </a:ext>
            </a:extLst>
          </p:cNvPr>
          <p:cNvSpPr>
            <a:spLocks noGrp="1"/>
          </p:cNvSpPr>
          <p:nvPr>
            <p:ph sz="quarter" idx="11"/>
          </p:nvPr>
        </p:nvSpPr>
        <p:spPr/>
        <p:txBody>
          <a:bodyPr/>
          <a:lstStyle/>
          <a:p>
            <a:r>
              <a:rPr lang="sv-SE" dirty="0">
                <a:latin typeface="Garamond" panose="02020404030301010803" pitchFamily="18" charset="0"/>
              </a:rPr>
              <a:t>Återgå till vanliga rutiner för att skicka remisser och titta på bilder.</a:t>
            </a:r>
          </a:p>
          <a:p>
            <a:r>
              <a:rPr lang="sv-SE" dirty="0">
                <a:latin typeface="Garamond" panose="02020404030301010803" pitchFamily="18" charset="0"/>
              </a:rPr>
              <a:t>Ny reservrutin används vid planerade och oplanerade driftstopp i Cosmic via uthopp.</a:t>
            </a:r>
          </a:p>
          <a:p>
            <a:r>
              <a:rPr lang="sv-SE" dirty="0">
                <a:latin typeface="Garamond" panose="02020404030301010803" pitchFamily="18" charset="0"/>
              </a:rPr>
              <a:t>Ny </a:t>
            </a:r>
            <a:r>
              <a:rPr lang="sv-SE" dirty="0" err="1">
                <a:latin typeface="Garamond" panose="02020404030301010803" pitchFamily="18" charset="0"/>
              </a:rPr>
              <a:t>bildvisare</a:t>
            </a:r>
            <a:r>
              <a:rPr lang="sv-SE" dirty="0">
                <a:latin typeface="Garamond" panose="02020404030301010803" pitchFamily="18" charset="0"/>
              </a:rPr>
              <a:t> för att visa bilder via uthopp</a:t>
            </a:r>
          </a:p>
          <a:p>
            <a:endParaRPr lang="sv-SE" dirty="0"/>
          </a:p>
        </p:txBody>
      </p:sp>
      <p:sp>
        <p:nvSpPr>
          <p:cNvPr id="3" name="Rubrik 2">
            <a:extLst>
              <a:ext uri="{FF2B5EF4-FFF2-40B4-BE49-F238E27FC236}">
                <a16:creationId xmlns:a16="http://schemas.microsoft.com/office/drawing/2014/main" id="{BDBE55D7-83B9-4310-8941-610E3478B16F}"/>
              </a:ext>
            </a:extLst>
          </p:cNvPr>
          <p:cNvSpPr>
            <a:spLocks noGrp="1"/>
          </p:cNvSpPr>
          <p:nvPr>
            <p:ph type="title"/>
          </p:nvPr>
        </p:nvSpPr>
        <p:spPr/>
        <p:txBody>
          <a:bodyPr/>
          <a:lstStyle/>
          <a:p>
            <a:r>
              <a:rPr lang="sv-SE" dirty="0"/>
              <a:t>Efter bytet</a:t>
            </a:r>
          </a:p>
        </p:txBody>
      </p:sp>
    </p:spTree>
    <p:extLst>
      <p:ext uri="{BB962C8B-B14F-4D97-AF65-F5344CB8AC3E}">
        <p14:creationId xmlns:p14="http://schemas.microsoft.com/office/powerpoint/2010/main" val="2323540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9C9FD7C5-C9E8-4A4D-922B-F966CE952A83}"/>
              </a:ext>
            </a:extLst>
          </p:cNvPr>
          <p:cNvSpPr>
            <a:spLocks noGrp="1"/>
          </p:cNvSpPr>
          <p:nvPr>
            <p:ph type="body" sz="quarter" idx="10"/>
          </p:nvPr>
        </p:nvSpPr>
        <p:spPr>
          <a:xfrm>
            <a:off x="629196" y="1720800"/>
            <a:ext cx="7905204" cy="4039200"/>
          </a:xfrm>
        </p:spPr>
        <p:txBody>
          <a:bodyPr/>
          <a:lstStyle/>
          <a:p>
            <a:pPr marL="0" indent="0">
              <a:buNone/>
            </a:pPr>
            <a:r>
              <a:rPr lang="sv-SE" dirty="0">
                <a:latin typeface="Garamond" panose="02020404030301010803" pitchFamily="18" charset="0"/>
              </a:rPr>
              <a:t>I länk nedan hittar ni mer information om vårt nya </a:t>
            </a:r>
            <a:r>
              <a:rPr lang="sv-SE" b="1" dirty="0">
                <a:latin typeface="Garamond" panose="02020404030301010803" pitchFamily="18" charset="0"/>
              </a:rPr>
              <a:t>IT-stöd för röntgen, mammografi och klinisk fysiologi </a:t>
            </a:r>
          </a:p>
          <a:p>
            <a:pPr marL="0" indent="0">
              <a:buNone/>
            </a:pPr>
            <a:r>
              <a:rPr lang="sv-SE" dirty="0">
                <a:latin typeface="Garamond" panose="02020404030301010803" pitchFamily="18" charset="0"/>
                <a:hlinkClick r:id="rId2"/>
              </a:rPr>
              <a:t>IT-stöd röntgen, mammografi och klinisk fysiologi</a:t>
            </a:r>
            <a:endParaRPr lang="sv-SE" dirty="0">
              <a:latin typeface="Garamond" panose="02020404030301010803" pitchFamily="18" charset="0"/>
            </a:endParaRPr>
          </a:p>
          <a:p>
            <a:pPr marL="0" indent="0">
              <a:buNone/>
            </a:pPr>
            <a:endParaRPr lang="sv-SE" dirty="0"/>
          </a:p>
          <a:p>
            <a:pPr marL="0" indent="0">
              <a:buNone/>
            </a:pPr>
            <a:r>
              <a:rPr lang="sv-SE" i="1" dirty="0">
                <a:latin typeface="Garamond" panose="02020404030301010803" pitchFamily="18" charset="0"/>
              </a:rPr>
              <a:t>Sidan är under uppbyggnad och kommer att fyllas på med innehåll efter hand.</a:t>
            </a:r>
          </a:p>
          <a:p>
            <a:pPr marL="0" indent="0">
              <a:buNone/>
            </a:pPr>
            <a:endParaRPr lang="sv-SE" i="1" dirty="0">
              <a:latin typeface="Garamond" panose="02020404030301010803" pitchFamily="18" charset="0"/>
            </a:endParaRPr>
          </a:p>
          <a:p>
            <a:pPr marL="0" indent="0">
              <a:buNone/>
            </a:pPr>
            <a:r>
              <a:rPr lang="sv-SE" i="1" dirty="0">
                <a:latin typeface="Garamond" panose="02020404030301010803" pitchFamily="18" charset="0"/>
              </a:rPr>
              <a:t>Vid frågor tar kontakt med Jessami Hedlund  </a:t>
            </a:r>
            <a:r>
              <a:rPr lang="sv-SE" i="1" dirty="0" err="1">
                <a:latin typeface="Garamond" panose="02020404030301010803" pitchFamily="18" charset="0"/>
              </a:rPr>
              <a:t>tel</a:t>
            </a:r>
            <a:r>
              <a:rPr lang="sv-SE" i="1" dirty="0">
                <a:latin typeface="Garamond" panose="02020404030301010803" pitchFamily="18" charset="0"/>
              </a:rPr>
              <a:t>: 7582 alt 7499</a:t>
            </a:r>
          </a:p>
        </p:txBody>
      </p:sp>
    </p:spTree>
    <p:extLst>
      <p:ext uri="{BB962C8B-B14F-4D97-AF65-F5344CB8AC3E}">
        <p14:creationId xmlns:p14="http://schemas.microsoft.com/office/powerpoint/2010/main" val="3151891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577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8DC2B19A-C8DA-4D56-A42B-0396FECB9C4A}"/>
              </a:ext>
            </a:extLst>
          </p:cNvPr>
          <p:cNvSpPr>
            <a:spLocks noGrp="1"/>
          </p:cNvSpPr>
          <p:nvPr>
            <p:ph sz="quarter" idx="11"/>
          </p:nvPr>
        </p:nvSpPr>
        <p:spPr>
          <a:xfrm>
            <a:off x="704821" y="2969623"/>
            <a:ext cx="9670382" cy="3155253"/>
          </a:xfrm>
        </p:spPr>
        <p:txBody>
          <a:bodyPr>
            <a:normAutofit/>
          </a:bodyPr>
          <a:lstStyle/>
          <a:p>
            <a:pPr marL="0" indent="0">
              <a:buNone/>
            </a:pPr>
            <a:r>
              <a:rPr lang="sv-SE" sz="2000" dirty="0">
                <a:latin typeface="Garamond" panose="02020404030301010803" pitchFamily="18" charset="0"/>
              </a:rPr>
              <a:t>Det nya systemet kommer att stödja hela processen från remiss, bokning, dokumentation, granskning och lagring av bilder samt ett regiongemensamt multimediaarkiv (även kallat RIS, PACS och VNA). Systemet blir en helt ny plattform för medicinsk multimedia i form av bilder och video för hela hälso- och sjukvården. Medicinsk multimedia kommer bli en integrerad del i Cosmic och förbättra både arbetsflöden och patientsäkerhet.</a:t>
            </a:r>
          </a:p>
          <a:p>
            <a:endParaRPr lang="sv-SE" dirty="0"/>
          </a:p>
          <a:p>
            <a:endParaRPr lang="sv-SE" dirty="0"/>
          </a:p>
          <a:p>
            <a:endParaRPr lang="sv-SE" dirty="0"/>
          </a:p>
        </p:txBody>
      </p:sp>
      <p:sp>
        <p:nvSpPr>
          <p:cNvPr id="6" name="Rubrik 5">
            <a:extLst>
              <a:ext uri="{FF2B5EF4-FFF2-40B4-BE49-F238E27FC236}">
                <a16:creationId xmlns:a16="http://schemas.microsoft.com/office/drawing/2014/main" id="{731AA454-2E28-47ED-887F-628006E50BBF}"/>
              </a:ext>
            </a:extLst>
          </p:cNvPr>
          <p:cNvSpPr>
            <a:spLocks noGrp="1"/>
          </p:cNvSpPr>
          <p:nvPr>
            <p:ph type="title"/>
          </p:nvPr>
        </p:nvSpPr>
        <p:spPr>
          <a:xfrm>
            <a:off x="705394" y="420657"/>
            <a:ext cx="9669809" cy="2086323"/>
          </a:xfrm>
        </p:spPr>
        <p:txBody>
          <a:bodyPr/>
          <a:lstStyle/>
          <a:p>
            <a:r>
              <a:rPr lang="sv-SE" b="1" dirty="0"/>
              <a:t>IT-stöd för hantering av remisser, utlåtanden och bilder.</a:t>
            </a:r>
            <a:endParaRPr lang="sv-SE" dirty="0"/>
          </a:p>
        </p:txBody>
      </p:sp>
    </p:spTree>
    <p:extLst>
      <p:ext uri="{BB962C8B-B14F-4D97-AF65-F5344CB8AC3E}">
        <p14:creationId xmlns:p14="http://schemas.microsoft.com/office/powerpoint/2010/main" val="422080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A2164B3-E7DB-4D75-B21A-768FBFA28E4F}"/>
              </a:ext>
            </a:extLst>
          </p:cNvPr>
          <p:cNvSpPr>
            <a:spLocks noGrp="1"/>
          </p:cNvSpPr>
          <p:nvPr>
            <p:ph sz="quarter" idx="11"/>
          </p:nvPr>
        </p:nvSpPr>
        <p:spPr/>
        <p:txBody>
          <a:bodyPr>
            <a:normAutofit fontScale="92500"/>
          </a:bodyPr>
          <a:lstStyle/>
          <a:p>
            <a:r>
              <a:rPr lang="sv-SE" dirty="0">
                <a:latin typeface="Garamond" panose="02020404030301010803" pitchFamily="18" charset="0"/>
              </a:rPr>
              <a:t>Reservrutiner för att skicka remisser och se bilder vid 2 tillfällen 20/9 och 22/9. </a:t>
            </a:r>
            <a:r>
              <a:rPr lang="sv-SE" b="1" dirty="0">
                <a:latin typeface="Garamond" panose="02020404030301010803" pitchFamily="18" charset="0"/>
              </a:rPr>
              <a:t>Endast akutremisser under driftstoppen. Se mer i driftkalendern.</a:t>
            </a:r>
          </a:p>
          <a:p>
            <a:r>
              <a:rPr lang="sv-SE" dirty="0">
                <a:latin typeface="Garamond" panose="02020404030301010803" pitchFamily="18" charset="0"/>
              </a:rPr>
              <a:t>Ronder kommer inte att hållas 20/9 och 21/9 därefter som vanligt men vi ber er att ha överseende med nytt arbetssätt och nytt IT stöd. Den 19/9 hålls fåtal ronder.</a:t>
            </a:r>
          </a:p>
          <a:p>
            <a:r>
              <a:rPr lang="sv-SE" dirty="0">
                <a:latin typeface="Garamond" panose="02020404030301010803" pitchFamily="18" charset="0"/>
              </a:rPr>
              <a:t>Minskad kapacitet före, under och efter och längre svarstider kan förekomma.</a:t>
            </a:r>
          </a:p>
          <a:p>
            <a:r>
              <a:rPr lang="sv-SE" dirty="0">
                <a:latin typeface="Garamond" panose="02020404030301010803" pitchFamily="18" charset="0"/>
              </a:rPr>
              <a:t>Vi hoppas att kunna vara i full produktion from vecka 41.</a:t>
            </a:r>
          </a:p>
          <a:p>
            <a:r>
              <a:rPr lang="sv-SE" dirty="0">
                <a:latin typeface="Garamond" panose="02020404030301010803" pitchFamily="18" charset="0"/>
              </a:rPr>
              <a:t>Remiss till röntgen, mammografin och </a:t>
            </a:r>
            <a:r>
              <a:rPr lang="sv-SE" dirty="0" err="1">
                <a:latin typeface="Garamond" panose="02020404030301010803" pitchFamily="18" charset="0"/>
              </a:rPr>
              <a:t>klinfys</a:t>
            </a:r>
            <a:r>
              <a:rPr lang="sv-SE" dirty="0">
                <a:latin typeface="Garamond" panose="02020404030301010803" pitchFamily="18" charset="0"/>
              </a:rPr>
              <a:t> skickas som tidigare via Cosmic efter systembytet.</a:t>
            </a:r>
          </a:p>
          <a:p>
            <a:r>
              <a:rPr lang="sv-SE" dirty="0">
                <a:latin typeface="Garamond" panose="02020404030301010803" pitchFamily="18" charset="0"/>
              </a:rPr>
              <a:t>De första veckornas förbokade remisser kommer att svaras ut ifrån nuvarande IT stöd med texten </a:t>
            </a:r>
            <a:r>
              <a:rPr lang="sv-SE" b="1" i="1" dirty="0">
                <a:latin typeface="Garamond" panose="02020404030301010803" pitchFamily="18" charset="0"/>
              </a:rPr>
              <a:t>Undersökningen är bokad i SECTRA. Svar inkommer när undersökningen är utförd. Övriga remisser hanteras som vanliga remisser i det nya systemet.</a:t>
            </a:r>
          </a:p>
          <a:p>
            <a:endParaRPr lang="sv-SE" dirty="0"/>
          </a:p>
          <a:p>
            <a:endParaRPr lang="sv-SE" dirty="0"/>
          </a:p>
          <a:p>
            <a:endParaRPr lang="sv-SE" dirty="0"/>
          </a:p>
          <a:p>
            <a:endParaRPr lang="sv-SE" dirty="0"/>
          </a:p>
        </p:txBody>
      </p:sp>
      <p:sp>
        <p:nvSpPr>
          <p:cNvPr id="3" name="Rubrik 2">
            <a:extLst>
              <a:ext uri="{FF2B5EF4-FFF2-40B4-BE49-F238E27FC236}">
                <a16:creationId xmlns:a16="http://schemas.microsoft.com/office/drawing/2014/main" id="{4A85ED94-5754-44EF-BE58-9C3C413E0F94}"/>
              </a:ext>
            </a:extLst>
          </p:cNvPr>
          <p:cNvSpPr>
            <a:spLocks noGrp="1"/>
          </p:cNvSpPr>
          <p:nvPr>
            <p:ph type="title"/>
          </p:nvPr>
        </p:nvSpPr>
        <p:spPr/>
        <p:txBody>
          <a:bodyPr/>
          <a:lstStyle/>
          <a:p>
            <a:r>
              <a:rPr lang="sv-SE" dirty="0"/>
              <a:t>Vad innebär bytet?</a:t>
            </a:r>
          </a:p>
        </p:txBody>
      </p:sp>
    </p:spTree>
    <p:extLst>
      <p:ext uri="{BB962C8B-B14F-4D97-AF65-F5344CB8AC3E}">
        <p14:creationId xmlns:p14="http://schemas.microsoft.com/office/powerpoint/2010/main" val="4263663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C42BA9D-C4CE-4FCF-ACAD-2059CADFEC3F}"/>
              </a:ext>
            </a:extLst>
          </p:cNvPr>
          <p:cNvSpPr>
            <a:spLocks noGrp="1"/>
          </p:cNvSpPr>
          <p:nvPr>
            <p:ph sz="quarter" idx="11"/>
          </p:nvPr>
        </p:nvSpPr>
        <p:spPr/>
        <p:txBody>
          <a:bodyPr/>
          <a:lstStyle/>
          <a:p>
            <a:pPr marL="0" indent="0">
              <a:buNone/>
            </a:pPr>
            <a:r>
              <a:rPr lang="sv-SE" dirty="0">
                <a:latin typeface="Garamond" panose="02020404030301010803" pitchFamily="18" charset="0"/>
              </a:rPr>
              <a:t>Den nya versionen av IT stödet för remiss och bildhantering innehåller ett flertal förbättringar och nyheter.</a:t>
            </a:r>
          </a:p>
          <a:p>
            <a:pPr marL="0" indent="0">
              <a:buNone/>
            </a:pPr>
            <a:r>
              <a:rPr lang="sv-SE" b="1" dirty="0">
                <a:latin typeface="Garamond" panose="02020404030301010803" pitchFamily="18" charset="0"/>
              </a:rPr>
              <a:t>Ny applikation för att se bilder via uthopp ifrån Cosmic.</a:t>
            </a:r>
          </a:p>
          <a:p>
            <a:pPr marL="0" indent="0">
              <a:buNone/>
            </a:pPr>
            <a:endParaRPr lang="sv-SE" dirty="0">
              <a:latin typeface="Garamond" panose="02020404030301010803" pitchFamily="18" charset="0"/>
            </a:endParaRPr>
          </a:p>
          <a:p>
            <a:endParaRPr lang="sv-SE" dirty="0"/>
          </a:p>
        </p:txBody>
      </p:sp>
      <p:sp>
        <p:nvSpPr>
          <p:cNvPr id="3" name="Rubrik 2">
            <a:extLst>
              <a:ext uri="{FF2B5EF4-FFF2-40B4-BE49-F238E27FC236}">
                <a16:creationId xmlns:a16="http://schemas.microsoft.com/office/drawing/2014/main" id="{A1FB0DD5-908C-45E2-BB49-D22A7C52C539}"/>
              </a:ext>
            </a:extLst>
          </p:cNvPr>
          <p:cNvSpPr>
            <a:spLocks noGrp="1"/>
          </p:cNvSpPr>
          <p:nvPr>
            <p:ph type="title"/>
          </p:nvPr>
        </p:nvSpPr>
        <p:spPr/>
        <p:txBody>
          <a:bodyPr/>
          <a:lstStyle/>
          <a:p>
            <a:br>
              <a:rPr lang="sv-SE" dirty="0"/>
            </a:br>
            <a:r>
              <a:rPr lang="sv-SE" dirty="0"/>
              <a:t>Nyheter</a:t>
            </a:r>
          </a:p>
        </p:txBody>
      </p:sp>
      <p:pic>
        <p:nvPicPr>
          <p:cNvPr id="4" name="Bildobjekt 3">
            <a:extLst>
              <a:ext uri="{FF2B5EF4-FFF2-40B4-BE49-F238E27FC236}">
                <a16:creationId xmlns:a16="http://schemas.microsoft.com/office/drawing/2014/main" id="{204B0104-FFC9-4249-BD8D-9E4D99788D79}"/>
              </a:ext>
            </a:extLst>
          </p:cNvPr>
          <p:cNvPicPr>
            <a:picLocks noChangeAspect="1"/>
          </p:cNvPicPr>
          <p:nvPr/>
        </p:nvPicPr>
        <p:blipFill rotWithShape="1">
          <a:blip r:embed="rId2"/>
          <a:srcRect r="73286" b="57636"/>
          <a:stretch/>
        </p:blipFill>
        <p:spPr>
          <a:xfrm>
            <a:off x="628650" y="2967244"/>
            <a:ext cx="5103223" cy="3387683"/>
          </a:xfrm>
          <a:prstGeom prst="rect">
            <a:avLst/>
          </a:prstGeom>
        </p:spPr>
      </p:pic>
      <p:pic>
        <p:nvPicPr>
          <p:cNvPr id="5" name="Bildobjekt 4">
            <a:extLst>
              <a:ext uri="{FF2B5EF4-FFF2-40B4-BE49-F238E27FC236}">
                <a16:creationId xmlns:a16="http://schemas.microsoft.com/office/drawing/2014/main" id="{7B9DF0D3-2964-4692-A9FD-2BFF5205DF95}"/>
              </a:ext>
            </a:extLst>
          </p:cNvPr>
          <p:cNvPicPr>
            <a:picLocks noChangeAspect="1"/>
          </p:cNvPicPr>
          <p:nvPr/>
        </p:nvPicPr>
        <p:blipFill>
          <a:blip r:embed="rId3"/>
          <a:stretch>
            <a:fillRect/>
          </a:stretch>
        </p:blipFill>
        <p:spPr>
          <a:xfrm>
            <a:off x="5731873" y="2967244"/>
            <a:ext cx="5539110" cy="3105938"/>
          </a:xfrm>
          <a:prstGeom prst="rect">
            <a:avLst/>
          </a:prstGeom>
        </p:spPr>
      </p:pic>
    </p:spTree>
    <p:extLst>
      <p:ext uri="{BB962C8B-B14F-4D97-AF65-F5344CB8AC3E}">
        <p14:creationId xmlns:p14="http://schemas.microsoft.com/office/powerpoint/2010/main" val="2451044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A7B250B-8E00-486D-A8D2-D80C6E21217B}"/>
              </a:ext>
            </a:extLst>
          </p:cNvPr>
          <p:cNvSpPr>
            <a:spLocks noGrp="1"/>
          </p:cNvSpPr>
          <p:nvPr>
            <p:ph sz="quarter" idx="11"/>
          </p:nvPr>
        </p:nvSpPr>
        <p:spPr>
          <a:xfrm>
            <a:off x="820238" y="1428215"/>
            <a:ext cx="9670382" cy="4726522"/>
          </a:xfrm>
        </p:spPr>
        <p:txBody>
          <a:bodyPr/>
          <a:lstStyle/>
          <a:p>
            <a:pPr marL="0" indent="0">
              <a:buNone/>
            </a:pPr>
            <a:r>
              <a:rPr lang="sv-SE" dirty="0">
                <a:latin typeface="Garamond" panose="02020404030301010803" pitchFamily="18" charset="0"/>
              </a:rPr>
              <a:t>Ny applikation för reservrutiner vid planerade och oplanerade driftstopp i Cosmic via uthopp.</a:t>
            </a:r>
          </a:p>
          <a:p>
            <a:pPr marL="0" indent="0">
              <a:buNone/>
            </a:pPr>
            <a:r>
              <a:rPr lang="sv-SE" b="1" i="1" dirty="0">
                <a:latin typeface="Garamond" panose="02020404030301010803" pitchFamily="18" charset="0"/>
              </a:rPr>
              <a:t>Reservrutin Beställning Röntgen och </a:t>
            </a:r>
            <a:r>
              <a:rPr lang="sv-SE" b="1" i="1" dirty="0" err="1">
                <a:latin typeface="Garamond" panose="02020404030301010803" pitchFamily="18" charset="0"/>
              </a:rPr>
              <a:t>Klinfys</a:t>
            </a:r>
            <a:r>
              <a:rPr lang="sv-SE" b="1" dirty="0">
                <a:latin typeface="Garamond" panose="02020404030301010803" pitchFamily="18" charset="0"/>
              </a:rPr>
              <a:t>;</a:t>
            </a:r>
            <a:r>
              <a:rPr lang="sv-SE" dirty="0">
                <a:latin typeface="Garamond" panose="02020404030301010803" pitchFamily="18" charset="0"/>
              </a:rPr>
              <a:t> om du vill skapa en ny remiss. </a:t>
            </a:r>
          </a:p>
        </p:txBody>
      </p:sp>
      <p:sp>
        <p:nvSpPr>
          <p:cNvPr id="3" name="Rubrik 2">
            <a:extLst>
              <a:ext uri="{FF2B5EF4-FFF2-40B4-BE49-F238E27FC236}">
                <a16:creationId xmlns:a16="http://schemas.microsoft.com/office/drawing/2014/main" id="{3B106CC9-BB78-43EC-86ED-EEC6CA8B9561}"/>
              </a:ext>
            </a:extLst>
          </p:cNvPr>
          <p:cNvSpPr>
            <a:spLocks noGrp="1"/>
          </p:cNvSpPr>
          <p:nvPr>
            <p:ph type="title"/>
          </p:nvPr>
        </p:nvSpPr>
        <p:spPr/>
        <p:txBody>
          <a:bodyPr/>
          <a:lstStyle/>
          <a:p>
            <a:r>
              <a:rPr lang="sv-SE" dirty="0"/>
              <a:t>Nyheter</a:t>
            </a:r>
          </a:p>
        </p:txBody>
      </p:sp>
      <p:sp>
        <p:nvSpPr>
          <p:cNvPr id="6" name="Rectangle 5">
            <a:extLst>
              <a:ext uri="{FF2B5EF4-FFF2-40B4-BE49-F238E27FC236}">
                <a16:creationId xmlns:a16="http://schemas.microsoft.com/office/drawing/2014/main" id="{F48E8C89-7481-49C0-961A-44DD4ABF4285}"/>
              </a:ext>
            </a:extLst>
          </p:cNvPr>
          <p:cNvSpPr>
            <a:spLocks noChangeArrowheads="1"/>
          </p:cNvSpPr>
          <p:nvPr/>
        </p:nvSpPr>
        <p:spPr bwMode="auto">
          <a:xfrm>
            <a:off x="1105988" y="167673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9" name="Bildobjekt 8">
            <a:extLst>
              <a:ext uri="{FF2B5EF4-FFF2-40B4-BE49-F238E27FC236}">
                <a16:creationId xmlns:a16="http://schemas.microsoft.com/office/drawing/2014/main" id="{18BA9847-6527-4A3B-80AF-988AA29273D6}"/>
              </a:ext>
            </a:extLst>
          </p:cNvPr>
          <p:cNvPicPr>
            <a:picLocks noChangeAspect="1"/>
          </p:cNvPicPr>
          <p:nvPr/>
        </p:nvPicPr>
        <p:blipFill>
          <a:blip r:embed="rId2"/>
          <a:stretch>
            <a:fillRect/>
          </a:stretch>
        </p:blipFill>
        <p:spPr>
          <a:xfrm>
            <a:off x="1271451" y="2594978"/>
            <a:ext cx="8438606" cy="4180290"/>
          </a:xfrm>
          <a:prstGeom prst="rect">
            <a:avLst/>
          </a:prstGeom>
        </p:spPr>
      </p:pic>
    </p:spTree>
    <p:extLst>
      <p:ext uri="{BB962C8B-B14F-4D97-AF65-F5344CB8AC3E}">
        <p14:creationId xmlns:p14="http://schemas.microsoft.com/office/powerpoint/2010/main" val="3236195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D3A6B6F-594B-4FE1-BB81-B2A95BE07AB9}"/>
              </a:ext>
            </a:extLst>
          </p:cNvPr>
          <p:cNvSpPr>
            <a:spLocks noGrp="1"/>
          </p:cNvSpPr>
          <p:nvPr>
            <p:ph sz="quarter" idx="11"/>
          </p:nvPr>
        </p:nvSpPr>
        <p:spPr>
          <a:xfrm>
            <a:off x="628650" y="618309"/>
            <a:ext cx="9670382" cy="5140807"/>
          </a:xfrm>
        </p:spPr>
        <p:txBody>
          <a:bodyPr/>
          <a:lstStyle/>
          <a:p>
            <a:pPr marL="0" indent="0">
              <a:buNone/>
            </a:pPr>
            <a:r>
              <a:rPr lang="sv-SE" b="1" i="1" dirty="0"/>
              <a:t>Reservrutin Läsa svar, röntgen och </a:t>
            </a:r>
            <a:r>
              <a:rPr lang="sv-SE" b="1" i="1" dirty="0" err="1"/>
              <a:t>klinfys</a:t>
            </a:r>
            <a:r>
              <a:rPr lang="sv-SE" dirty="0"/>
              <a:t>; för att läsa svar. </a:t>
            </a:r>
          </a:p>
        </p:txBody>
      </p:sp>
      <p:pic>
        <p:nvPicPr>
          <p:cNvPr id="4" name="Bildobjekt 3">
            <a:extLst>
              <a:ext uri="{FF2B5EF4-FFF2-40B4-BE49-F238E27FC236}">
                <a16:creationId xmlns:a16="http://schemas.microsoft.com/office/drawing/2014/main" id="{CCECA918-C940-47CC-8912-2E6342B75EA6}"/>
              </a:ext>
            </a:extLst>
          </p:cNvPr>
          <p:cNvPicPr>
            <a:picLocks noChangeAspect="1"/>
          </p:cNvPicPr>
          <p:nvPr/>
        </p:nvPicPr>
        <p:blipFill>
          <a:blip r:embed="rId2"/>
          <a:stretch>
            <a:fillRect/>
          </a:stretch>
        </p:blipFill>
        <p:spPr>
          <a:xfrm>
            <a:off x="628650" y="1098884"/>
            <a:ext cx="8229402" cy="5345460"/>
          </a:xfrm>
          <a:prstGeom prst="rect">
            <a:avLst/>
          </a:prstGeom>
        </p:spPr>
      </p:pic>
    </p:spTree>
    <p:extLst>
      <p:ext uri="{BB962C8B-B14F-4D97-AF65-F5344CB8AC3E}">
        <p14:creationId xmlns:p14="http://schemas.microsoft.com/office/powerpoint/2010/main" val="210999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81ADBDD-1E21-4FCC-B747-FE953E94ABDD}"/>
              </a:ext>
            </a:extLst>
          </p:cNvPr>
          <p:cNvSpPr>
            <a:spLocks noGrp="1"/>
          </p:cNvSpPr>
          <p:nvPr>
            <p:ph sz="quarter" idx="11"/>
          </p:nvPr>
        </p:nvSpPr>
        <p:spPr/>
        <p:txBody>
          <a:bodyPr/>
          <a:lstStyle/>
          <a:p>
            <a:pPr marL="0" indent="0">
              <a:buNone/>
            </a:pPr>
            <a:r>
              <a:rPr lang="sv-SE" dirty="0">
                <a:latin typeface="Garamond" panose="02020404030301010803" pitchFamily="18" charset="0"/>
              </a:rPr>
              <a:t>I Radiologisvaren kommer det finnas en länk </a:t>
            </a:r>
            <a:r>
              <a:rPr lang="sv-SE" b="1" i="1" dirty="0">
                <a:latin typeface="Garamond" panose="02020404030301010803" pitchFamily="18" charset="0"/>
              </a:rPr>
              <a:t>Visa bilder </a:t>
            </a:r>
            <a:r>
              <a:rPr lang="sv-SE" dirty="0">
                <a:latin typeface="Garamond" panose="02020404030301010803" pitchFamily="18" charset="0"/>
              </a:rPr>
              <a:t>för att via svaret nå aktuella bilder till undersökningen eller svar ifrån klinisk fysiologi. Genom att klicka på länken visas bilder eller svar.</a:t>
            </a:r>
          </a:p>
          <a:p>
            <a:pPr marL="0" indent="0">
              <a:buNone/>
            </a:pPr>
            <a:endParaRPr lang="sv-SE" dirty="0"/>
          </a:p>
        </p:txBody>
      </p:sp>
      <p:sp>
        <p:nvSpPr>
          <p:cNvPr id="3" name="Rubrik 2">
            <a:extLst>
              <a:ext uri="{FF2B5EF4-FFF2-40B4-BE49-F238E27FC236}">
                <a16:creationId xmlns:a16="http://schemas.microsoft.com/office/drawing/2014/main" id="{75E20B7F-4FEC-488D-9D7A-5040F87247A0}"/>
              </a:ext>
            </a:extLst>
          </p:cNvPr>
          <p:cNvSpPr>
            <a:spLocks noGrp="1"/>
          </p:cNvSpPr>
          <p:nvPr>
            <p:ph type="title"/>
          </p:nvPr>
        </p:nvSpPr>
        <p:spPr>
          <a:xfrm>
            <a:off x="629194" y="230157"/>
            <a:ext cx="9669809" cy="868727"/>
          </a:xfrm>
        </p:spPr>
        <p:txBody>
          <a:bodyPr/>
          <a:lstStyle/>
          <a:p>
            <a:r>
              <a:rPr lang="sv-SE" dirty="0"/>
              <a:t>nyheter</a:t>
            </a:r>
          </a:p>
        </p:txBody>
      </p:sp>
      <p:pic>
        <p:nvPicPr>
          <p:cNvPr id="4" name="Bildobjekt 3">
            <a:extLst>
              <a:ext uri="{FF2B5EF4-FFF2-40B4-BE49-F238E27FC236}">
                <a16:creationId xmlns:a16="http://schemas.microsoft.com/office/drawing/2014/main" id="{44855AD8-835E-43CF-B162-B9969A98AB12}"/>
              </a:ext>
            </a:extLst>
          </p:cNvPr>
          <p:cNvPicPr>
            <a:picLocks noChangeAspect="1"/>
          </p:cNvPicPr>
          <p:nvPr/>
        </p:nvPicPr>
        <p:blipFill rotWithShape="1">
          <a:blip r:embed="rId2"/>
          <a:srcRect r="79715" b="64120"/>
          <a:stretch/>
        </p:blipFill>
        <p:spPr>
          <a:xfrm>
            <a:off x="504049" y="2742583"/>
            <a:ext cx="3428589" cy="2587063"/>
          </a:xfrm>
          <a:prstGeom prst="rect">
            <a:avLst/>
          </a:prstGeom>
        </p:spPr>
      </p:pic>
      <p:pic>
        <p:nvPicPr>
          <p:cNvPr id="5" name="Bildobjekt 4">
            <a:extLst>
              <a:ext uri="{FF2B5EF4-FFF2-40B4-BE49-F238E27FC236}">
                <a16:creationId xmlns:a16="http://schemas.microsoft.com/office/drawing/2014/main" id="{185478DD-6E97-40BB-A353-100D16D9E602}"/>
              </a:ext>
            </a:extLst>
          </p:cNvPr>
          <p:cNvPicPr>
            <a:picLocks noChangeAspect="1"/>
          </p:cNvPicPr>
          <p:nvPr/>
        </p:nvPicPr>
        <p:blipFill rotWithShape="1">
          <a:blip r:embed="rId3"/>
          <a:srcRect l="25998" t="30407" b="12861"/>
          <a:stretch/>
        </p:blipFill>
        <p:spPr>
          <a:xfrm>
            <a:off x="3105849" y="2933159"/>
            <a:ext cx="4757049" cy="3589462"/>
          </a:xfrm>
          <a:prstGeom prst="rect">
            <a:avLst/>
          </a:prstGeom>
        </p:spPr>
      </p:pic>
      <p:pic>
        <p:nvPicPr>
          <p:cNvPr id="6" name="Bildobjekt 5">
            <a:extLst>
              <a:ext uri="{FF2B5EF4-FFF2-40B4-BE49-F238E27FC236}">
                <a16:creationId xmlns:a16="http://schemas.microsoft.com/office/drawing/2014/main" id="{2637AF4F-4056-4A81-BAFB-C210ED939B94}"/>
              </a:ext>
            </a:extLst>
          </p:cNvPr>
          <p:cNvPicPr>
            <a:picLocks noChangeAspect="1"/>
          </p:cNvPicPr>
          <p:nvPr/>
        </p:nvPicPr>
        <p:blipFill>
          <a:blip r:embed="rId4"/>
          <a:stretch>
            <a:fillRect/>
          </a:stretch>
        </p:blipFill>
        <p:spPr>
          <a:xfrm>
            <a:off x="7036108" y="2742583"/>
            <a:ext cx="4753556" cy="3312625"/>
          </a:xfrm>
          <a:prstGeom prst="rect">
            <a:avLst/>
          </a:prstGeom>
        </p:spPr>
      </p:pic>
      <p:cxnSp>
        <p:nvCxnSpPr>
          <p:cNvPr id="8" name="Rak pilkoppling 7">
            <a:extLst>
              <a:ext uri="{FF2B5EF4-FFF2-40B4-BE49-F238E27FC236}">
                <a16:creationId xmlns:a16="http://schemas.microsoft.com/office/drawing/2014/main" id="{D6CE8AA8-EF4F-495C-84F5-48BE9464D4E3}"/>
              </a:ext>
            </a:extLst>
          </p:cNvPr>
          <p:cNvCxnSpPr/>
          <p:nvPr/>
        </p:nvCxnSpPr>
        <p:spPr>
          <a:xfrm flipH="1">
            <a:off x="4972594" y="3561806"/>
            <a:ext cx="600891" cy="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37666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DF80A4B-AE8A-4715-A45F-3D6F5AEEF3FE}"/>
              </a:ext>
            </a:extLst>
          </p:cNvPr>
          <p:cNvSpPr>
            <a:spLocks noGrp="1"/>
          </p:cNvSpPr>
          <p:nvPr>
            <p:ph sz="quarter" idx="11"/>
          </p:nvPr>
        </p:nvSpPr>
        <p:spPr>
          <a:xfrm>
            <a:off x="628650" y="1719263"/>
            <a:ext cx="9959340" cy="4039853"/>
          </a:xfrm>
        </p:spPr>
        <p:txBody>
          <a:bodyPr>
            <a:normAutofit/>
          </a:bodyPr>
          <a:lstStyle/>
          <a:p>
            <a:pPr marL="0" indent="0">
              <a:buNone/>
            </a:pPr>
            <a:r>
              <a:rPr lang="sv-SE" dirty="0">
                <a:latin typeface="Garamond" panose="02020404030301010803" pitchFamily="18" charset="0"/>
              </a:rPr>
              <a:t>Om du som remittent makulera remisser kommer det i samband med systembytet sker en förändring där ni som remittenter kommer att få ge era patienter information om att remissen/undersökningen makulerats och avbokats. Remisserna som makuleras kommer att svaras ut med texten att undersökningen avbokats och vilken tid patienten hade.</a:t>
            </a:r>
          </a:p>
          <a:p>
            <a:pPr marL="0" indent="0">
              <a:buNone/>
            </a:pPr>
            <a:endParaRPr lang="sv-SE" dirty="0"/>
          </a:p>
          <a:p>
            <a:pPr marL="0" indent="0">
              <a:buNone/>
            </a:pPr>
            <a:r>
              <a:rPr lang="sv-SE" sz="2800" b="1" dirty="0">
                <a:solidFill>
                  <a:schemeClr val="accent1"/>
                </a:solidFill>
              </a:rPr>
              <a:t>VIKTIGT!</a:t>
            </a:r>
          </a:p>
          <a:p>
            <a:pPr marL="0" indent="0">
              <a:buNone/>
            </a:pPr>
            <a:r>
              <a:rPr lang="sv-SE" sz="2400" dirty="0">
                <a:latin typeface="Garamond" panose="02020404030301010803" pitchFamily="18" charset="0"/>
              </a:rPr>
              <a:t>För behörighet att se bilder och skriva remiss krävs ett </a:t>
            </a:r>
            <a:r>
              <a:rPr lang="sv-SE" sz="2400" b="1" dirty="0">
                <a:latin typeface="Garamond" panose="02020404030301010803" pitchFamily="18" charset="0"/>
              </a:rPr>
              <a:t>vårdmedarbetaruppdrag</a:t>
            </a:r>
            <a:r>
              <a:rPr lang="sv-SE" sz="2400" dirty="0">
                <a:latin typeface="Garamond" panose="02020404030301010803" pitchFamily="18" charset="0"/>
              </a:rPr>
              <a:t>. Om du saknar vårdmedarbetaruppdrag vänd dig till din lokala administratör.</a:t>
            </a:r>
          </a:p>
        </p:txBody>
      </p:sp>
      <p:sp>
        <p:nvSpPr>
          <p:cNvPr id="3" name="Rubrik 2">
            <a:extLst>
              <a:ext uri="{FF2B5EF4-FFF2-40B4-BE49-F238E27FC236}">
                <a16:creationId xmlns:a16="http://schemas.microsoft.com/office/drawing/2014/main" id="{9BC4E19E-98A8-4C3A-85C4-99CD3F57AD19}"/>
              </a:ext>
            </a:extLst>
          </p:cNvPr>
          <p:cNvSpPr>
            <a:spLocks noGrp="1"/>
          </p:cNvSpPr>
          <p:nvPr>
            <p:ph type="title"/>
          </p:nvPr>
        </p:nvSpPr>
        <p:spPr/>
        <p:txBody>
          <a:bodyPr/>
          <a:lstStyle/>
          <a:p>
            <a:r>
              <a:rPr lang="sv-SE" dirty="0"/>
              <a:t>nyheter</a:t>
            </a:r>
          </a:p>
        </p:txBody>
      </p:sp>
      <p:sp>
        <p:nvSpPr>
          <p:cNvPr id="4" name="Rektangel 3">
            <a:extLst>
              <a:ext uri="{FF2B5EF4-FFF2-40B4-BE49-F238E27FC236}">
                <a16:creationId xmlns:a16="http://schemas.microsoft.com/office/drawing/2014/main" id="{6810B09D-B532-4B5D-9325-7981B6EC9858}"/>
              </a:ext>
            </a:extLst>
          </p:cNvPr>
          <p:cNvSpPr/>
          <p:nvPr/>
        </p:nvSpPr>
        <p:spPr>
          <a:xfrm>
            <a:off x="531495" y="3242597"/>
            <a:ext cx="10153650" cy="232410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86010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A0B74CF-D2CF-4BA3-A343-7DFF1B2B6CF0}"/>
              </a:ext>
            </a:extLst>
          </p:cNvPr>
          <p:cNvSpPr>
            <a:spLocks noGrp="1"/>
          </p:cNvSpPr>
          <p:nvPr>
            <p:ph sz="quarter" idx="11"/>
          </p:nvPr>
        </p:nvSpPr>
        <p:spPr/>
        <p:txBody>
          <a:bodyPr/>
          <a:lstStyle/>
          <a:p>
            <a:pPr marL="0" indent="0">
              <a:buNone/>
            </a:pPr>
            <a:r>
              <a:rPr lang="sv-SE" b="1" dirty="0">
                <a:latin typeface="Garamond" panose="02020404030301010803" pitchFamily="18" charset="0"/>
              </a:rPr>
              <a:t>Läs på reservrutiner </a:t>
            </a:r>
          </a:p>
          <a:p>
            <a:pPr marL="0" indent="0">
              <a:buNone/>
            </a:pPr>
            <a:r>
              <a:rPr lang="sv-SE" b="1" i="1" dirty="0">
                <a:latin typeface="Garamond" panose="02020404030301010803" pitchFamily="18" charset="0"/>
              </a:rPr>
              <a:t>Reservrutin för remisshantering till röntgen/klinisk fysiologi vid driftstopp i RIS(radiologiskt informationssystem).</a:t>
            </a:r>
          </a:p>
          <a:p>
            <a:r>
              <a:rPr lang="sv-SE" dirty="0">
                <a:latin typeface="Garamond" panose="02020404030301010803" pitchFamily="18" charset="0"/>
              </a:rPr>
              <a:t>Ronder kommer inte att hållas 20/9 och 21/9 därefter som vanligt men vi ber er att ha överseende med nytt arbetssätt och nytt IT stöd. Den 19/9 hålls fåtal ronder. Se information vid varje </a:t>
            </a:r>
            <a:r>
              <a:rPr lang="sv-SE" dirty="0" err="1">
                <a:latin typeface="Garamond" panose="02020404030301010803" pitchFamily="18" charset="0"/>
              </a:rPr>
              <a:t>rondrum</a:t>
            </a:r>
            <a:r>
              <a:rPr lang="sv-SE" dirty="0">
                <a:latin typeface="Garamond" panose="02020404030301010803" pitchFamily="18" charset="0"/>
              </a:rPr>
              <a:t>.</a:t>
            </a:r>
          </a:p>
          <a:p>
            <a:r>
              <a:rPr lang="sv-SE" dirty="0">
                <a:latin typeface="Garamond" panose="02020404030301010803" pitchFamily="18" charset="0"/>
              </a:rPr>
              <a:t>Se över behörigheter för vårdmedarbetaruppdrag.</a:t>
            </a:r>
          </a:p>
          <a:p>
            <a:endParaRPr lang="sv-SE" dirty="0">
              <a:latin typeface="Garamond" panose="02020404030301010803" pitchFamily="18" charset="0"/>
            </a:endParaRPr>
          </a:p>
          <a:p>
            <a:endParaRPr lang="sv-SE" dirty="0">
              <a:latin typeface="Garamond" panose="02020404030301010803" pitchFamily="18" charset="0"/>
            </a:endParaRPr>
          </a:p>
          <a:p>
            <a:endParaRPr lang="sv-SE" dirty="0"/>
          </a:p>
        </p:txBody>
      </p:sp>
      <p:sp>
        <p:nvSpPr>
          <p:cNvPr id="3" name="Rubrik 2">
            <a:extLst>
              <a:ext uri="{FF2B5EF4-FFF2-40B4-BE49-F238E27FC236}">
                <a16:creationId xmlns:a16="http://schemas.microsoft.com/office/drawing/2014/main" id="{C61E0AB5-D072-4D2D-BDCC-42A6191855CC}"/>
              </a:ext>
            </a:extLst>
          </p:cNvPr>
          <p:cNvSpPr>
            <a:spLocks noGrp="1"/>
          </p:cNvSpPr>
          <p:nvPr>
            <p:ph type="title"/>
          </p:nvPr>
        </p:nvSpPr>
        <p:spPr/>
        <p:txBody>
          <a:bodyPr/>
          <a:lstStyle/>
          <a:p>
            <a:r>
              <a:rPr lang="sv-SE" dirty="0"/>
              <a:t>Inför bytet</a:t>
            </a:r>
          </a:p>
        </p:txBody>
      </p:sp>
    </p:spTree>
    <p:extLst>
      <p:ext uri="{BB962C8B-B14F-4D97-AF65-F5344CB8AC3E}">
        <p14:creationId xmlns:p14="http://schemas.microsoft.com/office/powerpoint/2010/main" val="897282789"/>
      </p:ext>
    </p:extLst>
  </p:cSld>
  <p:clrMapOvr>
    <a:masterClrMapping/>
  </p:clrMapOvr>
</p:sld>
</file>

<file path=ppt/theme/theme1.xml><?xml version="1.0" encoding="utf-8"?>
<a:theme xmlns:a="http://schemas.openxmlformats.org/drawingml/2006/main" name="Region Kronoberg ljus">
  <a:themeElements>
    <a:clrScheme name="Kronoberg LJUS 2022">
      <a:dk1>
        <a:sysClr val="windowText" lastClr="000000"/>
      </a:dk1>
      <a:lt1>
        <a:sysClr val="window" lastClr="FFFFFF"/>
      </a:lt1>
      <a:dk2>
        <a:srgbClr val="412682"/>
      </a:dk2>
      <a:lt2>
        <a:srgbClr val="E13288"/>
      </a:lt2>
      <a:accent1>
        <a:srgbClr val="E13288"/>
      </a:accent1>
      <a:accent2>
        <a:srgbClr val="412682"/>
      </a:accent2>
      <a:accent3>
        <a:srgbClr val="83B81A"/>
      </a:accent3>
      <a:accent4>
        <a:srgbClr val="1E6633"/>
      </a:accent4>
      <a:accent5>
        <a:srgbClr val="009EE0"/>
      </a:accent5>
      <a:accent6>
        <a:srgbClr val="BCB1AB"/>
      </a:accent6>
      <a:hlink>
        <a:srgbClr val="E13288"/>
      </a:hlink>
      <a:folHlink>
        <a:srgbClr val="009EE0"/>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0A55D23-B3F1-4EF4-A3DC-3A9F0F8D93A5}" vid="{668A7373-14EF-4A9B-80F9-0516CD47C373}"/>
    </a:ext>
  </a:extLst>
</a:theme>
</file>

<file path=ppt/theme/theme2.xml><?xml version="1.0" encoding="utf-8"?>
<a:theme xmlns:a="http://schemas.openxmlformats.org/drawingml/2006/main" name="Region Kronoberg MÖRK">
  <a:themeElements>
    <a:clrScheme name="Kronoberg MÖRK 2022">
      <a:dk1>
        <a:srgbClr val="FFFFFF"/>
      </a:dk1>
      <a:lt1>
        <a:srgbClr val="000000"/>
      </a:lt1>
      <a:dk2>
        <a:srgbClr val="E13288"/>
      </a:dk2>
      <a:lt2>
        <a:srgbClr val="83B81A"/>
      </a:lt2>
      <a:accent1>
        <a:srgbClr val="83B81A"/>
      </a:accent1>
      <a:accent2>
        <a:srgbClr val="E13288"/>
      </a:accent2>
      <a:accent3>
        <a:srgbClr val="009EE0"/>
      </a:accent3>
      <a:accent4>
        <a:srgbClr val="F39800"/>
      </a:accent4>
      <a:accent5>
        <a:srgbClr val="FBD300"/>
      </a:accent5>
      <a:accent6>
        <a:srgbClr val="BCB1AB"/>
      </a:accent6>
      <a:hlink>
        <a:srgbClr val="009EE0"/>
      </a:hlink>
      <a:folHlink>
        <a:srgbClr val="1E6633"/>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0A55D23-B3F1-4EF4-A3DC-3A9F0F8D93A5}" vid="{0BBB24D2-D144-497A-AAEF-42E9FBCC59EE}"/>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Kronoberg mall</Template>
  <TotalTime>475</TotalTime>
  <Words>622</Words>
  <Application>Microsoft Office PowerPoint</Application>
  <PresentationFormat>Bredbild</PresentationFormat>
  <Paragraphs>49</Paragraphs>
  <Slides>13</Slides>
  <Notes>1</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13</vt:i4>
      </vt:variant>
    </vt:vector>
  </HeadingPairs>
  <TitlesOfParts>
    <vt:vector size="20" baseType="lpstr">
      <vt:lpstr>Arial</vt:lpstr>
      <vt:lpstr>Brandon Grotesque Black</vt:lpstr>
      <vt:lpstr>Brandon Grotesque Bold</vt:lpstr>
      <vt:lpstr>Calibri</vt:lpstr>
      <vt:lpstr>Garamond</vt:lpstr>
      <vt:lpstr>Region Kronoberg ljus</vt:lpstr>
      <vt:lpstr>Region Kronoberg MÖRK</vt:lpstr>
      <vt:lpstr>Bild- och funktionsmedicin  (röntgen, klinisk fysiologi  och mammografi)  byter IT-stöd 20 september</vt:lpstr>
      <vt:lpstr>IT-stöd för hantering av remisser, utlåtanden och bilder.</vt:lpstr>
      <vt:lpstr>Vad innebär bytet?</vt:lpstr>
      <vt:lpstr> Nyheter</vt:lpstr>
      <vt:lpstr>Nyheter</vt:lpstr>
      <vt:lpstr>PowerPoint-presentation</vt:lpstr>
      <vt:lpstr>nyheter</vt:lpstr>
      <vt:lpstr>nyheter</vt:lpstr>
      <vt:lpstr>Inför bytet</vt:lpstr>
      <vt:lpstr>Under bytet</vt:lpstr>
      <vt:lpstr>Efter bytet</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och funktionsmedicin  (röntgen, klinisk fysiologi och mammografi)  byter IT-stöd 20 september</dc:title>
  <dc:creator>Hedlund Jessami SHV röntgenenh Växjö</dc:creator>
  <cp:lastModifiedBy>Hedlund Jessami SHV röntgenenh Växjö</cp:lastModifiedBy>
  <cp:revision>30</cp:revision>
  <dcterms:created xsi:type="dcterms:W3CDTF">2022-08-15T10:14:17Z</dcterms:created>
  <dcterms:modified xsi:type="dcterms:W3CDTF">2022-09-08T08:30:46Z</dcterms:modified>
</cp:coreProperties>
</file>