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9"/>
  </p:notesMasterIdLst>
  <p:handoutMasterIdLst>
    <p:handoutMasterId r:id="rId80"/>
  </p:handoutMasterIdLst>
  <p:sldIdLst>
    <p:sldId id="262" r:id="rId2"/>
    <p:sldId id="5200" r:id="rId3"/>
    <p:sldId id="5171" r:id="rId4"/>
    <p:sldId id="5168" r:id="rId5"/>
    <p:sldId id="5119" r:id="rId6"/>
    <p:sldId id="5189" r:id="rId7"/>
    <p:sldId id="5120" r:id="rId8"/>
    <p:sldId id="5121" r:id="rId9"/>
    <p:sldId id="5122" r:id="rId10"/>
    <p:sldId id="5123" r:id="rId11"/>
    <p:sldId id="5124" r:id="rId12"/>
    <p:sldId id="5125" r:id="rId13"/>
    <p:sldId id="5126" r:id="rId14"/>
    <p:sldId id="5127" r:id="rId15"/>
    <p:sldId id="5128" r:id="rId16"/>
    <p:sldId id="5129" r:id="rId17"/>
    <p:sldId id="5130" r:id="rId18"/>
    <p:sldId id="5131" r:id="rId19"/>
    <p:sldId id="5132" r:id="rId20"/>
    <p:sldId id="5201" r:id="rId21"/>
    <p:sldId id="5134" r:id="rId22"/>
    <p:sldId id="5135" r:id="rId23"/>
    <p:sldId id="5136" r:id="rId24"/>
    <p:sldId id="5137" r:id="rId25"/>
    <p:sldId id="5138" r:id="rId26"/>
    <p:sldId id="5202" r:id="rId27"/>
    <p:sldId id="5139" r:id="rId28"/>
    <p:sldId id="5140" r:id="rId29"/>
    <p:sldId id="5141" r:id="rId30"/>
    <p:sldId id="5142" r:id="rId31"/>
    <p:sldId id="5143" r:id="rId32"/>
    <p:sldId id="5144" r:id="rId33"/>
    <p:sldId id="5145" r:id="rId34"/>
    <p:sldId id="5146" r:id="rId35"/>
    <p:sldId id="5147" r:id="rId36"/>
    <p:sldId id="5148" r:id="rId37"/>
    <p:sldId id="5149" r:id="rId38"/>
    <p:sldId id="5184" r:id="rId39"/>
    <p:sldId id="5185" r:id="rId40"/>
    <p:sldId id="5203" r:id="rId41"/>
    <p:sldId id="5152" r:id="rId42"/>
    <p:sldId id="5153" r:id="rId43"/>
    <p:sldId id="5154" r:id="rId44"/>
    <p:sldId id="5155" r:id="rId45"/>
    <p:sldId id="5156" r:id="rId46"/>
    <p:sldId id="5157" r:id="rId47"/>
    <p:sldId id="5158" r:id="rId48"/>
    <p:sldId id="5159" r:id="rId49"/>
    <p:sldId id="5204" r:id="rId50"/>
    <p:sldId id="5160" r:id="rId51"/>
    <p:sldId id="5161" r:id="rId52"/>
    <p:sldId id="5162" r:id="rId53"/>
    <p:sldId id="5163" r:id="rId54"/>
    <p:sldId id="5164" r:id="rId55"/>
    <p:sldId id="5167" r:id="rId56"/>
    <p:sldId id="5186" r:id="rId57"/>
    <p:sldId id="5187" r:id="rId58"/>
    <p:sldId id="5188" r:id="rId59"/>
    <p:sldId id="5205" r:id="rId60"/>
    <p:sldId id="5172" r:id="rId61"/>
    <p:sldId id="5173" r:id="rId62"/>
    <p:sldId id="5174" r:id="rId63"/>
    <p:sldId id="5175" r:id="rId64"/>
    <p:sldId id="5212" r:id="rId65"/>
    <p:sldId id="5176" r:id="rId66"/>
    <p:sldId id="5177" r:id="rId67"/>
    <p:sldId id="5178" r:id="rId68"/>
    <p:sldId id="5210" r:id="rId69"/>
    <p:sldId id="5179" r:id="rId70"/>
    <p:sldId id="5180" r:id="rId71"/>
    <p:sldId id="5181" r:id="rId72"/>
    <p:sldId id="5182" r:id="rId73"/>
    <p:sldId id="5183" r:id="rId74"/>
    <p:sldId id="5206" r:id="rId75"/>
    <p:sldId id="5207" r:id="rId76"/>
    <p:sldId id="5208" r:id="rId77"/>
    <p:sldId id="5209" r:id="rId7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63A03411-78B2-4E43-AFDD-6E560E9F4779}">
          <p14:sldIdLst>
            <p14:sldId id="262"/>
            <p14:sldId id="5200"/>
          </p14:sldIdLst>
        </p14:section>
        <p14:section name="Övergripande" id="{C832681E-F75E-4BF9-8C56-5E44C8EA98B1}">
          <p14:sldIdLst>
            <p14:sldId id="5171"/>
            <p14:sldId id="5168"/>
            <p14:sldId id="5119"/>
            <p14:sldId id="5189"/>
            <p14:sldId id="5120"/>
            <p14:sldId id="5121"/>
            <p14:sldId id="5122"/>
            <p14:sldId id="5123"/>
            <p14:sldId id="5124"/>
            <p14:sldId id="5125"/>
            <p14:sldId id="5126"/>
            <p14:sldId id="5127"/>
            <p14:sldId id="5128"/>
            <p14:sldId id="5129"/>
            <p14:sldId id="5130"/>
            <p14:sldId id="5131"/>
            <p14:sldId id="5132"/>
            <p14:sldId id="5201"/>
          </p14:sldIdLst>
        </p14:section>
        <p14:section name="Vården är till för alla" id="{77A53037-0A78-444D-93A2-6C46EBC33FC7}">
          <p14:sldIdLst>
            <p14:sldId id="5134"/>
            <p14:sldId id="5135"/>
            <p14:sldId id="5136"/>
            <p14:sldId id="5137"/>
            <p14:sldId id="5138"/>
            <p14:sldId id="5202"/>
          </p14:sldIdLst>
        </p14:section>
        <p14:section name="Nära och samordnad" id="{C5B1CE9C-A0FA-47CB-8C3D-CD86D48F3D47}">
          <p14:sldIdLst>
            <p14:sldId id="5139"/>
            <p14:sldId id="5140"/>
            <p14:sldId id="5141"/>
            <p14:sldId id="5142"/>
            <p14:sldId id="5143"/>
            <p14:sldId id="5144"/>
            <p14:sldId id="5145"/>
            <p14:sldId id="5146"/>
            <p14:sldId id="5147"/>
            <p14:sldId id="5148"/>
            <p14:sldId id="5149"/>
            <p14:sldId id="5184"/>
            <p14:sldId id="5185"/>
            <p14:sldId id="5203"/>
          </p14:sldIdLst>
        </p14:section>
        <p14:section name="Medskapare" id="{2F4FAC6F-9E53-48A9-A1C7-72381E203257}">
          <p14:sldIdLst>
            <p14:sldId id="5152"/>
            <p14:sldId id="5153"/>
            <p14:sldId id="5154"/>
            <p14:sldId id="5155"/>
            <p14:sldId id="5156"/>
            <p14:sldId id="5157"/>
            <p14:sldId id="5158"/>
            <p14:sldId id="5159"/>
            <p14:sldId id="5204"/>
          </p14:sldIdLst>
        </p14:section>
        <p14:section name="Kompetens och arbetsglädje" id="{680663BB-76AD-44B3-A68D-86DFBF24AEB3}">
          <p14:sldIdLst>
            <p14:sldId id="5160"/>
            <p14:sldId id="5161"/>
            <p14:sldId id="5162"/>
            <p14:sldId id="5163"/>
            <p14:sldId id="5164"/>
            <p14:sldId id="5167"/>
            <p14:sldId id="5186"/>
            <p14:sldId id="5187"/>
            <p14:sldId id="5188"/>
            <p14:sldId id="5205"/>
          </p14:sldIdLst>
        </p14:section>
        <p14:section name="Patientberättelser" id="{8791CB3E-38B2-4516-AE28-A129E031F478}">
          <p14:sldIdLst>
            <p14:sldId id="5172"/>
            <p14:sldId id="5173"/>
            <p14:sldId id="5174"/>
            <p14:sldId id="5175"/>
            <p14:sldId id="5212"/>
            <p14:sldId id="5176"/>
            <p14:sldId id="5177"/>
            <p14:sldId id="5178"/>
            <p14:sldId id="5210"/>
            <p14:sldId id="5179"/>
            <p14:sldId id="5180"/>
            <p14:sldId id="5181"/>
            <p14:sldId id="5182"/>
            <p14:sldId id="5183"/>
            <p14:sldId id="5206"/>
            <p14:sldId id="5207"/>
            <p14:sldId id="5208"/>
            <p14:sldId id="520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6796" autoAdjust="0"/>
  </p:normalViewPr>
  <p:slideViewPr>
    <p:cSldViewPr snapToGrid="0">
      <p:cViewPr varScale="1">
        <p:scale>
          <a:sx n="96" d="100"/>
          <a:sy n="96" d="100"/>
        </p:scale>
        <p:origin x="1483" y="91"/>
      </p:cViewPr>
      <p:guideLst/>
    </p:cSldViewPr>
  </p:slideViewPr>
  <p:notesTextViewPr>
    <p:cViewPr>
      <p:scale>
        <a:sx n="1" d="1"/>
        <a:sy n="1" d="1"/>
      </p:scale>
      <p:origin x="0" y="0"/>
    </p:cViewPr>
  </p:notesTextViewPr>
  <p:notesViewPr>
    <p:cSldViewPr snapToGrid="0">
      <p:cViewPr varScale="1">
        <p:scale>
          <a:sx n="88" d="100"/>
          <a:sy n="88" d="100"/>
        </p:scale>
        <p:origin x="382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26BE91-6AD9-4F0C-A3B3-EFEEAEF9A6CA}" type="datetimeFigureOut">
              <a:rPr lang="sv-SE" smtClean="0"/>
              <a:t>2020-11-24</a:t>
            </a:fld>
            <a:endParaRPr lang="sv-SE" dirty="0"/>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F3EDAF-AA29-4B52-9B64-931FC8669904}" type="slidenum">
              <a:rPr lang="sv-SE" smtClean="0"/>
              <a:t>‹#›</a:t>
            </a:fld>
            <a:endParaRPr lang="sv-SE" dirty="0"/>
          </a:p>
        </p:txBody>
      </p:sp>
    </p:spTree>
    <p:extLst>
      <p:ext uri="{BB962C8B-B14F-4D97-AF65-F5344CB8AC3E}">
        <p14:creationId xmlns:p14="http://schemas.microsoft.com/office/powerpoint/2010/main" val="3413750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9CE23-7E15-4D19-899C-300097DF1D83}" type="datetimeFigureOut">
              <a:rPr lang="sv-SE" smtClean="0"/>
              <a:t>2020-11-24</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90CDCA-DADC-42C9-B8AB-DA734AC42CC4}" type="slidenum">
              <a:rPr lang="sv-SE" smtClean="0"/>
              <a:t>‹#›</a:t>
            </a:fld>
            <a:endParaRPr lang="sv-SE" dirty="0"/>
          </a:p>
        </p:txBody>
      </p:sp>
    </p:spTree>
    <p:extLst>
      <p:ext uri="{BB962C8B-B14F-4D97-AF65-F5344CB8AC3E}">
        <p14:creationId xmlns:p14="http://schemas.microsoft.com/office/powerpoint/2010/main" val="1691694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a:t>
            </a:fld>
            <a:endParaRPr lang="sv-SE" dirty="0"/>
          </a:p>
        </p:txBody>
      </p:sp>
    </p:spTree>
    <p:extLst>
      <p:ext uri="{BB962C8B-B14F-4D97-AF65-F5344CB8AC3E}">
        <p14:creationId xmlns:p14="http://schemas.microsoft.com/office/powerpoint/2010/main" val="3567808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11</a:t>
            </a:fld>
            <a:endParaRPr lang="sv-SE" dirty="0"/>
          </a:p>
        </p:txBody>
      </p:sp>
    </p:spTree>
    <p:extLst>
      <p:ext uri="{BB962C8B-B14F-4D97-AF65-F5344CB8AC3E}">
        <p14:creationId xmlns:p14="http://schemas.microsoft.com/office/powerpoint/2010/main" val="2909349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12</a:t>
            </a:fld>
            <a:endParaRPr lang="sv-SE" dirty="0"/>
          </a:p>
        </p:txBody>
      </p:sp>
    </p:spTree>
    <p:extLst>
      <p:ext uri="{BB962C8B-B14F-4D97-AF65-F5344CB8AC3E}">
        <p14:creationId xmlns:p14="http://schemas.microsoft.com/office/powerpoint/2010/main" val="1629513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13</a:t>
            </a:fld>
            <a:endParaRPr lang="sv-SE" dirty="0"/>
          </a:p>
        </p:txBody>
      </p:sp>
    </p:spTree>
    <p:extLst>
      <p:ext uri="{BB962C8B-B14F-4D97-AF65-F5344CB8AC3E}">
        <p14:creationId xmlns:p14="http://schemas.microsoft.com/office/powerpoint/2010/main" val="416653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14</a:t>
            </a:fld>
            <a:endParaRPr lang="sv-SE" dirty="0"/>
          </a:p>
        </p:txBody>
      </p:sp>
    </p:spTree>
    <p:extLst>
      <p:ext uri="{BB962C8B-B14F-4D97-AF65-F5344CB8AC3E}">
        <p14:creationId xmlns:p14="http://schemas.microsoft.com/office/powerpoint/2010/main" val="598135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15</a:t>
            </a:fld>
            <a:endParaRPr lang="sv-SE" dirty="0"/>
          </a:p>
        </p:txBody>
      </p:sp>
    </p:spTree>
    <p:extLst>
      <p:ext uri="{BB962C8B-B14F-4D97-AF65-F5344CB8AC3E}">
        <p14:creationId xmlns:p14="http://schemas.microsoft.com/office/powerpoint/2010/main" val="1256387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16</a:t>
            </a:fld>
            <a:endParaRPr lang="sv-SE" dirty="0"/>
          </a:p>
        </p:txBody>
      </p:sp>
    </p:spTree>
    <p:extLst>
      <p:ext uri="{BB962C8B-B14F-4D97-AF65-F5344CB8AC3E}">
        <p14:creationId xmlns:p14="http://schemas.microsoft.com/office/powerpoint/2010/main" val="1521252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17</a:t>
            </a:fld>
            <a:endParaRPr lang="sv-SE" dirty="0"/>
          </a:p>
        </p:txBody>
      </p:sp>
    </p:spTree>
    <p:extLst>
      <p:ext uri="{BB962C8B-B14F-4D97-AF65-F5344CB8AC3E}">
        <p14:creationId xmlns:p14="http://schemas.microsoft.com/office/powerpoint/2010/main" val="3856988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18</a:t>
            </a:fld>
            <a:endParaRPr lang="sv-SE" dirty="0"/>
          </a:p>
        </p:txBody>
      </p:sp>
    </p:spTree>
    <p:extLst>
      <p:ext uri="{BB962C8B-B14F-4D97-AF65-F5344CB8AC3E}">
        <p14:creationId xmlns:p14="http://schemas.microsoft.com/office/powerpoint/2010/main" val="3682199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19</a:t>
            </a:fld>
            <a:endParaRPr lang="sv-SE" dirty="0"/>
          </a:p>
        </p:txBody>
      </p:sp>
    </p:spTree>
    <p:extLst>
      <p:ext uri="{BB962C8B-B14F-4D97-AF65-F5344CB8AC3E}">
        <p14:creationId xmlns:p14="http://schemas.microsoft.com/office/powerpoint/2010/main" val="2230133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ni inte vill gå igenom alla frågeområdena på en gång finns här möjligheten att välja ut ett specifikt frågeområde för dialog. </a:t>
            </a:r>
          </a:p>
        </p:txBody>
      </p:sp>
      <p:sp>
        <p:nvSpPr>
          <p:cNvPr id="4" name="Platshållare för bildnummer 3"/>
          <p:cNvSpPr>
            <a:spLocks noGrp="1"/>
          </p:cNvSpPr>
          <p:nvPr>
            <p:ph type="sldNum" sz="quarter" idx="5"/>
          </p:nvPr>
        </p:nvSpPr>
        <p:spPr/>
        <p:txBody>
          <a:bodyPr/>
          <a:lstStyle/>
          <a:p>
            <a:fld id="{4890CDCA-DADC-42C9-B8AB-DA734AC42CC4}" type="slidenum">
              <a:rPr lang="sv-SE" smtClean="0"/>
              <a:t>20</a:t>
            </a:fld>
            <a:endParaRPr lang="sv-SE" dirty="0"/>
          </a:p>
        </p:txBody>
      </p:sp>
    </p:spTree>
    <p:extLst>
      <p:ext uri="{BB962C8B-B14F-4D97-AF65-F5344CB8AC3E}">
        <p14:creationId xmlns:p14="http://schemas.microsoft.com/office/powerpoint/2010/main" val="2279926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ni inte vill gå igenom alla frågeområdena på en gång finns här möjligheten att välja ut ett specifikt frågeområde för dialog. </a:t>
            </a:r>
          </a:p>
        </p:txBody>
      </p:sp>
      <p:sp>
        <p:nvSpPr>
          <p:cNvPr id="4" name="Platshållare för bildnummer 3"/>
          <p:cNvSpPr>
            <a:spLocks noGrp="1"/>
          </p:cNvSpPr>
          <p:nvPr>
            <p:ph type="sldNum" sz="quarter" idx="5"/>
          </p:nvPr>
        </p:nvSpPr>
        <p:spPr/>
        <p:txBody>
          <a:bodyPr/>
          <a:lstStyle/>
          <a:p>
            <a:fld id="{4890CDCA-DADC-42C9-B8AB-DA734AC42CC4}" type="slidenum">
              <a:rPr lang="sv-SE" smtClean="0"/>
              <a:t>2</a:t>
            </a:fld>
            <a:endParaRPr lang="sv-SE" dirty="0"/>
          </a:p>
        </p:txBody>
      </p:sp>
    </p:spTree>
    <p:extLst>
      <p:ext uri="{BB962C8B-B14F-4D97-AF65-F5344CB8AC3E}">
        <p14:creationId xmlns:p14="http://schemas.microsoft.com/office/powerpoint/2010/main" val="122008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21</a:t>
            </a:fld>
            <a:endParaRPr lang="sv-SE" dirty="0"/>
          </a:p>
        </p:txBody>
      </p:sp>
    </p:spTree>
    <p:extLst>
      <p:ext uri="{BB962C8B-B14F-4D97-AF65-F5344CB8AC3E}">
        <p14:creationId xmlns:p14="http://schemas.microsoft.com/office/powerpoint/2010/main" val="1269318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22</a:t>
            </a:fld>
            <a:endParaRPr lang="sv-SE" dirty="0"/>
          </a:p>
        </p:txBody>
      </p:sp>
    </p:spTree>
    <p:extLst>
      <p:ext uri="{BB962C8B-B14F-4D97-AF65-F5344CB8AC3E}">
        <p14:creationId xmlns:p14="http://schemas.microsoft.com/office/powerpoint/2010/main" val="1072803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23</a:t>
            </a:fld>
            <a:endParaRPr lang="sv-SE" dirty="0"/>
          </a:p>
        </p:txBody>
      </p:sp>
    </p:spTree>
    <p:extLst>
      <p:ext uri="{BB962C8B-B14F-4D97-AF65-F5344CB8AC3E}">
        <p14:creationId xmlns:p14="http://schemas.microsoft.com/office/powerpoint/2010/main" val="2925682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24</a:t>
            </a:fld>
            <a:endParaRPr lang="sv-SE" dirty="0"/>
          </a:p>
        </p:txBody>
      </p:sp>
    </p:spTree>
    <p:extLst>
      <p:ext uri="{BB962C8B-B14F-4D97-AF65-F5344CB8AC3E}">
        <p14:creationId xmlns:p14="http://schemas.microsoft.com/office/powerpoint/2010/main" val="25230712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25</a:t>
            </a:fld>
            <a:endParaRPr lang="sv-SE" dirty="0"/>
          </a:p>
        </p:txBody>
      </p:sp>
    </p:spTree>
    <p:extLst>
      <p:ext uri="{BB962C8B-B14F-4D97-AF65-F5344CB8AC3E}">
        <p14:creationId xmlns:p14="http://schemas.microsoft.com/office/powerpoint/2010/main" val="9549863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ni inte vill gå igenom alla frågeområdena på en gång finns här möjligheten att välja ut ett specifikt frågeområde för dialog. </a:t>
            </a:r>
          </a:p>
        </p:txBody>
      </p:sp>
      <p:sp>
        <p:nvSpPr>
          <p:cNvPr id="4" name="Platshållare för bildnummer 3"/>
          <p:cNvSpPr>
            <a:spLocks noGrp="1"/>
          </p:cNvSpPr>
          <p:nvPr>
            <p:ph type="sldNum" sz="quarter" idx="5"/>
          </p:nvPr>
        </p:nvSpPr>
        <p:spPr/>
        <p:txBody>
          <a:bodyPr/>
          <a:lstStyle/>
          <a:p>
            <a:fld id="{4890CDCA-DADC-42C9-B8AB-DA734AC42CC4}" type="slidenum">
              <a:rPr lang="sv-SE" smtClean="0"/>
              <a:t>26</a:t>
            </a:fld>
            <a:endParaRPr lang="sv-SE" dirty="0"/>
          </a:p>
        </p:txBody>
      </p:sp>
    </p:spTree>
    <p:extLst>
      <p:ext uri="{BB962C8B-B14F-4D97-AF65-F5344CB8AC3E}">
        <p14:creationId xmlns:p14="http://schemas.microsoft.com/office/powerpoint/2010/main" val="13036141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27</a:t>
            </a:fld>
            <a:endParaRPr lang="sv-SE" dirty="0"/>
          </a:p>
        </p:txBody>
      </p:sp>
    </p:spTree>
    <p:extLst>
      <p:ext uri="{BB962C8B-B14F-4D97-AF65-F5344CB8AC3E}">
        <p14:creationId xmlns:p14="http://schemas.microsoft.com/office/powerpoint/2010/main" val="552874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28</a:t>
            </a:fld>
            <a:endParaRPr lang="sv-SE" dirty="0"/>
          </a:p>
        </p:txBody>
      </p:sp>
    </p:spTree>
    <p:extLst>
      <p:ext uri="{BB962C8B-B14F-4D97-AF65-F5344CB8AC3E}">
        <p14:creationId xmlns:p14="http://schemas.microsoft.com/office/powerpoint/2010/main" val="24622916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29</a:t>
            </a:fld>
            <a:endParaRPr lang="sv-SE" dirty="0"/>
          </a:p>
        </p:txBody>
      </p:sp>
    </p:spTree>
    <p:extLst>
      <p:ext uri="{BB962C8B-B14F-4D97-AF65-F5344CB8AC3E}">
        <p14:creationId xmlns:p14="http://schemas.microsoft.com/office/powerpoint/2010/main" val="1379489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30</a:t>
            </a:fld>
            <a:endParaRPr lang="sv-SE" dirty="0"/>
          </a:p>
        </p:txBody>
      </p:sp>
    </p:spTree>
    <p:extLst>
      <p:ext uri="{BB962C8B-B14F-4D97-AF65-F5344CB8AC3E}">
        <p14:creationId xmlns:p14="http://schemas.microsoft.com/office/powerpoint/2010/main" val="221836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a:t>
            </a:fld>
            <a:endParaRPr lang="sv-SE" dirty="0"/>
          </a:p>
        </p:txBody>
      </p:sp>
    </p:spTree>
    <p:extLst>
      <p:ext uri="{BB962C8B-B14F-4D97-AF65-F5344CB8AC3E}">
        <p14:creationId xmlns:p14="http://schemas.microsoft.com/office/powerpoint/2010/main" val="35554875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31</a:t>
            </a:fld>
            <a:endParaRPr lang="sv-SE" dirty="0"/>
          </a:p>
        </p:txBody>
      </p:sp>
    </p:spTree>
    <p:extLst>
      <p:ext uri="{BB962C8B-B14F-4D97-AF65-F5344CB8AC3E}">
        <p14:creationId xmlns:p14="http://schemas.microsoft.com/office/powerpoint/2010/main" val="40860773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32</a:t>
            </a:fld>
            <a:endParaRPr lang="sv-SE" dirty="0"/>
          </a:p>
        </p:txBody>
      </p:sp>
    </p:spTree>
    <p:extLst>
      <p:ext uri="{BB962C8B-B14F-4D97-AF65-F5344CB8AC3E}">
        <p14:creationId xmlns:p14="http://schemas.microsoft.com/office/powerpoint/2010/main" val="25936792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33</a:t>
            </a:fld>
            <a:endParaRPr lang="sv-SE" dirty="0"/>
          </a:p>
        </p:txBody>
      </p:sp>
    </p:spTree>
    <p:extLst>
      <p:ext uri="{BB962C8B-B14F-4D97-AF65-F5344CB8AC3E}">
        <p14:creationId xmlns:p14="http://schemas.microsoft.com/office/powerpoint/2010/main" val="15345472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34</a:t>
            </a:fld>
            <a:endParaRPr lang="sv-SE" dirty="0"/>
          </a:p>
        </p:txBody>
      </p:sp>
    </p:spTree>
    <p:extLst>
      <p:ext uri="{BB962C8B-B14F-4D97-AF65-F5344CB8AC3E}">
        <p14:creationId xmlns:p14="http://schemas.microsoft.com/office/powerpoint/2010/main" val="15840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35</a:t>
            </a:fld>
            <a:endParaRPr lang="sv-SE" dirty="0"/>
          </a:p>
        </p:txBody>
      </p:sp>
    </p:spTree>
    <p:extLst>
      <p:ext uri="{BB962C8B-B14F-4D97-AF65-F5344CB8AC3E}">
        <p14:creationId xmlns:p14="http://schemas.microsoft.com/office/powerpoint/2010/main" val="3045067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36</a:t>
            </a:fld>
            <a:endParaRPr lang="sv-SE" dirty="0"/>
          </a:p>
        </p:txBody>
      </p:sp>
    </p:spTree>
    <p:extLst>
      <p:ext uri="{BB962C8B-B14F-4D97-AF65-F5344CB8AC3E}">
        <p14:creationId xmlns:p14="http://schemas.microsoft.com/office/powerpoint/2010/main" val="16997624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37</a:t>
            </a:fld>
            <a:endParaRPr lang="sv-SE" dirty="0"/>
          </a:p>
        </p:txBody>
      </p:sp>
    </p:spTree>
    <p:extLst>
      <p:ext uri="{BB962C8B-B14F-4D97-AF65-F5344CB8AC3E}">
        <p14:creationId xmlns:p14="http://schemas.microsoft.com/office/powerpoint/2010/main" val="4065187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38</a:t>
            </a:fld>
            <a:endParaRPr lang="sv-SE" dirty="0"/>
          </a:p>
        </p:txBody>
      </p:sp>
    </p:spTree>
    <p:extLst>
      <p:ext uri="{BB962C8B-B14F-4D97-AF65-F5344CB8AC3E}">
        <p14:creationId xmlns:p14="http://schemas.microsoft.com/office/powerpoint/2010/main" val="3484323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39</a:t>
            </a:fld>
            <a:endParaRPr lang="sv-SE" dirty="0"/>
          </a:p>
        </p:txBody>
      </p:sp>
    </p:spTree>
    <p:extLst>
      <p:ext uri="{BB962C8B-B14F-4D97-AF65-F5344CB8AC3E}">
        <p14:creationId xmlns:p14="http://schemas.microsoft.com/office/powerpoint/2010/main" val="32986695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ni inte vill gå igenom alla frågeområdena på en gång finns här möjligheten att välja ut ett specifikt frågeområde för dialog. </a:t>
            </a:r>
          </a:p>
        </p:txBody>
      </p:sp>
      <p:sp>
        <p:nvSpPr>
          <p:cNvPr id="4" name="Platshållare för bildnummer 3"/>
          <p:cNvSpPr>
            <a:spLocks noGrp="1"/>
          </p:cNvSpPr>
          <p:nvPr>
            <p:ph type="sldNum" sz="quarter" idx="5"/>
          </p:nvPr>
        </p:nvSpPr>
        <p:spPr/>
        <p:txBody>
          <a:bodyPr/>
          <a:lstStyle/>
          <a:p>
            <a:fld id="{4890CDCA-DADC-42C9-B8AB-DA734AC42CC4}" type="slidenum">
              <a:rPr lang="sv-SE" smtClean="0"/>
              <a:t>40</a:t>
            </a:fld>
            <a:endParaRPr lang="sv-SE" dirty="0"/>
          </a:p>
        </p:txBody>
      </p:sp>
    </p:spTree>
    <p:extLst>
      <p:ext uri="{BB962C8B-B14F-4D97-AF65-F5344CB8AC3E}">
        <p14:creationId xmlns:p14="http://schemas.microsoft.com/office/powerpoint/2010/main" val="4222083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a:t>
            </a:fld>
            <a:endParaRPr lang="sv-SE" dirty="0"/>
          </a:p>
        </p:txBody>
      </p:sp>
    </p:spTree>
    <p:extLst>
      <p:ext uri="{BB962C8B-B14F-4D97-AF65-F5344CB8AC3E}">
        <p14:creationId xmlns:p14="http://schemas.microsoft.com/office/powerpoint/2010/main" val="25546152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41</a:t>
            </a:fld>
            <a:endParaRPr lang="sv-SE" dirty="0"/>
          </a:p>
        </p:txBody>
      </p:sp>
    </p:spTree>
    <p:extLst>
      <p:ext uri="{BB962C8B-B14F-4D97-AF65-F5344CB8AC3E}">
        <p14:creationId xmlns:p14="http://schemas.microsoft.com/office/powerpoint/2010/main" val="538980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42</a:t>
            </a:fld>
            <a:endParaRPr lang="sv-SE" dirty="0"/>
          </a:p>
        </p:txBody>
      </p:sp>
    </p:spTree>
    <p:extLst>
      <p:ext uri="{BB962C8B-B14F-4D97-AF65-F5344CB8AC3E}">
        <p14:creationId xmlns:p14="http://schemas.microsoft.com/office/powerpoint/2010/main" val="28108067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43</a:t>
            </a:fld>
            <a:endParaRPr lang="sv-SE" dirty="0"/>
          </a:p>
        </p:txBody>
      </p:sp>
    </p:spTree>
    <p:extLst>
      <p:ext uri="{BB962C8B-B14F-4D97-AF65-F5344CB8AC3E}">
        <p14:creationId xmlns:p14="http://schemas.microsoft.com/office/powerpoint/2010/main" val="23343486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44</a:t>
            </a:fld>
            <a:endParaRPr lang="sv-SE" dirty="0"/>
          </a:p>
        </p:txBody>
      </p:sp>
    </p:spTree>
    <p:extLst>
      <p:ext uri="{BB962C8B-B14F-4D97-AF65-F5344CB8AC3E}">
        <p14:creationId xmlns:p14="http://schemas.microsoft.com/office/powerpoint/2010/main" val="16586891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45</a:t>
            </a:fld>
            <a:endParaRPr lang="sv-SE" dirty="0"/>
          </a:p>
        </p:txBody>
      </p:sp>
    </p:spTree>
    <p:extLst>
      <p:ext uri="{BB962C8B-B14F-4D97-AF65-F5344CB8AC3E}">
        <p14:creationId xmlns:p14="http://schemas.microsoft.com/office/powerpoint/2010/main" val="10132066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46</a:t>
            </a:fld>
            <a:endParaRPr lang="sv-SE" dirty="0"/>
          </a:p>
        </p:txBody>
      </p:sp>
    </p:spTree>
    <p:extLst>
      <p:ext uri="{BB962C8B-B14F-4D97-AF65-F5344CB8AC3E}">
        <p14:creationId xmlns:p14="http://schemas.microsoft.com/office/powerpoint/2010/main" val="9635059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47</a:t>
            </a:fld>
            <a:endParaRPr lang="sv-SE" dirty="0"/>
          </a:p>
        </p:txBody>
      </p:sp>
    </p:spTree>
    <p:extLst>
      <p:ext uri="{BB962C8B-B14F-4D97-AF65-F5344CB8AC3E}">
        <p14:creationId xmlns:p14="http://schemas.microsoft.com/office/powerpoint/2010/main" val="100015091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48</a:t>
            </a:fld>
            <a:endParaRPr lang="sv-SE" dirty="0"/>
          </a:p>
        </p:txBody>
      </p:sp>
    </p:spTree>
    <p:extLst>
      <p:ext uri="{BB962C8B-B14F-4D97-AF65-F5344CB8AC3E}">
        <p14:creationId xmlns:p14="http://schemas.microsoft.com/office/powerpoint/2010/main" val="223713510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ni inte vill gå igenom alla frågeområdena på en gång finns här möjligheten att välja ut ett specifikt frågeområde för dialog. </a:t>
            </a:r>
          </a:p>
        </p:txBody>
      </p:sp>
      <p:sp>
        <p:nvSpPr>
          <p:cNvPr id="4" name="Platshållare för bildnummer 3"/>
          <p:cNvSpPr>
            <a:spLocks noGrp="1"/>
          </p:cNvSpPr>
          <p:nvPr>
            <p:ph type="sldNum" sz="quarter" idx="5"/>
          </p:nvPr>
        </p:nvSpPr>
        <p:spPr/>
        <p:txBody>
          <a:bodyPr/>
          <a:lstStyle/>
          <a:p>
            <a:fld id="{4890CDCA-DADC-42C9-B8AB-DA734AC42CC4}" type="slidenum">
              <a:rPr lang="sv-SE" smtClean="0"/>
              <a:t>49</a:t>
            </a:fld>
            <a:endParaRPr lang="sv-SE" dirty="0"/>
          </a:p>
        </p:txBody>
      </p:sp>
    </p:spTree>
    <p:extLst>
      <p:ext uri="{BB962C8B-B14F-4D97-AF65-F5344CB8AC3E}">
        <p14:creationId xmlns:p14="http://schemas.microsoft.com/office/powerpoint/2010/main" val="102122662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50</a:t>
            </a:fld>
            <a:endParaRPr lang="sv-SE" dirty="0"/>
          </a:p>
        </p:txBody>
      </p:sp>
    </p:spTree>
    <p:extLst>
      <p:ext uri="{BB962C8B-B14F-4D97-AF65-F5344CB8AC3E}">
        <p14:creationId xmlns:p14="http://schemas.microsoft.com/office/powerpoint/2010/main" val="997122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a:t>
            </a:fld>
            <a:endParaRPr lang="sv-SE" dirty="0"/>
          </a:p>
        </p:txBody>
      </p:sp>
    </p:spTree>
    <p:extLst>
      <p:ext uri="{BB962C8B-B14F-4D97-AF65-F5344CB8AC3E}">
        <p14:creationId xmlns:p14="http://schemas.microsoft.com/office/powerpoint/2010/main" val="402912669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51</a:t>
            </a:fld>
            <a:endParaRPr lang="sv-SE" dirty="0"/>
          </a:p>
        </p:txBody>
      </p:sp>
    </p:spTree>
    <p:extLst>
      <p:ext uri="{BB962C8B-B14F-4D97-AF65-F5344CB8AC3E}">
        <p14:creationId xmlns:p14="http://schemas.microsoft.com/office/powerpoint/2010/main" val="24142180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52</a:t>
            </a:fld>
            <a:endParaRPr lang="sv-SE" dirty="0"/>
          </a:p>
        </p:txBody>
      </p:sp>
    </p:spTree>
    <p:extLst>
      <p:ext uri="{BB962C8B-B14F-4D97-AF65-F5344CB8AC3E}">
        <p14:creationId xmlns:p14="http://schemas.microsoft.com/office/powerpoint/2010/main" val="98705107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53</a:t>
            </a:fld>
            <a:endParaRPr lang="sv-SE" dirty="0"/>
          </a:p>
        </p:txBody>
      </p:sp>
    </p:spTree>
    <p:extLst>
      <p:ext uri="{BB962C8B-B14F-4D97-AF65-F5344CB8AC3E}">
        <p14:creationId xmlns:p14="http://schemas.microsoft.com/office/powerpoint/2010/main" val="177757578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54</a:t>
            </a:fld>
            <a:endParaRPr lang="sv-SE" dirty="0"/>
          </a:p>
        </p:txBody>
      </p:sp>
    </p:spTree>
    <p:extLst>
      <p:ext uri="{BB962C8B-B14F-4D97-AF65-F5344CB8AC3E}">
        <p14:creationId xmlns:p14="http://schemas.microsoft.com/office/powerpoint/2010/main" val="393691438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55</a:t>
            </a:fld>
            <a:endParaRPr lang="sv-SE" dirty="0"/>
          </a:p>
        </p:txBody>
      </p:sp>
    </p:spTree>
    <p:extLst>
      <p:ext uri="{BB962C8B-B14F-4D97-AF65-F5344CB8AC3E}">
        <p14:creationId xmlns:p14="http://schemas.microsoft.com/office/powerpoint/2010/main" val="10394784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56</a:t>
            </a:fld>
            <a:endParaRPr lang="sv-SE" dirty="0"/>
          </a:p>
        </p:txBody>
      </p:sp>
    </p:spTree>
    <p:extLst>
      <p:ext uri="{BB962C8B-B14F-4D97-AF65-F5344CB8AC3E}">
        <p14:creationId xmlns:p14="http://schemas.microsoft.com/office/powerpoint/2010/main" val="14040448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57</a:t>
            </a:fld>
            <a:endParaRPr lang="sv-SE" dirty="0"/>
          </a:p>
        </p:txBody>
      </p:sp>
    </p:spTree>
    <p:extLst>
      <p:ext uri="{BB962C8B-B14F-4D97-AF65-F5344CB8AC3E}">
        <p14:creationId xmlns:p14="http://schemas.microsoft.com/office/powerpoint/2010/main" val="33315982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58</a:t>
            </a:fld>
            <a:endParaRPr lang="sv-SE" dirty="0"/>
          </a:p>
        </p:txBody>
      </p:sp>
    </p:spTree>
    <p:extLst>
      <p:ext uri="{BB962C8B-B14F-4D97-AF65-F5344CB8AC3E}">
        <p14:creationId xmlns:p14="http://schemas.microsoft.com/office/powerpoint/2010/main" val="272642424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ni inte vill gå igenom alla frågeområdena på en gång finns här möjligheten att välja ut ett specifikt frågeområde för dialog. </a:t>
            </a:r>
          </a:p>
        </p:txBody>
      </p:sp>
      <p:sp>
        <p:nvSpPr>
          <p:cNvPr id="4" name="Platshållare för bildnummer 3"/>
          <p:cNvSpPr>
            <a:spLocks noGrp="1"/>
          </p:cNvSpPr>
          <p:nvPr>
            <p:ph type="sldNum" sz="quarter" idx="5"/>
          </p:nvPr>
        </p:nvSpPr>
        <p:spPr/>
        <p:txBody>
          <a:bodyPr/>
          <a:lstStyle/>
          <a:p>
            <a:fld id="{4890CDCA-DADC-42C9-B8AB-DA734AC42CC4}" type="slidenum">
              <a:rPr lang="sv-SE" smtClean="0"/>
              <a:t>59</a:t>
            </a:fld>
            <a:endParaRPr lang="sv-SE" dirty="0"/>
          </a:p>
        </p:txBody>
      </p:sp>
    </p:spTree>
    <p:extLst>
      <p:ext uri="{BB962C8B-B14F-4D97-AF65-F5344CB8AC3E}">
        <p14:creationId xmlns:p14="http://schemas.microsoft.com/office/powerpoint/2010/main" val="284995613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60</a:t>
            </a:fld>
            <a:endParaRPr lang="sv-SE" dirty="0"/>
          </a:p>
        </p:txBody>
      </p:sp>
    </p:spTree>
    <p:extLst>
      <p:ext uri="{BB962C8B-B14F-4D97-AF65-F5344CB8AC3E}">
        <p14:creationId xmlns:p14="http://schemas.microsoft.com/office/powerpoint/2010/main" val="1895211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a:t>
            </a:fld>
            <a:endParaRPr lang="sv-SE" dirty="0"/>
          </a:p>
        </p:txBody>
      </p:sp>
    </p:spTree>
    <p:extLst>
      <p:ext uri="{BB962C8B-B14F-4D97-AF65-F5344CB8AC3E}">
        <p14:creationId xmlns:p14="http://schemas.microsoft.com/office/powerpoint/2010/main" val="380379517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61</a:t>
            </a:fld>
            <a:endParaRPr lang="sv-SE" dirty="0"/>
          </a:p>
        </p:txBody>
      </p:sp>
    </p:spTree>
    <p:extLst>
      <p:ext uri="{BB962C8B-B14F-4D97-AF65-F5344CB8AC3E}">
        <p14:creationId xmlns:p14="http://schemas.microsoft.com/office/powerpoint/2010/main" val="394841479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62</a:t>
            </a:fld>
            <a:endParaRPr lang="sv-SE" dirty="0"/>
          </a:p>
        </p:txBody>
      </p:sp>
    </p:spTree>
    <p:extLst>
      <p:ext uri="{BB962C8B-B14F-4D97-AF65-F5344CB8AC3E}">
        <p14:creationId xmlns:p14="http://schemas.microsoft.com/office/powerpoint/2010/main" val="28154291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63</a:t>
            </a:fld>
            <a:endParaRPr lang="sv-SE" dirty="0"/>
          </a:p>
        </p:txBody>
      </p:sp>
    </p:spTree>
    <p:extLst>
      <p:ext uri="{BB962C8B-B14F-4D97-AF65-F5344CB8AC3E}">
        <p14:creationId xmlns:p14="http://schemas.microsoft.com/office/powerpoint/2010/main" val="190852506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64</a:t>
            </a:fld>
            <a:endParaRPr lang="sv-SE" dirty="0"/>
          </a:p>
        </p:txBody>
      </p:sp>
    </p:spTree>
    <p:extLst>
      <p:ext uri="{BB962C8B-B14F-4D97-AF65-F5344CB8AC3E}">
        <p14:creationId xmlns:p14="http://schemas.microsoft.com/office/powerpoint/2010/main" val="210312988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65</a:t>
            </a:fld>
            <a:endParaRPr lang="sv-SE" dirty="0"/>
          </a:p>
        </p:txBody>
      </p:sp>
    </p:spTree>
    <p:extLst>
      <p:ext uri="{BB962C8B-B14F-4D97-AF65-F5344CB8AC3E}">
        <p14:creationId xmlns:p14="http://schemas.microsoft.com/office/powerpoint/2010/main" val="411680146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66</a:t>
            </a:fld>
            <a:endParaRPr lang="sv-SE" dirty="0"/>
          </a:p>
        </p:txBody>
      </p:sp>
    </p:spTree>
    <p:extLst>
      <p:ext uri="{BB962C8B-B14F-4D97-AF65-F5344CB8AC3E}">
        <p14:creationId xmlns:p14="http://schemas.microsoft.com/office/powerpoint/2010/main" val="6466733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67</a:t>
            </a:fld>
            <a:endParaRPr lang="sv-SE" dirty="0"/>
          </a:p>
        </p:txBody>
      </p:sp>
    </p:spTree>
    <p:extLst>
      <p:ext uri="{BB962C8B-B14F-4D97-AF65-F5344CB8AC3E}">
        <p14:creationId xmlns:p14="http://schemas.microsoft.com/office/powerpoint/2010/main" val="185172518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68</a:t>
            </a:fld>
            <a:endParaRPr lang="sv-SE" dirty="0"/>
          </a:p>
        </p:txBody>
      </p:sp>
    </p:spTree>
    <p:extLst>
      <p:ext uri="{BB962C8B-B14F-4D97-AF65-F5344CB8AC3E}">
        <p14:creationId xmlns:p14="http://schemas.microsoft.com/office/powerpoint/2010/main" val="283632659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69</a:t>
            </a:fld>
            <a:endParaRPr lang="sv-SE" dirty="0"/>
          </a:p>
        </p:txBody>
      </p:sp>
    </p:spTree>
    <p:extLst>
      <p:ext uri="{BB962C8B-B14F-4D97-AF65-F5344CB8AC3E}">
        <p14:creationId xmlns:p14="http://schemas.microsoft.com/office/powerpoint/2010/main" val="214554331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70</a:t>
            </a:fld>
            <a:endParaRPr lang="sv-SE" dirty="0"/>
          </a:p>
        </p:txBody>
      </p:sp>
    </p:spTree>
    <p:extLst>
      <p:ext uri="{BB962C8B-B14F-4D97-AF65-F5344CB8AC3E}">
        <p14:creationId xmlns:p14="http://schemas.microsoft.com/office/powerpoint/2010/main" val="2631091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8</a:t>
            </a:fld>
            <a:endParaRPr lang="sv-SE" dirty="0"/>
          </a:p>
        </p:txBody>
      </p:sp>
    </p:spTree>
    <p:extLst>
      <p:ext uri="{BB962C8B-B14F-4D97-AF65-F5344CB8AC3E}">
        <p14:creationId xmlns:p14="http://schemas.microsoft.com/office/powerpoint/2010/main" val="43421111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71</a:t>
            </a:fld>
            <a:endParaRPr lang="sv-SE" dirty="0"/>
          </a:p>
        </p:txBody>
      </p:sp>
    </p:spTree>
    <p:extLst>
      <p:ext uri="{BB962C8B-B14F-4D97-AF65-F5344CB8AC3E}">
        <p14:creationId xmlns:p14="http://schemas.microsoft.com/office/powerpoint/2010/main" val="316253607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72</a:t>
            </a:fld>
            <a:endParaRPr lang="sv-SE" dirty="0"/>
          </a:p>
        </p:txBody>
      </p:sp>
    </p:spTree>
    <p:extLst>
      <p:ext uri="{BB962C8B-B14F-4D97-AF65-F5344CB8AC3E}">
        <p14:creationId xmlns:p14="http://schemas.microsoft.com/office/powerpoint/2010/main" val="329760649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73</a:t>
            </a:fld>
            <a:endParaRPr lang="sv-SE" dirty="0"/>
          </a:p>
        </p:txBody>
      </p:sp>
    </p:spTree>
    <p:extLst>
      <p:ext uri="{BB962C8B-B14F-4D97-AF65-F5344CB8AC3E}">
        <p14:creationId xmlns:p14="http://schemas.microsoft.com/office/powerpoint/2010/main" val="405769051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74</a:t>
            </a:fld>
            <a:endParaRPr lang="sv-SE" dirty="0"/>
          </a:p>
        </p:txBody>
      </p:sp>
    </p:spTree>
    <p:extLst>
      <p:ext uri="{BB962C8B-B14F-4D97-AF65-F5344CB8AC3E}">
        <p14:creationId xmlns:p14="http://schemas.microsoft.com/office/powerpoint/2010/main" val="100676030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75</a:t>
            </a:fld>
            <a:endParaRPr lang="sv-SE" dirty="0"/>
          </a:p>
        </p:txBody>
      </p:sp>
    </p:spTree>
    <p:extLst>
      <p:ext uri="{BB962C8B-B14F-4D97-AF65-F5344CB8AC3E}">
        <p14:creationId xmlns:p14="http://schemas.microsoft.com/office/powerpoint/2010/main" val="277976666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76</a:t>
            </a:fld>
            <a:endParaRPr lang="sv-SE" dirty="0"/>
          </a:p>
        </p:txBody>
      </p:sp>
    </p:spTree>
    <p:extLst>
      <p:ext uri="{BB962C8B-B14F-4D97-AF65-F5344CB8AC3E}">
        <p14:creationId xmlns:p14="http://schemas.microsoft.com/office/powerpoint/2010/main" val="238723919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77</a:t>
            </a:fld>
            <a:endParaRPr lang="sv-SE" dirty="0"/>
          </a:p>
        </p:txBody>
      </p:sp>
    </p:spTree>
    <p:extLst>
      <p:ext uri="{BB962C8B-B14F-4D97-AF65-F5344CB8AC3E}">
        <p14:creationId xmlns:p14="http://schemas.microsoft.com/office/powerpoint/2010/main" val="777290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9</a:t>
            </a:fld>
            <a:endParaRPr lang="sv-SE" dirty="0"/>
          </a:p>
        </p:txBody>
      </p:sp>
    </p:spTree>
    <p:extLst>
      <p:ext uri="{BB962C8B-B14F-4D97-AF65-F5344CB8AC3E}">
        <p14:creationId xmlns:p14="http://schemas.microsoft.com/office/powerpoint/2010/main" val="1307481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890CDCA-DADC-42C9-B8AB-DA734AC42CC4}" type="slidenum">
              <a:rPr lang="sv-SE" smtClean="0"/>
              <a:t>10</a:t>
            </a:fld>
            <a:endParaRPr lang="sv-SE" dirty="0"/>
          </a:p>
        </p:txBody>
      </p:sp>
    </p:spTree>
    <p:extLst>
      <p:ext uri="{BB962C8B-B14F-4D97-AF65-F5344CB8AC3E}">
        <p14:creationId xmlns:p14="http://schemas.microsoft.com/office/powerpoint/2010/main" val="1077930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t">
            <a:normAutofit/>
          </a:bodyPr>
          <a:lstStyle>
            <a:lvl1pPr algn="l">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9144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2444913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6750996" y="792875"/>
            <a:ext cx="4602804" cy="4873625"/>
          </a:xfrm>
          <a:prstGeom prst="round2DiagRect">
            <a:avLst>
              <a:gd name="adj1" fmla="val 41753"/>
              <a:gd name="adj2" fmla="val 0"/>
            </a:avLst>
          </a:prstGeom>
        </p:spPr>
        <p:txBody>
          <a:bodyPr anchor="t">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endParaRPr lang="en-US" dirty="0"/>
          </a:p>
        </p:txBody>
      </p:sp>
      <p:sp>
        <p:nvSpPr>
          <p:cNvPr id="2" name="Title 1"/>
          <p:cNvSpPr>
            <a:spLocks noGrp="1"/>
          </p:cNvSpPr>
          <p:nvPr>
            <p:ph type="title"/>
          </p:nvPr>
        </p:nvSpPr>
        <p:spPr>
          <a:xfrm>
            <a:off x="839788" y="457200"/>
            <a:ext cx="4977352" cy="1600200"/>
          </a:xfrm>
        </p:spPr>
        <p:txBody>
          <a:bodyPr anchor="b"/>
          <a:lstStyle>
            <a:lvl1pPr>
              <a:defRPr sz="320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839788" y="2057400"/>
            <a:ext cx="497735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2498314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838200" y="1825625"/>
            <a:ext cx="10515600" cy="4156886"/>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3173531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1" y="4589468"/>
            <a:ext cx="10515600" cy="137358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14334626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17634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176341"/>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12077232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839789"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6172202"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27622294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i loggan">
    <p:spTree>
      <p:nvGrpSpPr>
        <p:cNvPr id="1" name=""/>
        <p:cNvGrpSpPr/>
        <p:nvPr/>
      </p:nvGrpSpPr>
      <p:grpSpPr>
        <a:xfrm>
          <a:off x="0" y="0"/>
          <a:ext cx="0" cy="0"/>
          <a:chOff x="0" y="0"/>
          <a:chExt cx="0" cy="0"/>
        </a:xfrm>
      </p:grpSpPr>
      <p:sp>
        <p:nvSpPr>
          <p:cNvPr id="6" name="Platshållare för bild 12"/>
          <p:cNvSpPr>
            <a:spLocks noGrp="1"/>
          </p:cNvSpPr>
          <p:nvPr>
            <p:ph type="pic" sz="quarter" idx="16"/>
          </p:nvPr>
        </p:nvSpPr>
        <p:spPr>
          <a:xfrm>
            <a:off x="3699716" y="752595"/>
            <a:ext cx="4792568" cy="5352811"/>
          </a:xfrm>
          <a:custGeom>
            <a:avLst/>
            <a:gdLst>
              <a:gd name="connsiteX0" fmla="*/ 2347784 w 4658627"/>
              <a:gd name="connsiteY0" fmla="*/ 2619633 h 5029200"/>
              <a:gd name="connsiteX1" fmla="*/ 4000915 w 4658627"/>
              <a:gd name="connsiteY1" fmla="*/ 2619633 h 5029200"/>
              <a:gd name="connsiteX2" fmla="*/ 4658627 w 4658627"/>
              <a:gd name="connsiteY2" fmla="*/ 3277345 h 5029200"/>
              <a:gd name="connsiteX3" fmla="*/ 4658627 w 4658627"/>
              <a:gd name="connsiteY3" fmla="*/ 5029200 h 5029200"/>
              <a:gd name="connsiteX4" fmla="*/ 3005496 w 4658627"/>
              <a:gd name="connsiteY4" fmla="*/ 5029200 h 5029200"/>
              <a:gd name="connsiteX5" fmla="*/ 2347784 w 4658627"/>
              <a:gd name="connsiteY5" fmla="*/ 4371488 h 5029200"/>
              <a:gd name="connsiteX6" fmla="*/ 1014234 w 4658627"/>
              <a:gd name="connsiteY6" fmla="*/ 656840 h 5029200"/>
              <a:gd name="connsiteX7" fmla="*/ 695997 w 4658627"/>
              <a:gd name="connsiteY7" fmla="*/ 947352 h 5029200"/>
              <a:gd name="connsiteX8" fmla="*/ 1014234 w 4658627"/>
              <a:gd name="connsiteY8" fmla="*/ 1237864 h 5029200"/>
              <a:gd name="connsiteX9" fmla="*/ 1332471 w 4658627"/>
              <a:gd name="connsiteY9" fmla="*/ 947352 h 5029200"/>
              <a:gd name="connsiteX10" fmla="*/ 1014234 w 4658627"/>
              <a:gd name="connsiteY10" fmla="*/ 656840 h 5029200"/>
              <a:gd name="connsiteX11" fmla="*/ 3005496 w 4658627"/>
              <a:gd name="connsiteY11" fmla="*/ 0 h 5029200"/>
              <a:gd name="connsiteX12" fmla="*/ 4658627 w 4658627"/>
              <a:gd name="connsiteY12" fmla="*/ 0 h 5029200"/>
              <a:gd name="connsiteX13" fmla="*/ 4658627 w 4658627"/>
              <a:gd name="connsiteY13" fmla="*/ 1751855 h 5029200"/>
              <a:gd name="connsiteX14" fmla="*/ 4000915 w 4658627"/>
              <a:gd name="connsiteY14" fmla="*/ 2409567 h 5029200"/>
              <a:gd name="connsiteX15" fmla="*/ 2347784 w 4658627"/>
              <a:gd name="connsiteY15" fmla="*/ 2409567 h 5029200"/>
              <a:gd name="connsiteX16" fmla="*/ 2347784 w 4658627"/>
              <a:gd name="connsiteY16" fmla="*/ 657712 h 5029200"/>
              <a:gd name="connsiteX17" fmla="*/ 3005496 w 4658627"/>
              <a:gd name="connsiteY17" fmla="*/ 0 h 5029200"/>
              <a:gd name="connsiteX18" fmla="*/ 0 w 4658627"/>
              <a:gd name="connsiteY18" fmla="*/ 0 h 5029200"/>
              <a:gd name="connsiteX19" fmla="*/ 1399484 w 4658627"/>
              <a:gd name="connsiteY19" fmla="*/ 0 h 5029200"/>
              <a:gd name="connsiteX20" fmla="*/ 2131540 w 4658627"/>
              <a:gd name="connsiteY20" fmla="*/ 732056 h 5029200"/>
              <a:gd name="connsiteX21" fmla="*/ 2131540 w 4658627"/>
              <a:gd name="connsiteY21" fmla="*/ 5029200 h 5029200"/>
              <a:gd name="connsiteX22" fmla="*/ 732056 w 4658627"/>
              <a:gd name="connsiteY22" fmla="*/ 5029200 h 5029200"/>
              <a:gd name="connsiteX23" fmla="*/ 0 w 4658627"/>
              <a:gd name="connsiteY23" fmla="*/ 4297144 h 5029200"/>
              <a:gd name="connsiteX0" fmla="*/ 2347784 w 4658627"/>
              <a:gd name="connsiteY0" fmla="*/ 2619633 h 5260206"/>
              <a:gd name="connsiteX1" fmla="*/ 4000915 w 4658627"/>
              <a:gd name="connsiteY1" fmla="*/ 2619633 h 5260206"/>
              <a:gd name="connsiteX2" fmla="*/ 4658627 w 4658627"/>
              <a:gd name="connsiteY2" fmla="*/ 3277345 h 5260206"/>
              <a:gd name="connsiteX3" fmla="*/ 4658627 w 4658627"/>
              <a:gd name="connsiteY3" fmla="*/ 5029200 h 5260206"/>
              <a:gd name="connsiteX4" fmla="*/ 3005496 w 4658627"/>
              <a:gd name="connsiteY4" fmla="*/ 5029200 h 5260206"/>
              <a:gd name="connsiteX5" fmla="*/ 2347784 w 4658627"/>
              <a:gd name="connsiteY5" fmla="*/ 4371488 h 5260206"/>
              <a:gd name="connsiteX6" fmla="*/ 2347784 w 4658627"/>
              <a:gd name="connsiteY6" fmla="*/ 2619633 h 5260206"/>
              <a:gd name="connsiteX7" fmla="*/ 1014234 w 4658627"/>
              <a:gd name="connsiteY7" fmla="*/ 656840 h 5260206"/>
              <a:gd name="connsiteX8" fmla="*/ 695997 w 4658627"/>
              <a:gd name="connsiteY8" fmla="*/ 947352 h 5260206"/>
              <a:gd name="connsiteX9" fmla="*/ 1014234 w 4658627"/>
              <a:gd name="connsiteY9" fmla="*/ 1237864 h 5260206"/>
              <a:gd name="connsiteX10" fmla="*/ 1332471 w 4658627"/>
              <a:gd name="connsiteY10" fmla="*/ 947352 h 5260206"/>
              <a:gd name="connsiteX11" fmla="*/ 1014234 w 4658627"/>
              <a:gd name="connsiteY11" fmla="*/ 656840 h 5260206"/>
              <a:gd name="connsiteX12" fmla="*/ 3005496 w 4658627"/>
              <a:gd name="connsiteY12" fmla="*/ 0 h 5260206"/>
              <a:gd name="connsiteX13" fmla="*/ 4658627 w 4658627"/>
              <a:gd name="connsiteY13" fmla="*/ 0 h 5260206"/>
              <a:gd name="connsiteX14" fmla="*/ 4658627 w 4658627"/>
              <a:gd name="connsiteY14" fmla="*/ 1751855 h 5260206"/>
              <a:gd name="connsiteX15" fmla="*/ 4000915 w 4658627"/>
              <a:gd name="connsiteY15" fmla="*/ 2409567 h 5260206"/>
              <a:gd name="connsiteX16" fmla="*/ 2347784 w 4658627"/>
              <a:gd name="connsiteY16" fmla="*/ 2409567 h 5260206"/>
              <a:gd name="connsiteX17" fmla="*/ 2347784 w 4658627"/>
              <a:gd name="connsiteY17" fmla="*/ 657712 h 5260206"/>
              <a:gd name="connsiteX18" fmla="*/ 3005496 w 4658627"/>
              <a:gd name="connsiteY18" fmla="*/ 0 h 5260206"/>
              <a:gd name="connsiteX19" fmla="*/ 0 w 4658627"/>
              <a:gd name="connsiteY19" fmla="*/ 0 h 5260206"/>
              <a:gd name="connsiteX20" fmla="*/ 1399484 w 4658627"/>
              <a:gd name="connsiteY20" fmla="*/ 0 h 5260206"/>
              <a:gd name="connsiteX21" fmla="*/ 2131540 w 4658627"/>
              <a:gd name="connsiteY21" fmla="*/ 732056 h 5260206"/>
              <a:gd name="connsiteX22" fmla="*/ 2131540 w 4658627"/>
              <a:gd name="connsiteY22" fmla="*/ 5029200 h 5260206"/>
              <a:gd name="connsiteX23" fmla="*/ 693555 w 4658627"/>
              <a:gd name="connsiteY23" fmla="*/ 5260206 h 5260206"/>
              <a:gd name="connsiteX24" fmla="*/ 0 w 4658627"/>
              <a:gd name="connsiteY24" fmla="*/ 4297144 h 5260206"/>
              <a:gd name="connsiteX25" fmla="*/ 0 w 4658627"/>
              <a:gd name="connsiteY25" fmla="*/ 0 h 5260206"/>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237864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693555 w 4658627"/>
              <a:gd name="connsiteY23" fmla="*/ 5260206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237864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237864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656840 h 5317958"/>
              <a:gd name="connsiteX8" fmla="*/ 695997 w 4658627"/>
              <a:gd name="connsiteY8" fmla="*/ 947352 h 5317958"/>
              <a:gd name="connsiteX9" fmla="*/ 1014234 w 4658627"/>
              <a:gd name="connsiteY9" fmla="*/ 1314866 h 5317958"/>
              <a:gd name="connsiteX10" fmla="*/ 1332471 w 4658627"/>
              <a:gd name="connsiteY10" fmla="*/ 947352 h 5317958"/>
              <a:gd name="connsiteX11" fmla="*/ 1014234 w 4658627"/>
              <a:gd name="connsiteY11" fmla="*/ 656840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95997 w 4658627"/>
              <a:gd name="connsiteY8" fmla="*/ 947352 h 5317958"/>
              <a:gd name="connsiteX9" fmla="*/ 1014234 w 4658627"/>
              <a:gd name="connsiteY9" fmla="*/ 1314866 h 5317958"/>
              <a:gd name="connsiteX10" fmla="*/ 1332471 w 4658627"/>
              <a:gd name="connsiteY10" fmla="*/ 947352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32471 w 4658627"/>
              <a:gd name="connsiteY10" fmla="*/ 947352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347784 w 4658627"/>
              <a:gd name="connsiteY16" fmla="*/ 2409567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658627"/>
              <a:gd name="connsiteY0" fmla="*/ 2619633 h 5317958"/>
              <a:gd name="connsiteX1" fmla="*/ 4000915 w 4658627"/>
              <a:gd name="connsiteY1" fmla="*/ 2619633 h 5317958"/>
              <a:gd name="connsiteX2" fmla="*/ 4658627 w 4658627"/>
              <a:gd name="connsiteY2" fmla="*/ 3277345 h 5317958"/>
              <a:gd name="connsiteX3" fmla="*/ 4658627 w 4658627"/>
              <a:gd name="connsiteY3" fmla="*/ 5029200 h 5317958"/>
              <a:gd name="connsiteX4" fmla="*/ 3005496 w 4658627"/>
              <a:gd name="connsiteY4" fmla="*/ 5029200 h 5317958"/>
              <a:gd name="connsiteX5" fmla="*/ 2347784 w 4658627"/>
              <a:gd name="connsiteY5" fmla="*/ 4371488 h 5317958"/>
              <a:gd name="connsiteX6" fmla="*/ 2347784 w 4658627"/>
              <a:gd name="connsiteY6" fmla="*/ 2619633 h 5317958"/>
              <a:gd name="connsiteX7" fmla="*/ 1014234 w 4658627"/>
              <a:gd name="connsiteY7" fmla="*/ 599089 h 5317958"/>
              <a:gd name="connsiteX8" fmla="*/ 657496 w 4658627"/>
              <a:gd name="connsiteY8" fmla="*/ 956977 h 5317958"/>
              <a:gd name="connsiteX9" fmla="*/ 1014234 w 4658627"/>
              <a:gd name="connsiteY9" fmla="*/ 1314866 h 5317958"/>
              <a:gd name="connsiteX10" fmla="*/ 1390222 w 4658627"/>
              <a:gd name="connsiteY10" fmla="*/ 966603 h 5317958"/>
              <a:gd name="connsiteX11" fmla="*/ 1014234 w 4658627"/>
              <a:gd name="connsiteY11" fmla="*/ 599089 h 5317958"/>
              <a:gd name="connsiteX12" fmla="*/ 3005496 w 4658627"/>
              <a:gd name="connsiteY12" fmla="*/ 0 h 5317958"/>
              <a:gd name="connsiteX13" fmla="*/ 4658627 w 4658627"/>
              <a:gd name="connsiteY13" fmla="*/ 0 h 5317958"/>
              <a:gd name="connsiteX14" fmla="*/ 4658627 w 4658627"/>
              <a:gd name="connsiteY14" fmla="*/ 1751855 h 5317958"/>
              <a:gd name="connsiteX15" fmla="*/ 4000915 w 4658627"/>
              <a:gd name="connsiteY15" fmla="*/ 2409567 h 5317958"/>
              <a:gd name="connsiteX16" fmla="*/ 2415161 w 4658627"/>
              <a:gd name="connsiteY16" fmla="*/ 2563571 h 5317958"/>
              <a:gd name="connsiteX17" fmla="*/ 2347784 w 4658627"/>
              <a:gd name="connsiteY17" fmla="*/ 657712 h 5317958"/>
              <a:gd name="connsiteX18" fmla="*/ 3005496 w 4658627"/>
              <a:gd name="connsiteY18" fmla="*/ 0 h 5317958"/>
              <a:gd name="connsiteX19" fmla="*/ 0 w 4658627"/>
              <a:gd name="connsiteY19" fmla="*/ 0 h 5317958"/>
              <a:gd name="connsiteX20" fmla="*/ 1399484 w 4658627"/>
              <a:gd name="connsiteY20" fmla="*/ 0 h 5317958"/>
              <a:gd name="connsiteX21" fmla="*/ 2131540 w 4658627"/>
              <a:gd name="connsiteY21" fmla="*/ 732056 h 5317958"/>
              <a:gd name="connsiteX22" fmla="*/ 2141165 w 4658627"/>
              <a:gd name="connsiteY22" fmla="*/ 5317958 h 5317958"/>
              <a:gd name="connsiteX23" fmla="*/ 712806 w 4658627"/>
              <a:gd name="connsiteY23" fmla="*/ 5289082 h 5317958"/>
              <a:gd name="connsiteX24" fmla="*/ 0 w 4658627"/>
              <a:gd name="connsiteY24" fmla="*/ 4297144 h 5317958"/>
              <a:gd name="connsiteX25" fmla="*/ 0 w 4658627"/>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005496 w 4783755"/>
              <a:gd name="connsiteY12" fmla="*/ 0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347784 w 4783755"/>
              <a:gd name="connsiteY17" fmla="*/ 657712 h 5317958"/>
              <a:gd name="connsiteX18" fmla="*/ 3005496 w 4783755"/>
              <a:gd name="connsiteY18" fmla="*/ 0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5489"/>
              <a:gd name="connsiteY0" fmla="*/ 2619633 h 5317958"/>
              <a:gd name="connsiteX1" fmla="*/ 4000915 w 4785489"/>
              <a:gd name="connsiteY1" fmla="*/ 2619633 h 5317958"/>
              <a:gd name="connsiteX2" fmla="*/ 4658627 w 4785489"/>
              <a:gd name="connsiteY2" fmla="*/ 3277345 h 5317958"/>
              <a:gd name="connsiteX3" fmla="*/ 4658627 w 4785489"/>
              <a:gd name="connsiteY3" fmla="*/ 5029200 h 5317958"/>
              <a:gd name="connsiteX4" fmla="*/ 3005496 w 4785489"/>
              <a:gd name="connsiteY4" fmla="*/ 5029200 h 5317958"/>
              <a:gd name="connsiteX5" fmla="*/ 2347784 w 4785489"/>
              <a:gd name="connsiteY5" fmla="*/ 4371488 h 5317958"/>
              <a:gd name="connsiteX6" fmla="*/ 2347784 w 4785489"/>
              <a:gd name="connsiteY6" fmla="*/ 2619633 h 5317958"/>
              <a:gd name="connsiteX7" fmla="*/ 1014234 w 4785489"/>
              <a:gd name="connsiteY7" fmla="*/ 599089 h 5317958"/>
              <a:gd name="connsiteX8" fmla="*/ 657496 w 4785489"/>
              <a:gd name="connsiteY8" fmla="*/ 956977 h 5317958"/>
              <a:gd name="connsiteX9" fmla="*/ 1014234 w 4785489"/>
              <a:gd name="connsiteY9" fmla="*/ 1314866 h 5317958"/>
              <a:gd name="connsiteX10" fmla="*/ 1390222 w 4785489"/>
              <a:gd name="connsiteY10" fmla="*/ 966603 h 5317958"/>
              <a:gd name="connsiteX11" fmla="*/ 1014234 w 4785489"/>
              <a:gd name="connsiteY11" fmla="*/ 599089 h 5317958"/>
              <a:gd name="connsiteX12" fmla="*/ 3005496 w 4785489"/>
              <a:gd name="connsiteY12" fmla="*/ 0 h 5317958"/>
              <a:gd name="connsiteX13" fmla="*/ 4783755 w 4785489"/>
              <a:gd name="connsiteY13" fmla="*/ 9625 h 5317958"/>
              <a:gd name="connsiteX14" fmla="*/ 4658627 w 4785489"/>
              <a:gd name="connsiteY14" fmla="*/ 1751855 h 5317958"/>
              <a:gd name="connsiteX15" fmla="*/ 4000915 w 4785489"/>
              <a:gd name="connsiteY15" fmla="*/ 2409567 h 5317958"/>
              <a:gd name="connsiteX16" fmla="*/ 2415161 w 4785489"/>
              <a:gd name="connsiteY16" fmla="*/ 2563571 h 5317958"/>
              <a:gd name="connsiteX17" fmla="*/ 2347784 w 4785489"/>
              <a:gd name="connsiteY17" fmla="*/ 657712 h 5317958"/>
              <a:gd name="connsiteX18" fmla="*/ 3005496 w 4785489"/>
              <a:gd name="connsiteY18" fmla="*/ 0 h 5317958"/>
              <a:gd name="connsiteX19" fmla="*/ 0 w 4785489"/>
              <a:gd name="connsiteY19" fmla="*/ 0 h 5317958"/>
              <a:gd name="connsiteX20" fmla="*/ 1399484 w 4785489"/>
              <a:gd name="connsiteY20" fmla="*/ 0 h 5317958"/>
              <a:gd name="connsiteX21" fmla="*/ 2131540 w 4785489"/>
              <a:gd name="connsiteY21" fmla="*/ 732056 h 5317958"/>
              <a:gd name="connsiteX22" fmla="*/ 2141165 w 4785489"/>
              <a:gd name="connsiteY22" fmla="*/ 5317958 h 5317958"/>
              <a:gd name="connsiteX23" fmla="*/ 712806 w 4785489"/>
              <a:gd name="connsiteY23" fmla="*/ 5289082 h 5317958"/>
              <a:gd name="connsiteX24" fmla="*/ 0 w 4785489"/>
              <a:gd name="connsiteY24" fmla="*/ 4297144 h 5317958"/>
              <a:gd name="connsiteX25" fmla="*/ 0 w 4785489"/>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005496 w 4783755"/>
              <a:gd name="connsiteY12" fmla="*/ 0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347784 w 4783755"/>
              <a:gd name="connsiteY17" fmla="*/ 657712 h 5317958"/>
              <a:gd name="connsiteX18" fmla="*/ 3005496 w 4783755"/>
              <a:gd name="connsiteY18" fmla="*/ 0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178751 w 4783755"/>
              <a:gd name="connsiteY12" fmla="*/ 3850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347784 w 4783755"/>
              <a:gd name="connsiteY17" fmla="*/ 657712 h 5317958"/>
              <a:gd name="connsiteX18" fmla="*/ 3178751 w 4783755"/>
              <a:gd name="connsiteY18" fmla="*/ 3850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178751 w 4783755"/>
              <a:gd name="connsiteY12" fmla="*/ 3850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178751 w 4783755"/>
              <a:gd name="connsiteY18" fmla="*/ 3850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236502 w 4783755"/>
              <a:gd name="connsiteY12" fmla="*/ 57752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236502 w 4783755"/>
              <a:gd name="connsiteY18" fmla="*/ 57752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236502 w 4783755"/>
              <a:gd name="connsiteY12" fmla="*/ 57752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236502 w 4783755"/>
              <a:gd name="connsiteY18" fmla="*/ 57752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236502 w 4783755"/>
              <a:gd name="connsiteY12" fmla="*/ 57752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236502 w 4783755"/>
              <a:gd name="connsiteY18" fmla="*/ 57752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23570 h 5321895"/>
              <a:gd name="connsiteX1" fmla="*/ 4000915 w 4783755"/>
              <a:gd name="connsiteY1" fmla="*/ 2623570 h 5321895"/>
              <a:gd name="connsiteX2" fmla="*/ 4658627 w 4783755"/>
              <a:gd name="connsiteY2" fmla="*/ 3281282 h 5321895"/>
              <a:gd name="connsiteX3" fmla="*/ 4658627 w 4783755"/>
              <a:gd name="connsiteY3" fmla="*/ 5033137 h 5321895"/>
              <a:gd name="connsiteX4" fmla="*/ 3005496 w 4783755"/>
              <a:gd name="connsiteY4" fmla="*/ 5033137 h 5321895"/>
              <a:gd name="connsiteX5" fmla="*/ 2347784 w 4783755"/>
              <a:gd name="connsiteY5" fmla="*/ 4375425 h 5321895"/>
              <a:gd name="connsiteX6" fmla="*/ 2347784 w 4783755"/>
              <a:gd name="connsiteY6" fmla="*/ 2623570 h 5321895"/>
              <a:gd name="connsiteX7" fmla="*/ 1014234 w 4783755"/>
              <a:gd name="connsiteY7" fmla="*/ 603026 h 5321895"/>
              <a:gd name="connsiteX8" fmla="*/ 657496 w 4783755"/>
              <a:gd name="connsiteY8" fmla="*/ 960914 h 5321895"/>
              <a:gd name="connsiteX9" fmla="*/ 1014234 w 4783755"/>
              <a:gd name="connsiteY9" fmla="*/ 1318803 h 5321895"/>
              <a:gd name="connsiteX10" fmla="*/ 1390222 w 4783755"/>
              <a:gd name="connsiteY10" fmla="*/ 970540 h 5321895"/>
              <a:gd name="connsiteX11" fmla="*/ 1014234 w 4783755"/>
              <a:gd name="connsiteY11" fmla="*/ 603026 h 5321895"/>
              <a:gd name="connsiteX12" fmla="*/ 3313504 w 4783755"/>
              <a:gd name="connsiteY12" fmla="*/ 23188 h 5321895"/>
              <a:gd name="connsiteX13" fmla="*/ 4783755 w 4783755"/>
              <a:gd name="connsiteY13" fmla="*/ 13562 h 5321895"/>
              <a:gd name="connsiteX14" fmla="*/ 4658627 w 4783755"/>
              <a:gd name="connsiteY14" fmla="*/ 1755792 h 5321895"/>
              <a:gd name="connsiteX15" fmla="*/ 4000915 w 4783755"/>
              <a:gd name="connsiteY15" fmla="*/ 2413504 h 5321895"/>
              <a:gd name="connsiteX16" fmla="*/ 2415161 w 4783755"/>
              <a:gd name="connsiteY16" fmla="*/ 2567508 h 5321895"/>
              <a:gd name="connsiteX17" fmla="*/ 2415160 w 4783755"/>
              <a:gd name="connsiteY17" fmla="*/ 892655 h 5321895"/>
              <a:gd name="connsiteX18" fmla="*/ 3313504 w 4783755"/>
              <a:gd name="connsiteY18" fmla="*/ 23188 h 5321895"/>
              <a:gd name="connsiteX19" fmla="*/ 0 w 4783755"/>
              <a:gd name="connsiteY19" fmla="*/ 3937 h 5321895"/>
              <a:gd name="connsiteX20" fmla="*/ 1399484 w 4783755"/>
              <a:gd name="connsiteY20" fmla="*/ 3937 h 5321895"/>
              <a:gd name="connsiteX21" fmla="*/ 2131540 w 4783755"/>
              <a:gd name="connsiteY21" fmla="*/ 735993 h 5321895"/>
              <a:gd name="connsiteX22" fmla="*/ 2141165 w 4783755"/>
              <a:gd name="connsiteY22" fmla="*/ 5321895 h 5321895"/>
              <a:gd name="connsiteX23" fmla="*/ 712806 w 4783755"/>
              <a:gd name="connsiteY23" fmla="*/ 5293019 h 5321895"/>
              <a:gd name="connsiteX24" fmla="*/ 0 w 4783755"/>
              <a:gd name="connsiteY24" fmla="*/ 4301081 h 5321895"/>
              <a:gd name="connsiteX25" fmla="*/ 0 w 4783755"/>
              <a:gd name="connsiteY25" fmla="*/ 3937 h 5321895"/>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313504 w 4783755"/>
              <a:gd name="connsiteY12" fmla="*/ 1925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313504 w 4783755"/>
              <a:gd name="connsiteY18" fmla="*/ 1925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3755"/>
              <a:gd name="connsiteY0" fmla="*/ 2619633 h 5317958"/>
              <a:gd name="connsiteX1" fmla="*/ 4000915 w 4783755"/>
              <a:gd name="connsiteY1" fmla="*/ 2619633 h 5317958"/>
              <a:gd name="connsiteX2" fmla="*/ 4658627 w 4783755"/>
              <a:gd name="connsiteY2" fmla="*/ 3277345 h 5317958"/>
              <a:gd name="connsiteX3" fmla="*/ 4658627 w 4783755"/>
              <a:gd name="connsiteY3" fmla="*/ 5029200 h 5317958"/>
              <a:gd name="connsiteX4" fmla="*/ 3005496 w 4783755"/>
              <a:gd name="connsiteY4" fmla="*/ 5029200 h 5317958"/>
              <a:gd name="connsiteX5" fmla="*/ 2347784 w 4783755"/>
              <a:gd name="connsiteY5" fmla="*/ 4371488 h 5317958"/>
              <a:gd name="connsiteX6" fmla="*/ 2347784 w 4783755"/>
              <a:gd name="connsiteY6" fmla="*/ 2619633 h 5317958"/>
              <a:gd name="connsiteX7" fmla="*/ 1014234 w 4783755"/>
              <a:gd name="connsiteY7" fmla="*/ 599089 h 5317958"/>
              <a:gd name="connsiteX8" fmla="*/ 657496 w 4783755"/>
              <a:gd name="connsiteY8" fmla="*/ 956977 h 5317958"/>
              <a:gd name="connsiteX9" fmla="*/ 1014234 w 4783755"/>
              <a:gd name="connsiteY9" fmla="*/ 1314866 h 5317958"/>
              <a:gd name="connsiteX10" fmla="*/ 1390222 w 4783755"/>
              <a:gd name="connsiteY10" fmla="*/ 966603 h 5317958"/>
              <a:gd name="connsiteX11" fmla="*/ 1014234 w 4783755"/>
              <a:gd name="connsiteY11" fmla="*/ 599089 h 5317958"/>
              <a:gd name="connsiteX12" fmla="*/ 3313504 w 4783755"/>
              <a:gd name="connsiteY12" fmla="*/ 19251 h 5317958"/>
              <a:gd name="connsiteX13" fmla="*/ 4783755 w 4783755"/>
              <a:gd name="connsiteY13" fmla="*/ 9625 h 5317958"/>
              <a:gd name="connsiteX14" fmla="*/ 4658627 w 4783755"/>
              <a:gd name="connsiteY14" fmla="*/ 1751855 h 5317958"/>
              <a:gd name="connsiteX15" fmla="*/ 4000915 w 4783755"/>
              <a:gd name="connsiteY15" fmla="*/ 2409567 h 5317958"/>
              <a:gd name="connsiteX16" fmla="*/ 2415161 w 4783755"/>
              <a:gd name="connsiteY16" fmla="*/ 2563571 h 5317958"/>
              <a:gd name="connsiteX17" fmla="*/ 2415160 w 4783755"/>
              <a:gd name="connsiteY17" fmla="*/ 888718 h 5317958"/>
              <a:gd name="connsiteX18" fmla="*/ 3313504 w 4783755"/>
              <a:gd name="connsiteY18" fmla="*/ 19251 h 5317958"/>
              <a:gd name="connsiteX19" fmla="*/ 0 w 4783755"/>
              <a:gd name="connsiteY19" fmla="*/ 0 h 5317958"/>
              <a:gd name="connsiteX20" fmla="*/ 1399484 w 4783755"/>
              <a:gd name="connsiteY20" fmla="*/ 0 h 5317958"/>
              <a:gd name="connsiteX21" fmla="*/ 2131540 w 4783755"/>
              <a:gd name="connsiteY21" fmla="*/ 732056 h 5317958"/>
              <a:gd name="connsiteX22" fmla="*/ 2141165 w 4783755"/>
              <a:gd name="connsiteY22" fmla="*/ 5317958 h 5317958"/>
              <a:gd name="connsiteX23" fmla="*/ 712806 w 4783755"/>
              <a:gd name="connsiteY23" fmla="*/ 5289082 h 5317958"/>
              <a:gd name="connsiteX24" fmla="*/ 0 w 4783755"/>
              <a:gd name="connsiteY24" fmla="*/ 4297144 h 5317958"/>
              <a:gd name="connsiteX25" fmla="*/ 0 w 4783755"/>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4000915 w 4784218"/>
              <a:gd name="connsiteY15" fmla="*/ 2409567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4000915 w 4784218"/>
              <a:gd name="connsiteY15" fmla="*/ 2409567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3972040 w 4784218"/>
              <a:gd name="connsiteY15" fmla="*/ 2534696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4218"/>
              <a:gd name="connsiteY0" fmla="*/ 2619633 h 5317958"/>
              <a:gd name="connsiteX1" fmla="*/ 4000915 w 4784218"/>
              <a:gd name="connsiteY1" fmla="*/ 2619633 h 5317958"/>
              <a:gd name="connsiteX2" fmla="*/ 4658627 w 4784218"/>
              <a:gd name="connsiteY2" fmla="*/ 3277345 h 5317958"/>
              <a:gd name="connsiteX3" fmla="*/ 4658627 w 4784218"/>
              <a:gd name="connsiteY3" fmla="*/ 5029200 h 5317958"/>
              <a:gd name="connsiteX4" fmla="*/ 3005496 w 4784218"/>
              <a:gd name="connsiteY4" fmla="*/ 5029200 h 5317958"/>
              <a:gd name="connsiteX5" fmla="*/ 2347784 w 4784218"/>
              <a:gd name="connsiteY5" fmla="*/ 4371488 h 5317958"/>
              <a:gd name="connsiteX6" fmla="*/ 2347784 w 4784218"/>
              <a:gd name="connsiteY6" fmla="*/ 2619633 h 5317958"/>
              <a:gd name="connsiteX7" fmla="*/ 1014234 w 4784218"/>
              <a:gd name="connsiteY7" fmla="*/ 599089 h 5317958"/>
              <a:gd name="connsiteX8" fmla="*/ 657496 w 4784218"/>
              <a:gd name="connsiteY8" fmla="*/ 956977 h 5317958"/>
              <a:gd name="connsiteX9" fmla="*/ 1014234 w 4784218"/>
              <a:gd name="connsiteY9" fmla="*/ 1314866 h 5317958"/>
              <a:gd name="connsiteX10" fmla="*/ 1390222 w 4784218"/>
              <a:gd name="connsiteY10" fmla="*/ 966603 h 5317958"/>
              <a:gd name="connsiteX11" fmla="*/ 1014234 w 4784218"/>
              <a:gd name="connsiteY11" fmla="*/ 599089 h 5317958"/>
              <a:gd name="connsiteX12" fmla="*/ 3313504 w 4784218"/>
              <a:gd name="connsiteY12" fmla="*/ 19251 h 5317958"/>
              <a:gd name="connsiteX13" fmla="*/ 4783755 w 4784218"/>
              <a:gd name="connsiteY13" fmla="*/ 9625 h 5317958"/>
              <a:gd name="connsiteX14" fmla="*/ 4754880 w 4784218"/>
              <a:gd name="connsiteY14" fmla="*/ 1722979 h 5317958"/>
              <a:gd name="connsiteX15" fmla="*/ 3972040 w 4784218"/>
              <a:gd name="connsiteY15" fmla="*/ 2534696 h 5317958"/>
              <a:gd name="connsiteX16" fmla="*/ 2415161 w 4784218"/>
              <a:gd name="connsiteY16" fmla="*/ 2563571 h 5317958"/>
              <a:gd name="connsiteX17" fmla="*/ 2415160 w 4784218"/>
              <a:gd name="connsiteY17" fmla="*/ 888718 h 5317958"/>
              <a:gd name="connsiteX18" fmla="*/ 3313504 w 4784218"/>
              <a:gd name="connsiteY18" fmla="*/ 19251 h 5317958"/>
              <a:gd name="connsiteX19" fmla="*/ 0 w 4784218"/>
              <a:gd name="connsiteY19" fmla="*/ 0 h 5317958"/>
              <a:gd name="connsiteX20" fmla="*/ 1399484 w 4784218"/>
              <a:gd name="connsiteY20" fmla="*/ 0 h 5317958"/>
              <a:gd name="connsiteX21" fmla="*/ 2131540 w 4784218"/>
              <a:gd name="connsiteY21" fmla="*/ 732056 h 5317958"/>
              <a:gd name="connsiteX22" fmla="*/ 2141165 w 4784218"/>
              <a:gd name="connsiteY22" fmla="*/ 5317958 h 5317958"/>
              <a:gd name="connsiteX23" fmla="*/ 712806 w 4784218"/>
              <a:gd name="connsiteY23" fmla="*/ 5289082 h 5317958"/>
              <a:gd name="connsiteX24" fmla="*/ 0 w 4784218"/>
              <a:gd name="connsiteY24" fmla="*/ 4297144 h 5317958"/>
              <a:gd name="connsiteX25" fmla="*/ 0 w 4784218"/>
              <a:gd name="connsiteY25" fmla="*/ 0 h 5317958"/>
              <a:gd name="connsiteX0" fmla="*/ 2347784 w 4787385"/>
              <a:gd name="connsiteY0" fmla="*/ 2619633 h 5317958"/>
              <a:gd name="connsiteX1" fmla="*/ 4000915 w 4787385"/>
              <a:gd name="connsiteY1" fmla="*/ 2619633 h 5317958"/>
              <a:gd name="connsiteX2" fmla="*/ 4658627 w 4787385"/>
              <a:gd name="connsiteY2" fmla="*/ 3277345 h 5317958"/>
              <a:gd name="connsiteX3" fmla="*/ 4658627 w 4787385"/>
              <a:gd name="connsiteY3" fmla="*/ 5029200 h 5317958"/>
              <a:gd name="connsiteX4" fmla="*/ 3005496 w 4787385"/>
              <a:gd name="connsiteY4" fmla="*/ 5029200 h 5317958"/>
              <a:gd name="connsiteX5" fmla="*/ 2347784 w 4787385"/>
              <a:gd name="connsiteY5" fmla="*/ 4371488 h 5317958"/>
              <a:gd name="connsiteX6" fmla="*/ 2347784 w 4787385"/>
              <a:gd name="connsiteY6" fmla="*/ 2619633 h 5317958"/>
              <a:gd name="connsiteX7" fmla="*/ 1014234 w 4787385"/>
              <a:gd name="connsiteY7" fmla="*/ 599089 h 5317958"/>
              <a:gd name="connsiteX8" fmla="*/ 657496 w 4787385"/>
              <a:gd name="connsiteY8" fmla="*/ 956977 h 5317958"/>
              <a:gd name="connsiteX9" fmla="*/ 1014234 w 4787385"/>
              <a:gd name="connsiteY9" fmla="*/ 1314866 h 5317958"/>
              <a:gd name="connsiteX10" fmla="*/ 1390222 w 4787385"/>
              <a:gd name="connsiteY10" fmla="*/ 966603 h 5317958"/>
              <a:gd name="connsiteX11" fmla="*/ 1014234 w 4787385"/>
              <a:gd name="connsiteY11" fmla="*/ 599089 h 5317958"/>
              <a:gd name="connsiteX12" fmla="*/ 3313504 w 4787385"/>
              <a:gd name="connsiteY12" fmla="*/ 19251 h 5317958"/>
              <a:gd name="connsiteX13" fmla="*/ 4783755 w 4787385"/>
              <a:gd name="connsiteY13" fmla="*/ 9625 h 5317958"/>
              <a:gd name="connsiteX14" fmla="*/ 4754880 w 4787385"/>
              <a:gd name="connsiteY14" fmla="*/ 1722979 h 5317958"/>
              <a:gd name="connsiteX15" fmla="*/ 3972040 w 4787385"/>
              <a:gd name="connsiteY15" fmla="*/ 2534696 h 5317958"/>
              <a:gd name="connsiteX16" fmla="*/ 2415161 w 4787385"/>
              <a:gd name="connsiteY16" fmla="*/ 2563571 h 5317958"/>
              <a:gd name="connsiteX17" fmla="*/ 2415160 w 4787385"/>
              <a:gd name="connsiteY17" fmla="*/ 888718 h 5317958"/>
              <a:gd name="connsiteX18" fmla="*/ 3313504 w 4787385"/>
              <a:gd name="connsiteY18" fmla="*/ 19251 h 5317958"/>
              <a:gd name="connsiteX19" fmla="*/ 0 w 4787385"/>
              <a:gd name="connsiteY19" fmla="*/ 0 h 5317958"/>
              <a:gd name="connsiteX20" fmla="*/ 1399484 w 4787385"/>
              <a:gd name="connsiteY20" fmla="*/ 0 h 5317958"/>
              <a:gd name="connsiteX21" fmla="*/ 2131540 w 4787385"/>
              <a:gd name="connsiteY21" fmla="*/ 732056 h 5317958"/>
              <a:gd name="connsiteX22" fmla="*/ 2141165 w 4787385"/>
              <a:gd name="connsiteY22" fmla="*/ 5317958 h 5317958"/>
              <a:gd name="connsiteX23" fmla="*/ 712806 w 4787385"/>
              <a:gd name="connsiteY23" fmla="*/ 5289082 h 5317958"/>
              <a:gd name="connsiteX24" fmla="*/ 0 w 4787385"/>
              <a:gd name="connsiteY24" fmla="*/ 4297144 h 5317958"/>
              <a:gd name="connsiteX25" fmla="*/ 0 w 4787385"/>
              <a:gd name="connsiteY25" fmla="*/ 0 h 5317958"/>
              <a:gd name="connsiteX0" fmla="*/ 2415161 w 4787385"/>
              <a:gd name="connsiteY0" fmla="*/ 2821764 h 5317958"/>
              <a:gd name="connsiteX1" fmla="*/ 4000915 w 4787385"/>
              <a:gd name="connsiteY1" fmla="*/ 2619633 h 5317958"/>
              <a:gd name="connsiteX2" fmla="*/ 4658627 w 4787385"/>
              <a:gd name="connsiteY2" fmla="*/ 3277345 h 5317958"/>
              <a:gd name="connsiteX3" fmla="*/ 4658627 w 4787385"/>
              <a:gd name="connsiteY3" fmla="*/ 5029200 h 5317958"/>
              <a:gd name="connsiteX4" fmla="*/ 3005496 w 4787385"/>
              <a:gd name="connsiteY4" fmla="*/ 5029200 h 5317958"/>
              <a:gd name="connsiteX5" fmla="*/ 2347784 w 4787385"/>
              <a:gd name="connsiteY5" fmla="*/ 4371488 h 5317958"/>
              <a:gd name="connsiteX6" fmla="*/ 2415161 w 4787385"/>
              <a:gd name="connsiteY6" fmla="*/ 2821764 h 5317958"/>
              <a:gd name="connsiteX7" fmla="*/ 1014234 w 4787385"/>
              <a:gd name="connsiteY7" fmla="*/ 599089 h 5317958"/>
              <a:gd name="connsiteX8" fmla="*/ 657496 w 4787385"/>
              <a:gd name="connsiteY8" fmla="*/ 956977 h 5317958"/>
              <a:gd name="connsiteX9" fmla="*/ 1014234 w 4787385"/>
              <a:gd name="connsiteY9" fmla="*/ 1314866 h 5317958"/>
              <a:gd name="connsiteX10" fmla="*/ 1390222 w 4787385"/>
              <a:gd name="connsiteY10" fmla="*/ 966603 h 5317958"/>
              <a:gd name="connsiteX11" fmla="*/ 1014234 w 4787385"/>
              <a:gd name="connsiteY11" fmla="*/ 599089 h 5317958"/>
              <a:gd name="connsiteX12" fmla="*/ 3313504 w 4787385"/>
              <a:gd name="connsiteY12" fmla="*/ 19251 h 5317958"/>
              <a:gd name="connsiteX13" fmla="*/ 4783755 w 4787385"/>
              <a:gd name="connsiteY13" fmla="*/ 9625 h 5317958"/>
              <a:gd name="connsiteX14" fmla="*/ 4754880 w 4787385"/>
              <a:gd name="connsiteY14" fmla="*/ 1722979 h 5317958"/>
              <a:gd name="connsiteX15" fmla="*/ 3972040 w 4787385"/>
              <a:gd name="connsiteY15" fmla="*/ 2534696 h 5317958"/>
              <a:gd name="connsiteX16" fmla="*/ 2415161 w 4787385"/>
              <a:gd name="connsiteY16" fmla="*/ 2563571 h 5317958"/>
              <a:gd name="connsiteX17" fmla="*/ 2415160 w 4787385"/>
              <a:gd name="connsiteY17" fmla="*/ 888718 h 5317958"/>
              <a:gd name="connsiteX18" fmla="*/ 3313504 w 4787385"/>
              <a:gd name="connsiteY18" fmla="*/ 19251 h 5317958"/>
              <a:gd name="connsiteX19" fmla="*/ 0 w 4787385"/>
              <a:gd name="connsiteY19" fmla="*/ 0 h 5317958"/>
              <a:gd name="connsiteX20" fmla="*/ 1399484 w 4787385"/>
              <a:gd name="connsiteY20" fmla="*/ 0 h 5317958"/>
              <a:gd name="connsiteX21" fmla="*/ 2131540 w 4787385"/>
              <a:gd name="connsiteY21" fmla="*/ 732056 h 5317958"/>
              <a:gd name="connsiteX22" fmla="*/ 2141165 w 4787385"/>
              <a:gd name="connsiteY22" fmla="*/ 5317958 h 5317958"/>
              <a:gd name="connsiteX23" fmla="*/ 712806 w 4787385"/>
              <a:gd name="connsiteY23" fmla="*/ 5289082 h 5317958"/>
              <a:gd name="connsiteX24" fmla="*/ 0 w 4787385"/>
              <a:gd name="connsiteY24" fmla="*/ 4297144 h 5317958"/>
              <a:gd name="connsiteX25" fmla="*/ 0 w 4787385"/>
              <a:gd name="connsiteY25" fmla="*/ 0 h 5317958"/>
              <a:gd name="connsiteX0" fmla="*/ 2415161 w 4787385"/>
              <a:gd name="connsiteY0" fmla="*/ 2821764 h 5337209"/>
              <a:gd name="connsiteX1" fmla="*/ 4000915 w 4787385"/>
              <a:gd name="connsiteY1" fmla="*/ 2619633 h 5337209"/>
              <a:gd name="connsiteX2" fmla="*/ 4658627 w 4787385"/>
              <a:gd name="connsiteY2" fmla="*/ 3277345 h 5337209"/>
              <a:gd name="connsiteX3" fmla="*/ 4783755 w 4787385"/>
              <a:gd name="connsiteY3" fmla="*/ 5337209 h 5337209"/>
              <a:gd name="connsiteX4" fmla="*/ 3005496 w 4787385"/>
              <a:gd name="connsiteY4" fmla="*/ 5029200 h 5337209"/>
              <a:gd name="connsiteX5" fmla="*/ 2347784 w 4787385"/>
              <a:gd name="connsiteY5" fmla="*/ 4371488 h 5337209"/>
              <a:gd name="connsiteX6" fmla="*/ 2415161 w 4787385"/>
              <a:gd name="connsiteY6" fmla="*/ 2821764 h 5337209"/>
              <a:gd name="connsiteX7" fmla="*/ 1014234 w 4787385"/>
              <a:gd name="connsiteY7" fmla="*/ 599089 h 5337209"/>
              <a:gd name="connsiteX8" fmla="*/ 657496 w 4787385"/>
              <a:gd name="connsiteY8" fmla="*/ 956977 h 5337209"/>
              <a:gd name="connsiteX9" fmla="*/ 1014234 w 4787385"/>
              <a:gd name="connsiteY9" fmla="*/ 1314866 h 5337209"/>
              <a:gd name="connsiteX10" fmla="*/ 1390222 w 4787385"/>
              <a:gd name="connsiteY10" fmla="*/ 966603 h 5337209"/>
              <a:gd name="connsiteX11" fmla="*/ 1014234 w 4787385"/>
              <a:gd name="connsiteY11" fmla="*/ 599089 h 5337209"/>
              <a:gd name="connsiteX12" fmla="*/ 3313504 w 4787385"/>
              <a:gd name="connsiteY12" fmla="*/ 19251 h 5337209"/>
              <a:gd name="connsiteX13" fmla="*/ 4783755 w 4787385"/>
              <a:gd name="connsiteY13" fmla="*/ 9625 h 5337209"/>
              <a:gd name="connsiteX14" fmla="*/ 4754880 w 4787385"/>
              <a:gd name="connsiteY14" fmla="*/ 1722979 h 5337209"/>
              <a:gd name="connsiteX15" fmla="*/ 3972040 w 4787385"/>
              <a:gd name="connsiteY15" fmla="*/ 2534696 h 5337209"/>
              <a:gd name="connsiteX16" fmla="*/ 2415161 w 4787385"/>
              <a:gd name="connsiteY16" fmla="*/ 2563571 h 5337209"/>
              <a:gd name="connsiteX17" fmla="*/ 2415160 w 4787385"/>
              <a:gd name="connsiteY17" fmla="*/ 888718 h 5337209"/>
              <a:gd name="connsiteX18" fmla="*/ 3313504 w 4787385"/>
              <a:gd name="connsiteY18" fmla="*/ 19251 h 5337209"/>
              <a:gd name="connsiteX19" fmla="*/ 0 w 4787385"/>
              <a:gd name="connsiteY19" fmla="*/ 0 h 5337209"/>
              <a:gd name="connsiteX20" fmla="*/ 1399484 w 4787385"/>
              <a:gd name="connsiteY20" fmla="*/ 0 h 5337209"/>
              <a:gd name="connsiteX21" fmla="*/ 2131540 w 4787385"/>
              <a:gd name="connsiteY21" fmla="*/ 732056 h 5337209"/>
              <a:gd name="connsiteX22" fmla="*/ 2141165 w 4787385"/>
              <a:gd name="connsiteY22" fmla="*/ 5317958 h 5337209"/>
              <a:gd name="connsiteX23" fmla="*/ 712806 w 4787385"/>
              <a:gd name="connsiteY23" fmla="*/ 5289082 h 5337209"/>
              <a:gd name="connsiteX24" fmla="*/ 0 w 4787385"/>
              <a:gd name="connsiteY24" fmla="*/ 4297144 h 5337209"/>
              <a:gd name="connsiteX25" fmla="*/ 0 w 4787385"/>
              <a:gd name="connsiteY25" fmla="*/ 0 h 5337209"/>
              <a:gd name="connsiteX0" fmla="*/ 2415161 w 4787385"/>
              <a:gd name="connsiteY0" fmla="*/ 2821764 h 5346834"/>
              <a:gd name="connsiteX1" fmla="*/ 4000915 w 4787385"/>
              <a:gd name="connsiteY1" fmla="*/ 2619633 h 5346834"/>
              <a:gd name="connsiteX2" fmla="*/ 4658627 w 4787385"/>
              <a:gd name="connsiteY2" fmla="*/ 3277345 h 5346834"/>
              <a:gd name="connsiteX3" fmla="*/ 4783755 w 4787385"/>
              <a:gd name="connsiteY3" fmla="*/ 5337209 h 5346834"/>
              <a:gd name="connsiteX4" fmla="*/ 3419382 w 4787385"/>
              <a:gd name="connsiteY4" fmla="*/ 5346834 h 5346834"/>
              <a:gd name="connsiteX5" fmla="*/ 2347784 w 4787385"/>
              <a:gd name="connsiteY5" fmla="*/ 4371488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4000915 w 4787385"/>
              <a:gd name="connsiteY1" fmla="*/ 2619633 h 5346834"/>
              <a:gd name="connsiteX2" fmla="*/ 4658627 w 4787385"/>
              <a:gd name="connsiteY2" fmla="*/ 3277345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4010541 w 4787385"/>
              <a:gd name="connsiteY1" fmla="*/ 2821764 h 5346834"/>
              <a:gd name="connsiteX2" fmla="*/ 4658627 w 4787385"/>
              <a:gd name="connsiteY2" fmla="*/ 3277345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4010541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87385"/>
              <a:gd name="connsiteY0" fmla="*/ 2821764 h 5346834"/>
              <a:gd name="connsiteX1" fmla="*/ 3856536 w 4787385"/>
              <a:gd name="connsiteY1" fmla="*/ 2821764 h 5346834"/>
              <a:gd name="connsiteX2" fmla="*/ 4764505 w 4787385"/>
              <a:gd name="connsiteY2" fmla="*/ 3671980 h 5346834"/>
              <a:gd name="connsiteX3" fmla="*/ 4783755 w 4787385"/>
              <a:gd name="connsiteY3" fmla="*/ 5337209 h 5346834"/>
              <a:gd name="connsiteX4" fmla="*/ 3419382 w 4787385"/>
              <a:gd name="connsiteY4" fmla="*/ 5346834 h 5346834"/>
              <a:gd name="connsiteX5" fmla="*/ 2415160 w 4787385"/>
              <a:gd name="connsiteY5" fmla="*/ 4400364 h 5346834"/>
              <a:gd name="connsiteX6" fmla="*/ 2415161 w 4787385"/>
              <a:gd name="connsiteY6" fmla="*/ 2821764 h 5346834"/>
              <a:gd name="connsiteX7" fmla="*/ 1014234 w 4787385"/>
              <a:gd name="connsiteY7" fmla="*/ 599089 h 5346834"/>
              <a:gd name="connsiteX8" fmla="*/ 657496 w 4787385"/>
              <a:gd name="connsiteY8" fmla="*/ 956977 h 5346834"/>
              <a:gd name="connsiteX9" fmla="*/ 1014234 w 4787385"/>
              <a:gd name="connsiteY9" fmla="*/ 1314866 h 5346834"/>
              <a:gd name="connsiteX10" fmla="*/ 1390222 w 4787385"/>
              <a:gd name="connsiteY10" fmla="*/ 966603 h 5346834"/>
              <a:gd name="connsiteX11" fmla="*/ 1014234 w 4787385"/>
              <a:gd name="connsiteY11" fmla="*/ 599089 h 5346834"/>
              <a:gd name="connsiteX12" fmla="*/ 3313504 w 4787385"/>
              <a:gd name="connsiteY12" fmla="*/ 19251 h 5346834"/>
              <a:gd name="connsiteX13" fmla="*/ 4783755 w 4787385"/>
              <a:gd name="connsiteY13" fmla="*/ 9625 h 5346834"/>
              <a:gd name="connsiteX14" fmla="*/ 4754880 w 4787385"/>
              <a:gd name="connsiteY14" fmla="*/ 1722979 h 5346834"/>
              <a:gd name="connsiteX15" fmla="*/ 3972040 w 4787385"/>
              <a:gd name="connsiteY15" fmla="*/ 2534696 h 5346834"/>
              <a:gd name="connsiteX16" fmla="*/ 2415161 w 4787385"/>
              <a:gd name="connsiteY16" fmla="*/ 2563571 h 5346834"/>
              <a:gd name="connsiteX17" fmla="*/ 2415160 w 4787385"/>
              <a:gd name="connsiteY17" fmla="*/ 888718 h 5346834"/>
              <a:gd name="connsiteX18" fmla="*/ 3313504 w 4787385"/>
              <a:gd name="connsiteY18" fmla="*/ 19251 h 5346834"/>
              <a:gd name="connsiteX19" fmla="*/ 0 w 4787385"/>
              <a:gd name="connsiteY19" fmla="*/ 0 h 5346834"/>
              <a:gd name="connsiteX20" fmla="*/ 1399484 w 4787385"/>
              <a:gd name="connsiteY20" fmla="*/ 0 h 5346834"/>
              <a:gd name="connsiteX21" fmla="*/ 2131540 w 4787385"/>
              <a:gd name="connsiteY21" fmla="*/ 732056 h 5346834"/>
              <a:gd name="connsiteX22" fmla="*/ 2141165 w 4787385"/>
              <a:gd name="connsiteY22" fmla="*/ 5317958 h 5346834"/>
              <a:gd name="connsiteX23" fmla="*/ 712806 w 4787385"/>
              <a:gd name="connsiteY23" fmla="*/ 5289082 h 5346834"/>
              <a:gd name="connsiteX24" fmla="*/ 0 w 4787385"/>
              <a:gd name="connsiteY24" fmla="*/ 4297144 h 5346834"/>
              <a:gd name="connsiteX25" fmla="*/ 0 w 4787385"/>
              <a:gd name="connsiteY25" fmla="*/ 0 h 5346834"/>
              <a:gd name="connsiteX0" fmla="*/ 2415161 w 4791144"/>
              <a:gd name="connsiteY0" fmla="*/ 2821764 h 5346834"/>
              <a:gd name="connsiteX1" fmla="*/ 3856536 w 4791144"/>
              <a:gd name="connsiteY1" fmla="*/ 2821764 h 5346834"/>
              <a:gd name="connsiteX2" fmla="*/ 4764505 w 4791144"/>
              <a:gd name="connsiteY2" fmla="*/ 3671980 h 5346834"/>
              <a:gd name="connsiteX3" fmla="*/ 4783755 w 4791144"/>
              <a:gd name="connsiteY3" fmla="*/ 5337209 h 5346834"/>
              <a:gd name="connsiteX4" fmla="*/ 3419382 w 4791144"/>
              <a:gd name="connsiteY4" fmla="*/ 5346834 h 5346834"/>
              <a:gd name="connsiteX5" fmla="*/ 2415160 w 4791144"/>
              <a:gd name="connsiteY5" fmla="*/ 4400364 h 5346834"/>
              <a:gd name="connsiteX6" fmla="*/ 2415161 w 4791144"/>
              <a:gd name="connsiteY6" fmla="*/ 2821764 h 5346834"/>
              <a:gd name="connsiteX7" fmla="*/ 1014234 w 4791144"/>
              <a:gd name="connsiteY7" fmla="*/ 599089 h 5346834"/>
              <a:gd name="connsiteX8" fmla="*/ 657496 w 4791144"/>
              <a:gd name="connsiteY8" fmla="*/ 956977 h 5346834"/>
              <a:gd name="connsiteX9" fmla="*/ 1014234 w 4791144"/>
              <a:gd name="connsiteY9" fmla="*/ 1314866 h 5346834"/>
              <a:gd name="connsiteX10" fmla="*/ 1390222 w 4791144"/>
              <a:gd name="connsiteY10" fmla="*/ 966603 h 5346834"/>
              <a:gd name="connsiteX11" fmla="*/ 1014234 w 4791144"/>
              <a:gd name="connsiteY11" fmla="*/ 599089 h 5346834"/>
              <a:gd name="connsiteX12" fmla="*/ 3313504 w 4791144"/>
              <a:gd name="connsiteY12" fmla="*/ 19251 h 5346834"/>
              <a:gd name="connsiteX13" fmla="*/ 4783755 w 4791144"/>
              <a:gd name="connsiteY13" fmla="*/ 9625 h 5346834"/>
              <a:gd name="connsiteX14" fmla="*/ 4754880 w 4791144"/>
              <a:gd name="connsiteY14" fmla="*/ 1722979 h 5346834"/>
              <a:gd name="connsiteX15" fmla="*/ 3972040 w 4791144"/>
              <a:gd name="connsiteY15" fmla="*/ 2534696 h 5346834"/>
              <a:gd name="connsiteX16" fmla="*/ 2415161 w 4791144"/>
              <a:gd name="connsiteY16" fmla="*/ 2563571 h 5346834"/>
              <a:gd name="connsiteX17" fmla="*/ 2415160 w 4791144"/>
              <a:gd name="connsiteY17" fmla="*/ 888718 h 5346834"/>
              <a:gd name="connsiteX18" fmla="*/ 3313504 w 4791144"/>
              <a:gd name="connsiteY18" fmla="*/ 19251 h 5346834"/>
              <a:gd name="connsiteX19" fmla="*/ 0 w 4791144"/>
              <a:gd name="connsiteY19" fmla="*/ 0 h 5346834"/>
              <a:gd name="connsiteX20" fmla="*/ 1399484 w 4791144"/>
              <a:gd name="connsiteY20" fmla="*/ 0 h 5346834"/>
              <a:gd name="connsiteX21" fmla="*/ 2131540 w 4791144"/>
              <a:gd name="connsiteY21" fmla="*/ 732056 h 5346834"/>
              <a:gd name="connsiteX22" fmla="*/ 2141165 w 4791144"/>
              <a:gd name="connsiteY22" fmla="*/ 5317958 h 5346834"/>
              <a:gd name="connsiteX23" fmla="*/ 712806 w 4791144"/>
              <a:gd name="connsiteY23" fmla="*/ 5289082 h 5346834"/>
              <a:gd name="connsiteX24" fmla="*/ 0 w 4791144"/>
              <a:gd name="connsiteY24" fmla="*/ 4297144 h 5346834"/>
              <a:gd name="connsiteX25" fmla="*/ 0 w 4791144"/>
              <a:gd name="connsiteY25" fmla="*/ 0 h 5346834"/>
              <a:gd name="connsiteX0" fmla="*/ 2415161 w 4803056"/>
              <a:gd name="connsiteY0" fmla="*/ 2821764 h 5346834"/>
              <a:gd name="connsiteX1" fmla="*/ 3856536 w 4803056"/>
              <a:gd name="connsiteY1" fmla="*/ 2821764 h 5346834"/>
              <a:gd name="connsiteX2" fmla="*/ 4764505 w 4803056"/>
              <a:gd name="connsiteY2" fmla="*/ 3671980 h 5346834"/>
              <a:gd name="connsiteX3" fmla="*/ 4783755 w 4803056"/>
              <a:gd name="connsiteY3" fmla="*/ 5337209 h 5346834"/>
              <a:gd name="connsiteX4" fmla="*/ 3419382 w 4803056"/>
              <a:gd name="connsiteY4" fmla="*/ 5346834 h 5346834"/>
              <a:gd name="connsiteX5" fmla="*/ 2415160 w 4803056"/>
              <a:gd name="connsiteY5" fmla="*/ 4400364 h 5346834"/>
              <a:gd name="connsiteX6" fmla="*/ 2415161 w 4803056"/>
              <a:gd name="connsiteY6" fmla="*/ 2821764 h 5346834"/>
              <a:gd name="connsiteX7" fmla="*/ 1014234 w 4803056"/>
              <a:gd name="connsiteY7" fmla="*/ 599089 h 5346834"/>
              <a:gd name="connsiteX8" fmla="*/ 657496 w 4803056"/>
              <a:gd name="connsiteY8" fmla="*/ 956977 h 5346834"/>
              <a:gd name="connsiteX9" fmla="*/ 1014234 w 4803056"/>
              <a:gd name="connsiteY9" fmla="*/ 1314866 h 5346834"/>
              <a:gd name="connsiteX10" fmla="*/ 1390222 w 4803056"/>
              <a:gd name="connsiteY10" fmla="*/ 966603 h 5346834"/>
              <a:gd name="connsiteX11" fmla="*/ 1014234 w 4803056"/>
              <a:gd name="connsiteY11" fmla="*/ 599089 h 5346834"/>
              <a:gd name="connsiteX12" fmla="*/ 3313504 w 4803056"/>
              <a:gd name="connsiteY12" fmla="*/ 19251 h 5346834"/>
              <a:gd name="connsiteX13" fmla="*/ 4783755 w 4803056"/>
              <a:gd name="connsiteY13" fmla="*/ 9625 h 5346834"/>
              <a:gd name="connsiteX14" fmla="*/ 4754880 w 4803056"/>
              <a:gd name="connsiteY14" fmla="*/ 1722979 h 5346834"/>
              <a:gd name="connsiteX15" fmla="*/ 3972040 w 4803056"/>
              <a:gd name="connsiteY15" fmla="*/ 2534696 h 5346834"/>
              <a:gd name="connsiteX16" fmla="*/ 2415161 w 4803056"/>
              <a:gd name="connsiteY16" fmla="*/ 2563571 h 5346834"/>
              <a:gd name="connsiteX17" fmla="*/ 2415160 w 4803056"/>
              <a:gd name="connsiteY17" fmla="*/ 888718 h 5346834"/>
              <a:gd name="connsiteX18" fmla="*/ 3313504 w 4803056"/>
              <a:gd name="connsiteY18" fmla="*/ 19251 h 5346834"/>
              <a:gd name="connsiteX19" fmla="*/ 0 w 4803056"/>
              <a:gd name="connsiteY19" fmla="*/ 0 h 5346834"/>
              <a:gd name="connsiteX20" fmla="*/ 1399484 w 4803056"/>
              <a:gd name="connsiteY20" fmla="*/ 0 h 5346834"/>
              <a:gd name="connsiteX21" fmla="*/ 2131540 w 4803056"/>
              <a:gd name="connsiteY21" fmla="*/ 732056 h 5346834"/>
              <a:gd name="connsiteX22" fmla="*/ 2141165 w 4803056"/>
              <a:gd name="connsiteY22" fmla="*/ 5317958 h 5346834"/>
              <a:gd name="connsiteX23" fmla="*/ 712806 w 4803056"/>
              <a:gd name="connsiteY23" fmla="*/ 5289082 h 5346834"/>
              <a:gd name="connsiteX24" fmla="*/ 0 w 4803056"/>
              <a:gd name="connsiteY24" fmla="*/ 4297144 h 5346834"/>
              <a:gd name="connsiteX25" fmla="*/ 0 w 4803056"/>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0 h 5346834"/>
              <a:gd name="connsiteX21" fmla="*/ 2131540 w 4792568"/>
              <a:gd name="connsiteY21" fmla="*/ 732056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732056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712806 w 4792568"/>
              <a:gd name="connsiteY23" fmla="*/ 5289082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90222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14234 w 4792568"/>
              <a:gd name="connsiteY9" fmla="*/ 1314866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14234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14234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15161 w 4792568"/>
              <a:gd name="connsiteY16" fmla="*/ 2563571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888718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972040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15160 w 4792568"/>
              <a:gd name="connsiteY17" fmla="*/ 954459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15161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15161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15160 w 4792568"/>
              <a:gd name="connsiteY5" fmla="*/ 4400364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856536 w 4792568"/>
              <a:gd name="connsiteY1" fmla="*/ 2821764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28309 w 4792568"/>
              <a:gd name="connsiteY23" fmla="*/ 5308333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70145 w 4792568"/>
              <a:gd name="connsiteY23" fmla="*/ 5320286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70145 w 4792568"/>
              <a:gd name="connsiteY23" fmla="*/ 5320286 h 5346834"/>
              <a:gd name="connsiteX24" fmla="*/ 0 w 4792568"/>
              <a:gd name="connsiteY24" fmla="*/ 4297144 h 5346834"/>
              <a:gd name="connsiteX25" fmla="*/ 0 w 4792568"/>
              <a:gd name="connsiteY25" fmla="*/ 0 h 5346834"/>
              <a:gd name="connsiteX0" fmla="*/ 2409185 w 4792568"/>
              <a:gd name="connsiteY0" fmla="*/ 2821764 h 5346834"/>
              <a:gd name="connsiteX1" fmla="*/ 3778841 w 4792568"/>
              <a:gd name="connsiteY1" fmla="*/ 2815788 h 5346834"/>
              <a:gd name="connsiteX2" fmla="*/ 4764505 w 4792568"/>
              <a:gd name="connsiteY2" fmla="*/ 3671980 h 5346834"/>
              <a:gd name="connsiteX3" fmla="*/ 4783755 w 4792568"/>
              <a:gd name="connsiteY3" fmla="*/ 5337209 h 5346834"/>
              <a:gd name="connsiteX4" fmla="*/ 3419382 w 4792568"/>
              <a:gd name="connsiteY4" fmla="*/ 5346834 h 5346834"/>
              <a:gd name="connsiteX5" fmla="*/ 2409184 w 4792568"/>
              <a:gd name="connsiteY5" fmla="*/ 4328647 h 5346834"/>
              <a:gd name="connsiteX6" fmla="*/ 2409185 w 4792568"/>
              <a:gd name="connsiteY6" fmla="*/ 2821764 h 5346834"/>
              <a:gd name="connsiteX7" fmla="*/ 1008257 w 4792568"/>
              <a:gd name="connsiteY7" fmla="*/ 599089 h 5346834"/>
              <a:gd name="connsiteX8" fmla="*/ 657496 w 4792568"/>
              <a:gd name="connsiteY8" fmla="*/ 956977 h 5346834"/>
              <a:gd name="connsiteX9" fmla="*/ 1026187 w 4792568"/>
              <a:gd name="connsiteY9" fmla="*/ 1326819 h 5346834"/>
              <a:gd name="connsiteX10" fmla="*/ 1378269 w 4792568"/>
              <a:gd name="connsiteY10" fmla="*/ 966603 h 5346834"/>
              <a:gd name="connsiteX11" fmla="*/ 1008257 w 4792568"/>
              <a:gd name="connsiteY11" fmla="*/ 599089 h 5346834"/>
              <a:gd name="connsiteX12" fmla="*/ 3313504 w 4792568"/>
              <a:gd name="connsiteY12" fmla="*/ 19251 h 5346834"/>
              <a:gd name="connsiteX13" fmla="*/ 4783755 w 4792568"/>
              <a:gd name="connsiteY13" fmla="*/ 9625 h 5346834"/>
              <a:gd name="connsiteX14" fmla="*/ 4754880 w 4792568"/>
              <a:gd name="connsiteY14" fmla="*/ 1722979 h 5346834"/>
              <a:gd name="connsiteX15" fmla="*/ 3888369 w 4792568"/>
              <a:gd name="connsiteY15" fmla="*/ 2534696 h 5346834"/>
              <a:gd name="connsiteX16" fmla="*/ 2403208 w 4792568"/>
              <a:gd name="connsiteY16" fmla="*/ 2545642 h 5346834"/>
              <a:gd name="connsiteX17" fmla="*/ 2409184 w 4792568"/>
              <a:gd name="connsiteY17" fmla="*/ 1020200 h 5346834"/>
              <a:gd name="connsiteX18" fmla="*/ 3313504 w 4792568"/>
              <a:gd name="connsiteY18" fmla="*/ 19251 h 5346834"/>
              <a:gd name="connsiteX19" fmla="*/ 0 w 4792568"/>
              <a:gd name="connsiteY19" fmla="*/ 0 h 5346834"/>
              <a:gd name="connsiteX20" fmla="*/ 1399484 w 4792568"/>
              <a:gd name="connsiteY20" fmla="*/ 19251 h 5346834"/>
              <a:gd name="connsiteX21" fmla="*/ 2131540 w 4792568"/>
              <a:gd name="connsiteY21" fmla="*/ 991938 h 5346834"/>
              <a:gd name="connsiteX22" fmla="*/ 2141165 w 4792568"/>
              <a:gd name="connsiteY22" fmla="*/ 5317958 h 5346834"/>
              <a:gd name="connsiteX23" fmla="*/ 870145 w 4792568"/>
              <a:gd name="connsiteY23" fmla="*/ 5320286 h 5346834"/>
              <a:gd name="connsiteX24" fmla="*/ 0 w 4792568"/>
              <a:gd name="connsiteY24" fmla="*/ 4297144 h 5346834"/>
              <a:gd name="connsiteX25" fmla="*/ 0 w 4792568"/>
              <a:gd name="connsiteY25" fmla="*/ 0 h 5346834"/>
              <a:gd name="connsiteX0" fmla="*/ 2409185 w 4792568"/>
              <a:gd name="connsiteY0" fmla="*/ 2827618 h 5352688"/>
              <a:gd name="connsiteX1" fmla="*/ 3778841 w 4792568"/>
              <a:gd name="connsiteY1" fmla="*/ 2821642 h 5352688"/>
              <a:gd name="connsiteX2" fmla="*/ 4764505 w 4792568"/>
              <a:gd name="connsiteY2" fmla="*/ 3677834 h 5352688"/>
              <a:gd name="connsiteX3" fmla="*/ 4783755 w 4792568"/>
              <a:gd name="connsiteY3" fmla="*/ 5343063 h 5352688"/>
              <a:gd name="connsiteX4" fmla="*/ 3419382 w 4792568"/>
              <a:gd name="connsiteY4" fmla="*/ 5352688 h 5352688"/>
              <a:gd name="connsiteX5" fmla="*/ 2409184 w 4792568"/>
              <a:gd name="connsiteY5" fmla="*/ 4334501 h 5352688"/>
              <a:gd name="connsiteX6" fmla="*/ 2409185 w 4792568"/>
              <a:gd name="connsiteY6" fmla="*/ 2827618 h 5352688"/>
              <a:gd name="connsiteX7" fmla="*/ 1008257 w 4792568"/>
              <a:gd name="connsiteY7" fmla="*/ 604943 h 5352688"/>
              <a:gd name="connsiteX8" fmla="*/ 657496 w 4792568"/>
              <a:gd name="connsiteY8" fmla="*/ 962831 h 5352688"/>
              <a:gd name="connsiteX9" fmla="*/ 1026187 w 4792568"/>
              <a:gd name="connsiteY9" fmla="*/ 1332673 h 5352688"/>
              <a:gd name="connsiteX10" fmla="*/ 1378269 w 4792568"/>
              <a:gd name="connsiteY10" fmla="*/ 972457 h 5352688"/>
              <a:gd name="connsiteX11" fmla="*/ 1008257 w 4792568"/>
              <a:gd name="connsiteY11" fmla="*/ 604943 h 5352688"/>
              <a:gd name="connsiteX12" fmla="*/ 3313504 w 4792568"/>
              <a:gd name="connsiteY12" fmla="*/ 25105 h 5352688"/>
              <a:gd name="connsiteX13" fmla="*/ 4783755 w 4792568"/>
              <a:gd name="connsiteY13" fmla="*/ 15479 h 5352688"/>
              <a:gd name="connsiteX14" fmla="*/ 4754880 w 4792568"/>
              <a:gd name="connsiteY14" fmla="*/ 1728833 h 5352688"/>
              <a:gd name="connsiteX15" fmla="*/ 3888369 w 4792568"/>
              <a:gd name="connsiteY15" fmla="*/ 2540550 h 5352688"/>
              <a:gd name="connsiteX16" fmla="*/ 2403208 w 4792568"/>
              <a:gd name="connsiteY16" fmla="*/ 2551496 h 5352688"/>
              <a:gd name="connsiteX17" fmla="*/ 2409184 w 4792568"/>
              <a:gd name="connsiteY17" fmla="*/ 1026054 h 5352688"/>
              <a:gd name="connsiteX18" fmla="*/ 3313504 w 4792568"/>
              <a:gd name="connsiteY18" fmla="*/ 25105 h 5352688"/>
              <a:gd name="connsiteX19" fmla="*/ 0 w 4792568"/>
              <a:gd name="connsiteY19" fmla="*/ 5854 h 5352688"/>
              <a:gd name="connsiteX20" fmla="*/ 1262025 w 4792568"/>
              <a:gd name="connsiteY20" fmla="*/ 7176 h 5352688"/>
              <a:gd name="connsiteX21" fmla="*/ 2131540 w 4792568"/>
              <a:gd name="connsiteY21" fmla="*/ 997792 h 5352688"/>
              <a:gd name="connsiteX22" fmla="*/ 2141165 w 4792568"/>
              <a:gd name="connsiteY22" fmla="*/ 5323812 h 5352688"/>
              <a:gd name="connsiteX23" fmla="*/ 870145 w 4792568"/>
              <a:gd name="connsiteY23" fmla="*/ 5326140 h 5352688"/>
              <a:gd name="connsiteX24" fmla="*/ 0 w 4792568"/>
              <a:gd name="connsiteY24" fmla="*/ 4302998 h 5352688"/>
              <a:gd name="connsiteX25" fmla="*/ 0 w 4792568"/>
              <a:gd name="connsiteY25" fmla="*/ 5854 h 5352688"/>
              <a:gd name="connsiteX0" fmla="*/ 2409185 w 4792568"/>
              <a:gd name="connsiteY0" fmla="*/ 2827618 h 5352688"/>
              <a:gd name="connsiteX1" fmla="*/ 3778841 w 4792568"/>
              <a:gd name="connsiteY1" fmla="*/ 2821642 h 5352688"/>
              <a:gd name="connsiteX2" fmla="*/ 4764505 w 4792568"/>
              <a:gd name="connsiteY2" fmla="*/ 3677834 h 5352688"/>
              <a:gd name="connsiteX3" fmla="*/ 4783755 w 4792568"/>
              <a:gd name="connsiteY3" fmla="*/ 5343063 h 5352688"/>
              <a:gd name="connsiteX4" fmla="*/ 3419382 w 4792568"/>
              <a:gd name="connsiteY4" fmla="*/ 5352688 h 5352688"/>
              <a:gd name="connsiteX5" fmla="*/ 2409184 w 4792568"/>
              <a:gd name="connsiteY5" fmla="*/ 4334501 h 5352688"/>
              <a:gd name="connsiteX6" fmla="*/ 2409185 w 4792568"/>
              <a:gd name="connsiteY6" fmla="*/ 2827618 h 5352688"/>
              <a:gd name="connsiteX7" fmla="*/ 1008257 w 4792568"/>
              <a:gd name="connsiteY7" fmla="*/ 604943 h 5352688"/>
              <a:gd name="connsiteX8" fmla="*/ 657496 w 4792568"/>
              <a:gd name="connsiteY8" fmla="*/ 962831 h 5352688"/>
              <a:gd name="connsiteX9" fmla="*/ 1026187 w 4792568"/>
              <a:gd name="connsiteY9" fmla="*/ 1332673 h 5352688"/>
              <a:gd name="connsiteX10" fmla="*/ 1378269 w 4792568"/>
              <a:gd name="connsiteY10" fmla="*/ 972457 h 5352688"/>
              <a:gd name="connsiteX11" fmla="*/ 1008257 w 4792568"/>
              <a:gd name="connsiteY11" fmla="*/ 604943 h 5352688"/>
              <a:gd name="connsiteX12" fmla="*/ 3313504 w 4792568"/>
              <a:gd name="connsiteY12" fmla="*/ 25105 h 5352688"/>
              <a:gd name="connsiteX13" fmla="*/ 4783755 w 4792568"/>
              <a:gd name="connsiteY13" fmla="*/ 15479 h 5352688"/>
              <a:gd name="connsiteX14" fmla="*/ 4754880 w 4792568"/>
              <a:gd name="connsiteY14" fmla="*/ 1728833 h 5352688"/>
              <a:gd name="connsiteX15" fmla="*/ 3888369 w 4792568"/>
              <a:gd name="connsiteY15" fmla="*/ 2540550 h 5352688"/>
              <a:gd name="connsiteX16" fmla="*/ 2403208 w 4792568"/>
              <a:gd name="connsiteY16" fmla="*/ 2551496 h 5352688"/>
              <a:gd name="connsiteX17" fmla="*/ 2409184 w 4792568"/>
              <a:gd name="connsiteY17" fmla="*/ 1026054 h 5352688"/>
              <a:gd name="connsiteX18" fmla="*/ 3313504 w 4792568"/>
              <a:gd name="connsiteY18" fmla="*/ 25105 h 5352688"/>
              <a:gd name="connsiteX19" fmla="*/ 0 w 4792568"/>
              <a:gd name="connsiteY19" fmla="*/ 5854 h 5352688"/>
              <a:gd name="connsiteX20" fmla="*/ 1262025 w 4792568"/>
              <a:gd name="connsiteY20" fmla="*/ 7176 h 5352688"/>
              <a:gd name="connsiteX21" fmla="*/ 2131540 w 4792568"/>
              <a:gd name="connsiteY21" fmla="*/ 997792 h 5352688"/>
              <a:gd name="connsiteX22" fmla="*/ 2141165 w 4792568"/>
              <a:gd name="connsiteY22" fmla="*/ 5323812 h 5352688"/>
              <a:gd name="connsiteX23" fmla="*/ 870145 w 4792568"/>
              <a:gd name="connsiteY23" fmla="*/ 5326140 h 5352688"/>
              <a:gd name="connsiteX24" fmla="*/ 0 w 4792568"/>
              <a:gd name="connsiteY24" fmla="*/ 4302998 h 5352688"/>
              <a:gd name="connsiteX25" fmla="*/ 0 w 4792568"/>
              <a:gd name="connsiteY25" fmla="*/ 5854 h 5352688"/>
              <a:gd name="connsiteX0" fmla="*/ 2409185 w 4792568"/>
              <a:gd name="connsiteY0" fmla="*/ 2825785 h 5350855"/>
              <a:gd name="connsiteX1" fmla="*/ 3778841 w 4792568"/>
              <a:gd name="connsiteY1" fmla="*/ 2819809 h 5350855"/>
              <a:gd name="connsiteX2" fmla="*/ 4764505 w 4792568"/>
              <a:gd name="connsiteY2" fmla="*/ 3676001 h 5350855"/>
              <a:gd name="connsiteX3" fmla="*/ 4783755 w 4792568"/>
              <a:gd name="connsiteY3" fmla="*/ 5341230 h 5350855"/>
              <a:gd name="connsiteX4" fmla="*/ 3419382 w 4792568"/>
              <a:gd name="connsiteY4" fmla="*/ 5350855 h 5350855"/>
              <a:gd name="connsiteX5" fmla="*/ 2409184 w 4792568"/>
              <a:gd name="connsiteY5" fmla="*/ 4332668 h 5350855"/>
              <a:gd name="connsiteX6" fmla="*/ 2409185 w 4792568"/>
              <a:gd name="connsiteY6" fmla="*/ 2825785 h 5350855"/>
              <a:gd name="connsiteX7" fmla="*/ 1008257 w 4792568"/>
              <a:gd name="connsiteY7" fmla="*/ 603110 h 5350855"/>
              <a:gd name="connsiteX8" fmla="*/ 657496 w 4792568"/>
              <a:gd name="connsiteY8" fmla="*/ 960998 h 5350855"/>
              <a:gd name="connsiteX9" fmla="*/ 1026187 w 4792568"/>
              <a:gd name="connsiteY9" fmla="*/ 1330840 h 5350855"/>
              <a:gd name="connsiteX10" fmla="*/ 1378269 w 4792568"/>
              <a:gd name="connsiteY10" fmla="*/ 970624 h 5350855"/>
              <a:gd name="connsiteX11" fmla="*/ 1008257 w 4792568"/>
              <a:gd name="connsiteY11" fmla="*/ 603110 h 5350855"/>
              <a:gd name="connsiteX12" fmla="*/ 3313504 w 4792568"/>
              <a:gd name="connsiteY12" fmla="*/ 23272 h 5350855"/>
              <a:gd name="connsiteX13" fmla="*/ 4783755 w 4792568"/>
              <a:gd name="connsiteY13" fmla="*/ 13646 h 5350855"/>
              <a:gd name="connsiteX14" fmla="*/ 4754880 w 4792568"/>
              <a:gd name="connsiteY14" fmla="*/ 1727000 h 5350855"/>
              <a:gd name="connsiteX15" fmla="*/ 3888369 w 4792568"/>
              <a:gd name="connsiteY15" fmla="*/ 2538717 h 5350855"/>
              <a:gd name="connsiteX16" fmla="*/ 2403208 w 4792568"/>
              <a:gd name="connsiteY16" fmla="*/ 2549663 h 5350855"/>
              <a:gd name="connsiteX17" fmla="*/ 2409184 w 4792568"/>
              <a:gd name="connsiteY17" fmla="*/ 1024221 h 5350855"/>
              <a:gd name="connsiteX18" fmla="*/ 3313504 w 4792568"/>
              <a:gd name="connsiteY18" fmla="*/ 23272 h 5350855"/>
              <a:gd name="connsiteX19" fmla="*/ 11952 w 4792568"/>
              <a:gd name="connsiteY19" fmla="*/ 15974 h 5350855"/>
              <a:gd name="connsiteX20" fmla="*/ 1262025 w 4792568"/>
              <a:gd name="connsiteY20" fmla="*/ 5343 h 5350855"/>
              <a:gd name="connsiteX21" fmla="*/ 2131540 w 4792568"/>
              <a:gd name="connsiteY21" fmla="*/ 995959 h 5350855"/>
              <a:gd name="connsiteX22" fmla="*/ 2141165 w 4792568"/>
              <a:gd name="connsiteY22" fmla="*/ 5321979 h 5350855"/>
              <a:gd name="connsiteX23" fmla="*/ 870145 w 4792568"/>
              <a:gd name="connsiteY23" fmla="*/ 5324307 h 5350855"/>
              <a:gd name="connsiteX24" fmla="*/ 0 w 4792568"/>
              <a:gd name="connsiteY24" fmla="*/ 4301165 h 5350855"/>
              <a:gd name="connsiteX25" fmla="*/ 11952 w 4792568"/>
              <a:gd name="connsiteY25" fmla="*/ 15974 h 5350855"/>
              <a:gd name="connsiteX0" fmla="*/ 2409185 w 4792568"/>
              <a:gd name="connsiteY0" fmla="*/ 2826480 h 5351550"/>
              <a:gd name="connsiteX1" fmla="*/ 3778841 w 4792568"/>
              <a:gd name="connsiteY1" fmla="*/ 2820504 h 5351550"/>
              <a:gd name="connsiteX2" fmla="*/ 4764505 w 4792568"/>
              <a:gd name="connsiteY2" fmla="*/ 3676696 h 5351550"/>
              <a:gd name="connsiteX3" fmla="*/ 4783755 w 4792568"/>
              <a:gd name="connsiteY3" fmla="*/ 5341925 h 5351550"/>
              <a:gd name="connsiteX4" fmla="*/ 3419382 w 4792568"/>
              <a:gd name="connsiteY4" fmla="*/ 5351550 h 5351550"/>
              <a:gd name="connsiteX5" fmla="*/ 2409184 w 4792568"/>
              <a:gd name="connsiteY5" fmla="*/ 4333363 h 5351550"/>
              <a:gd name="connsiteX6" fmla="*/ 2409185 w 4792568"/>
              <a:gd name="connsiteY6" fmla="*/ 2826480 h 5351550"/>
              <a:gd name="connsiteX7" fmla="*/ 1008257 w 4792568"/>
              <a:gd name="connsiteY7" fmla="*/ 603805 h 5351550"/>
              <a:gd name="connsiteX8" fmla="*/ 657496 w 4792568"/>
              <a:gd name="connsiteY8" fmla="*/ 961693 h 5351550"/>
              <a:gd name="connsiteX9" fmla="*/ 1026187 w 4792568"/>
              <a:gd name="connsiteY9" fmla="*/ 1331535 h 5351550"/>
              <a:gd name="connsiteX10" fmla="*/ 1378269 w 4792568"/>
              <a:gd name="connsiteY10" fmla="*/ 971319 h 5351550"/>
              <a:gd name="connsiteX11" fmla="*/ 1008257 w 4792568"/>
              <a:gd name="connsiteY11" fmla="*/ 603805 h 5351550"/>
              <a:gd name="connsiteX12" fmla="*/ 3313504 w 4792568"/>
              <a:gd name="connsiteY12" fmla="*/ 23967 h 5351550"/>
              <a:gd name="connsiteX13" fmla="*/ 4783755 w 4792568"/>
              <a:gd name="connsiteY13" fmla="*/ 14341 h 5351550"/>
              <a:gd name="connsiteX14" fmla="*/ 4754880 w 4792568"/>
              <a:gd name="connsiteY14" fmla="*/ 1727695 h 5351550"/>
              <a:gd name="connsiteX15" fmla="*/ 3888369 w 4792568"/>
              <a:gd name="connsiteY15" fmla="*/ 2539412 h 5351550"/>
              <a:gd name="connsiteX16" fmla="*/ 2403208 w 4792568"/>
              <a:gd name="connsiteY16" fmla="*/ 2550358 h 5351550"/>
              <a:gd name="connsiteX17" fmla="*/ 2409184 w 4792568"/>
              <a:gd name="connsiteY17" fmla="*/ 1024916 h 5351550"/>
              <a:gd name="connsiteX18" fmla="*/ 3313504 w 4792568"/>
              <a:gd name="connsiteY18" fmla="*/ 23967 h 5351550"/>
              <a:gd name="connsiteX19" fmla="*/ 11952 w 4792568"/>
              <a:gd name="connsiteY19" fmla="*/ 16669 h 5351550"/>
              <a:gd name="connsiteX20" fmla="*/ 1262025 w 4792568"/>
              <a:gd name="connsiteY20" fmla="*/ 6038 h 5351550"/>
              <a:gd name="connsiteX21" fmla="*/ 2131540 w 4792568"/>
              <a:gd name="connsiteY21" fmla="*/ 996654 h 5351550"/>
              <a:gd name="connsiteX22" fmla="*/ 2141165 w 4792568"/>
              <a:gd name="connsiteY22" fmla="*/ 5322674 h 5351550"/>
              <a:gd name="connsiteX23" fmla="*/ 870145 w 4792568"/>
              <a:gd name="connsiteY23" fmla="*/ 5325002 h 5351550"/>
              <a:gd name="connsiteX24" fmla="*/ 0 w 4792568"/>
              <a:gd name="connsiteY24" fmla="*/ 4301860 h 5351550"/>
              <a:gd name="connsiteX25" fmla="*/ 11952 w 4792568"/>
              <a:gd name="connsiteY25" fmla="*/ 16669 h 5351550"/>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8257 w 4792568"/>
              <a:gd name="connsiteY7" fmla="*/ 605066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8257 w 4792568"/>
              <a:gd name="connsiteY11" fmla="*/ 605066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8257 w 4792568"/>
              <a:gd name="connsiteY7" fmla="*/ 605066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8257 w 4792568"/>
              <a:gd name="connsiteY11" fmla="*/ 605066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88369 w 4792568"/>
              <a:gd name="connsiteY15" fmla="*/ 2540673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63656 w 4792568"/>
              <a:gd name="connsiteY15" fmla="*/ 2548911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 name="connsiteX0" fmla="*/ 2409185 w 4792568"/>
              <a:gd name="connsiteY0" fmla="*/ 2827741 h 5352811"/>
              <a:gd name="connsiteX1" fmla="*/ 3778841 w 4792568"/>
              <a:gd name="connsiteY1" fmla="*/ 2821765 h 5352811"/>
              <a:gd name="connsiteX2" fmla="*/ 4764505 w 4792568"/>
              <a:gd name="connsiteY2" fmla="*/ 3677957 h 5352811"/>
              <a:gd name="connsiteX3" fmla="*/ 4783755 w 4792568"/>
              <a:gd name="connsiteY3" fmla="*/ 5343186 h 5352811"/>
              <a:gd name="connsiteX4" fmla="*/ 3419382 w 4792568"/>
              <a:gd name="connsiteY4" fmla="*/ 5352811 h 5352811"/>
              <a:gd name="connsiteX5" fmla="*/ 2409184 w 4792568"/>
              <a:gd name="connsiteY5" fmla="*/ 4334624 h 5352811"/>
              <a:gd name="connsiteX6" fmla="*/ 2409185 w 4792568"/>
              <a:gd name="connsiteY6" fmla="*/ 2827741 h 5352811"/>
              <a:gd name="connsiteX7" fmla="*/ 1002281 w 4792568"/>
              <a:gd name="connsiteY7" fmla="*/ 611043 h 5352811"/>
              <a:gd name="connsiteX8" fmla="*/ 657496 w 4792568"/>
              <a:gd name="connsiteY8" fmla="*/ 962954 h 5352811"/>
              <a:gd name="connsiteX9" fmla="*/ 1026187 w 4792568"/>
              <a:gd name="connsiteY9" fmla="*/ 1332796 h 5352811"/>
              <a:gd name="connsiteX10" fmla="*/ 1378269 w 4792568"/>
              <a:gd name="connsiteY10" fmla="*/ 972580 h 5352811"/>
              <a:gd name="connsiteX11" fmla="*/ 1002281 w 4792568"/>
              <a:gd name="connsiteY11" fmla="*/ 611043 h 5352811"/>
              <a:gd name="connsiteX12" fmla="*/ 3313504 w 4792568"/>
              <a:gd name="connsiteY12" fmla="*/ 25228 h 5352811"/>
              <a:gd name="connsiteX13" fmla="*/ 4783755 w 4792568"/>
              <a:gd name="connsiteY13" fmla="*/ 15602 h 5352811"/>
              <a:gd name="connsiteX14" fmla="*/ 4754880 w 4792568"/>
              <a:gd name="connsiteY14" fmla="*/ 1728956 h 5352811"/>
              <a:gd name="connsiteX15" fmla="*/ 3863656 w 4792568"/>
              <a:gd name="connsiteY15" fmla="*/ 2548911 h 5352811"/>
              <a:gd name="connsiteX16" fmla="*/ 2403208 w 4792568"/>
              <a:gd name="connsiteY16" fmla="*/ 2551619 h 5352811"/>
              <a:gd name="connsiteX17" fmla="*/ 2409184 w 4792568"/>
              <a:gd name="connsiteY17" fmla="*/ 1026177 h 5352811"/>
              <a:gd name="connsiteX18" fmla="*/ 3313504 w 4792568"/>
              <a:gd name="connsiteY18" fmla="*/ 25228 h 5352811"/>
              <a:gd name="connsiteX19" fmla="*/ 17929 w 4792568"/>
              <a:gd name="connsiteY19" fmla="*/ 0 h 5352811"/>
              <a:gd name="connsiteX20" fmla="*/ 1262025 w 4792568"/>
              <a:gd name="connsiteY20" fmla="*/ 7299 h 5352811"/>
              <a:gd name="connsiteX21" fmla="*/ 2131540 w 4792568"/>
              <a:gd name="connsiteY21" fmla="*/ 997915 h 5352811"/>
              <a:gd name="connsiteX22" fmla="*/ 2141165 w 4792568"/>
              <a:gd name="connsiteY22" fmla="*/ 5323935 h 5352811"/>
              <a:gd name="connsiteX23" fmla="*/ 870145 w 4792568"/>
              <a:gd name="connsiteY23" fmla="*/ 5326263 h 5352811"/>
              <a:gd name="connsiteX24" fmla="*/ 0 w 4792568"/>
              <a:gd name="connsiteY24" fmla="*/ 4303121 h 5352811"/>
              <a:gd name="connsiteX25" fmla="*/ 17929 w 4792568"/>
              <a:gd name="connsiteY25" fmla="*/ 0 h 5352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92568" h="5352811">
                <a:moveTo>
                  <a:pt x="2409185" y="2827741"/>
                </a:moveTo>
                <a:lnTo>
                  <a:pt x="3778841" y="2821765"/>
                </a:lnTo>
                <a:cubicBezTo>
                  <a:pt x="4354533" y="2835038"/>
                  <a:pt x="4764505" y="3314713"/>
                  <a:pt x="4764505" y="3677957"/>
                </a:cubicBezTo>
                <a:cubicBezTo>
                  <a:pt x="4780547" y="4271534"/>
                  <a:pt x="4806213" y="4778484"/>
                  <a:pt x="4783755" y="5343186"/>
                </a:cubicBezTo>
                <a:lnTo>
                  <a:pt x="3419382" y="5352811"/>
                </a:lnTo>
                <a:cubicBezTo>
                  <a:pt x="2719254" y="5314310"/>
                  <a:pt x="2418809" y="4830672"/>
                  <a:pt x="2409184" y="4334624"/>
                </a:cubicBezTo>
                <a:cubicBezTo>
                  <a:pt x="2409184" y="3808424"/>
                  <a:pt x="2409185" y="3353941"/>
                  <a:pt x="2409185" y="2827741"/>
                </a:cubicBezTo>
                <a:close/>
                <a:moveTo>
                  <a:pt x="1002281" y="611043"/>
                </a:moveTo>
                <a:cubicBezTo>
                  <a:pt x="750670" y="609438"/>
                  <a:pt x="653512" y="842662"/>
                  <a:pt x="657496" y="962954"/>
                </a:cubicBezTo>
                <a:cubicBezTo>
                  <a:pt x="661480" y="1083246"/>
                  <a:pt x="750669" y="1343144"/>
                  <a:pt x="1026187" y="1332796"/>
                </a:cubicBezTo>
                <a:cubicBezTo>
                  <a:pt x="1301705" y="1322448"/>
                  <a:pt x="1382253" y="1092872"/>
                  <a:pt x="1378269" y="972580"/>
                </a:cubicBezTo>
                <a:cubicBezTo>
                  <a:pt x="1374285" y="852288"/>
                  <a:pt x="1253892" y="612648"/>
                  <a:pt x="1002281" y="611043"/>
                </a:cubicBezTo>
                <a:close/>
                <a:moveTo>
                  <a:pt x="3313504" y="25228"/>
                </a:moveTo>
                <a:cubicBezTo>
                  <a:pt x="3829255" y="9186"/>
                  <a:pt x="4268004" y="31644"/>
                  <a:pt x="4783755" y="15602"/>
                </a:cubicBezTo>
                <a:cubicBezTo>
                  <a:pt x="4780548" y="798475"/>
                  <a:pt x="4806214" y="1157839"/>
                  <a:pt x="4754880" y="1728956"/>
                </a:cubicBezTo>
                <a:cubicBezTo>
                  <a:pt x="4697128" y="2236579"/>
                  <a:pt x="4271223" y="2499082"/>
                  <a:pt x="3863656" y="2548911"/>
                </a:cubicBezTo>
                <a:lnTo>
                  <a:pt x="2403208" y="2551619"/>
                </a:lnTo>
                <a:cubicBezTo>
                  <a:pt x="2403208" y="1993335"/>
                  <a:pt x="2403208" y="1632273"/>
                  <a:pt x="2409184" y="1026177"/>
                </a:cubicBezTo>
                <a:cubicBezTo>
                  <a:pt x="2421137" y="453755"/>
                  <a:pt x="2825132" y="63729"/>
                  <a:pt x="3313504" y="25228"/>
                </a:cubicBezTo>
                <a:close/>
                <a:moveTo>
                  <a:pt x="17929" y="0"/>
                </a:moveTo>
                <a:lnTo>
                  <a:pt x="1262025" y="7299"/>
                </a:lnTo>
                <a:cubicBezTo>
                  <a:pt x="1791834" y="-22583"/>
                  <a:pt x="2150790" y="545486"/>
                  <a:pt x="2131540" y="997915"/>
                </a:cubicBezTo>
                <a:cubicBezTo>
                  <a:pt x="2134748" y="2526549"/>
                  <a:pt x="2137957" y="3795301"/>
                  <a:pt x="2141165" y="5323935"/>
                </a:cubicBezTo>
                <a:lnTo>
                  <a:pt x="870145" y="5326263"/>
                </a:lnTo>
                <a:cubicBezTo>
                  <a:pt x="284598" y="5333561"/>
                  <a:pt x="0" y="4707424"/>
                  <a:pt x="0" y="4303121"/>
                </a:cubicBezTo>
                <a:cubicBezTo>
                  <a:pt x="5976" y="2868747"/>
                  <a:pt x="11953" y="1434374"/>
                  <a:pt x="17929" y="0"/>
                </a:cubicBezTo>
                <a:close/>
              </a:path>
            </a:pathLst>
          </a:custGeom>
        </p:spPr>
        <p:txBody>
          <a:bodyPr wrap="square">
            <a:noAutofit/>
          </a:bodyPr>
          <a:lstStyle/>
          <a:p>
            <a:r>
              <a:rPr lang="sv-SE" dirty="0"/>
              <a:t>Klicka på ikonen för att lägga till en bild</a:t>
            </a:r>
          </a:p>
        </p:txBody>
      </p:sp>
    </p:spTree>
    <p:extLst>
      <p:ext uri="{BB962C8B-B14F-4D97-AF65-F5344CB8AC3E}">
        <p14:creationId xmlns:p14="http://schemas.microsoft.com/office/powerpoint/2010/main" val="2357481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831694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3534EC4E-653F-44F8-91A4-8055E33ABF2E}" type="slidenum">
              <a:rPr lang="sv-SE" smtClean="0"/>
              <a:pPr/>
              <a:t>‹#›</a:t>
            </a:fld>
            <a:endParaRPr lang="sv-SE" dirty="0"/>
          </a:p>
        </p:txBody>
      </p:sp>
    </p:spTree>
    <p:extLst>
      <p:ext uri="{BB962C8B-B14F-4D97-AF65-F5344CB8AC3E}">
        <p14:creationId xmlns:p14="http://schemas.microsoft.com/office/powerpoint/2010/main" val="3139670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3534EC4E-653F-44F8-91A4-8055E33ABF2E}" type="slidenum">
              <a:rPr lang="sv-SE" smtClean="0"/>
              <a:t>‹#›</a:t>
            </a:fld>
            <a:endParaRPr lang="sv-SE" dirty="0"/>
          </a:p>
        </p:txBody>
      </p:sp>
    </p:spTree>
    <p:extLst>
      <p:ext uri="{BB962C8B-B14F-4D97-AF65-F5344CB8AC3E}">
        <p14:creationId xmlns:p14="http://schemas.microsoft.com/office/powerpoint/2010/main" val="2207384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838200" y="1825625"/>
            <a:ext cx="10515600" cy="427699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sv-SE" dirty="0"/>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3534EC4E-653F-44F8-91A4-8055E33ABF2E}" type="slidenum">
              <a:rPr lang="sv-SE" smtClean="0"/>
              <a:pPr/>
              <a:t>‹#›</a:t>
            </a:fld>
            <a:endParaRPr lang="sv-SE" dirty="0"/>
          </a:p>
        </p:txBody>
      </p:sp>
      <p:cxnSp>
        <p:nvCxnSpPr>
          <p:cNvPr id="7" name="Rak 6"/>
          <p:cNvCxnSpPr/>
          <p:nvPr userDrawn="1"/>
        </p:nvCxnSpPr>
        <p:spPr>
          <a:xfrm>
            <a:off x="838200" y="6229488"/>
            <a:ext cx="10538388" cy="0"/>
          </a:xfrm>
          <a:prstGeom prst="line">
            <a:avLst/>
          </a:prstGeom>
          <a:ln w="19050">
            <a:solidFill>
              <a:srgbClr val="E13288"/>
            </a:solidFill>
          </a:ln>
        </p:spPr>
        <p:style>
          <a:lnRef idx="1">
            <a:schemeClr val="accent1"/>
          </a:lnRef>
          <a:fillRef idx="0">
            <a:schemeClr val="accent1"/>
          </a:fillRef>
          <a:effectRef idx="0">
            <a:schemeClr val="accent1"/>
          </a:effectRef>
          <a:fontRef idx="minor">
            <a:schemeClr val="tx1"/>
          </a:fontRef>
        </p:style>
      </p:cxnSp>
      <p:pic>
        <p:nvPicPr>
          <p:cNvPr id="10" name="Bildobjekt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01903" y="6301496"/>
            <a:ext cx="1368182" cy="419865"/>
          </a:xfrm>
          <a:prstGeom prst="rect">
            <a:avLst/>
          </a:prstGeom>
        </p:spPr>
      </p:pic>
    </p:spTree>
    <p:extLst>
      <p:ext uri="{BB962C8B-B14F-4D97-AF65-F5344CB8AC3E}">
        <p14:creationId xmlns:p14="http://schemas.microsoft.com/office/powerpoint/2010/main" val="777417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2" r:id="rId6"/>
    <p:sldLayoutId id="2147483666" r:id="rId7"/>
    <p:sldLayoutId id="2147483667" r:id="rId8"/>
    <p:sldLayoutId id="2147483668" r:id="rId9"/>
    <p:sldLayoutId id="2147483669" r:id="rId10"/>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slide" Target="slide41.xml"/><Relationship Id="rId1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slide" Target="slide21.xml"/><Relationship Id="rId12" Type="http://schemas.openxmlformats.org/officeDocument/2006/relationships/image" Target="../media/image6.png"/><Relationship Id="rId17" Type="http://schemas.openxmlformats.org/officeDocument/2006/relationships/image" Target="../media/image70.png"/><Relationship Id="rId2" Type="http://schemas.openxmlformats.org/officeDocument/2006/relationships/notesSlide" Target="../notesSlides/notesSlide2.xml"/><Relationship Id="rId16" Type="http://schemas.openxmlformats.org/officeDocument/2006/relationships/slide" Target="slide50.xml"/><Relationship Id="rId20" Type="http://schemas.openxmlformats.org/officeDocument/2006/relationships/image" Target="../media/image80.png"/><Relationship Id="rId1" Type="http://schemas.openxmlformats.org/officeDocument/2006/relationships/slideLayout" Target="../slideLayouts/slideLayout8.xml"/><Relationship Id="rId6" Type="http://schemas.openxmlformats.org/officeDocument/2006/relationships/image" Target="../media/image4.png"/><Relationship Id="rId11" Type="http://schemas.openxmlformats.org/officeDocument/2006/relationships/image" Target="../media/image50.png"/><Relationship Id="rId5" Type="http://schemas.openxmlformats.org/officeDocument/2006/relationships/image" Target="../media/image30.png"/><Relationship Id="rId15" Type="http://schemas.openxmlformats.org/officeDocument/2006/relationships/image" Target="../media/image7.png"/><Relationship Id="rId10" Type="http://schemas.openxmlformats.org/officeDocument/2006/relationships/slide" Target="slide27.xml"/><Relationship Id="rId19" Type="http://schemas.openxmlformats.org/officeDocument/2006/relationships/slide" Target="slide60.xml"/><Relationship Id="rId4" Type="http://schemas.openxmlformats.org/officeDocument/2006/relationships/slide" Target="slide3.xml"/><Relationship Id="rId9" Type="http://schemas.openxmlformats.org/officeDocument/2006/relationships/image" Target="../media/image5.png"/><Relationship Id="rId14" Type="http://schemas.openxmlformats.org/officeDocument/2006/relationships/image" Target="../media/image60.png"/></Relationships>
</file>

<file path=ppt/slides/_rels/slide20.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slide" Target="slide41.xml"/><Relationship Id="rId1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slide" Target="slide21.xml"/><Relationship Id="rId12" Type="http://schemas.openxmlformats.org/officeDocument/2006/relationships/image" Target="../media/image6.png"/><Relationship Id="rId17" Type="http://schemas.openxmlformats.org/officeDocument/2006/relationships/image" Target="../media/image70.png"/><Relationship Id="rId2" Type="http://schemas.openxmlformats.org/officeDocument/2006/relationships/notesSlide" Target="../notesSlides/notesSlide19.xml"/><Relationship Id="rId16" Type="http://schemas.openxmlformats.org/officeDocument/2006/relationships/slide" Target="slide50.xml"/><Relationship Id="rId20" Type="http://schemas.openxmlformats.org/officeDocument/2006/relationships/image" Target="../media/image80.png"/><Relationship Id="rId1" Type="http://schemas.openxmlformats.org/officeDocument/2006/relationships/slideLayout" Target="../slideLayouts/slideLayout8.xml"/><Relationship Id="rId6" Type="http://schemas.openxmlformats.org/officeDocument/2006/relationships/image" Target="../media/image4.png"/><Relationship Id="rId11" Type="http://schemas.openxmlformats.org/officeDocument/2006/relationships/image" Target="../media/image50.png"/><Relationship Id="rId5" Type="http://schemas.openxmlformats.org/officeDocument/2006/relationships/image" Target="../media/image30.png"/><Relationship Id="rId15" Type="http://schemas.openxmlformats.org/officeDocument/2006/relationships/image" Target="../media/image7.png"/><Relationship Id="rId10" Type="http://schemas.openxmlformats.org/officeDocument/2006/relationships/slide" Target="slide27.xml"/><Relationship Id="rId19" Type="http://schemas.openxmlformats.org/officeDocument/2006/relationships/slide" Target="slide60.xml"/><Relationship Id="rId4" Type="http://schemas.openxmlformats.org/officeDocument/2006/relationships/slide" Target="slide3.xml"/><Relationship Id="rId9" Type="http://schemas.openxmlformats.org/officeDocument/2006/relationships/image" Target="../media/image5.png"/><Relationship Id="rId14" Type="http://schemas.openxmlformats.org/officeDocument/2006/relationships/image" Target="../media/image6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slide" Target="slide41.xml"/><Relationship Id="rId1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slide" Target="slide21.xml"/><Relationship Id="rId12" Type="http://schemas.openxmlformats.org/officeDocument/2006/relationships/image" Target="../media/image6.png"/><Relationship Id="rId17" Type="http://schemas.openxmlformats.org/officeDocument/2006/relationships/image" Target="../media/image70.png"/><Relationship Id="rId2" Type="http://schemas.openxmlformats.org/officeDocument/2006/relationships/notesSlide" Target="../notesSlides/notesSlide25.xml"/><Relationship Id="rId16" Type="http://schemas.openxmlformats.org/officeDocument/2006/relationships/slide" Target="slide50.xml"/><Relationship Id="rId20" Type="http://schemas.openxmlformats.org/officeDocument/2006/relationships/image" Target="../media/image80.png"/><Relationship Id="rId1" Type="http://schemas.openxmlformats.org/officeDocument/2006/relationships/slideLayout" Target="../slideLayouts/slideLayout8.xml"/><Relationship Id="rId6" Type="http://schemas.openxmlformats.org/officeDocument/2006/relationships/image" Target="../media/image4.png"/><Relationship Id="rId11" Type="http://schemas.openxmlformats.org/officeDocument/2006/relationships/image" Target="../media/image50.png"/><Relationship Id="rId5" Type="http://schemas.openxmlformats.org/officeDocument/2006/relationships/image" Target="../media/image30.png"/><Relationship Id="rId15" Type="http://schemas.openxmlformats.org/officeDocument/2006/relationships/image" Target="../media/image7.png"/><Relationship Id="rId10" Type="http://schemas.openxmlformats.org/officeDocument/2006/relationships/slide" Target="slide27.xml"/><Relationship Id="rId19" Type="http://schemas.openxmlformats.org/officeDocument/2006/relationships/slide" Target="slide60.xml"/><Relationship Id="rId4" Type="http://schemas.openxmlformats.org/officeDocument/2006/relationships/slide" Target="slide3.xml"/><Relationship Id="rId9" Type="http://schemas.openxmlformats.org/officeDocument/2006/relationships/image" Target="../media/image5.png"/><Relationship Id="rId14" Type="http://schemas.openxmlformats.org/officeDocument/2006/relationships/image" Target="../media/image60.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slide" Target="slide41.xml"/><Relationship Id="rId1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slide" Target="slide21.xml"/><Relationship Id="rId12" Type="http://schemas.openxmlformats.org/officeDocument/2006/relationships/image" Target="../media/image6.png"/><Relationship Id="rId17" Type="http://schemas.openxmlformats.org/officeDocument/2006/relationships/image" Target="../media/image70.png"/><Relationship Id="rId2" Type="http://schemas.openxmlformats.org/officeDocument/2006/relationships/notesSlide" Target="../notesSlides/notesSlide39.xml"/><Relationship Id="rId16" Type="http://schemas.openxmlformats.org/officeDocument/2006/relationships/slide" Target="slide50.xml"/><Relationship Id="rId20" Type="http://schemas.openxmlformats.org/officeDocument/2006/relationships/image" Target="../media/image80.png"/><Relationship Id="rId1" Type="http://schemas.openxmlformats.org/officeDocument/2006/relationships/slideLayout" Target="../slideLayouts/slideLayout8.xml"/><Relationship Id="rId6" Type="http://schemas.openxmlformats.org/officeDocument/2006/relationships/image" Target="../media/image4.png"/><Relationship Id="rId11" Type="http://schemas.openxmlformats.org/officeDocument/2006/relationships/image" Target="../media/image50.png"/><Relationship Id="rId5" Type="http://schemas.openxmlformats.org/officeDocument/2006/relationships/image" Target="../media/image30.png"/><Relationship Id="rId15" Type="http://schemas.openxmlformats.org/officeDocument/2006/relationships/image" Target="../media/image7.png"/><Relationship Id="rId10" Type="http://schemas.openxmlformats.org/officeDocument/2006/relationships/slide" Target="slide27.xml"/><Relationship Id="rId19" Type="http://schemas.openxmlformats.org/officeDocument/2006/relationships/slide" Target="slide60.xml"/><Relationship Id="rId4" Type="http://schemas.openxmlformats.org/officeDocument/2006/relationships/slide" Target="slide3.xml"/><Relationship Id="rId9" Type="http://schemas.openxmlformats.org/officeDocument/2006/relationships/image" Target="../media/image5.png"/><Relationship Id="rId14" Type="http://schemas.openxmlformats.org/officeDocument/2006/relationships/image" Target="../media/image60.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slide" Target="slide41.xml"/><Relationship Id="rId1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slide" Target="slide21.xml"/><Relationship Id="rId12" Type="http://schemas.openxmlformats.org/officeDocument/2006/relationships/image" Target="../media/image6.png"/><Relationship Id="rId17" Type="http://schemas.openxmlformats.org/officeDocument/2006/relationships/image" Target="../media/image70.png"/><Relationship Id="rId2" Type="http://schemas.openxmlformats.org/officeDocument/2006/relationships/notesSlide" Target="../notesSlides/notesSlide48.xml"/><Relationship Id="rId16" Type="http://schemas.openxmlformats.org/officeDocument/2006/relationships/slide" Target="slide50.xml"/><Relationship Id="rId20" Type="http://schemas.openxmlformats.org/officeDocument/2006/relationships/image" Target="../media/image80.png"/><Relationship Id="rId1" Type="http://schemas.openxmlformats.org/officeDocument/2006/relationships/slideLayout" Target="../slideLayouts/slideLayout8.xml"/><Relationship Id="rId6" Type="http://schemas.openxmlformats.org/officeDocument/2006/relationships/image" Target="../media/image4.png"/><Relationship Id="rId11" Type="http://schemas.openxmlformats.org/officeDocument/2006/relationships/image" Target="../media/image50.png"/><Relationship Id="rId5" Type="http://schemas.openxmlformats.org/officeDocument/2006/relationships/image" Target="../media/image30.png"/><Relationship Id="rId15" Type="http://schemas.openxmlformats.org/officeDocument/2006/relationships/image" Target="../media/image7.png"/><Relationship Id="rId10" Type="http://schemas.openxmlformats.org/officeDocument/2006/relationships/slide" Target="slide27.xml"/><Relationship Id="rId19" Type="http://schemas.openxmlformats.org/officeDocument/2006/relationships/slide" Target="slide60.xml"/><Relationship Id="rId4" Type="http://schemas.openxmlformats.org/officeDocument/2006/relationships/slide" Target="slide3.xml"/><Relationship Id="rId9" Type="http://schemas.openxmlformats.org/officeDocument/2006/relationships/image" Target="../media/image5.png"/><Relationship Id="rId14" Type="http://schemas.openxmlformats.org/officeDocument/2006/relationships/image" Target="../media/image6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slide" Target="slide41.xml"/><Relationship Id="rId1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slide" Target="slide21.xml"/><Relationship Id="rId12" Type="http://schemas.openxmlformats.org/officeDocument/2006/relationships/image" Target="../media/image6.png"/><Relationship Id="rId17" Type="http://schemas.openxmlformats.org/officeDocument/2006/relationships/image" Target="../media/image70.png"/><Relationship Id="rId2" Type="http://schemas.openxmlformats.org/officeDocument/2006/relationships/notesSlide" Target="../notesSlides/notesSlide58.xml"/><Relationship Id="rId16" Type="http://schemas.openxmlformats.org/officeDocument/2006/relationships/slide" Target="slide50.xml"/><Relationship Id="rId20" Type="http://schemas.openxmlformats.org/officeDocument/2006/relationships/image" Target="../media/image80.png"/><Relationship Id="rId1" Type="http://schemas.openxmlformats.org/officeDocument/2006/relationships/slideLayout" Target="../slideLayouts/slideLayout8.xml"/><Relationship Id="rId6" Type="http://schemas.openxmlformats.org/officeDocument/2006/relationships/image" Target="../media/image4.png"/><Relationship Id="rId11" Type="http://schemas.openxmlformats.org/officeDocument/2006/relationships/image" Target="../media/image50.png"/><Relationship Id="rId5" Type="http://schemas.openxmlformats.org/officeDocument/2006/relationships/image" Target="../media/image30.png"/><Relationship Id="rId15" Type="http://schemas.openxmlformats.org/officeDocument/2006/relationships/image" Target="../media/image7.png"/><Relationship Id="rId10" Type="http://schemas.openxmlformats.org/officeDocument/2006/relationships/slide" Target="slide27.xml"/><Relationship Id="rId19" Type="http://schemas.openxmlformats.org/officeDocument/2006/relationships/slide" Target="slide60.xml"/><Relationship Id="rId4" Type="http://schemas.openxmlformats.org/officeDocument/2006/relationships/slide" Target="slide3.xml"/><Relationship Id="rId9" Type="http://schemas.openxmlformats.org/officeDocument/2006/relationships/image" Target="../media/image5.png"/><Relationship Id="rId14" Type="http://schemas.openxmlformats.org/officeDocument/2006/relationships/image" Target="../media/image6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6951D7FA-280B-4089-92C7-5A1191A8AC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0227" y="832449"/>
            <a:ext cx="4871545" cy="5193101"/>
          </a:xfrm>
          <a:prstGeom prst="rect">
            <a:avLst/>
          </a:prstGeom>
        </p:spPr>
      </p:pic>
    </p:spTree>
    <p:extLst>
      <p:ext uri="{BB962C8B-B14F-4D97-AF65-F5344CB8AC3E}">
        <p14:creationId xmlns:p14="http://schemas.microsoft.com/office/powerpoint/2010/main" val="26868482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660929"/>
            <a:ext cx="7625755" cy="830997"/>
          </a:xfrm>
          <a:prstGeom prst="rect">
            <a:avLst/>
          </a:prstGeom>
          <a:noFill/>
        </p:spPr>
        <p:txBody>
          <a:bodyPr wrap="square" rtlCol="0">
            <a:spAutoFit/>
          </a:bodyPr>
          <a:lstStyle/>
          <a:p>
            <a:r>
              <a:rPr lang="sv-SE" sz="2400" dirty="0">
                <a:latin typeface="Garamond" panose="02020404030301010803" pitchFamily="18" charset="0"/>
              </a:rPr>
              <a:t>Känner du till något lokalt förbättringsarbete i riktning mot nära vård som skulle kunna införas bredare i organisationen?</a:t>
            </a:r>
          </a:p>
        </p:txBody>
      </p:sp>
    </p:spTree>
    <p:extLst>
      <p:ext uri="{BB962C8B-B14F-4D97-AF65-F5344CB8AC3E}">
        <p14:creationId xmlns:p14="http://schemas.microsoft.com/office/powerpoint/2010/main" val="3392327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419385"/>
            <a:ext cx="8298615" cy="1692771"/>
          </a:xfrm>
          <a:prstGeom prst="rect">
            <a:avLst/>
          </a:prstGeom>
          <a:noFill/>
        </p:spPr>
        <p:txBody>
          <a:bodyPr wrap="square" rtlCol="0">
            <a:spAutoFit/>
          </a:bodyPr>
          <a:lstStyle/>
          <a:p>
            <a:r>
              <a:rPr lang="sv-SE" sz="2400" dirty="0">
                <a:latin typeface="Garamond" panose="02020404030301010803" pitchFamily="18" charset="0"/>
              </a:rPr>
              <a:t>Nära vård handlar om en strukturell förändring av hälso- och sjukvården, där mer vård ska bedrivas i öppna och flexibla vårdformer oavsett var individen befinner sig.</a:t>
            </a:r>
          </a:p>
          <a:p>
            <a:endParaRPr lang="sv-SE" sz="800" dirty="0">
              <a:latin typeface="Garamond" panose="02020404030301010803" pitchFamily="18" charset="0"/>
            </a:endParaRPr>
          </a:p>
          <a:p>
            <a:r>
              <a:rPr lang="sv-SE" sz="2400" dirty="0">
                <a:latin typeface="Garamond" panose="02020404030301010803" pitchFamily="18" charset="0"/>
              </a:rPr>
              <a:t>- Vad kan det konkret innebära för din enhet?</a:t>
            </a:r>
          </a:p>
        </p:txBody>
      </p:sp>
    </p:spTree>
    <p:extLst>
      <p:ext uri="{BB962C8B-B14F-4D97-AF65-F5344CB8AC3E}">
        <p14:creationId xmlns:p14="http://schemas.microsoft.com/office/powerpoint/2010/main" val="27128310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402131"/>
            <a:ext cx="8609162" cy="1692771"/>
          </a:xfrm>
          <a:prstGeom prst="rect">
            <a:avLst/>
          </a:prstGeom>
          <a:noFill/>
        </p:spPr>
        <p:txBody>
          <a:bodyPr wrap="square" rtlCol="0">
            <a:spAutoFit/>
          </a:bodyPr>
          <a:lstStyle/>
          <a:p>
            <a:r>
              <a:rPr lang="sv-SE" sz="2400" dirty="0">
                <a:latin typeface="Garamond" panose="02020404030301010803" pitchFamily="18" charset="0"/>
              </a:rPr>
              <a:t>Nära vård innebär en kulturell förändring för medarbetare och invånare. Ge exempel på vilket sätt?</a:t>
            </a:r>
          </a:p>
          <a:p>
            <a:endParaRPr lang="sv-SE" sz="800" dirty="0">
              <a:latin typeface="Garamond" panose="02020404030301010803" pitchFamily="18" charset="0"/>
            </a:endParaRPr>
          </a:p>
          <a:p>
            <a:r>
              <a:rPr lang="sv-SE" sz="2400" dirty="0">
                <a:latin typeface="Garamond" panose="02020404030301010803" pitchFamily="18" charset="0"/>
              </a:rPr>
              <a:t>- För oss som medarbetare…</a:t>
            </a:r>
          </a:p>
          <a:p>
            <a:r>
              <a:rPr lang="sv-SE" sz="2400" dirty="0">
                <a:latin typeface="Garamond" panose="02020404030301010803" pitchFamily="18" charset="0"/>
              </a:rPr>
              <a:t>- För invånare… </a:t>
            </a:r>
          </a:p>
        </p:txBody>
      </p:sp>
    </p:spTree>
    <p:extLst>
      <p:ext uri="{BB962C8B-B14F-4D97-AF65-F5344CB8AC3E}">
        <p14:creationId xmlns:p14="http://schemas.microsoft.com/office/powerpoint/2010/main" val="4181946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367628"/>
            <a:ext cx="7643008" cy="1692771"/>
          </a:xfrm>
          <a:prstGeom prst="rect">
            <a:avLst/>
          </a:prstGeom>
          <a:noFill/>
        </p:spPr>
        <p:txBody>
          <a:bodyPr wrap="square" rtlCol="0">
            <a:spAutoFit/>
          </a:bodyPr>
          <a:lstStyle/>
          <a:p>
            <a:r>
              <a:rPr lang="sv-SE" sz="2400" dirty="0">
                <a:latin typeface="Garamond" panose="02020404030301010803" pitchFamily="18" charset="0"/>
              </a:rPr>
              <a:t>Omställningen till nära vård är den viktigaste framtidsfrågan för samtliga regioner i landet.</a:t>
            </a:r>
          </a:p>
          <a:p>
            <a:endParaRPr lang="sv-SE" sz="800" dirty="0">
              <a:latin typeface="Garamond" panose="02020404030301010803" pitchFamily="18" charset="0"/>
            </a:endParaRPr>
          </a:p>
          <a:p>
            <a:r>
              <a:rPr lang="sv-SE" sz="2400" dirty="0">
                <a:latin typeface="Garamond" panose="02020404030301010803" pitchFamily="18" charset="0"/>
              </a:rPr>
              <a:t>- Vad kan den nationella rörelsen mot nära vård innebära för </a:t>
            </a:r>
            <a:br>
              <a:rPr lang="sv-SE" sz="2400" dirty="0">
                <a:latin typeface="Garamond" panose="02020404030301010803" pitchFamily="18" charset="0"/>
              </a:rPr>
            </a:br>
            <a:r>
              <a:rPr lang="sv-SE" sz="2400" dirty="0">
                <a:latin typeface="Garamond" panose="02020404030301010803" pitchFamily="18" charset="0"/>
              </a:rPr>
              <a:t>omställningen i vår region?</a:t>
            </a:r>
          </a:p>
        </p:txBody>
      </p:sp>
    </p:spTree>
    <p:extLst>
      <p:ext uri="{BB962C8B-B14F-4D97-AF65-F5344CB8AC3E}">
        <p14:creationId xmlns:p14="http://schemas.microsoft.com/office/powerpoint/2010/main" val="7669829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333122"/>
            <a:ext cx="7781030" cy="1692771"/>
          </a:xfrm>
          <a:prstGeom prst="rect">
            <a:avLst/>
          </a:prstGeom>
          <a:noFill/>
        </p:spPr>
        <p:txBody>
          <a:bodyPr wrap="square" rtlCol="0">
            <a:spAutoFit/>
          </a:bodyPr>
          <a:lstStyle/>
          <a:p>
            <a:r>
              <a:rPr lang="sv-SE" sz="2400" dirty="0">
                <a:latin typeface="Garamond" panose="02020404030301010803" pitchFamily="18" charset="0"/>
              </a:rPr>
              <a:t>Den demografiska utvecklingen visar att andelen äldre och yngre ökar, samtidigt som andelen invånare i arbetsför ålder minskar framöver.</a:t>
            </a:r>
          </a:p>
          <a:p>
            <a:endParaRPr lang="sv-SE" sz="800" dirty="0">
              <a:latin typeface="Garamond" panose="02020404030301010803" pitchFamily="18" charset="0"/>
            </a:endParaRPr>
          </a:p>
          <a:p>
            <a:r>
              <a:rPr lang="sv-SE" sz="2400" dirty="0">
                <a:latin typeface="Garamond" panose="02020404030301010803" pitchFamily="18" charset="0"/>
              </a:rPr>
              <a:t>– Hur påverkar det hälso- och sjukvården? </a:t>
            </a:r>
          </a:p>
        </p:txBody>
      </p:sp>
    </p:spTree>
    <p:extLst>
      <p:ext uri="{BB962C8B-B14F-4D97-AF65-F5344CB8AC3E}">
        <p14:creationId xmlns:p14="http://schemas.microsoft.com/office/powerpoint/2010/main" val="3884600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816206"/>
            <a:ext cx="7781030" cy="461665"/>
          </a:xfrm>
          <a:prstGeom prst="rect">
            <a:avLst/>
          </a:prstGeom>
          <a:noFill/>
        </p:spPr>
        <p:txBody>
          <a:bodyPr wrap="square" rtlCol="0">
            <a:spAutoFit/>
          </a:bodyPr>
          <a:lstStyle/>
          <a:p>
            <a:r>
              <a:rPr lang="sv-SE" sz="2400" dirty="0">
                <a:latin typeface="Garamond" panose="02020404030301010803" pitchFamily="18" charset="0"/>
              </a:rPr>
              <a:t>I kontexten: nära vård, vad betyder närhet för dig?</a:t>
            </a:r>
          </a:p>
        </p:txBody>
      </p:sp>
    </p:spTree>
    <p:extLst>
      <p:ext uri="{BB962C8B-B14F-4D97-AF65-F5344CB8AC3E}">
        <p14:creationId xmlns:p14="http://schemas.microsoft.com/office/powerpoint/2010/main" val="2218301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522904"/>
            <a:ext cx="7781030" cy="1323439"/>
          </a:xfrm>
          <a:prstGeom prst="rect">
            <a:avLst/>
          </a:prstGeom>
          <a:noFill/>
        </p:spPr>
        <p:txBody>
          <a:bodyPr wrap="square" rtlCol="0">
            <a:spAutoFit/>
          </a:bodyPr>
          <a:lstStyle/>
          <a:p>
            <a:r>
              <a:rPr lang="sv-SE" sz="2400" dirty="0">
                <a:latin typeface="Garamond" panose="02020404030301010803" pitchFamily="18" charset="0"/>
              </a:rPr>
              <a:t>Nära vård innebär att vi ska ta oss närmare kronobergaren i </a:t>
            </a:r>
            <a:br>
              <a:rPr lang="sv-SE" sz="2400" dirty="0">
                <a:latin typeface="Garamond" panose="02020404030301010803" pitchFamily="18" charset="0"/>
              </a:rPr>
            </a:br>
            <a:r>
              <a:rPr lang="sv-SE" sz="2400" dirty="0">
                <a:latin typeface="Garamond" panose="02020404030301010803" pitchFamily="18" charset="0"/>
              </a:rPr>
              <a:t>våra relationer och i vår tillgänglighet.</a:t>
            </a:r>
          </a:p>
          <a:p>
            <a:endParaRPr lang="sv-SE" sz="800" dirty="0">
              <a:latin typeface="Garamond" panose="02020404030301010803" pitchFamily="18" charset="0"/>
            </a:endParaRPr>
          </a:p>
          <a:p>
            <a:r>
              <a:rPr lang="sv-SE" sz="2400" dirty="0">
                <a:latin typeface="Garamond" panose="02020404030301010803" pitchFamily="18" charset="0"/>
              </a:rPr>
              <a:t> – Vad kan det innebära konkret?</a:t>
            </a:r>
          </a:p>
        </p:txBody>
      </p:sp>
    </p:spTree>
    <p:extLst>
      <p:ext uri="{BB962C8B-B14F-4D97-AF65-F5344CB8AC3E}">
        <p14:creationId xmlns:p14="http://schemas.microsoft.com/office/powerpoint/2010/main" val="33205909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298616"/>
            <a:ext cx="8057076" cy="2185214"/>
          </a:xfrm>
          <a:prstGeom prst="rect">
            <a:avLst/>
          </a:prstGeom>
          <a:noFill/>
        </p:spPr>
        <p:txBody>
          <a:bodyPr wrap="square" rtlCol="0">
            <a:spAutoFit/>
          </a:bodyPr>
          <a:lstStyle/>
          <a:p>
            <a:r>
              <a:rPr lang="sv-SE" sz="2400" dirty="0">
                <a:latin typeface="Garamond" panose="02020404030301010803" pitchFamily="18" charset="0"/>
              </a:rPr>
              <a:t>Föreställ dig år 2030 och att Region Kronoberg har ställt om till nära vård. </a:t>
            </a:r>
          </a:p>
          <a:p>
            <a:endParaRPr lang="sv-SE" sz="800" dirty="0">
              <a:latin typeface="Garamond" panose="02020404030301010803" pitchFamily="18" charset="0"/>
            </a:endParaRPr>
          </a:p>
          <a:p>
            <a:pPr marL="342900" indent="-342900">
              <a:buFontTx/>
              <a:buChar char="-"/>
            </a:pPr>
            <a:r>
              <a:rPr lang="sv-SE" sz="2400" dirty="0">
                <a:latin typeface="Garamond" panose="02020404030301010803" pitchFamily="18" charset="0"/>
              </a:rPr>
              <a:t>Hur kommer det att vara för invånaren att möta hälso- och sjukvården? </a:t>
            </a:r>
          </a:p>
          <a:p>
            <a:pPr marL="342900" indent="-342900">
              <a:buFontTx/>
              <a:buChar char="-"/>
            </a:pPr>
            <a:endParaRPr lang="sv-SE" sz="800" dirty="0">
              <a:latin typeface="Garamond" panose="02020404030301010803" pitchFamily="18" charset="0"/>
            </a:endParaRPr>
          </a:p>
          <a:p>
            <a:pPr marL="342900" indent="-342900">
              <a:buFontTx/>
              <a:buChar char="-"/>
            </a:pPr>
            <a:r>
              <a:rPr lang="sv-SE" sz="2400" dirty="0">
                <a:latin typeface="Garamond" panose="02020404030301010803" pitchFamily="18" charset="0"/>
              </a:rPr>
              <a:t>Hur kommer det vara för dig att arbeta i hälso- och sjukvården?</a:t>
            </a:r>
          </a:p>
        </p:txBody>
      </p:sp>
    </p:spTree>
    <p:extLst>
      <p:ext uri="{BB962C8B-B14F-4D97-AF65-F5344CB8AC3E}">
        <p14:creationId xmlns:p14="http://schemas.microsoft.com/office/powerpoint/2010/main" val="1164928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436640"/>
            <a:ext cx="7573997" cy="1815882"/>
          </a:xfrm>
          <a:prstGeom prst="rect">
            <a:avLst/>
          </a:prstGeom>
          <a:noFill/>
        </p:spPr>
        <p:txBody>
          <a:bodyPr wrap="square" rtlCol="0">
            <a:spAutoFit/>
          </a:bodyPr>
          <a:lstStyle/>
          <a:p>
            <a:r>
              <a:rPr lang="sv-SE" sz="2400" dirty="0">
                <a:latin typeface="Garamond" panose="02020404030301010803" pitchFamily="18" charset="0"/>
              </a:rPr>
              <a:t>Omställningen till nära vård pågår. </a:t>
            </a:r>
          </a:p>
          <a:p>
            <a:endParaRPr lang="sv-SE" sz="800" dirty="0">
              <a:latin typeface="Garamond" panose="02020404030301010803" pitchFamily="18" charset="0"/>
            </a:endParaRPr>
          </a:p>
          <a:p>
            <a:pPr marL="342900" indent="-342900">
              <a:buFontTx/>
              <a:buChar char="-"/>
            </a:pPr>
            <a:r>
              <a:rPr lang="sv-SE" sz="2400" dirty="0">
                <a:latin typeface="Garamond" panose="02020404030301010803" pitchFamily="18" charset="0"/>
              </a:rPr>
              <a:t>Ge exempel på hur Region Kronoberg redan idag bedriver nära vård. </a:t>
            </a:r>
          </a:p>
          <a:p>
            <a:pPr marL="342900" indent="-342900">
              <a:buFontTx/>
              <a:buChar char="-"/>
            </a:pPr>
            <a:endParaRPr lang="sv-SE" sz="800" dirty="0">
              <a:latin typeface="Garamond" panose="02020404030301010803" pitchFamily="18" charset="0"/>
            </a:endParaRPr>
          </a:p>
          <a:p>
            <a:pPr marL="342900" indent="-342900">
              <a:buFontTx/>
              <a:buChar char="-"/>
            </a:pPr>
            <a:r>
              <a:rPr lang="sv-SE" sz="2400" dirty="0">
                <a:latin typeface="Garamond" panose="02020404030301010803" pitchFamily="18" charset="0"/>
              </a:rPr>
              <a:t>Finns det exempel på nära vård på din enhet?</a:t>
            </a:r>
          </a:p>
        </p:txBody>
      </p:sp>
    </p:spTree>
    <p:extLst>
      <p:ext uri="{BB962C8B-B14F-4D97-AF65-F5344CB8AC3E}">
        <p14:creationId xmlns:p14="http://schemas.microsoft.com/office/powerpoint/2010/main" val="1516397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557411"/>
            <a:ext cx="8057076" cy="1323439"/>
          </a:xfrm>
          <a:prstGeom prst="rect">
            <a:avLst/>
          </a:prstGeom>
          <a:noFill/>
        </p:spPr>
        <p:txBody>
          <a:bodyPr wrap="square" rtlCol="0">
            <a:spAutoFit/>
          </a:bodyPr>
          <a:lstStyle/>
          <a:p>
            <a:r>
              <a:rPr lang="sv-SE" sz="2400" dirty="0">
                <a:latin typeface="Garamond" panose="02020404030301010803" pitchFamily="18" charset="0"/>
              </a:rPr>
              <a:t>Omställningen till nära vård är inte enbart ett primärvårdsprojekt, det påverkar hela hälso- och sjukvården. </a:t>
            </a:r>
          </a:p>
          <a:p>
            <a:endParaRPr lang="sv-SE" sz="800" dirty="0">
              <a:latin typeface="Garamond" panose="02020404030301010803" pitchFamily="18" charset="0"/>
            </a:endParaRPr>
          </a:p>
          <a:p>
            <a:r>
              <a:rPr lang="sv-SE" sz="2400" dirty="0">
                <a:latin typeface="Garamond" panose="02020404030301010803" pitchFamily="18" charset="0"/>
              </a:rPr>
              <a:t>- Reflektera över påståendet och ge exempel på hur.</a:t>
            </a:r>
          </a:p>
        </p:txBody>
      </p:sp>
    </p:spTree>
    <p:extLst>
      <p:ext uri="{BB962C8B-B14F-4D97-AF65-F5344CB8AC3E}">
        <p14:creationId xmlns:p14="http://schemas.microsoft.com/office/powerpoint/2010/main" val="906423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ez="http://schemas.microsoft.com/office/powerpoint/2016/sectionzoom">
        <mc:Choice Requires="psez">
          <p:graphicFrame>
            <p:nvGraphicFramePr>
              <p:cNvPr id="5" name="Avsnittszoom 4">
                <a:extLst>
                  <a:ext uri="{FF2B5EF4-FFF2-40B4-BE49-F238E27FC236}">
                    <a16:creationId xmlns:a16="http://schemas.microsoft.com/office/drawing/2014/main" id="{7288E205-DA9B-41DD-BCAA-9BDD9849ECC6}"/>
                  </a:ext>
                </a:extLst>
              </p:cNvPr>
              <p:cNvGraphicFramePr>
                <a:graphicFrameLocks noChangeAspect="1"/>
              </p:cNvGraphicFramePr>
              <p:nvPr>
                <p:extLst>
                  <p:ext uri="{D42A27DB-BD31-4B8C-83A1-F6EECF244321}">
                    <p14:modId xmlns:p14="http://schemas.microsoft.com/office/powerpoint/2010/main" val="356035125"/>
                  </p:ext>
                </p:extLst>
              </p:nvPr>
            </p:nvGraphicFramePr>
            <p:xfrm>
              <a:off x="554763" y="1569222"/>
              <a:ext cx="3531080" cy="1986232"/>
            </p:xfrm>
            <a:graphic>
              <a:graphicData uri="http://schemas.microsoft.com/office/powerpoint/2016/sectionzoom">
                <psez:sectionZm>
                  <psez:sectionZmObj sectionId="{C832681E-F75E-4BF9-8C56-5E44C8EA98B1}">
                    <psez:zmPr id="{FC39E917-2DAC-41DD-9C3B-227F9AADB45F}" transitionDur="1000">
                      <p166:blipFill xmlns:p166="http://schemas.microsoft.com/office/powerpoint/2016/6/main">
                        <a:blip r:embed="rId3"/>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5" name="Avsnittszoom 4">
                <a:hlinkClick r:id="rId4" action="ppaction://hlinksldjump"/>
                <a:extLst>
                  <a:ext uri="{FF2B5EF4-FFF2-40B4-BE49-F238E27FC236}">
                    <a16:creationId xmlns:a16="http://schemas.microsoft.com/office/drawing/2014/main" id="{7288E205-DA9B-41DD-BCAA-9BDD9849ECC6}"/>
                  </a:ext>
                </a:extLst>
              </p:cNvPr>
              <p:cNvPicPr>
                <a:picLocks noGrp="1" noRot="1" noChangeAspect="1" noMove="1" noResize="1" noEditPoints="1" noAdjustHandles="1" noChangeArrowheads="1" noChangeShapeType="1"/>
              </p:cNvPicPr>
              <p:nvPr/>
            </p:nvPicPr>
            <p:blipFill>
              <a:blip r:embed="rId5"/>
              <a:stretch>
                <a:fillRect/>
              </a:stretch>
            </p:blipFill>
            <p:spPr>
              <a:xfrm>
                <a:off x="554763" y="1569222"/>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7" name="Avsnittszoom 6">
                <a:extLst>
                  <a:ext uri="{FF2B5EF4-FFF2-40B4-BE49-F238E27FC236}">
                    <a16:creationId xmlns:a16="http://schemas.microsoft.com/office/drawing/2014/main" id="{E8233E35-7E7A-4998-9317-BEA279F955D2}"/>
                  </a:ext>
                </a:extLst>
              </p:cNvPr>
              <p:cNvGraphicFramePr>
                <a:graphicFrameLocks noChangeAspect="1"/>
              </p:cNvGraphicFramePr>
              <p:nvPr>
                <p:extLst>
                  <p:ext uri="{D42A27DB-BD31-4B8C-83A1-F6EECF244321}">
                    <p14:modId xmlns:p14="http://schemas.microsoft.com/office/powerpoint/2010/main" val="1598002907"/>
                  </p:ext>
                </p:extLst>
              </p:nvPr>
            </p:nvGraphicFramePr>
            <p:xfrm>
              <a:off x="4307665" y="1588341"/>
              <a:ext cx="3531080" cy="1986232"/>
            </p:xfrm>
            <a:graphic>
              <a:graphicData uri="http://schemas.microsoft.com/office/powerpoint/2016/sectionzoom">
                <psez:sectionZm>
                  <psez:sectionZmObj sectionId="{77A53037-0A78-444D-93A2-6C46EBC33FC7}">
                    <psez:zmPr id="{EC6DFCE4-7A56-48A8-BBD4-B011B6C68A6A}" transitionDur="1000">
                      <p166:blipFill xmlns:p166="http://schemas.microsoft.com/office/powerpoint/2016/6/main">
                        <a:blip r:embed="rId6"/>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7" name="Avsnittszoom 6">
                <a:hlinkClick r:id="rId7" action="ppaction://hlinksldjump"/>
                <a:extLst>
                  <a:ext uri="{FF2B5EF4-FFF2-40B4-BE49-F238E27FC236}">
                    <a16:creationId xmlns:a16="http://schemas.microsoft.com/office/drawing/2014/main" id="{E8233E35-7E7A-4998-9317-BEA279F955D2}"/>
                  </a:ext>
                </a:extLst>
              </p:cNvPr>
              <p:cNvPicPr>
                <a:picLocks noGrp="1" noRot="1" noChangeAspect="1" noMove="1" noResize="1" noEditPoints="1" noAdjustHandles="1" noChangeArrowheads="1" noChangeShapeType="1"/>
              </p:cNvPicPr>
              <p:nvPr/>
            </p:nvPicPr>
            <p:blipFill>
              <a:blip r:embed="rId8"/>
              <a:stretch>
                <a:fillRect/>
              </a:stretch>
            </p:blipFill>
            <p:spPr>
              <a:xfrm>
                <a:off x="4307665" y="1588341"/>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9" name="Avsnittszoom 8">
                <a:extLst>
                  <a:ext uri="{FF2B5EF4-FFF2-40B4-BE49-F238E27FC236}">
                    <a16:creationId xmlns:a16="http://schemas.microsoft.com/office/drawing/2014/main" id="{894D6D7E-8612-442B-BE27-5F5EA314F288}"/>
                  </a:ext>
                </a:extLst>
              </p:cNvPr>
              <p:cNvGraphicFramePr>
                <a:graphicFrameLocks noChangeAspect="1"/>
              </p:cNvGraphicFramePr>
              <p:nvPr>
                <p:extLst>
                  <p:ext uri="{D42A27DB-BD31-4B8C-83A1-F6EECF244321}">
                    <p14:modId xmlns:p14="http://schemas.microsoft.com/office/powerpoint/2010/main" val="50707348"/>
                  </p:ext>
                </p:extLst>
              </p:nvPr>
            </p:nvGraphicFramePr>
            <p:xfrm>
              <a:off x="8060567" y="1581036"/>
              <a:ext cx="3531080" cy="1986232"/>
            </p:xfrm>
            <a:graphic>
              <a:graphicData uri="http://schemas.microsoft.com/office/powerpoint/2016/sectionzoom">
                <psez:sectionZm>
                  <psez:sectionZmObj sectionId="{C5B1CE9C-A0FA-47CB-8C3D-CD86D48F3D47}">
                    <psez:zmPr id="{34A383E2-9830-46CC-BF77-AEB4BB0108E6}" transitionDur="1000">
                      <p166:blipFill xmlns:p166="http://schemas.microsoft.com/office/powerpoint/2016/6/main">
                        <a:blip r:embed="rId9"/>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9" name="Avsnittszoom 8">
                <a:hlinkClick r:id="rId10" action="ppaction://hlinksldjump"/>
                <a:extLst>
                  <a:ext uri="{FF2B5EF4-FFF2-40B4-BE49-F238E27FC236}">
                    <a16:creationId xmlns:a16="http://schemas.microsoft.com/office/drawing/2014/main" id="{894D6D7E-8612-442B-BE27-5F5EA314F288}"/>
                  </a:ext>
                </a:extLst>
              </p:cNvPr>
              <p:cNvPicPr>
                <a:picLocks noGrp="1" noRot="1" noChangeAspect="1" noMove="1" noResize="1" noEditPoints="1" noAdjustHandles="1" noChangeArrowheads="1" noChangeShapeType="1"/>
              </p:cNvPicPr>
              <p:nvPr/>
            </p:nvPicPr>
            <p:blipFill>
              <a:blip r:embed="rId11"/>
              <a:stretch>
                <a:fillRect/>
              </a:stretch>
            </p:blipFill>
            <p:spPr>
              <a:xfrm>
                <a:off x="8060567" y="158103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1" name="Avsnittszoom 10">
                <a:extLst>
                  <a:ext uri="{FF2B5EF4-FFF2-40B4-BE49-F238E27FC236}">
                    <a16:creationId xmlns:a16="http://schemas.microsoft.com/office/drawing/2014/main" id="{5962BCE7-4254-4C07-838E-35B834BD96EA}"/>
                  </a:ext>
                </a:extLst>
              </p:cNvPr>
              <p:cNvGraphicFramePr>
                <a:graphicFrameLocks noChangeAspect="1"/>
              </p:cNvGraphicFramePr>
              <p:nvPr>
                <p:extLst>
                  <p:ext uri="{D42A27DB-BD31-4B8C-83A1-F6EECF244321}">
                    <p14:modId xmlns:p14="http://schemas.microsoft.com/office/powerpoint/2010/main" val="1250910188"/>
                  </p:ext>
                </p:extLst>
              </p:nvPr>
            </p:nvGraphicFramePr>
            <p:xfrm>
              <a:off x="549013" y="3997606"/>
              <a:ext cx="3531080" cy="1986232"/>
            </p:xfrm>
            <a:graphic>
              <a:graphicData uri="http://schemas.microsoft.com/office/powerpoint/2016/sectionzoom">
                <psez:sectionZm>
                  <psez:sectionZmObj sectionId="{2F4FAC6F-9E53-48A9-A1C7-72381E203257}">
                    <psez:zmPr id="{495F48C5-4996-4E2A-A230-297BC9B92BDF}" transitionDur="1000">
                      <p166:blipFill xmlns:p166="http://schemas.microsoft.com/office/powerpoint/2016/6/main">
                        <a:blip r:embed="rId12"/>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1" name="Avsnittszoom 10">
                <a:hlinkClick r:id="rId13" action="ppaction://hlinksldjump"/>
                <a:extLst>
                  <a:ext uri="{FF2B5EF4-FFF2-40B4-BE49-F238E27FC236}">
                    <a16:creationId xmlns:a16="http://schemas.microsoft.com/office/drawing/2014/main" id="{5962BCE7-4254-4C07-838E-35B834BD96EA}"/>
                  </a:ext>
                </a:extLst>
              </p:cNvPr>
              <p:cNvPicPr>
                <a:picLocks noGrp="1" noRot="1" noChangeAspect="1" noMove="1" noResize="1" noEditPoints="1" noAdjustHandles="1" noChangeArrowheads="1" noChangeShapeType="1"/>
              </p:cNvPicPr>
              <p:nvPr/>
            </p:nvPicPr>
            <p:blipFill>
              <a:blip r:embed="rId14"/>
              <a:stretch>
                <a:fillRect/>
              </a:stretch>
            </p:blipFill>
            <p:spPr>
              <a:xfrm>
                <a:off x="549013"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3" name="Avsnittszoom 12">
                <a:extLst>
                  <a:ext uri="{FF2B5EF4-FFF2-40B4-BE49-F238E27FC236}">
                    <a16:creationId xmlns:a16="http://schemas.microsoft.com/office/drawing/2014/main" id="{35FF08EE-41D8-47E2-9056-7DD250B9C162}"/>
                  </a:ext>
                </a:extLst>
              </p:cNvPr>
              <p:cNvGraphicFramePr>
                <a:graphicFrameLocks noChangeAspect="1"/>
              </p:cNvGraphicFramePr>
              <p:nvPr>
                <p:extLst>
                  <p:ext uri="{D42A27DB-BD31-4B8C-83A1-F6EECF244321}">
                    <p14:modId xmlns:p14="http://schemas.microsoft.com/office/powerpoint/2010/main" val="3921105145"/>
                  </p:ext>
                </p:extLst>
              </p:nvPr>
            </p:nvGraphicFramePr>
            <p:xfrm>
              <a:off x="4304790" y="3997606"/>
              <a:ext cx="3531080" cy="1986232"/>
            </p:xfrm>
            <a:graphic>
              <a:graphicData uri="http://schemas.microsoft.com/office/powerpoint/2016/sectionzoom">
                <psez:sectionZm>
                  <psez:sectionZmObj sectionId="{680663BB-76AD-44B3-A68D-86DFBF24AEB3}">
                    <psez:zmPr id="{30403B98-1652-4DC0-967B-D94FCD170891}" transitionDur="1000">
                      <p166:blipFill xmlns:p166="http://schemas.microsoft.com/office/powerpoint/2016/6/main">
                        <a:blip r:embed="rId15"/>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3" name="Avsnittszoom 12">
                <a:hlinkClick r:id="rId16" action="ppaction://hlinksldjump"/>
                <a:extLst>
                  <a:ext uri="{FF2B5EF4-FFF2-40B4-BE49-F238E27FC236}">
                    <a16:creationId xmlns:a16="http://schemas.microsoft.com/office/drawing/2014/main" id="{35FF08EE-41D8-47E2-9056-7DD250B9C162}"/>
                  </a:ext>
                </a:extLst>
              </p:cNvPr>
              <p:cNvPicPr>
                <a:picLocks noGrp="1" noRot="1" noChangeAspect="1" noMove="1" noResize="1" noEditPoints="1" noAdjustHandles="1" noChangeArrowheads="1" noChangeShapeType="1"/>
              </p:cNvPicPr>
              <p:nvPr/>
            </p:nvPicPr>
            <p:blipFill>
              <a:blip r:embed="rId17"/>
              <a:stretch>
                <a:fillRect/>
              </a:stretch>
            </p:blipFill>
            <p:spPr>
              <a:xfrm>
                <a:off x="4304790"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Avsnittszoom 2">
                <a:extLst>
                  <a:ext uri="{FF2B5EF4-FFF2-40B4-BE49-F238E27FC236}">
                    <a16:creationId xmlns:a16="http://schemas.microsoft.com/office/drawing/2014/main" id="{904D5DAD-B467-41F0-AC54-C19BC1F8EB7E}"/>
                  </a:ext>
                </a:extLst>
              </p:cNvPr>
              <p:cNvGraphicFramePr>
                <a:graphicFrameLocks noChangeAspect="1"/>
              </p:cNvGraphicFramePr>
              <p:nvPr>
                <p:extLst>
                  <p:ext uri="{D42A27DB-BD31-4B8C-83A1-F6EECF244321}">
                    <p14:modId xmlns:p14="http://schemas.microsoft.com/office/powerpoint/2010/main" val="1409623611"/>
                  </p:ext>
                </p:extLst>
              </p:nvPr>
            </p:nvGraphicFramePr>
            <p:xfrm>
              <a:off x="8060567" y="4018591"/>
              <a:ext cx="3531080" cy="1986232"/>
            </p:xfrm>
            <a:graphic>
              <a:graphicData uri="http://schemas.microsoft.com/office/powerpoint/2016/sectionzoom">
                <psez:sectionZm>
                  <psez:sectionZmObj sectionId="{8791CB3E-38B2-4516-AE28-A129E031F478}">
                    <psez:zmPr id="{5AAA7CE3-3B7D-4FF4-BBF7-2C69CB957331}" transitionDur="1000">
                      <p166:blipFill xmlns:p166="http://schemas.microsoft.com/office/powerpoint/2016/6/main">
                        <a:blip r:embed="rId18"/>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3" name="Avsnittszoom 2">
                <a:hlinkClick r:id="rId19" action="ppaction://hlinksldjump"/>
                <a:extLst>
                  <a:ext uri="{FF2B5EF4-FFF2-40B4-BE49-F238E27FC236}">
                    <a16:creationId xmlns:a16="http://schemas.microsoft.com/office/drawing/2014/main" id="{904D5DAD-B467-41F0-AC54-C19BC1F8EB7E}"/>
                  </a:ext>
                </a:extLst>
              </p:cNvPr>
              <p:cNvPicPr>
                <a:picLocks noGrp="1" noRot="1" noChangeAspect="1" noMove="1" noResize="1" noEditPoints="1" noAdjustHandles="1" noChangeArrowheads="1" noChangeShapeType="1"/>
              </p:cNvPicPr>
              <p:nvPr/>
            </p:nvPicPr>
            <p:blipFill>
              <a:blip r:embed="rId20"/>
              <a:stretch>
                <a:fillRect/>
              </a:stretch>
            </p:blipFill>
            <p:spPr>
              <a:xfrm>
                <a:off x="8060567" y="4018591"/>
                <a:ext cx="3531080" cy="1986232"/>
              </a:xfrm>
              <a:prstGeom prst="rect">
                <a:avLst/>
              </a:prstGeom>
              <a:ln w="3175">
                <a:solidFill>
                  <a:prstClr val="ltGray"/>
                </a:solidFill>
              </a:ln>
            </p:spPr>
          </p:pic>
        </mc:Fallback>
      </mc:AlternateContent>
      <p:sp>
        <p:nvSpPr>
          <p:cNvPr id="4" name="textruta 3">
            <a:extLst>
              <a:ext uri="{FF2B5EF4-FFF2-40B4-BE49-F238E27FC236}">
                <a16:creationId xmlns:a16="http://schemas.microsoft.com/office/drawing/2014/main" id="{5ED30ED1-1A97-450D-AC5A-EB876E047128}"/>
              </a:ext>
            </a:extLst>
          </p:cNvPr>
          <p:cNvSpPr txBox="1"/>
          <p:nvPr/>
        </p:nvSpPr>
        <p:spPr>
          <a:xfrm>
            <a:off x="503004" y="603850"/>
            <a:ext cx="10987383" cy="523220"/>
          </a:xfrm>
          <a:prstGeom prst="rect">
            <a:avLst/>
          </a:prstGeom>
          <a:noFill/>
        </p:spPr>
        <p:txBody>
          <a:bodyPr wrap="square" rtlCol="0">
            <a:spAutoFit/>
          </a:bodyPr>
          <a:lstStyle/>
          <a:p>
            <a:pPr algn="ctr"/>
            <a:r>
              <a:rPr lang="sv-SE" sz="2800" dirty="0">
                <a:latin typeface="Brandon Grotesque Black" panose="020B0A03020203060202" pitchFamily="34" charset="0"/>
              </a:rPr>
              <a:t>VÄLJ FRÅGEOMRÅDE GENOM ATT KLICKA PÅ BILDERNA NEDAN!</a:t>
            </a:r>
          </a:p>
        </p:txBody>
      </p:sp>
      <p:sp>
        <p:nvSpPr>
          <p:cNvPr id="8" name="Rektangel 7">
            <a:extLst>
              <a:ext uri="{FF2B5EF4-FFF2-40B4-BE49-F238E27FC236}">
                <a16:creationId xmlns:a16="http://schemas.microsoft.com/office/drawing/2014/main" id="{1AEEC343-BA06-4D01-A6F0-EAF8745B38D6}"/>
              </a:ext>
            </a:extLst>
          </p:cNvPr>
          <p:cNvSpPr/>
          <p:nvPr/>
        </p:nvSpPr>
        <p:spPr>
          <a:xfrm>
            <a:off x="9555813" y="6041579"/>
            <a:ext cx="2035834" cy="40924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latin typeface="Brandon Grotesque Bold" panose="020B0803020203060202" pitchFamily="34" charset="0"/>
              </a:rPr>
              <a:t>Patientberättelser</a:t>
            </a:r>
          </a:p>
        </p:txBody>
      </p:sp>
    </p:spTree>
    <p:extLst>
      <p:ext uri="{BB962C8B-B14F-4D97-AF65-F5344CB8AC3E}">
        <p14:creationId xmlns:p14="http://schemas.microsoft.com/office/powerpoint/2010/main" val="7042563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ez="http://schemas.microsoft.com/office/powerpoint/2016/sectionzoom">
        <mc:Choice Requires="psez">
          <p:graphicFrame>
            <p:nvGraphicFramePr>
              <p:cNvPr id="5" name="Avsnittszoom 4">
                <a:extLst>
                  <a:ext uri="{FF2B5EF4-FFF2-40B4-BE49-F238E27FC236}">
                    <a16:creationId xmlns:a16="http://schemas.microsoft.com/office/drawing/2014/main" id="{7288E205-DA9B-41DD-BCAA-9BDD9849ECC6}"/>
                  </a:ext>
                </a:extLst>
              </p:cNvPr>
              <p:cNvGraphicFramePr>
                <a:graphicFrameLocks noChangeAspect="1"/>
              </p:cNvGraphicFramePr>
              <p:nvPr>
                <p:extLst/>
              </p:nvPr>
            </p:nvGraphicFramePr>
            <p:xfrm>
              <a:off x="554763" y="1569222"/>
              <a:ext cx="3531080" cy="1986232"/>
            </p:xfrm>
            <a:graphic>
              <a:graphicData uri="http://schemas.microsoft.com/office/powerpoint/2016/sectionzoom">
                <psez:sectionZm>
                  <psez:sectionZmObj sectionId="{C832681E-F75E-4BF9-8C56-5E44C8EA98B1}">
                    <psez:zmPr id="{FC39E917-2DAC-41DD-9C3B-227F9AADB45F}" transitionDur="1000">
                      <p166:blipFill xmlns:p166="http://schemas.microsoft.com/office/powerpoint/2016/6/main">
                        <a:blip r:embed="rId3"/>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5" name="Avsnittszoom 4">
                <a:hlinkClick r:id="rId4" action="ppaction://hlinksldjump"/>
                <a:extLst>
                  <a:ext uri="{FF2B5EF4-FFF2-40B4-BE49-F238E27FC236}">
                    <a16:creationId xmlns:a16="http://schemas.microsoft.com/office/drawing/2014/main" id="{7288E205-DA9B-41DD-BCAA-9BDD9849ECC6}"/>
                  </a:ext>
                </a:extLst>
              </p:cNvPr>
              <p:cNvPicPr>
                <a:picLocks noGrp="1" noRot="1" noChangeAspect="1" noMove="1" noResize="1" noEditPoints="1" noAdjustHandles="1" noChangeArrowheads="1" noChangeShapeType="1"/>
              </p:cNvPicPr>
              <p:nvPr/>
            </p:nvPicPr>
            <p:blipFill>
              <a:blip r:embed="rId5"/>
              <a:stretch>
                <a:fillRect/>
              </a:stretch>
            </p:blipFill>
            <p:spPr>
              <a:xfrm>
                <a:off x="554763" y="1569222"/>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7" name="Avsnittszoom 6">
                <a:extLst>
                  <a:ext uri="{FF2B5EF4-FFF2-40B4-BE49-F238E27FC236}">
                    <a16:creationId xmlns:a16="http://schemas.microsoft.com/office/drawing/2014/main" id="{E8233E35-7E7A-4998-9317-BEA279F955D2}"/>
                  </a:ext>
                </a:extLst>
              </p:cNvPr>
              <p:cNvGraphicFramePr>
                <a:graphicFrameLocks noChangeAspect="1"/>
              </p:cNvGraphicFramePr>
              <p:nvPr>
                <p:extLst/>
              </p:nvPr>
            </p:nvGraphicFramePr>
            <p:xfrm>
              <a:off x="4307665" y="1588341"/>
              <a:ext cx="3531080" cy="1986232"/>
            </p:xfrm>
            <a:graphic>
              <a:graphicData uri="http://schemas.microsoft.com/office/powerpoint/2016/sectionzoom">
                <psez:sectionZm>
                  <psez:sectionZmObj sectionId="{77A53037-0A78-444D-93A2-6C46EBC33FC7}">
                    <psez:zmPr id="{EC6DFCE4-7A56-48A8-BBD4-B011B6C68A6A}" transitionDur="1000">
                      <p166:blipFill xmlns:p166="http://schemas.microsoft.com/office/powerpoint/2016/6/main">
                        <a:blip r:embed="rId6"/>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7" name="Avsnittszoom 6">
                <a:hlinkClick r:id="rId7" action="ppaction://hlinksldjump"/>
                <a:extLst>
                  <a:ext uri="{FF2B5EF4-FFF2-40B4-BE49-F238E27FC236}">
                    <a16:creationId xmlns:a16="http://schemas.microsoft.com/office/drawing/2014/main" id="{E8233E35-7E7A-4998-9317-BEA279F955D2}"/>
                  </a:ext>
                </a:extLst>
              </p:cNvPr>
              <p:cNvPicPr>
                <a:picLocks noGrp="1" noRot="1" noChangeAspect="1" noMove="1" noResize="1" noEditPoints="1" noAdjustHandles="1" noChangeArrowheads="1" noChangeShapeType="1"/>
              </p:cNvPicPr>
              <p:nvPr/>
            </p:nvPicPr>
            <p:blipFill>
              <a:blip r:embed="rId8"/>
              <a:stretch>
                <a:fillRect/>
              </a:stretch>
            </p:blipFill>
            <p:spPr>
              <a:xfrm>
                <a:off x="4307665" y="1588341"/>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9" name="Avsnittszoom 8">
                <a:extLst>
                  <a:ext uri="{FF2B5EF4-FFF2-40B4-BE49-F238E27FC236}">
                    <a16:creationId xmlns:a16="http://schemas.microsoft.com/office/drawing/2014/main" id="{894D6D7E-8612-442B-BE27-5F5EA314F288}"/>
                  </a:ext>
                </a:extLst>
              </p:cNvPr>
              <p:cNvGraphicFramePr>
                <a:graphicFrameLocks noChangeAspect="1"/>
              </p:cNvGraphicFramePr>
              <p:nvPr>
                <p:extLst/>
              </p:nvPr>
            </p:nvGraphicFramePr>
            <p:xfrm>
              <a:off x="8060567" y="1581036"/>
              <a:ext cx="3531080" cy="1986232"/>
            </p:xfrm>
            <a:graphic>
              <a:graphicData uri="http://schemas.microsoft.com/office/powerpoint/2016/sectionzoom">
                <psez:sectionZm>
                  <psez:sectionZmObj sectionId="{C5B1CE9C-A0FA-47CB-8C3D-CD86D48F3D47}">
                    <psez:zmPr id="{34A383E2-9830-46CC-BF77-AEB4BB0108E6}" transitionDur="1000">
                      <p166:blipFill xmlns:p166="http://schemas.microsoft.com/office/powerpoint/2016/6/main">
                        <a:blip r:embed="rId9"/>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9" name="Avsnittszoom 8">
                <a:hlinkClick r:id="rId10" action="ppaction://hlinksldjump"/>
                <a:extLst>
                  <a:ext uri="{FF2B5EF4-FFF2-40B4-BE49-F238E27FC236}">
                    <a16:creationId xmlns:a16="http://schemas.microsoft.com/office/drawing/2014/main" id="{894D6D7E-8612-442B-BE27-5F5EA314F288}"/>
                  </a:ext>
                </a:extLst>
              </p:cNvPr>
              <p:cNvPicPr>
                <a:picLocks noGrp="1" noRot="1" noChangeAspect="1" noMove="1" noResize="1" noEditPoints="1" noAdjustHandles="1" noChangeArrowheads="1" noChangeShapeType="1"/>
              </p:cNvPicPr>
              <p:nvPr/>
            </p:nvPicPr>
            <p:blipFill>
              <a:blip r:embed="rId11"/>
              <a:stretch>
                <a:fillRect/>
              </a:stretch>
            </p:blipFill>
            <p:spPr>
              <a:xfrm>
                <a:off x="8060567" y="158103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1" name="Avsnittszoom 10">
                <a:extLst>
                  <a:ext uri="{FF2B5EF4-FFF2-40B4-BE49-F238E27FC236}">
                    <a16:creationId xmlns:a16="http://schemas.microsoft.com/office/drawing/2014/main" id="{5962BCE7-4254-4C07-838E-35B834BD96EA}"/>
                  </a:ext>
                </a:extLst>
              </p:cNvPr>
              <p:cNvGraphicFramePr>
                <a:graphicFrameLocks noChangeAspect="1"/>
              </p:cNvGraphicFramePr>
              <p:nvPr>
                <p:extLst/>
              </p:nvPr>
            </p:nvGraphicFramePr>
            <p:xfrm>
              <a:off x="549013" y="3997606"/>
              <a:ext cx="3531080" cy="1986232"/>
            </p:xfrm>
            <a:graphic>
              <a:graphicData uri="http://schemas.microsoft.com/office/powerpoint/2016/sectionzoom">
                <psez:sectionZm>
                  <psez:sectionZmObj sectionId="{2F4FAC6F-9E53-48A9-A1C7-72381E203257}">
                    <psez:zmPr id="{495F48C5-4996-4E2A-A230-297BC9B92BDF}" transitionDur="1000">
                      <p166:blipFill xmlns:p166="http://schemas.microsoft.com/office/powerpoint/2016/6/main">
                        <a:blip r:embed="rId12"/>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1" name="Avsnittszoom 10">
                <a:hlinkClick r:id="rId13" action="ppaction://hlinksldjump"/>
                <a:extLst>
                  <a:ext uri="{FF2B5EF4-FFF2-40B4-BE49-F238E27FC236}">
                    <a16:creationId xmlns:a16="http://schemas.microsoft.com/office/drawing/2014/main" id="{5962BCE7-4254-4C07-838E-35B834BD96EA}"/>
                  </a:ext>
                </a:extLst>
              </p:cNvPr>
              <p:cNvPicPr>
                <a:picLocks noGrp="1" noRot="1" noChangeAspect="1" noMove="1" noResize="1" noEditPoints="1" noAdjustHandles="1" noChangeArrowheads="1" noChangeShapeType="1"/>
              </p:cNvPicPr>
              <p:nvPr/>
            </p:nvPicPr>
            <p:blipFill>
              <a:blip r:embed="rId14"/>
              <a:stretch>
                <a:fillRect/>
              </a:stretch>
            </p:blipFill>
            <p:spPr>
              <a:xfrm>
                <a:off x="549013"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3" name="Avsnittszoom 12">
                <a:extLst>
                  <a:ext uri="{FF2B5EF4-FFF2-40B4-BE49-F238E27FC236}">
                    <a16:creationId xmlns:a16="http://schemas.microsoft.com/office/drawing/2014/main" id="{35FF08EE-41D8-47E2-9056-7DD250B9C162}"/>
                  </a:ext>
                </a:extLst>
              </p:cNvPr>
              <p:cNvGraphicFramePr>
                <a:graphicFrameLocks noChangeAspect="1"/>
              </p:cNvGraphicFramePr>
              <p:nvPr>
                <p:extLst/>
              </p:nvPr>
            </p:nvGraphicFramePr>
            <p:xfrm>
              <a:off x="4304790" y="3997606"/>
              <a:ext cx="3531080" cy="1986232"/>
            </p:xfrm>
            <a:graphic>
              <a:graphicData uri="http://schemas.microsoft.com/office/powerpoint/2016/sectionzoom">
                <psez:sectionZm>
                  <psez:sectionZmObj sectionId="{680663BB-76AD-44B3-A68D-86DFBF24AEB3}">
                    <psez:zmPr id="{30403B98-1652-4DC0-967B-D94FCD170891}" transitionDur="1000">
                      <p166:blipFill xmlns:p166="http://schemas.microsoft.com/office/powerpoint/2016/6/main">
                        <a:blip r:embed="rId15"/>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3" name="Avsnittszoom 12">
                <a:hlinkClick r:id="rId16" action="ppaction://hlinksldjump"/>
                <a:extLst>
                  <a:ext uri="{FF2B5EF4-FFF2-40B4-BE49-F238E27FC236}">
                    <a16:creationId xmlns:a16="http://schemas.microsoft.com/office/drawing/2014/main" id="{35FF08EE-41D8-47E2-9056-7DD250B9C162}"/>
                  </a:ext>
                </a:extLst>
              </p:cNvPr>
              <p:cNvPicPr>
                <a:picLocks noGrp="1" noRot="1" noChangeAspect="1" noMove="1" noResize="1" noEditPoints="1" noAdjustHandles="1" noChangeArrowheads="1" noChangeShapeType="1"/>
              </p:cNvPicPr>
              <p:nvPr/>
            </p:nvPicPr>
            <p:blipFill>
              <a:blip r:embed="rId17"/>
              <a:stretch>
                <a:fillRect/>
              </a:stretch>
            </p:blipFill>
            <p:spPr>
              <a:xfrm>
                <a:off x="4304790"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Avsnittszoom 2">
                <a:extLst>
                  <a:ext uri="{FF2B5EF4-FFF2-40B4-BE49-F238E27FC236}">
                    <a16:creationId xmlns:a16="http://schemas.microsoft.com/office/drawing/2014/main" id="{904D5DAD-B467-41F0-AC54-C19BC1F8EB7E}"/>
                  </a:ext>
                </a:extLst>
              </p:cNvPr>
              <p:cNvGraphicFramePr>
                <a:graphicFrameLocks noChangeAspect="1"/>
              </p:cNvGraphicFramePr>
              <p:nvPr/>
            </p:nvGraphicFramePr>
            <p:xfrm>
              <a:off x="8060567" y="4018591"/>
              <a:ext cx="3531080" cy="1986232"/>
            </p:xfrm>
            <a:graphic>
              <a:graphicData uri="http://schemas.microsoft.com/office/powerpoint/2016/sectionzoom">
                <psez:sectionZm>
                  <psez:sectionZmObj sectionId="{8791CB3E-38B2-4516-AE28-A129E031F478}">
                    <psez:zmPr id="{5AAA7CE3-3B7D-4FF4-BBF7-2C69CB957331}" transitionDur="1000">
                      <p166:blipFill xmlns:p166="http://schemas.microsoft.com/office/powerpoint/2016/6/main">
                        <a:blip r:embed="rId18"/>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3" name="Avsnittszoom 2">
                <a:hlinkClick r:id="rId19" action="ppaction://hlinksldjump"/>
                <a:extLst>
                  <a:ext uri="{FF2B5EF4-FFF2-40B4-BE49-F238E27FC236}">
                    <a16:creationId xmlns:a16="http://schemas.microsoft.com/office/drawing/2014/main" id="{904D5DAD-B467-41F0-AC54-C19BC1F8EB7E}"/>
                  </a:ext>
                </a:extLst>
              </p:cNvPr>
              <p:cNvPicPr>
                <a:picLocks noGrp="1" noRot="1" noChangeAspect="1" noMove="1" noResize="1" noEditPoints="1" noAdjustHandles="1" noChangeArrowheads="1" noChangeShapeType="1"/>
              </p:cNvPicPr>
              <p:nvPr/>
            </p:nvPicPr>
            <p:blipFill>
              <a:blip r:embed="rId20"/>
              <a:stretch>
                <a:fillRect/>
              </a:stretch>
            </p:blipFill>
            <p:spPr>
              <a:xfrm>
                <a:off x="8060567" y="4018591"/>
                <a:ext cx="3531080" cy="1986232"/>
              </a:xfrm>
              <a:prstGeom prst="rect">
                <a:avLst/>
              </a:prstGeom>
              <a:ln w="3175">
                <a:solidFill>
                  <a:prstClr val="ltGray"/>
                </a:solidFill>
              </a:ln>
            </p:spPr>
          </p:pic>
        </mc:Fallback>
      </mc:AlternateContent>
      <p:sp>
        <p:nvSpPr>
          <p:cNvPr id="4" name="textruta 3">
            <a:extLst>
              <a:ext uri="{FF2B5EF4-FFF2-40B4-BE49-F238E27FC236}">
                <a16:creationId xmlns:a16="http://schemas.microsoft.com/office/drawing/2014/main" id="{5ED30ED1-1A97-450D-AC5A-EB876E047128}"/>
              </a:ext>
            </a:extLst>
          </p:cNvPr>
          <p:cNvSpPr txBox="1"/>
          <p:nvPr/>
        </p:nvSpPr>
        <p:spPr>
          <a:xfrm>
            <a:off x="503004" y="603850"/>
            <a:ext cx="10987383" cy="523220"/>
          </a:xfrm>
          <a:prstGeom prst="rect">
            <a:avLst/>
          </a:prstGeom>
          <a:noFill/>
        </p:spPr>
        <p:txBody>
          <a:bodyPr wrap="square" rtlCol="0">
            <a:spAutoFit/>
          </a:bodyPr>
          <a:lstStyle/>
          <a:p>
            <a:pPr algn="ctr"/>
            <a:r>
              <a:rPr lang="sv-SE" sz="2800" dirty="0">
                <a:latin typeface="Brandon Grotesque Black" panose="020B0A03020203060202" pitchFamily="34" charset="0"/>
              </a:rPr>
              <a:t>VÄLJ FRÅGEOMRÅDE GENOM ATT KLICKA PÅ BILDERNA NEDAN!</a:t>
            </a:r>
          </a:p>
        </p:txBody>
      </p:sp>
      <p:sp>
        <p:nvSpPr>
          <p:cNvPr id="8" name="Rektangel 7">
            <a:extLst>
              <a:ext uri="{FF2B5EF4-FFF2-40B4-BE49-F238E27FC236}">
                <a16:creationId xmlns:a16="http://schemas.microsoft.com/office/drawing/2014/main" id="{1AEEC343-BA06-4D01-A6F0-EAF8745B38D6}"/>
              </a:ext>
            </a:extLst>
          </p:cNvPr>
          <p:cNvSpPr/>
          <p:nvPr/>
        </p:nvSpPr>
        <p:spPr>
          <a:xfrm>
            <a:off x="9555813" y="6046906"/>
            <a:ext cx="2035834" cy="40924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latin typeface="Brandon Grotesque Bold" panose="020B0803020203060202" pitchFamily="34" charset="0"/>
              </a:rPr>
              <a:t>Patientberättelser</a:t>
            </a:r>
          </a:p>
        </p:txBody>
      </p:sp>
    </p:spTree>
    <p:extLst>
      <p:ext uri="{BB962C8B-B14F-4D97-AF65-F5344CB8AC3E}">
        <p14:creationId xmlns:p14="http://schemas.microsoft.com/office/powerpoint/2010/main" val="3599622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57969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9" y="599147"/>
            <a:ext cx="5796956" cy="1631216"/>
          </a:xfrm>
          <a:prstGeom prst="rect">
            <a:avLst/>
          </a:prstGeom>
          <a:noFill/>
        </p:spPr>
        <p:txBody>
          <a:bodyPr wrap="square" rtlCol="0">
            <a:spAutoFit/>
          </a:bodyPr>
          <a:lstStyle/>
          <a:p>
            <a:r>
              <a:rPr lang="sv-SE" sz="3200" dirty="0">
                <a:solidFill>
                  <a:schemeClr val="accent2"/>
                </a:solidFill>
                <a:latin typeface="Brandon Grotesque Bold" panose="020B0803020203060202" pitchFamily="34" charset="0"/>
              </a:rPr>
              <a:t>I KRONOBERG SKA VÅRDEN VARA TILL FÖR ALLA</a:t>
            </a:r>
          </a:p>
          <a:p>
            <a:endParaRPr lang="sv-SE" sz="3600" dirty="0">
              <a:solidFill>
                <a:schemeClr val="accent3"/>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540158"/>
            <a:ext cx="7878802" cy="830997"/>
          </a:xfrm>
          <a:prstGeom prst="rect">
            <a:avLst/>
          </a:prstGeom>
          <a:noFill/>
        </p:spPr>
        <p:txBody>
          <a:bodyPr wrap="square" rtlCol="0">
            <a:spAutoFit/>
          </a:bodyPr>
          <a:lstStyle/>
          <a:p>
            <a:r>
              <a:rPr lang="sv-SE" sz="2400" dirty="0">
                <a:latin typeface="Garamond" panose="02020404030301010803" pitchFamily="18" charset="0"/>
              </a:rPr>
              <a:t>Hur kan den nära vården ge oss bättre förutsättningar att erbjuda en likvärdig vård för invånarna oavsett var de bor?</a:t>
            </a:r>
          </a:p>
        </p:txBody>
      </p:sp>
    </p:spTree>
    <p:extLst>
      <p:ext uri="{BB962C8B-B14F-4D97-AF65-F5344CB8AC3E}">
        <p14:creationId xmlns:p14="http://schemas.microsoft.com/office/powerpoint/2010/main" val="2409515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57969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9" y="599147"/>
            <a:ext cx="5796956" cy="1631216"/>
          </a:xfrm>
          <a:prstGeom prst="rect">
            <a:avLst/>
          </a:prstGeom>
          <a:noFill/>
        </p:spPr>
        <p:txBody>
          <a:bodyPr wrap="square" rtlCol="0">
            <a:spAutoFit/>
          </a:bodyPr>
          <a:lstStyle/>
          <a:p>
            <a:r>
              <a:rPr lang="sv-SE" sz="3200" dirty="0">
                <a:solidFill>
                  <a:schemeClr val="accent2"/>
                </a:solidFill>
                <a:latin typeface="Brandon Grotesque Bold" panose="020B0803020203060202" pitchFamily="34" charset="0"/>
              </a:rPr>
              <a:t>I KRONOBERG SKA VÅRDEN VARA TILL FÖR ALLA</a:t>
            </a:r>
          </a:p>
          <a:p>
            <a:endParaRPr lang="sv-SE" sz="3600" dirty="0">
              <a:solidFill>
                <a:schemeClr val="accent3"/>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98952"/>
            <a:ext cx="7878802" cy="461665"/>
          </a:xfrm>
          <a:prstGeom prst="rect">
            <a:avLst/>
          </a:prstGeom>
          <a:noFill/>
        </p:spPr>
        <p:txBody>
          <a:bodyPr wrap="square" rtlCol="0">
            <a:spAutoFit/>
          </a:bodyPr>
          <a:lstStyle/>
          <a:p>
            <a:r>
              <a:rPr lang="sv-SE" sz="2400" dirty="0">
                <a:latin typeface="Garamond" panose="02020404030301010803" pitchFamily="18" charset="0"/>
              </a:rPr>
              <a:t>Hur kan vi arbeta för att resurserna ska räcka till fler?</a:t>
            </a:r>
          </a:p>
        </p:txBody>
      </p:sp>
    </p:spTree>
    <p:extLst>
      <p:ext uri="{BB962C8B-B14F-4D97-AF65-F5344CB8AC3E}">
        <p14:creationId xmlns:p14="http://schemas.microsoft.com/office/powerpoint/2010/main" val="5790084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57969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9" y="599147"/>
            <a:ext cx="5796956" cy="1631216"/>
          </a:xfrm>
          <a:prstGeom prst="rect">
            <a:avLst/>
          </a:prstGeom>
          <a:noFill/>
        </p:spPr>
        <p:txBody>
          <a:bodyPr wrap="square" rtlCol="0">
            <a:spAutoFit/>
          </a:bodyPr>
          <a:lstStyle/>
          <a:p>
            <a:r>
              <a:rPr lang="sv-SE" sz="3200" dirty="0">
                <a:solidFill>
                  <a:schemeClr val="accent2"/>
                </a:solidFill>
                <a:latin typeface="Brandon Grotesque Bold" panose="020B0803020203060202" pitchFamily="34" charset="0"/>
              </a:rPr>
              <a:t>I KRONOBERG SKA VÅRDEN VARA TILL FÖR ALLA</a:t>
            </a:r>
          </a:p>
          <a:p>
            <a:endParaRPr lang="sv-SE" sz="3600" dirty="0">
              <a:solidFill>
                <a:schemeClr val="accent3"/>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12686"/>
            <a:ext cx="7878802" cy="830997"/>
          </a:xfrm>
          <a:prstGeom prst="rect">
            <a:avLst/>
          </a:prstGeom>
          <a:noFill/>
        </p:spPr>
        <p:txBody>
          <a:bodyPr wrap="square" rtlCol="0">
            <a:spAutoFit/>
          </a:bodyPr>
          <a:lstStyle/>
          <a:p>
            <a:r>
              <a:rPr lang="sv-SE" sz="2400" dirty="0">
                <a:latin typeface="Garamond" panose="02020404030301010803" pitchFamily="18" charset="0"/>
              </a:rPr>
              <a:t>Hur kan du och kollegorna på din enhet ta större hänsyn till hela patientens vårdbehov?</a:t>
            </a:r>
          </a:p>
        </p:txBody>
      </p:sp>
    </p:spTree>
    <p:extLst>
      <p:ext uri="{BB962C8B-B14F-4D97-AF65-F5344CB8AC3E}">
        <p14:creationId xmlns:p14="http://schemas.microsoft.com/office/powerpoint/2010/main" val="1506223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57969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9" y="599147"/>
            <a:ext cx="5796956" cy="1631216"/>
          </a:xfrm>
          <a:prstGeom prst="rect">
            <a:avLst/>
          </a:prstGeom>
          <a:noFill/>
        </p:spPr>
        <p:txBody>
          <a:bodyPr wrap="square" rtlCol="0">
            <a:spAutoFit/>
          </a:bodyPr>
          <a:lstStyle/>
          <a:p>
            <a:r>
              <a:rPr lang="sv-SE" sz="3200" dirty="0">
                <a:solidFill>
                  <a:schemeClr val="accent2"/>
                </a:solidFill>
                <a:latin typeface="Brandon Grotesque Bold" panose="020B0803020203060202" pitchFamily="34" charset="0"/>
              </a:rPr>
              <a:t>I KRONOBERG SKA VÅRDEN VARA TILL FÖR ALLA</a:t>
            </a:r>
          </a:p>
          <a:p>
            <a:endParaRPr lang="sv-SE" sz="3600" dirty="0">
              <a:solidFill>
                <a:schemeClr val="accent3"/>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626423"/>
            <a:ext cx="7878802" cy="830997"/>
          </a:xfrm>
          <a:prstGeom prst="rect">
            <a:avLst/>
          </a:prstGeom>
          <a:noFill/>
        </p:spPr>
        <p:txBody>
          <a:bodyPr wrap="square" rtlCol="0">
            <a:spAutoFit/>
          </a:bodyPr>
          <a:lstStyle/>
          <a:p>
            <a:r>
              <a:rPr lang="sv-SE" sz="2400" dirty="0">
                <a:latin typeface="Garamond" panose="02020404030301010803" pitchFamily="18" charset="0"/>
              </a:rPr>
              <a:t>Hur kan vi få resurserna att räcka till en ökad andel äldre med komplexa och stora vårdbehov?</a:t>
            </a:r>
          </a:p>
        </p:txBody>
      </p:sp>
    </p:spTree>
    <p:extLst>
      <p:ext uri="{BB962C8B-B14F-4D97-AF65-F5344CB8AC3E}">
        <p14:creationId xmlns:p14="http://schemas.microsoft.com/office/powerpoint/2010/main" val="26039631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57969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9" y="599147"/>
            <a:ext cx="5796956" cy="1631216"/>
          </a:xfrm>
          <a:prstGeom prst="rect">
            <a:avLst/>
          </a:prstGeom>
          <a:noFill/>
        </p:spPr>
        <p:txBody>
          <a:bodyPr wrap="square" rtlCol="0">
            <a:spAutoFit/>
          </a:bodyPr>
          <a:lstStyle/>
          <a:p>
            <a:r>
              <a:rPr lang="sv-SE" sz="3200" dirty="0">
                <a:solidFill>
                  <a:schemeClr val="accent2"/>
                </a:solidFill>
                <a:latin typeface="Brandon Grotesque Bold" panose="020B0803020203060202" pitchFamily="34" charset="0"/>
              </a:rPr>
              <a:t>I KRONOBERG SKA VÅRDEN VARA TILL FÖR ALLA</a:t>
            </a:r>
          </a:p>
          <a:p>
            <a:endParaRPr lang="sv-SE" sz="3600" dirty="0">
              <a:solidFill>
                <a:schemeClr val="accent3"/>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522905"/>
            <a:ext cx="7878802" cy="1692771"/>
          </a:xfrm>
          <a:prstGeom prst="rect">
            <a:avLst/>
          </a:prstGeom>
          <a:noFill/>
        </p:spPr>
        <p:txBody>
          <a:bodyPr wrap="square" rtlCol="0">
            <a:spAutoFit/>
          </a:bodyPr>
          <a:lstStyle/>
          <a:p>
            <a:r>
              <a:rPr lang="sv-SE" sz="2400" dirty="0">
                <a:latin typeface="Garamond" panose="02020404030301010803" pitchFamily="18" charset="0"/>
              </a:rPr>
              <a:t>En del i omställningen till nära vård handlar om ökad digitalisering. </a:t>
            </a:r>
          </a:p>
          <a:p>
            <a:endParaRPr lang="sv-SE" sz="800" dirty="0">
              <a:latin typeface="Garamond" panose="02020404030301010803" pitchFamily="18" charset="0"/>
            </a:endParaRPr>
          </a:p>
          <a:p>
            <a:r>
              <a:rPr lang="sv-SE" sz="2400" dirty="0">
                <a:latin typeface="Garamond" panose="02020404030301010803" pitchFamily="18" charset="0"/>
              </a:rPr>
              <a:t>- Vilka möjligheter och utmaningar kan digitaliseringen skapa ur ett jämlikhetsperspektiv?</a:t>
            </a:r>
          </a:p>
        </p:txBody>
      </p:sp>
    </p:spTree>
    <p:extLst>
      <p:ext uri="{BB962C8B-B14F-4D97-AF65-F5344CB8AC3E}">
        <p14:creationId xmlns:p14="http://schemas.microsoft.com/office/powerpoint/2010/main" val="23556898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ez="http://schemas.microsoft.com/office/powerpoint/2016/sectionzoom">
        <mc:Choice Requires="psez">
          <p:graphicFrame>
            <p:nvGraphicFramePr>
              <p:cNvPr id="5" name="Avsnittszoom 4">
                <a:extLst>
                  <a:ext uri="{FF2B5EF4-FFF2-40B4-BE49-F238E27FC236}">
                    <a16:creationId xmlns:a16="http://schemas.microsoft.com/office/drawing/2014/main" id="{7288E205-DA9B-41DD-BCAA-9BDD9849ECC6}"/>
                  </a:ext>
                </a:extLst>
              </p:cNvPr>
              <p:cNvGraphicFramePr>
                <a:graphicFrameLocks noChangeAspect="1"/>
              </p:cNvGraphicFramePr>
              <p:nvPr>
                <p:extLst/>
              </p:nvPr>
            </p:nvGraphicFramePr>
            <p:xfrm>
              <a:off x="554763" y="1569222"/>
              <a:ext cx="3531080" cy="1986232"/>
            </p:xfrm>
            <a:graphic>
              <a:graphicData uri="http://schemas.microsoft.com/office/powerpoint/2016/sectionzoom">
                <psez:sectionZm>
                  <psez:sectionZmObj sectionId="{C832681E-F75E-4BF9-8C56-5E44C8EA98B1}">
                    <psez:zmPr id="{FC39E917-2DAC-41DD-9C3B-227F9AADB45F}" transitionDur="1000">
                      <p166:blipFill xmlns:p166="http://schemas.microsoft.com/office/powerpoint/2016/6/main">
                        <a:blip r:embed="rId3"/>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5" name="Avsnittszoom 4">
                <a:hlinkClick r:id="rId4" action="ppaction://hlinksldjump"/>
                <a:extLst>
                  <a:ext uri="{FF2B5EF4-FFF2-40B4-BE49-F238E27FC236}">
                    <a16:creationId xmlns:a16="http://schemas.microsoft.com/office/drawing/2014/main" id="{7288E205-DA9B-41DD-BCAA-9BDD9849ECC6}"/>
                  </a:ext>
                </a:extLst>
              </p:cNvPr>
              <p:cNvPicPr>
                <a:picLocks noGrp="1" noRot="1" noChangeAspect="1" noMove="1" noResize="1" noEditPoints="1" noAdjustHandles="1" noChangeArrowheads="1" noChangeShapeType="1"/>
              </p:cNvPicPr>
              <p:nvPr/>
            </p:nvPicPr>
            <p:blipFill>
              <a:blip r:embed="rId5"/>
              <a:stretch>
                <a:fillRect/>
              </a:stretch>
            </p:blipFill>
            <p:spPr>
              <a:xfrm>
                <a:off x="554763" y="1569222"/>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7" name="Avsnittszoom 6">
                <a:extLst>
                  <a:ext uri="{FF2B5EF4-FFF2-40B4-BE49-F238E27FC236}">
                    <a16:creationId xmlns:a16="http://schemas.microsoft.com/office/drawing/2014/main" id="{E8233E35-7E7A-4998-9317-BEA279F955D2}"/>
                  </a:ext>
                </a:extLst>
              </p:cNvPr>
              <p:cNvGraphicFramePr>
                <a:graphicFrameLocks noChangeAspect="1"/>
              </p:cNvGraphicFramePr>
              <p:nvPr>
                <p:extLst/>
              </p:nvPr>
            </p:nvGraphicFramePr>
            <p:xfrm>
              <a:off x="4307665" y="1588341"/>
              <a:ext cx="3531080" cy="1986232"/>
            </p:xfrm>
            <a:graphic>
              <a:graphicData uri="http://schemas.microsoft.com/office/powerpoint/2016/sectionzoom">
                <psez:sectionZm>
                  <psez:sectionZmObj sectionId="{77A53037-0A78-444D-93A2-6C46EBC33FC7}">
                    <psez:zmPr id="{EC6DFCE4-7A56-48A8-BBD4-B011B6C68A6A}" transitionDur="1000">
                      <p166:blipFill xmlns:p166="http://schemas.microsoft.com/office/powerpoint/2016/6/main">
                        <a:blip r:embed="rId6"/>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7" name="Avsnittszoom 6">
                <a:hlinkClick r:id="rId7" action="ppaction://hlinksldjump"/>
                <a:extLst>
                  <a:ext uri="{FF2B5EF4-FFF2-40B4-BE49-F238E27FC236}">
                    <a16:creationId xmlns:a16="http://schemas.microsoft.com/office/drawing/2014/main" id="{E8233E35-7E7A-4998-9317-BEA279F955D2}"/>
                  </a:ext>
                </a:extLst>
              </p:cNvPr>
              <p:cNvPicPr>
                <a:picLocks noGrp="1" noRot="1" noChangeAspect="1" noMove="1" noResize="1" noEditPoints="1" noAdjustHandles="1" noChangeArrowheads="1" noChangeShapeType="1"/>
              </p:cNvPicPr>
              <p:nvPr/>
            </p:nvPicPr>
            <p:blipFill>
              <a:blip r:embed="rId8"/>
              <a:stretch>
                <a:fillRect/>
              </a:stretch>
            </p:blipFill>
            <p:spPr>
              <a:xfrm>
                <a:off x="4307665" y="1588341"/>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9" name="Avsnittszoom 8">
                <a:extLst>
                  <a:ext uri="{FF2B5EF4-FFF2-40B4-BE49-F238E27FC236}">
                    <a16:creationId xmlns:a16="http://schemas.microsoft.com/office/drawing/2014/main" id="{894D6D7E-8612-442B-BE27-5F5EA314F288}"/>
                  </a:ext>
                </a:extLst>
              </p:cNvPr>
              <p:cNvGraphicFramePr>
                <a:graphicFrameLocks noChangeAspect="1"/>
              </p:cNvGraphicFramePr>
              <p:nvPr>
                <p:extLst/>
              </p:nvPr>
            </p:nvGraphicFramePr>
            <p:xfrm>
              <a:off x="8060567" y="1581036"/>
              <a:ext cx="3531080" cy="1986232"/>
            </p:xfrm>
            <a:graphic>
              <a:graphicData uri="http://schemas.microsoft.com/office/powerpoint/2016/sectionzoom">
                <psez:sectionZm>
                  <psez:sectionZmObj sectionId="{C5B1CE9C-A0FA-47CB-8C3D-CD86D48F3D47}">
                    <psez:zmPr id="{34A383E2-9830-46CC-BF77-AEB4BB0108E6}" transitionDur="1000">
                      <p166:blipFill xmlns:p166="http://schemas.microsoft.com/office/powerpoint/2016/6/main">
                        <a:blip r:embed="rId9"/>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9" name="Avsnittszoom 8">
                <a:hlinkClick r:id="rId10" action="ppaction://hlinksldjump"/>
                <a:extLst>
                  <a:ext uri="{FF2B5EF4-FFF2-40B4-BE49-F238E27FC236}">
                    <a16:creationId xmlns:a16="http://schemas.microsoft.com/office/drawing/2014/main" id="{894D6D7E-8612-442B-BE27-5F5EA314F288}"/>
                  </a:ext>
                </a:extLst>
              </p:cNvPr>
              <p:cNvPicPr>
                <a:picLocks noGrp="1" noRot="1" noChangeAspect="1" noMove="1" noResize="1" noEditPoints="1" noAdjustHandles="1" noChangeArrowheads="1" noChangeShapeType="1"/>
              </p:cNvPicPr>
              <p:nvPr/>
            </p:nvPicPr>
            <p:blipFill>
              <a:blip r:embed="rId11"/>
              <a:stretch>
                <a:fillRect/>
              </a:stretch>
            </p:blipFill>
            <p:spPr>
              <a:xfrm>
                <a:off x="8060567" y="158103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1" name="Avsnittszoom 10">
                <a:extLst>
                  <a:ext uri="{FF2B5EF4-FFF2-40B4-BE49-F238E27FC236}">
                    <a16:creationId xmlns:a16="http://schemas.microsoft.com/office/drawing/2014/main" id="{5962BCE7-4254-4C07-838E-35B834BD96EA}"/>
                  </a:ext>
                </a:extLst>
              </p:cNvPr>
              <p:cNvGraphicFramePr>
                <a:graphicFrameLocks noChangeAspect="1"/>
              </p:cNvGraphicFramePr>
              <p:nvPr>
                <p:extLst/>
              </p:nvPr>
            </p:nvGraphicFramePr>
            <p:xfrm>
              <a:off x="549013" y="3997606"/>
              <a:ext cx="3531080" cy="1986232"/>
            </p:xfrm>
            <a:graphic>
              <a:graphicData uri="http://schemas.microsoft.com/office/powerpoint/2016/sectionzoom">
                <psez:sectionZm>
                  <psez:sectionZmObj sectionId="{2F4FAC6F-9E53-48A9-A1C7-72381E203257}">
                    <psez:zmPr id="{495F48C5-4996-4E2A-A230-297BC9B92BDF}" transitionDur="1000">
                      <p166:blipFill xmlns:p166="http://schemas.microsoft.com/office/powerpoint/2016/6/main">
                        <a:blip r:embed="rId12"/>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1" name="Avsnittszoom 10">
                <a:hlinkClick r:id="rId13" action="ppaction://hlinksldjump"/>
                <a:extLst>
                  <a:ext uri="{FF2B5EF4-FFF2-40B4-BE49-F238E27FC236}">
                    <a16:creationId xmlns:a16="http://schemas.microsoft.com/office/drawing/2014/main" id="{5962BCE7-4254-4C07-838E-35B834BD96EA}"/>
                  </a:ext>
                </a:extLst>
              </p:cNvPr>
              <p:cNvPicPr>
                <a:picLocks noGrp="1" noRot="1" noChangeAspect="1" noMove="1" noResize="1" noEditPoints="1" noAdjustHandles="1" noChangeArrowheads="1" noChangeShapeType="1"/>
              </p:cNvPicPr>
              <p:nvPr/>
            </p:nvPicPr>
            <p:blipFill>
              <a:blip r:embed="rId14"/>
              <a:stretch>
                <a:fillRect/>
              </a:stretch>
            </p:blipFill>
            <p:spPr>
              <a:xfrm>
                <a:off x="549013"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3" name="Avsnittszoom 12">
                <a:extLst>
                  <a:ext uri="{FF2B5EF4-FFF2-40B4-BE49-F238E27FC236}">
                    <a16:creationId xmlns:a16="http://schemas.microsoft.com/office/drawing/2014/main" id="{35FF08EE-41D8-47E2-9056-7DD250B9C162}"/>
                  </a:ext>
                </a:extLst>
              </p:cNvPr>
              <p:cNvGraphicFramePr>
                <a:graphicFrameLocks noChangeAspect="1"/>
              </p:cNvGraphicFramePr>
              <p:nvPr>
                <p:extLst/>
              </p:nvPr>
            </p:nvGraphicFramePr>
            <p:xfrm>
              <a:off x="4304790" y="3997606"/>
              <a:ext cx="3531080" cy="1986232"/>
            </p:xfrm>
            <a:graphic>
              <a:graphicData uri="http://schemas.microsoft.com/office/powerpoint/2016/sectionzoom">
                <psez:sectionZm>
                  <psez:sectionZmObj sectionId="{680663BB-76AD-44B3-A68D-86DFBF24AEB3}">
                    <psez:zmPr id="{30403B98-1652-4DC0-967B-D94FCD170891}" transitionDur="1000">
                      <p166:blipFill xmlns:p166="http://schemas.microsoft.com/office/powerpoint/2016/6/main">
                        <a:blip r:embed="rId15"/>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3" name="Avsnittszoom 12">
                <a:hlinkClick r:id="rId16" action="ppaction://hlinksldjump"/>
                <a:extLst>
                  <a:ext uri="{FF2B5EF4-FFF2-40B4-BE49-F238E27FC236}">
                    <a16:creationId xmlns:a16="http://schemas.microsoft.com/office/drawing/2014/main" id="{35FF08EE-41D8-47E2-9056-7DD250B9C162}"/>
                  </a:ext>
                </a:extLst>
              </p:cNvPr>
              <p:cNvPicPr>
                <a:picLocks noGrp="1" noRot="1" noChangeAspect="1" noMove="1" noResize="1" noEditPoints="1" noAdjustHandles="1" noChangeArrowheads="1" noChangeShapeType="1"/>
              </p:cNvPicPr>
              <p:nvPr/>
            </p:nvPicPr>
            <p:blipFill>
              <a:blip r:embed="rId17"/>
              <a:stretch>
                <a:fillRect/>
              </a:stretch>
            </p:blipFill>
            <p:spPr>
              <a:xfrm>
                <a:off x="4304790"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Avsnittszoom 2">
                <a:extLst>
                  <a:ext uri="{FF2B5EF4-FFF2-40B4-BE49-F238E27FC236}">
                    <a16:creationId xmlns:a16="http://schemas.microsoft.com/office/drawing/2014/main" id="{904D5DAD-B467-41F0-AC54-C19BC1F8EB7E}"/>
                  </a:ext>
                </a:extLst>
              </p:cNvPr>
              <p:cNvGraphicFramePr>
                <a:graphicFrameLocks noChangeAspect="1"/>
              </p:cNvGraphicFramePr>
              <p:nvPr/>
            </p:nvGraphicFramePr>
            <p:xfrm>
              <a:off x="8060567" y="4018591"/>
              <a:ext cx="3531080" cy="1986232"/>
            </p:xfrm>
            <a:graphic>
              <a:graphicData uri="http://schemas.microsoft.com/office/powerpoint/2016/sectionzoom">
                <psez:sectionZm>
                  <psez:sectionZmObj sectionId="{8791CB3E-38B2-4516-AE28-A129E031F478}">
                    <psez:zmPr id="{5AAA7CE3-3B7D-4FF4-BBF7-2C69CB957331}" transitionDur="1000">
                      <p166:blipFill xmlns:p166="http://schemas.microsoft.com/office/powerpoint/2016/6/main">
                        <a:blip r:embed="rId18"/>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3" name="Avsnittszoom 2">
                <a:hlinkClick r:id="rId19" action="ppaction://hlinksldjump"/>
                <a:extLst>
                  <a:ext uri="{FF2B5EF4-FFF2-40B4-BE49-F238E27FC236}">
                    <a16:creationId xmlns:a16="http://schemas.microsoft.com/office/drawing/2014/main" id="{904D5DAD-B467-41F0-AC54-C19BC1F8EB7E}"/>
                  </a:ext>
                </a:extLst>
              </p:cNvPr>
              <p:cNvPicPr>
                <a:picLocks noGrp="1" noRot="1" noChangeAspect="1" noMove="1" noResize="1" noEditPoints="1" noAdjustHandles="1" noChangeArrowheads="1" noChangeShapeType="1"/>
              </p:cNvPicPr>
              <p:nvPr/>
            </p:nvPicPr>
            <p:blipFill>
              <a:blip r:embed="rId20"/>
              <a:stretch>
                <a:fillRect/>
              </a:stretch>
            </p:blipFill>
            <p:spPr>
              <a:xfrm>
                <a:off x="8060567" y="4018591"/>
                <a:ext cx="3531080" cy="1986232"/>
              </a:xfrm>
              <a:prstGeom prst="rect">
                <a:avLst/>
              </a:prstGeom>
              <a:ln w="3175">
                <a:solidFill>
                  <a:prstClr val="ltGray"/>
                </a:solidFill>
              </a:ln>
            </p:spPr>
          </p:pic>
        </mc:Fallback>
      </mc:AlternateContent>
      <p:sp>
        <p:nvSpPr>
          <p:cNvPr id="4" name="textruta 3">
            <a:extLst>
              <a:ext uri="{FF2B5EF4-FFF2-40B4-BE49-F238E27FC236}">
                <a16:creationId xmlns:a16="http://schemas.microsoft.com/office/drawing/2014/main" id="{5ED30ED1-1A97-450D-AC5A-EB876E047128}"/>
              </a:ext>
            </a:extLst>
          </p:cNvPr>
          <p:cNvSpPr txBox="1"/>
          <p:nvPr/>
        </p:nvSpPr>
        <p:spPr>
          <a:xfrm>
            <a:off x="503004" y="603850"/>
            <a:ext cx="10987383" cy="523220"/>
          </a:xfrm>
          <a:prstGeom prst="rect">
            <a:avLst/>
          </a:prstGeom>
          <a:noFill/>
        </p:spPr>
        <p:txBody>
          <a:bodyPr wrap="square" rtlCol="0">
            <a:spAutoFit/>
          </a:bodyPr>
          <a:lstStyle/>
          <a:p>
            <a:pPr algn="ctr"/>
            <a:r>
              <a:rPr lang="sv-SE" sz="2800" dirty="0">
                <a:latin typeface="Brandon Grotesque Black" panose="020B0A03020203060202" pitchFamily="34" charset="0"/>
              </a:rPr>
              <a:t>VÄLJ FRÅGEOMRÅDE GENOM ATT KLICKA PÅ BILDERNA NEDAN!</a:t>
            </a:r>
          </a:p>
        </p:txBody>
      </p:sp>
      <p:sp>
        <p:nvSpPr>
          <p:cNvPr id="8" name="Rektangel 7">
            <a:extLst>
              <a:ext uri="{FF2B5EF4-FFF2-40B4-BE49-F238E27FC236}">
                <a16:creationId xmlns:a16="http://schemas.microsoft.com/office/drawing/2014/main" id="{1AEEC343-BA06-4D01-A6F0-EAF8745B38D6}"/>
              </a:ext>
            </a:extLst>
          </p:cNvPr>
          <p:cNvSpPr/>
          <p:nvPr/>
        </p:nvSpPr>
        <p:spPr>
          <a:xfrm>
            <a:off x="9555813" y="6049530"/>
            <a:ext cx="2035834" cy="40924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latin typeface="Brandon Grotesque Bold" panose="020B0803020203060202" pitchFamily="34" charset="0"/>
              </a:rPr>
              <a:t>Patientberättelser</a:t>
            </a:r>
          </a:p>
        </p:txBody>
      </p:sp>
    </p:spTree>
    <p:extLst>
      <p:ext uri="{BB962C8B-B14F-4D97-AF65-F5344CB8AC3E}">
        <p14:creationId xmlns:p14="http://schemas.microsoft.com/office/powerpoint/2010/main" val="2954664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50712"/>
            <a:ext cx="7878802" cy="954107"/>
          </a:xfrm>
          <a:prstGeom prst="rect">
            <a:avLst/>
          </a:prstGeom>
          <a:noFill/>
        </p:spPr>
        <p:txBody>
          <a:bodyPr wrap="square" rtlCol="0">
            <a:spAutoFit/>
          </a:bodyPr>
          <a:lstStyle/>
          <a:p>
            <a:r>
              <a:rPr lang="sv-SE" sz="2400" dirty="0">
                <a:latin typeface="Garamond" panose="02020404030301010803" pitchFamily="18" charset="0"/>
              </a:rPr>
              <a:t>Hur kan vi förbättra flödet för patienten?</a:t>
            </a:r>
          </a:p>
          <a:p>
            <a:endParaRPr lang="sv-SE" sz="800" dirty="0">
              <a:latin typeface="Garamond" panose="02020404030301010803" pitchFamily="18" charset="0"/>
            </a:endParaRPr>
          </a:p>
          <a:p>
            <a:r>
              <a:rPr lang="sv-SE" sz="2400" dirty="0">
                <a:latin typeface="Garamond" panose="02020404030301010803" pitchFamily="18" charset="0"/>
              </a:rPr>
              <a:t>Hur kan du och kollegorna på din enhet bidra? </a:t>
            </a:r>
          </a:p>
        </p:txBody>
      </p:sp>
    </p:spTree>
    <p:extLst>
      <p:ext uri="{BB962C8B-B14F-4D97-AF65-F5344CB8AC3E}">
        <p14:creationId xmlns:p14="http://schemas.microsoft.com/office/powerpoint/2010/main" val="161385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16206"/>
            <a:ext cx="7878802" cy="461665"/>
          </a:xfrm>
          <a:prstGeom prst="rect">
            <a:avLst/>
          </a:prstGeom>
          <a:noFill/>
        </p:spPr>
        <p:txBody>
          <a:bodyPr wrap="square" rtlCol="0">
            <a:spAutoFit/>
          </a:bodyPr>
          <a:lstStyle/>
          <a:p>
            <a:r>
              <a:rPr lang="sv-SE" sz="2400" dirty="0">
                <a:latin typeface="Garamond" panose="02020404030301010803" pitchFamily="18" charset="0"/>
              </a:rPr>
              <a:t>Hur kan du ta ett större ansvar för patientens nästa steg?</a:t>
            </a:r>
          </a:p>
        </p:txBody>
      </p:sp>
    </p:spTree>
    <p:extLst>
      <p:ext uri="{BB962C8B-B14F-4D97-AF65-F5344CB8AC3E}">
        <p14:creationId xmlns:p14="http://schemas.microsoft.com/office/powerpoint/2010/main" val="3232621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16206"/>
            <a:ext cx="7878802" cy="461665"/>
          </a:xfrm>
          <a:prstGeom prst="rect">
            <a:avLst/>
          </a:prstGeom>
          <a:noFill/>
        </p:spPr>
        <p:txBody>
          <a:bodyPr wrap="square" rtlCol="0">
            <a:spAutoFit/>
          </a:bodyPr>
          <a:lstStyle/>
          <a:p>
            <a:r>
              <a:rPr lang="sv-SE" sz="2400" dirty="0">
                <a:latin typeface="Garamond" panose="02020404030301010803" pitchFamily="18" charset="0"/>
              </a:rPr>
              <a:t>Hur kan digitalisering vara ett verktyg i den nära vården?</a:t>
            </a:r>
          </a:p>
        </p:txBody>
      </p:sp>
    </p:spTree>
    <p:extLst>
      <p:ext uri="{BB962C8B-B14F-4D97-AF65-F5344CB8AC3E}">
        <p14:creationId xmlns:p14="http://schemas.microsoft.com/office/powerpoint/2010/main" val="35647042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3"/>
        </a:solidFill>
        <a:effectLst/>
      </p:bgPr>
    </p:bg>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9EB15AAB-1A6B-4853-A3BC-4DC64EE95483}"/>
              </a:ext>
            </a:extLst>
          </p:cNvPr>
          <p:cNvSpPr txBox="1"/>
          <p:nvPr/>
        </p:nvSpPr>
        <p:spPr>
          <a:xfrm>
            <a:off x="2901657" y="2967335"/>
            <a:ext cx="6388686" cy="923330"/>
          </a:xfrm>
          <a:prstGeom prst="rect">
            <a:avLst/>
          </a:prstGeom>
          <a:noFill/>
        </p:spPr>
        <p:txBody>
          <a:bodyPr wrap="square" rtlCol="0">
            <a:spAutoFit/>
          </a:bodyPr>
          <a:lstStyle/>
          <a:p>
            <a:pPr algn="ctr"/>
            <a:r>
              <a:rPr lang="sv-SE" sz="5400" dirty="0">
                <a:solidFill>
                  <a:schemeClr val="bg1"/>
                </a:solidFill>
                <a:latin typeface="Brandon Grotesque Bold" panose="020B0803020203060202" pitchFamily="34" charset="0"/>
              </a:rPr>
              <a:t>ÖVERGRIPANDE</a:t>
            </a:r>
          </a:p>
        </p:txBody>
      </p:sp>
    </p:spTree>
    <p:extLst>
      <p:ext uri="{BB962C8B-B14F-4D97-AF65-F5344CB8AC3E}">
        <p14:creationId xmlns:p14="http://schemas.microsoft.com/office/powerpoint/2010/main" val="2561440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16206"/>
            <a:ext cx="7878802" cy="830997"/>
          </a:xfrm>
          <a:prstGeom prst="rect">
            <a:avLst/>
          </a:prstGeom>
          <a:noFill/>
        </p:spPr>
        <p:txBody>
          <a:bodyPr wrap="square" rtlCol="0">
            <a:spAutoFit/>
          </a:bodyPr>
          <a:lstStyle/>
          <a:p>
            <a:r>
              <a:rPr lang="sv-SE" sz="2400" dirty="0">
                <a:latin typeface="Garamond" panose="02020404030301010803" pitchFamily="18" charset="0"/>
              </a:rPr>
              <a:t>Vilka typer av patientkontakter på din enhet skulle lämpa sig för digital kommunikation?</a:t>
            </a:r>
          </a:p>
        </p:txBody>
      </p:sp>
    </p:spTree>
    <p:extLst>
      <p:ext uri="{BB962C8B-B14F-4D97-AF65-F5344CB8AC3E}">
        <p14:creationId xmlns:p14="http://schemas.microsoft.com/office/powerpoint/2010/main" val="5649125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16206"/>
            <a:ext cx="7878802" cy="830997"/>
          </a:xfrm>
          <a:prstGeom prst="rect">
            <a:avLst/>
          </a:prstGeom>
          <a:noFill/>
        </p:spPr>
        <p:txBody>
          <a:bodyPr wrap="square" rtlCol="0">
            <a:spAutoFit/>
          </a:bodyPr>
          <a:lstStyle/>
          <a:p>
            <a:r>
              <a:rPr lang="sv-SE" sz="2400" dirty="0">
                <a:latin typeface="Garamond" panose="02020404030301010803" pitchFamily="18" charset="0"/>
              </a:rPr>
              <a:t>Hur skulle din enhet och patienterna ni möter kunna dra större nytta av digitaliseringens möjligheter?</a:t>
            </a:r>
          </a:p>
        </p:txBody>
      </p:sp>
    </p:spTree>
    <p:extLst>
      <p:ext uri="{BB962C8B-B14F-4D97-AF65-F5344CB8AC3E}">
        <p14:creationId xmlns:p14="http://schemas.microsoft.com/office/powerpoint/2010/main" val="36152676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436643"/>
            <a:ext cx="7878802" cy="2062103"/>
          </a:xfrm>
          <a:prstGeom prst="rect">
            <a:avLst/>
          </a:prstGeom>
          <a:noFill/>
        </p:spPr>
        <p:txBody>
          <a:bodyPr wrap="square" rtlCol="0">
            <a:spAutoFit/>
          </a:bodyPr>
          <a:lstStyle/>
          <a:p>
            <a:r>
              <a:rPr lang="sv-SE" sz="2400" dirty="0">
                <a:latin typeface="Garamond" panose="02020404030301010803" pitchFamily="18" charset="0"/>
              </a:rPr>
              <a:t>Digitaliseringen ska göra hälso- och sjukvården digifysisk, det vill säga att digitala verktyg ska komplettera det fysiska mötet på ett bra sätt.</a:t>
            </a:r>
          </a:p>
          <a:p>
            <a:endParaRPr lang="sv-SE" sz="800" dirty="0">
              <a:latin typeface="Garamond" panose="02020404030301010803" pitchFamily="18" charset="0"/>
            </a:endParaRPr>
          </a:p>
          <a:p>
            <a:r>
              <a:rPr lang="sv-SE" sz="2400" dirty="0">
                <a:latin typeface="Garamond" panose="02020404030301010803" pitchFamily="18" charset="0"/>
              </a:rPr>
              <a:t>- Vad krävs för att digitala verktyg ska bli det naturliga valet för kronobergaren och medarbetaren? </a:t>
            </a:r>
          </a:p>
        </p:txBody>
      </p:sp>
    </p:spTree>
    <p:extLst>
      <p:ext uri="{BB962C8B-B14F-4D97-AF65-F5344CB8AC3E}">
        <p14:creationId xmlns:p14="http://schemas.microsoft.com/office/powerpoint/2010/main" val="7381348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367628"/>
            <a:ext cx="7878802" cy="2062103"/>
          </a:xfrm>
          <a:prstGeom prst="rect">
            <a:avLst/>
          </a:prstGeom>
          <a:noFill/>
        </p:spPr>
        <p:txBody>
          <a:bodyPr wrap="square" rtlCol="0">
            <a:spAutoFit/>
          </a:bodyPr>
          <a:lstStyle/>
          <a:p>
            <a:r>
              <a:rPr lang="sv-SE" sz="2400" dirty="0">
                <a:latin typeface="Garamond" panose="02020404030301010803" pitchFamily="18" charset="0"/>
              </a:rPr>
              <a:t>Målbilden för nära vård innebär att vården ska vara sömlös för patienten. Det kräver ett ökat samarbete över verksamhets- och organisationsgränser. </a:t>
            </a:r>
          </a:p>
          <a:p>
            <a:endParaRPr lang="sv-SE" sz="800" dirty="0">
              <a:latin typeface="Garamond" panose="02020404030301010803" pitchFamily="18" charset="0"/>
            </a:endParaRPr>
          </a:p>
          <a:p>
            <a:r>
              <a:rPr lang="sv-SE" sz="2400" dirty="0">
                <a:latin typeface="Garamond" panose="02020404030301010803" pitchFamily="18" charset="0"/>
              </a:rPr>
              <a:t>- Hur kan du och din enhet öka samarbetet med andra verksamheter för kronobergarens bästa?</a:t>
            </a:r>
          </a:p>
        </p:txBody>
      </p:sp>
    </p:spTree>
    <p:extLst>
      <p:ext uri="{BB962C8B-B14F-4D97-AF65-F5344CB8AC3E}">
        <p14:creationId xmlns:p14="http://schemas.microsoft.com/office/powerpoint/2010/main" val="33826990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557412"/>
            <a:ext cx="7878802" cy="2554545"/>
          </a:xfrm>
          <a:prstGeom prst="rect">
            <a:avLst/>
          </a:prstGeom>
          <a:noFill/>
        </p:spPr>
        <p:txBody>
          <a:bodyPr wrap="square" rtlCol="0">
            <a:spAutoFit/>
          </a:bodyPr>
          <a:lstStyle/>
          <a:p>
            <a:r>
              <a:rPr lang="sv-SE" sz="2400" dirty="0">
                <a:latin typeface="Garamond" panose="02020404030301010803" pitchFamily="18" charset="0"/>
              </a:rPr>
              <a:t>I den nära vården är primärvården navet – som kan ta ett större helhetsansvar för patienten och vara en sammanhållande länk i vårdkontakten.</a:t>
            </a:r>
          </a:p>
          <a:p>
            <a:endParaRPr lang="sv-SE" sz="800" dirty="0">
              <a:latin typeface="Garamond" panose="02020404030301010803" pitchFamily="18" charset="0"/>
            </a:endParaRPr>
          </a:p>
          <a:p>
            <a:r>
              <a:rPr lang="sv-SE" sz="2400" dirty="0">
                <a:latin typeface="Garamond" panose="02020404030301010803" pitchFamily="18" charset="0"/>
              </a:rPr>
              <a:t>- Vad kan det innebära för sjukhusvård, psykiatri och tandvård?</a:t>
            </a:r>
          </a:p>
          <a:p>
            <a:endParaRPr lang="sv-SE" sz="800" dirty="0">
              <a:latin typeface="Garamond" panose="02020404030301010803" pitchFamily="18" charset="0"/>
            </a:endParaRPr>
          </a:p>
          <a:p>
            <a:r>
              <a:rPr lang="sv-SE" sz="2400" dirty="0">
                <a:latin typeface="Garamond" panose="02020404030301010803" pitchFamily="18" charset="0"/>
              </a:rPr>
              <a:t>- Hur kan sjukhusvård, psykiatri och tandvård bidra till att göra </a:t>
            </a:r>
            <a:br>
              <a:rPr lang="sv-SE" sz="2400" dirty="0">
                <a:latin typeface="Garamond" panose="02020404030301010803" pitchFamily="18" charset="0"/>
              </a:rPr>
            </a:br>
            <a:r>
              <a:rPr lang="sv-SE" sz="2400" dirty="0">
                <a:latin typeface="Garamond" panose="02020404030301010803" pitchFamily="18" charset="0"/>
              </a:rPr>
              <a:t>  primärvården till nav?</a:t>
            </a:r>
          </a:p>
        </p:txBody>
      </p:sp>
    </p:spTree>
    <p:extLst>
      <p:ext uri="{BB962C8B-B14F-4D97-AF65-F5344CB8AC3E}">
        <p14:creationId xmlns:p14="http://schemas.microsoft.com/office/powerpoint/2010/main" val="2705917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29941"/>
            <a:ext cx="7878802" cy="830997"/>
          </a:xfrm>
          <a:prstGeom prst="rect">
            <a:avLst/>
          </a:prstGeom>
          <a:noFill/>
        </p:spPr>
        <p:txBody>
          <a:bodyPr wrap="square" rtlCol="0">
            <a:spAutoFit/>
          </a:bodyPr>
          <a:lstStyle/>
          <a:p>
            <a:r>
              <a:rPr lang="sv-SE" sz="2400" dirty="0">
                <a:latin typeface="Garamond" panose="02020404030301010803" pitchFamily="18" charset="0"/>
              </a:rPr>
              <a:t>Hur kan vi samarbeta mer med länets kommuner för patientens/invånarens bästa?</a:t>
            </a:r>
          </a:p>
        </p:txBody>
      </p:sp>
    </p:spTree>
    <p:extLst>
      <p:ext uri="{BB962C8B-B14F-4D97-AF65-F5344CB8AC3E}">
        <p14:creationId xmlns:p14="http://schemas.microsoft.com/office/powerpoint/2010/main" val="7664701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81700"/>
            <a:ext cx="7878802" cy="1200329"/>
          </a:xfrm>
          <a:prstGeom prst="rect">
            <a:avLst/>
          </a:prstGeom>
          <a:noFill/>
        </p:spPr>
        <p:txBody>
          <a:bodyPr wrap="square" rtlCol="0">
            <a:spAutoFit/>
          </a:bodyPr>
          <a:lstStyle/>
          <a:p>
            <a:r>
              <a:rPr lang="sv-SE" sz="2400" dirty="0">
                <a:latin typeface="Garamond" panose="02020404030301010803" pitchFamily="18" charset="0"/>
              </a:rPr>
              <a:t>Finns det delar i vårdutbudet på din enhet som med fördel för patienten skulle kunna bedrivas i mer öppna former utanför vårdens lokaler?</a:t>
            </a:r>
          </a:p>
        </p:txBody>
      </p:sp>
    </p:spTree>
    <p:extLst>
      <p:ext uri="{BB962C8B-B14F-4D97-AF65-F5344CB8AC3E}">
        <p14:creationId xmlns:p14="http://schemas.microsoft.com/office/powerpoint/2010/main" val="3701894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16206"/>
            <a:ext cx="7878802" cy="830997"/>
          </a:xfrm>
          <a:prstGeom prst="rect">
            <a:avLst/>
          </a:prstGeom>
          <a:noFill/>
        </p:spPr>
        <p:txBody>
          <a:bodyPr wrap="square" rtlCol="0">
            <a:spAutoFit/>
          </a:bodyPr>
          <a:lstStyle/>
          <a:p>
            <a:r>
              <a:rPr lang="sv-SE" sz="2400" dirty="0">
                <a:latin typeface="Garamond" panose="02020404030301010803" pitchFamily="18" charset="0"/>
              </a:rPr>
              <a:t>Hur kan du och kollegorna på din enhet bidra till att förbättra kontinuiteten för patienten?</a:t>
            </a:r>
          </a:p>
        </p:txBody>
      </p:sp>
    </p:spTree>
    <p:extLst>
      <p:ext uri="{BB962C8B-B14F-4D97-AF65-F5344CB8AC3E}">
        <p14:creationId xmlns:p14="http://schemas.microsoft.com/office/powerpoint/2010/main" val="33653446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678182"/>
            <a:ext cx="7878802" cy="1323439"/>
          </a:xfrm>
          <a:prstGeom prst="rect">
            <a:avLst/>
          </a:prstGeom>
          <a:noFill/>
        </p:spPr>
        <p:txBody>
          <a:bodyPr wrap="square" rtlCol="0">
            <a:spAutoFit/>
          </a:bodyPr>
          <a:lstStyle/>
          <a:p>
            <a:r>
              <a:rPr lang="sv-SE" sz="2400" dirty="0">
                <a:latin typeface="Garamond" panose="02020404030301010803" pitchFamily="18" charset="0"/>
              </a:rPr>
              <a:t>Hur kan vi göra det lättare för kronobergaren att komma i kontakt med hälso- och sjukvården?</a:t>
            </a:r>
          </a:p>
          <a:p>
            <a:endParaRPr lang="sv-SE" sz="800" dirty="0">
              <a:latin typeface="Garamond" panose="02020404030301010803" pitchFamily="18" charset="0"/>
            </a:endParaRPr>
          </a:p>
          <a:p>
            <a:r>
              <a:rPr lang="sv-SE" sz="2400" dirty="0">
                <a:latin typeface="Garamond" panose="02020404030301010803" pitchFamily="18" charset="0"/>
              </a:rPr>
              <a:t>Vad kan din enhet göra för att underlätta?</a:t>
            </a:r>
          </a:p>
        </p:txBody>
      </p:sp>
    </p:spTree>
    <p:extLst>
      <p:ext uri="{BB962C8B-B14F-4D97-AF65-F5344CB8AC3E}">
        <p14:creationId xmlns:p14="http://schemas.microsoft.com/office/powerpoint/2010/main" val="1527261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6429557"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6291537" cy="1077218"/>
          </a:xfrm>
          <a:prstGeom prst="rect">
            <a:avLst/>
          </a:prstGeom>
          <a:noFill/>
        </p:spPr>
        <p:txBody>
          <a:bodyPr wrap="square" rtlCol="0">
            <a:spAutoFit/>
          </a:bodyPr>
          <a:lstStyle/>
          <a:p>
            <a:r>
              <a:rPr lang="sv-SE" sz="3200" dirty="0">
                <a:solidFill>
                  <a:schemeClr val="accent1"/>
                </a:solidFill>
                <a:latin typeface="Brandon Grotesque Bold" panose="020B0803020203060202" pitchFamily="34" charset="0"/>
              </a:rPr>
              <a:t>I KRONOBERG SKA VÅRDEN VARA NÄRA OCH SAMORDNAD</a:t>
            </a:r>
            <a:endParaRPr lang="sv-SE" sz="3600" dirty="0">
              <a:solidFill>
                <a:schemeClr val="accent1"/>
              </a:solidFill>
              <a:latin typeface="Brandon Grotesque Bold" panose="020B0803020203060202" pitchFamily="34" charset="0"/>
            </a:endParaRP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678182"/>
            <a:ext cx="7878802" cy="1323439"/>
          </a:xfrm>
          <a:prstGeom prst="rect">
            <a:avLst/>
          </a:prstGeom>
          <a:noFill/>
        </p:spPr>
        <p:txBody>
          <a:bodyPr wrap="square" rtlCol="0">
            <a:spAutoFit/>
          </a:bodyPr>
          <a:lstStyle/>
          <a:p>
            <a:r>
              <a:rPr lang="sv-SE" sz="2400" dirty="0">
                <a:latin typeface="Garamond" panose="02020404030301010803" pitchFamily="18" charset="0"/>
              </a:rPr>
              <a:t>Hur kan vi förbättra tillgängligheten till vård- och behandling för kronobergaren?</a:t>
            </a:r>
          </a:p>
          <a:p>
            <a:endParaRPr lang="sv-SE" sz="800" dirty="0">
              <a:latin typeface="Garamond" panose="02020404030301010803" pitchFamily="18" charset="0"/>
            </a:endParaRPr>
          </a:p>
          <a:p>
            <a:r>
              <a:rPr lang="sv-SE" sz="2400" dirty="0">
                <a:latin typeface="Garamond" panose="02020404030301010803" pitchFamily="18" charset="0"/>
              </a:rPr>
              <a:t>Vad kan din enhet göra?</a:t>
            </a:r>
          </a:p>
        </p:txBody>
      </p:sp>
    </p:spTree>
    <p:extLst>
      <p:ext uri="{BB962C8B-B14F-4D97-AF65-F5344CB8AC3E}">
        <p14:creationId xmlns:p14="http://schemas.microsoft.com/office/powerpoint/2010/main" val="211509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91734" y="992038"/>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320499" y="2360579"/>
            <a:ext cx="7962188" cy="2062103"/>
          </a:xfrm>
          <a:prstGeom prst="rect">
            <a:avLst/>
          </a:prstGeom>
          <a:noFill/>
        </p:spPr>
        <p:txBody>
          <a:bodyPr wrap="square" rtlCol="0">
            <a:spAutoFit/>
          </a:bodyPr>
          <a:lstStyle/>
          <a:p>
            <a:r>
              <a:rPr lang="sv-SE" sz="2400" dirty="0">
                <a:latin typeface="Garamond" panose="02020404030301010803" pitchFamily="18" charset="0"/>
              </a:rPr>
              <a:t>Vad kan nära vård innebära:</a:t>
            </a:r>
          </a:p>
          <a:p>
            <a:endParaRPr lang="sv-SE" sz="800" dirty="0">
              <a:latin typeface="Garamond" panose="02020404030301010803" pitchFamily="18" charset="0"/>
            </a:endParaRPr>
          </a:p>
          <a:p>
            <a:r>
              <a:rPr lang="sv-SE" sz="2400" dirty="0">
                <a:latin typeface="Garamond" panose="02020404030301010803" pitchFamily="18" charset="0"/>
              </a:rPr>
              <a:t>- för dig i ditt arbete?</a:t>
            </a:r>
          </a:p>
          <a:p>
            <a:r>
              <a:rPr lang="sv-SE" sz="2400" dirty="0">
                <a:latin typeface="Garamond" panose="02020404030301010803" pitchFamily="18" charset="0"/>
              </a:rPr>
              <a:t>- för enheten?</a:t>
            </a:r>
          </a:p>
          <a:p>
            <a:r>
              <a:rPr lang="sv-SE" sz="2400" dirty="0">
                <a:latin typeface="Garamond" panose="02020404030301010803" pitchFamily="18" charset="0"/>
              </a:rPr>
              <a:t>- för organisationen som helhet?</a:t>
            </a:r>
          </a:p>
          <a:p>
            <a:r>
              <a:rPr lang="sv-SE" sz="2400" dirty="0">
                <a:latin typeface="Garamond" panose="02020404030301010803" pitchFamily="18" charset="0"/>
              </a:rPr>
              <a:t>- i relation till andra externa aktörer, till exempel kommunerna? </a:t>
            </a:r>
          </a:p>
        </p:txBody>
      </p:sp>
    </p:spTree>
    <p:extLst>
      <p:ext uri="{BB962C8B-B14F-4D97-AF65-F5344CB8AC3E}">
        <p14:creationId xmlns:p14="http://schemas.microsoft.com/office/powerpoint/2010/main" val="19574482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ez="http://schemas.microsoft.com/office/powerpoint/2016/sectionzoom">
        <mc:Choice Requires="psez">
          <p:graphicFrame>
            <p:nvGraphicFramePr>
              <p:cNvPr id="5" name="Avsnittszoom 4">
                <a:extLst>
                  <a:ext uri="{FF2B5EF4-FFF2-40B4-BE49-F238E27FC236}">
                    <a16:creationId xmlns:a16="http://schemas.microsoft.com/office/drawing/2014/main" id="{7288E205-DA9B-41DD-BCAA-9BDD9849ECC6}"/>
                  </a:ext>
                </a:extLst>
              </p:cNvPr>
              <p:cNvGraphicFramePr>
                <a:graphicFrameLocks noChangeAspect="1"/>
              </p:cNvGraphicFramePr>
              <p:nvPr>
                <p:extLst/>
              </p:nvPr>
            </p:nvGraphicFramePr>
            <p:xfrm>
              <a:off x="554763" y="1569222"/>
              <a:ext cx="3531080" cy="1986232"/>
            </p:xfrm>
            <a:graphic>
              <a:graphicData uri="http://schemas.microsoft.com/office/powerpoint/2016/sectionzoom">
                <psez:sectionZm>
                  <psez:sectionZmObj sectionId="{C832681E-F75E-4BF9-8C56-5E44C8EA98B1}">
                    <psez:zmPr id="{FC39E917-2DAC-41DD-9C3B-227F9AADB45F}" transitionDur="1000">
                      <p166:blipFill xmlns:p166="http://schemas.microsoft.com/office/powerpoint/2016/6/main">
                        <a:blip r:embed="rId3"/>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5" name="Avsnittszoom 4">
                <a:hlinkClick r:id="rId4" action="ppaction://hlinksldjump"/>
                <a:extLst>
                  <a:ext uri="{FF2B5EF4-FFF2-40B4-BE49-F238E27FC236}">
                    <a16:creationId xmlns:a16="http://schemas.microsoft.com/office/drawing/2014/main" id="{7288E205-DA9B-41DD-BCAA-9BDD9849ECC6}"/>
                  </a:ext>
                </a:extLst>
              </p:cNvPr>
              <p:cNvPicPr>
                <a:picLocks noGrp="1" noRot="1" noChangeAspect="1" noMove="1" noResize="1" noEditPoints="1" noAdjustHandles="1" noChangeArrowheads="1" noChangeShapeType="1"/>
              </p:cNvPicPr>
              <p:nvPr/>
            </p:nvPicPr>
            <p:blipFill>
              <a:blip r:embed="rId5"/>
              <a:stretch>
                <a:fillRect/>
              </a:stretch>
            </p:blipFill>
            <p:spPr>
              <a:xfrm>
                <a:off x="554763" y="1569222"/>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7" name="Avsnittszoom 6">
                <a:extLst>
                  <a:ext uri="{FF2B5EF4-FFF2-40B4-BE49-F238E27FC236}">
                    <a16:creationId xmlns:a16="http://schemas.microsoft.com/office/drawing/2014/main" id="{E8233E35-7E7A-4998-9317-BEA279F955D2}"/>
                  </a:ext>
                </a:extLst>
              </p:cNvPr>
              <p:cNvGraphicFramePr>
                <a:graphicFrameLocks noChangeAspect="1"/>
              </p:cNvGraphicFramePr>
              <p:nvPr>
                <p:extLst/>
              </p:nvPr>
            </p:nvGraphicFramePr>
            <p:xfrm>
              <a:off x="4307665" y="1588341"/>
              <a:ext cx="3531080" cy="1986232"/>
            </p:xfrm>
            <a:graphic>
              <a:graphicData uri="http://schemas.microsoft.com/office/powerpoint/2016/sectionzoom">
                <psez:sectionZm>
                  <psez:sectionZmObj sectionId="{77A53037-0A78-444D-93A2-6C46EBC33FC7}">
                    <psez:zmPr id="{EC6DFCE4-7A56-48A8-BBD4-B011B6C68A6A}" transitionDur="1000">
                      <p166:blipFill xmlns:p166="http://schemas.microsoft.com/office/powerpoint/2016/6/main">
                        <a:blip r:embed="rId6"/>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7" name="Avsnittszoom 6">
                <a:hlinkClick r:id="rId7" action="ppaction://hlinksldjump"/>
                <a:extLst>
                  <a:ext uri="{FF2B5EF4-FFF2-40B4-BE49-F238E27FC236}">
                    <a16:creationId xmlns:a16="http://schemas.microsoft.com/office/drawing/2014/main" id="{E8233E35-7E7A-4998-9317-BEA279F955D2}"/>
                  </a:ext>
                </a:extLst>
              </p:cNvPr>
              <p:cNvPicPr>
                <a:picLocks noGrp="1" noRot="1" noChangeAspect="1" noMove="1" noResize="1" noEditPoints="1" noAdjustHandles="1" noChangeArrowheads="1" noChangeShapeType="1"/>
              </p:cNvPicPr>
              <p:nvPr/>
            </p:nvPicPr>
            <p:blipFill>
              <a:blip r:embed="rId8"/>
              <a:stretch>
                <a:fillRect/>
              </a:stretch>
            </p:blipFill>
            <p:spPr>
              <a:xfrm>
                <a:off x="4307665" y="1588341"/>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9" name="Avsnittszoom 8">
                <a:extLst>
                  <a:ext uri="{FF2B5EF4-FFF2-40B4-BE49-F238E27FC236}">
                    <a16:creationId xmlns:a16="http://schemas.microsoft.com/office/drawing/2014/main" id="{894D6D7E-8612-442B-BE27-5F5EA314F288}"/>
                  </a:ext>
                </a:extLst>
              </p:cNvPr>
              <p:cNvGraphicFramePr>
                <a:graphicFrameLocks noChangeAspect="1"/>
              </p:cNvGraphicFramePr>
              <p:nvPr>
                <p:extLst/>
              </p:nvPr>
            </p:nvGraphicFramePr>
            <p:xfrm>
              <a:off x="8060567" y="1581036"/>
              <a:ext cx="3531080" cy="1986232"/>
            </p:xfrm>
            <a:graphic>
              <a:graphicData uri="http://schemas.microsoft.com/office/powerpoint/2016/sectionzoom">
                <psez:sectionZm>
                  <psez:sectionZmObj sectionId="{C5B1CE9C-A0FA-47CB-8C3D-CD86D48F3D47}">
                    <psez:zmPr id="{34A383E2-9830-46CC-BF77-AEB4BB0108E6}" transitionDur="1000">
                      <p166:blipFill xmlns:p166="http://schemas.microsoft.com/office/powerpoint/2016/6/main">
                        <a:blip r:embed="rId9"/>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9" name="Avsnittszoom 8">
                <a:hlinkClick r:id="rId10" action="ppaction://hlinksldjump"/>
                <a:extLst>
                  <a:ext uri="{FF2B5EF4-FFF2-40B4-BE49-F238E27FC236}">
                    <a16:creationId xmlns:a16="http://schemas.microsoft.com/office/drawing/2014/main" id="{894D6D7E-8612-442B-BE27-5F5EA314F288}"/>
                  </a:ext>
                </a:extLst>
              </p:cNvPr>
              <p:cNvPicPr>
                <a:picLocks noGrp="1" noRot="1" noChangeAspect="1" noMove="1" noResize="1" noEditPoints="1" noAdjustHandles="1" noChangeArrowheads="1" noChangeShapeType="1"/>
              </p:cNvPicPr>
              <p:nvPr/>
            </p:nvPicPr>
            <p:blipFill>
              <a:blip r:embed="rId11"/>
              <a:stretch>
                <a:fillRect/>
              </a:stretch>
            </p:blipFill>
            <p:spPr>
              <a:xfrm>
                <a:off x="8060567" y="158103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1" name="Avsnittszoom 10">
                <a:extLst>
                  <a:ext uri="{FF2B5EF4-FFF2-40B4-BE49-F238E27FC236}">
                    <a16:creationId xmlns:a16="http://schemas.microsoft.com/office/drawing/2014/main" id="{5962BCE7-4254-4C07-838E-35B834BD96EA}"/>
                  </a:ext>
                </a:extLst>
              </p:cNvPr>
              <p:cNvGraphicFramePr>
                <a:graphicFrameLocks noChangeAspect="1"/>
              </p:cNvGraphicFramePr>
              <p:nvPr>
                <p:extLst/>
              </p:nvPr>
            </p:nvGraphicFramePr>
            <p:xfrm>
              <a:off x="549013" y="3997606"/>
              <a:ext cx="3531080" cy="1986232"/>
            </p:xfrm>
            <a:graphic>
              <a:graphicData uri="http://schemas.microsoft.com/office/powerpoint/2016/sectionzoom">
                <psez:sectionZm>
                  <psez:sectionZmObj sectionId="{2F4FAC6F-9E53-48A9-A1C7-72381E203257}">
                    <psez:zmPr id="{495F48C5-4996-4E2A-A230-297BC9B92BDF}" transitionDur="1000">
                      <p166:blipFill xmlns:p166="http://schemas.microsoft.com/office/powerpoint/2016/6/main">
                        <a:blip r:embed="rId12"/>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1" name="Avsnittszoom 10">
                <a:hlinkClick r:id="rId13" action="ppaction://hlinksldjump"/>
                <a:extLst>
                  <a:ext uri="{FF2B5EF4-FFF2-40B4-BE49-F238E27FC236}">
                    <a16:creationId xmlns:a16="http://schemas.microsoft.com/office/drawing/2014/main" id="{5962BCE7-4254-4C07-838E-35B834BD96EA}"/>
                  </a:ext>
                </a:extLst>
              </p:cNvPr>
              <p:cNvPicPr>
                <a:picLocks noGrp="1" noRot="1" noChangeAspect="1" noMove="1" noResize="1" noEditPoints="1" noAdjustHandles="1" noChangeArrowheads="1" noChangeShapeType="1"/>
              </p:cNvPicPr>
              <p:nvPr/>
            </p:nvPicPr>
            <p:blipFill>
              <a:blip r:embed="rId14"/>
              <a:stretch>
                <a:fillRect/>
              </a:stretch>
            </p:blipFill>
            <p:spPr>
              <a:xfrm>
                <a:off x="549013"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3" name="Avsnittszoom 12">
                <a:extLst>
                  <a:ext uri="{FF2B5EF4-FFF2-40B4-BE49-F238E27FC236}">
                    <a16:creationId xmlns:a16="http://schemas.microsoft.com/office/drawing/2014/main" id="{35FF08EE-41D8-47E2-9056-7DD250B9C162}"/>
                  </a:ext>
                </a:extLst>
              </p:cNvPr>
              <p:cNvGraphicFramePr>
                <a:graphicFrameLocks noChangeAspect="1"/>
              </p:cNvGraphicFramePr>
              <p:nvPr>
                <p:extLst/>
              </p:nvPr>
            </p:nvGraphicFramePr>
            <p:xfrm>
              <a:off x="4304790" y="3997606"/>
              <a:ext cx="3531080" cy="1986232"/>
            </p:xfrm>
            <a:graphic>
              <a:graphicData uri="http://schemas.microsoft.com/office/powerpoint/2016/sectionzoom">
                <psez:sectionZm>
                  <psez:sectionZmObj sectionId="{680663BB-76AD-44B3-A68D-86DFBF24AEB3}">
                    <psez:zmPr id="{30403B98-1652-4DC0-967B-D94FCD170891}" transitionDur="1000">
                      <p166:blipFill xmlns:p166="http://schemas.microsoft.com/office/powerpoint/2016/6/main">
                        <a:blip r:embed="rId15"/>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3" name="Avsnittszoom 12">
                <a:hlinkClick r:id="rId16" action="ppaction://hlinksldjump"/>
                <a:extLst>
                  <a:ext uri="{FF2B5EF4-FFF2-40B4-BE49-F238E27FC236}">
                    <a16:creationId xmlns:a16="http://schemas.microsoft.com/office/drawing/2014/main" id="{35FF08EE-41D8-47E2-9056-7DD250B9C162}"/>
                  </a:ext>
                </a:extLst>
              </p:cNvPr>
              <p:cNvPicPr>
                <a:picLocks noGrp="1" noRot="1" noChangeAspect="1" noMove="1" noResize="1" noEditPoints="1" noAdjustHandles="1" noChangeArrowheads="1" noChangeShapeType="1"/>
              </p:cNvPicPr>
              <p:nvPr/>
            </p:nvPicPr>
            <p:blipFill>
              <a:blip r:embed="rId17"/>
              <a:stretch>
                <a:fillRect/>
              </a:stretch>
            </p:blipFill>
            <p:spPr>
              <a:xfrm>
                <a:off x="4304790"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Avsnittszoom 2">
                <a:extLst>
                  <a:ext uri="{FF2B5EF4-FFF2-40B4-BE49-F238E27FC236}">
                    <a16:creationId xmlns:a16="http://schemas.microsoft.com/office/drawing/2014/main" id="{904D5DAD-B467-41F0-AC54-C19BC1F8EB7E}"/>
                  </a:ext>
                </a:extLst>
              </p:cNvPr>
              <p:cNvGraphicFramePr>
                <a:graphicFrameLocks noChangeAspect="1"/>
              </p:cNvGraphicFramePr>
              <p:nvPr/>
            </p:nvGraphicFramePr>
            <p:xfrm>
              <a:off x="8060567" y="4018591"/>
              <a:ext cx="3531080" cy="1986232"/>
            </p:xfrm>
            <a:graphic>
              <a:graphicData uri="http://schemas.microsoft.com/office/powerpoint/2016/sectionzoom">
                <psez:sectionZm>
                  <psez:sectionZmObj sectionId="{8791CB3E-38B2-4516-AE28-A129E031F478}">
                    <psez:zmPr id="{5AAA7CE3-3B7D-4FF4-BBF7-2C69CB957331}" transitionDur="1000">
                      <p166:blipFill xmlns:p166="http://schemas.microsoft.com/office/powerpoint/2016/6/main">
                        <a:blip r:embed="rId18"/>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3" name="Avsnittszoom 2">
                <a:hlinkClick r:id="rId19" action="ppaction://hlinksldjump"/>
                <a:extLst>
                  <a:ext uri="{FF2B5EF4-FFF2-40B4-BE49-F238E27FC236}">
                    <a16:creationId xmlns:a16="http://schemas.microsoft.com/office/drawing/2014/main" id="{904D5DAD-B467-41F0-AC54-C19BC1F8EB7E}"/>
                  </a:ext>
                </a:extLst>
              </p:cNvPr>
              <p:cNvPicPr>
                <a:picLocks noGrp="1" noRot="1" noChangeAspect="1" noMove="1" noResize="1" noEditPoints="1" noAdjustHandles="1" noChangeArrowheads="1" noChangeShapeType="1"/>
              </p:cNvPicPr>
              <p:nvPr/>
            </p:nvPicPr>
            <p:blipFill>
              <a:blip r:embed="rId20"/>
              <a:stretch>
                <a:fillRect/>
              </a:stretch>
            </p:blipFill>
            <p:spPr>
              <a:xfrm>
                <a:off x="8060567" y="4018591"/>
                <a:ext cx="3531080" cy="1986232"/>
              </a:xfrm>
              <a:prstGeom prst="rect">
                <a:avLst/>
              </a:prstGeom>
              <a:ln w="3175">
                <a:solidFill>
                  <a:prstClr val="ltGray"/>
                </a:solidFill>
              </a:ln>
            </p:spPr>
          </p:pic>
        </mc:Fallback>
      </mc:AlternateContent>
      <p:sp>
        <p:nvSpPr>
          <p:cNvPr id="4" name="textruta 3">
            <a:extLst>
              <a:ext uri="{FF2B5EF4-FFF2-40B4-BE49-F238E27FC236}">
                <a16:creationId xmlns:a16="http://schemas.microsoft.com/office/drawing/2014/main" id="{5ED30ED1-1A97-450D-AC5A-EB876E047128}"/>
              </a:ext>
            </a:extLst>
          </p:cNvPr>
          <p:cNvSpPr txBox="1"/>
          <p:nvPr/>
        </p:nvSpPr>
        <p:spPr>
          <a:xfrm>
            <a:off x="503004" y="603850"/>
            <a:ext cx="10987383" cy="523220"/>
          </a:xfrm>
          <a:prstGeom prst="rect">
            <a:avLst/>
          </a:prstGeom>
          <a:noFill/>
        </p:spPr>
        <p:txBody>
          <a:bodyPr wrap="square" rtlCol="0">
            <a:spAutoFit/>
          </a:bodyPr>
          <a:lstStyle/>
          <a:p>
            <a:pPr algn="ctr"/>
            <a:r>
              <a:rPr lang="sv-SE" sz="2800" dirty="0">
                <a:latin typeface="Brandon Grotesque Black" panose="020B0A03020203060202" pitchFamily="34" charset="0"/>
              </a:rPr>
              <a:t>VÄLJ FRÅGEOMRÅDE GENOM ATT KLICKA PÅ BILDERNA NEDAN!</a:t>
            </a:r>
          </a:p>
        </p:txBody>
      </p:sp>
      <p:sp>
        <p:nvSpPr>
          <p:cNvPr id="8" name="Rektangel 7">
            <a:extLst>
              <a:ext uri="{FF2B5EF4-FFF2-40B4-BE49-F238E27FC236}">
                <a16:creationId xmlns:a16="http://schemas.microsoft.com/office/drawing/2014/main" id="{1AEEC343-BA06-4D01-A6F0-EAF8745B38D6}"/>
              </a:ext>
            </a:extLst>
          </p:cNvPr>
          <p:cNvSpPr/>
          <p:nvPr/>
        </p:nvSpPr>
        <p:spPr>
          <a:xfrm>
            <a:off x="9555813" y="6049530"/>
            <a:ext cx="2035834" cy="40924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latin typeface="Brandon Grotesque Bold" panose="020B0803020203060202" pitchFamily="34" charset="0"/>
              </a:rPr>
              <a:t>Patientberättelser</a:t>
            </a:r>
          </a:p>
        </p:txBody>
      </p:sp>
    </p:spTree>
    <p:extLst>
      <p:ext uri="{BB962C8B-B14F-4D97-AF65-F5344CB8AC3E}">
        <p14:creationId xmlns:p14="http://schemas.microsoft.com/office/powerpoint/2010/main" val="15410041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47194"/>
            <a:ext cx="7878802" cy="830997"/>
          </a:xfrm>
          <a:prstGeom prst="rect">
            <a:avLst/>
          </a:prstGeom>
          <a:noFill/>
        </p:spPr>
        <p:txBody>
          <a:bodyPr wrap="square" rtlCol="0">
            <a:spAutoFit/>
          </a:bodyPr>
          <a:lstStyle/>
          <a:p>
            <a:r>
              <a:rPr lang="sv-SE" sz="2400" dirty="0">
                <a:latin typeface="Garamond" panose="02020404030301010803" pitchFamily="18" charset="0"/>
              </a:rPr>
              <a:t>Hur kan du och din enhet ge ökat ansvar till de patienter och närstående som kan och vill?</a:t>
            </a:r>
          </a:p>
        </p:txBody>
      </p:sp>
    </p:spTree>
    <p:extLst>
      <p:ext uri="{BB962C8B-B14F-4D97-AF65-F5344CB8AC3E}">
        <p14:creationId xmlns:p14="http://schemas.microsoft.com/office/powerpoint/2010/main" val="11044754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47194"/>
            <a:ext cx="8212352" cy="830997"/>
          </a:xfrm>
          <a:prstGeom prst="rect">
            <a:avLst/>
          </a:prstGeom>
          <a:noFill/>
        </p:spPr>
        <p:txBody>
          <a:bodyPr wrap="square" rtlCol="0">
            <a:spAutoFit/>
          </a:bodyPr>
          <a:lstStyle/>
          <a:p>
            <a:r>
              <a:rPr lang="sv-SE" sz="2400" dirty="0">
                <a:latin typeface="Garamond" panose="02020404030301010803" pitchFamily="18" charset="0"/>
              </a:rPr>
              <a:t>Hur kan du och din enhet bli ännu bättre på att möta individens behov och förväntningar?</a:t>
            </a:r>
          </a:p>
        </p:txBody>
      </p:sp>
    </p:spTree>
    <p:extLst>
      <p:ext uri="{BB962C8B-B14F-4D97-AF65-F5344CB8AC3E}">
        <p14:creationId xmlns:p14="http://schemas.microsoft.com/office/powerpoint/2010/main" val="2714454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67965"/>
            <a:ext cx="7878802" cy="1323439"/>
          </a:xfrm>
          <a:prstGeom prst="rect">
            <a:avLst/>
          </a:prstGeom>
          <a:noFill/>
        </p:spPr>
        <p:txBody>
          <a:bodyPr wrap="square" rtlCol="0">
            <a:spAutoFit/>
          </a:bodyPr>
          <a:lstStyle/>
          <a:p>
            <a:r>
              <a:rPr lang="sv-SE" sz="2400" dirty="0">
                <a:latin typeface="Garamond" panose="02020404030301010803" pitchFamily="18" charset="0"/>
              </a:rPr>
              <a:t>Hur kan hälso- och sjukvården hjälpa individen att stärka sin egen hälsa? </a:t>
            </a:r>
          </a:p>
          <a:p>
            <a:endParaRPr lang="sv-SE" sz="800" dirty="0">
              <a:latin typeface="Garamond" panose="02020404030301010803" pitchFamily="18" charset="0"/>
            </a:endParaRPr>
          </a:p>
          <a:p>
            <a:r>
              <a:rPr lang="sv-SE" sz="2400" dirty="0">
                <a:latin typeface="Garamond" panose="02020404030301010803" pitchFamily="18" charset="0"/>
              </a:rPr>
              <a:t>Vad kan din enhet göra?</a:t>
            </a:r>
          </a:p>
        </p:txBody>
      </p:sp>
    </p:spTree>
    <p:extLst>
      <p:ext uri="{BB962C8B-B14F-4D97-AF65-F5344CB8AC3E}">
        <p14:creationId xmlns:p14="http://schemas.microsoft.com/office/powerpoint/2010/main" val="4200155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47194"/>
            <a:ext cx="7878802" cy="1323439"/>
          </a:xfrm>
          <a:prstGeom prst="rect">
            <a:avLst/>
          </a:prstGeom>
          <a:noFill/>
        </p:spPr>
        <p:txBody>
          <a:bodyPr wrap="square" rtlCol="0">
            <a:spAutoFit/>
          </a:bodyPr>
          <a:lstStyle/>
          <a:p>
            <a:r>
              <a:rPr lang="sv-SE" sz="2400" dirty="0">
                <a:latin typeface="Garamond" panose="02020404030301010803" pitchFamily="18" charset="0"/>
              </a:rPr>
              <a:t>Hur kan patient och närstående vara en tydligare resurs i sin vård och behandling?</a:t>
            </a:r>
          </a:p>
          <a:p>
            <a:endParaRPr lang="sv-SE" sz="800" dirty="0">
              <a:latin typeface="Garamond" panose="02020404030301010803" pitchFamily="18" charset="0"/>
            </a:endParaRPr>
          </a:p>
          <a:p>
            <a:r>
              <a:rPr lang="sv-SE" sz="2400" dirty="0">
                <a:latin typeface="Garamond" panose="02020404030301010803" pitchFamily="18" charset="0"/>
              </a:rPr>
              <a:t>Vad kan du göra för att det ska bli så?</a:t>
            </a:r>
          </a:p>
        </p:txBody>
      </p:sp>
    </p:spTree>
    <p:extLst>
      <p:ext uri="{BB962C8B-B14F-4D97-AF65-F5344CB8AC3E}">
        <p14:creationId xmlns:p14="http://schemas.microsoft.com/office/powerpoint/2010/main" val="26204336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47194"/>
            <a:ext cx="7878802" cy="830997"/>
          </a:xfrm>
          <a:prstGeom prst="rect">
            <a:avLst/>
          </a:prstGeom>
          <a:noFill/>
        </p:spPr>
        <p:txBody>
          <a:bodyPr wrap="square" rtlCol="0">
            <a:spAutoFit/>
          </a:bodyPr>
          <a:lstStyle/>
          <a:p>
            <a:r>
              <a:rPr lang="sv-SE" sz="2400" dirty="0">
                <a:latin typeface="Garamond" panose="02020404030301010803" pitchFamily="18" charset="0"/>
              </a:rPr>
              <a:t>Hur kan vi bli ännu bättre på att tillgodose invånares individuella behov av information?</a:t>
            </a:r>
          </a:p>
        </p:txBody>
      </p:sp>
    </p:spTree>
    <p:extLst>
      <p:ext uri="{BB962C8B-B14F-4D97-AF65-F5344CB8AC3E}">
        <p14:creationId xmlns:p14="http://schemas.microsoft.com/office/powerpoint/2010/main" val="1695070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902471"/>
            <a:ext cx="7878802" cy="461665"/>
          </a:xfrm>
          <a:prstGeom prst="rect">
            <a:avLst/>
          </a:prstGeom>
          <a:noFill/>
        </p:spPr>
        <p:txBody>
          <a:bodyPr wrap="square" rtlCol="0">
            <a:spAutoFit/>
          </a:bodyPr>
          <a:lstStyle/>
          <a:p>
            <a:r>
              <a:rPr lang="sv-SE" sz="2400" dirty="0">
                <a:latin typeface="Garamond" panose="02020404030301010803" pitchFamily="18" charset="0"/>
              </a:rPr>
              <a:t>Vad innebär personcentrerad vård för dig?</a:t>
            </a:r>
          </a:p>
        </p:txBody>
      </p:sp>
    </p:spTree>
    <p:extLst>
      <p:ext uri="{BB962C8B-B14F-4D97-AF65-F5344CB8AC3E}">
        <p14:creationId xmlns:p14="http://schemas.microsoft.com/office/powerpoint/2010/main" val="1039511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902471"/>
            <a:ext cx="7878802" cy="830997"/>
          </a:xfrm>
          <a:prstGeom prst="rect">
            <a:avLst/>
          </a:prstGeom>
          <a:noFill/>
        </p:spPr>
        <p:txBody>
          <a:bodyPr wrap="square" rtlCol="0">
            <a:spAutoFit/>
          </a:bodyPr>
          <a:lstStyle/>
          <a:p>
            <a:r>
              <a:rPr lang="sv-SE" sz="2400" dirty="0">
                <a:latin typeface="Garamond" panose="02020404030301010803" pitchFamily="18" charset="0"/>
              </a:rPr>
              <a:t>Hur kan vi tydligare involvera patient, närstående eller invånare som en resurs i de utvecklingsarbeten vi gör?</a:t>
            </a:r>
          </a:p>
        </p:txBody>
      </p:sp>
    </p:spTree>
    <p:extLst>
      <p:ext uri="{BB962C8B-B14F-4D97-AF65-F5344CB8AC3E}">
        <p14:creationId xmlns:p14="http://schemas.microsoft.com/office/powerpoint/2010/main" val="3215777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7878802"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7878802" cy="954107"/>
          </a:xfrm>
          <a:prstGeom prst="rect">
            <a:avLst/>
          </a:prstGeom>
          <a:noFill/>
        </p:spPr>
        <p:txBody>
          <a:bodyPr wrap="square" rtlCol="0">
            <a:spAutoFit/>
          </a:bodyPr>
          <a:lstStyle/>
          <a:p>
            <a:r>
              <a:rPr lang="sv-SE" sz="2800" dirty="0">
                <a:solidFill>
                  <a:schemeClr val="accent6"/>
                </a:solidFill>
                <a:latin typeface="Brandon Grotesque Bold" panose="020B0803020203060202" pitchFamily="34" charset="0"/>
              </a:rPr>
              <a:t>I KRONOBERG SKA INVÅNARNA KUNNA VARA AKTIVA MEDSKAPARE I SIN EGEN VÅRD</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160600"/>
            <a:ext cx="7878802" cy="2800767"/>
          </a:xfrm>
          <a:prstGeom prst="rect">
            <a:avLst/>
          </a:prstGeom>
          <a:noFill/>
        </p:spPr>
        <p:txBody>
          <a:bodyPr wrap="square" rtlCol="0">
            <a:spAutoFit/>
          </a:bodyPr>
          <a:lstStyle/>
          <a:p>
            <a:r>
              <a:rPr lang="sv-SE" sz="2400" dirty="0">
                <a:latin typeface="Garamond" panose="02020404030301010803" pitchFamily="18" charset="0"/>
              </a:rPr>
              <a:t>I arbetet med personcenterad vård beskrivs fyra olika behov och beteenden hos personer i kontakt med vården. Hur kan din enhet anpassa arbetssätt och insatser för:</a:t>
            </a:r>
          </a:p>
          <a:p>
            <a:endParaRPr lang="sv-SE" sz="800" dirty="0">
              <a:latin typeface="Garamond" panose="02020404030301010803" pitchFamily="18" charset="0"/>
            </a:endParaRPr>
          </a:p>
          <a:p>
            <a:r>
              <a:rPr lang="sv-SE" sz="2400" dirty="0">
                <a:latin typeface="Garamond" panose="02020404030301010803" pitchFamily="18" charset="0"/>
              </a:rPr>
              <a:t>- den självständige &amp; engagerade (vill och kan)</a:t>
            </a:r>
          </a:p>
          <a:p>
            <a:r>
              <a:rPr lang="sv-SE" sz="2400" dirty="0">
                <a:latin typeface="Garamond" panose="02020404030301010803" pitchFamily="18" charset="0"/>
              </a:rPr>
              <a:t>- den oroliga &amp; engagerade (otrygg, handlingskraftig)</a:t>
            </a:r>
          </a:p>
          <a:p>
            <a:r>
              <a:rPr lang="sv-SE" sz="2400" dirty="0">
                <a:latin typeface="Garamond" panose="02020404030301010803" pitchFamily="18" charset="0"/>
              </a:rPr>
              <a:t>- den traditionella &amp; obrydda (distans, ifrågasätter ej)</a:t>
            </a:r>
          </a:p>
          <a:p>
            <a:r>
              <a:rPr lang="sv-SE" sz="2400" dirty="0">
                <a:latin typeface="Garamond" panose="02020404030301010803" pitchFamily="18" charset="0"/>
              </a:rPr>
              <a:t>- den sårbara &amp; oroliga (rädd, icke handlingskraftig)</a:t>
            </a:r>
          </a:p>
        </p:txBody>
      </p:sp>
    </p:spTree>
    <p:extLst>
      <p:ext uri="{BB962C8B-B14F-4D97-AF65-F5344CB8AC3E}">
        <p14:creationId xmlns:p14="http://schemas.microsoft.com/office/powerpoint/2010/main" val="13575583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ez="http://schemas.microsoft.com/office/powerpoint/2016/sectionzoom">
        <mc:Choice Requires="psez">
          <p:graphicFrame>
            <p:nvGraphicFramePr>
              <p:cNvPr id="5" name="Avsnittszoom 4">
                <a:extLst>
                  <a:ext uri="{FF2B5EF4-FFF2-40B4-BE49-F238E27FC236}">
                    <a16:creationId xmlns:a16="http://schemas.microsoft.com/office/drawing/2014/main" id="{7288E205-DA9B-41DD-BCAA-9BDD9849ECC6}"/>
                  </a:ext>
                </a:extLst>
              </p:cNvPr>
              <p:cNvGraphicFramePr>
                <a:graphicFrameLocks noChangeAspect="1"/>
              </p:cNvGraphicFramePr>
              <p:nvPr>
                <p:extLst/>
              </p:nvPr>
            </p:nvGraphicFramePr>
            <p:xfrm>
              <a:off x="554763" y="1569222"/>
              <a:ext cx="3531080" cy="1986232"/>
            </p:xfrm>
            <a:graphic>
              <a:graphicData uri="http://schemas.microsoft.com/office/powerpoint/2016/sectionzoom">
                <psez:sectionZm>
                  <psez:sectionZmObj sectionId="{C832681E-F75E-4BF9-8C56-5E44C8EA98B1}">
                    <psez:zmPr id="{FC39E917-2DAC-41DD-9C3B-227F9AADB45F}" transitionDur="1000">
                      <p166:blipFill xmlns:p166="http://schemas.microsoft.com/office/powerpoint/2016/6/main">
                        <a:blip r:embed="rId3"/>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5" name="Avsnittszoom 4">
                <a:hlinkClick r:id="rId4" action="ppaction://hlinksldjump"/>
                <a:extLst>
                  <a:ext uri="{FF2B5EF4-FFF2-40B4-BE49-F238E27FC236}">
                    <a16:creationId xmlns:a16="http://schemas.microsoft.com/office/drawing/2014/main" id="{7288E205-DA9B-41DD-BCAA-9BDD9849ECC6}"/>
                  </a:ext>
                </a:extLst>
              </p:cNvPr>
              <p:cNvPicPr>
                <a:picLocks noGrp="1" noRot="1" noChangeAspect="1" noMove="1" noResize="1" noEditPoints="1" noAdjustHandles="1" noChangeArrowheads="1" noChangeShapeType="1"/>
              </p:cNvPicPr>
              <p:nvPr/>
            </p:nvPicPr>
            <p:blipFill>
              <a:blip r:embed="rId5"/>
              <a:stretch>
                <a:fillRect/>
              </a:stretch>
            </p:blipFill>
            <p:spPr>
              <a:xfrm>
                <a:off x="554763" y="1569222"/>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7" name="Avsnittszoom 6">
                <a:extLst>
                  <a:ext uri="{FF2B5EF4-FFF2-40B4-BE49-F238E27FC236}">
                    <a16:creationId xmlns:a16="http://schemas.microsoft.com/office/drawing/2014/main" id="{E8233E35-7E7A-4998-9317-BEA279F955D2}"/>
                  </a:ext>
                </a:extLst>
              </p:cNvPr>
              <p:cNvGraphicFramePr>
                <a:graphicFrameLocks noChangeAspect="1"/>
              </p:cNvGraphicFramePr>
              <p:nvPr>
                <p:extLst/>
              </p:nvPr>
            </p:nvGraphicFramePr>
            <p:xfrm>
              <a:off x="4307665" y="1588341"/>
              <a:ext cx="3531080" cy="1986232"/>
            </p:xfrm>
            <a:graphic>
              <a:graphicData uri="http://schemas.microsoft.com/office/powerpoint/2016/sectionzoom">
                <psez:sectionZm>
                  <psez:sectionZmObj sectionId="{77A53037-0A78-444D-93A2-6C46EBC33FC7}">
                    <psez:zmPr id="{EC6DFCE4-7A56-48A8-BBD4-B011B6C68A6A}" transitionDur="1000">
                      <p166:blipFill xmlns:p166="http://schemas.microsoft.com/office/powerpoint/2016/6/main">
                        <a:blip r:embed="rId6"/>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7" name="Avsnittszoom 6">
                <a:hlinkClick r:id="rId7" action="ppaction://hlinksldjump"/>
                <a:extLst>
                  <a:ext uri="{FF2B5EF4-FFF2-40B4-BE49-F238E27FC236}">
                    <a16:creationId xmlns:a16="http://schemas.microsoft.com/office/drawing/2014/main" id="{E8233E35-7E7A-4998-9317-BEA279F955D2}"/>
                  </a:ext>
                </a:extLst>
              </p:cNvPr>
              <p:cNvPicPr>
                <a:picLocks noGrp="1" noRot="1" noChangeAspect="1" noMove="1" noResize="1" noEditPoints="1" noAdjustHandles="1" noChangeArrowheads="1" noChangeShapeType="1"/>
              </p:cNvPicPr>
              <p:nvPr/>
            </p:nvPicPr>
            <p:blipFill>
              <a:blip r:embed="rId8"/>
              <a:stretch>
                <a:fillRect/>
              </a:stretch>
            </p:blipFill>
            <p:spPr>
              <a:xfrm>
                <a:off x="4307665" y="1588341"/>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9" name="Avsnittszoom 8">
                <a:extLst>
                  <a:ext uri="{FF2B5EF4-FFF2-40B4-BE49-F238E27FC236}">
                    <a16:creationId xmlns:a16="http://schemas.microsoft.com/office/drawing/2014/main" id="{894D6D7E-8612-442B-BE27-5F5EA314F288}"/>
                  </a:ext>
                </a:extLst>
              </p:cNvPr>
              <p:cNvGraphicFramePr>
                <a:graphicFrameLocks noChangeAspect="1"/>
              </p:cNvGraphicFramePr>
              <p:nvPr>
                <p:extLst/>
              </p:nvPr>
            </p:nvGraphicFramePr>
            <p:xfrm>
              <a:off x="8060567" y="1581036"/>
              <a:ext cx="3531080" cy="1986232"/>
            </p:xfrm>
            <a:graphic>
              <a:graphicData uri="http://schemas.microsoft.com/office/powerpoint/2016/sectionzoom">
                <psez:sectionZm>
                  <psez:sectionZmObj sectionId="{C5B1CE9C-A0FA-47CB-8C3D-CD86D48F3D47}">
                    <psez:zmPr id="{34A383E2-9830-46CC-BF77-AEB4BB0108E6}" transitionDur="1000">
                      <p166:blipFill xmlns:p166="http://schemas.microsoft.com/office/powerpoint/2016/6/main">
                        <a:blip r:embed="rId9"/>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9" name="Avsnittszoom 8">
                <a:hlinkClick r:id="rId10" action="ppaction://hlinksldjump"/>
                <a:extLst>
                  <a:ext uri="{FF2B5EF4-FFF2-40B4-BE49-F238E27FC236}">
                    <a16:creationId xmlns:a16="http://schemas.microsoft.com/office/drawing/2014/main" id="{894D6D7E-8612-442B-BE27-5F5EA314F288}"/>
                  </a:ext>
                </a:extLst>
              </p:cNvPr>
              <p:cNvPicPr>
                <a:picLocks noGrp="1" noRot="1" noChangeAspect="1" noMove="1" noResize="1" noEditPoints="1" noAdjustHandles="1" noChangeArrowheads="1" noChangeShapeType="1"/>
              </p:cNvPicPr>
              <p:nvPr/>
            </p:nvPicPr>
            <p:blipFill>
              <a:blip r:embed="rId11"/>
              <a:stretch>
                <a:fillRect/>
              </a:stretch>
            </p:blipFill>
            <p:spPr>
              <a:xfrm>
                <a:off x="8060567" y="158103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1" name="Avsnittszoom 10">
                <a:extLst>
                  <a:ext uri="{FF2B5EF4-FFF2-40B4-BE49-F238E27FC236}">
                    <a16:creationId xmlns:a16="http://schemas.microsoft.com/office/drawing/2014/main" id="{5962BCE7-4254-4C07-838E-35B834BD96EA}"/>
                  </a:ext>
                </a:extLst>
              </p:cNvPr>
              <p:cNvGraphicFramePr>
                <a:graphicFrameLocks noChangeAspect="1"/>
              </p:cNvGraphicFramePr>
              <p:nvPr>
                <p:extLst/>
              </p:nvPr>
            </p:nvGraphicFramePr>
            <p:xfrm>
              <a:off x="549013" y="3997606"/>
              <a:ext cx="3531080" cy="1986232"/>
            </p:xfrm>
            <a:graphic>
              <a:graphicData uri="http://schemas.microsoft.com/office/powerpoint/2016/sectionzoom">
                <psez:sectionZm>
                  <psez:sectionZmObj sectionId="{2F4FAC6F-9E53-48A9-A1C7-72381E203257}">
                    <psez:zmPr id="{495F48C5-4996-4E2A-A230-297BC9B92BDF}" transitionDur="1000">
                      <p166:blipFill xmlns:p166="http://schemas.microsoft.com/office/powerpoint/2016/6/main">
                        <a:blip r:embed="rId12"/>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1" name="Avsnittszoom 10">
                <a:hlinkClick r:id="rId13" action="ppaction://hlinksldjump"/>
                <a:extLst>
                  <a:ext uri="{FF2B5EF4-FFF2-40B4-BE49-F238E27FC236}">
                    <a16:creationId xmlns:a16="http://schemas.microsoft.com/office/drawing/2014/main" id="{5962BCE7-4254-4C07-838E-35B834BD96EA}"/>
                  </a:ext>
                </a:extLst>
              </p:cNvPr>
              <p:cNvPicPr>
                <a:picLocks noGrp="1" noRot="1" noChangeAspect="1" noMove="1" noResize="1" noEditPoints="1" noAdjustHandles="1" noChangeArrowheads="1" noChangeShapeType="1"/>
              </p:cNvPicPr>
              <p:nvPr/>
            </p:nvPicPr>
            <p:blipFill>
              <a:blip r:embed="rId14"/>
              <a:stretch>
                <a:fillRect/>
              </a:stretch>
            </p:blipFill>
            <p:spPr>
              <a:xfrm>
                <a:off x="549013"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3" name="Avsnittszoom 12">
                <a:extLst>
                  <a:ext uri="{FF2B5EF4-FFF2-40B4-BE49-F238E27FC236}">
                    <a16:creationId xmlns:a16="http://schemas.microsoft.com/office/drawing/2014/main" id="{35FF08EE-41D8-47E2-9056-7DD250B9C162}"/>
                  </a:ext>
                </a:extLst>
              </p:cNvPr>
              <p:cNvGraphicFramePr>
                <a:graphicFrameLocks noChangeAspect="1"/>
              </p:cNvGraphicFramePr>
              <p:nvPr>
                <p:extLst/>
              </p:nvPr>
            </p:nvGraphicFramePr>
            <p:xfrm>
              <a:off x="4304790" y="3997606"/>
              <a:ext cx="3531080" cy="1986232"/>
            </p:xfrm>
            <a:graphic>
              <a:graphicData uri="http://schemas.microsoft.com/office/powerpoint/2016/sectionzoom">
                <psez:sectionZm>
                  <psez:sectionZmObj sectionId="{680663BB-76AD-44B3-A68D-86DFBF24AEB3}">
                    <psez:zmPr id="{30403B98-1652-4DC0-967B-D94FCD170891}" transitionDur="1000">
                      <p166:blipFill xmlns:p166="http://schemas.microsoft.com/office/powerpoint/2016/6/main">
                        <a:blip r:embed="rId15"/>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3" name="Avsnittszoom 12">
                <a:hlinkClick r:id="rId16" action="ppaction://hlinksldjump"/>
                <a:extLst>
                  <a:ext uri="{FF2B5EF4-FFF2-40B4-BE49-F238E27FC236}">
                    <a16:creationId xmlns:a16="http://schemas.microsoft.com/office/drawing/2014/main" id="{35FF08EE-41D8-47E2-9056-7DD250B9C162}"/>
                  </a:ext>
                </a:extLst>
              </p:cNvPr>
              <p:cNvPicPr>
                <a:picLocks noGrp="1" noRot="1" noChangeAspect="1" noMove="1" noResize="1" noEditPoints="1" noAdjustHandles="1" noChangeArrowheads="1" noChangeShapeType="1"/>
              </p:cNvPicPr>
              <p:nvPr/>
            </p:nvPicPr>
            <p:blipFill>
              <a:blip r:embed="rId17"/>
              <a:stretch>
                <a:fillRect/>
              </a:stretch>
            </p:blipFill>
            <p:spPr>
              <a:xfrm>
                <a:off x="4304790"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Avsnittszoom 2">
                <a:extLst>
                  <a:ext uri="{FF2B5EF4-FFF2-40B4-BE49-F238E27FC236}">
                    <a16:creationId xmlns:a16="http://schemas.microsoft.com/office/drawing/2014/main" id="{904D5DAD-B467-41F0-AC54-C19BC1F8EB7E}"/>
                  </a:ext>
                </a:extLst>
              </p:cNvPr>
              <p:cNvGraphicFramePr>
                <a:graphicFrameLocks noChangeAspect="1"/>
              </p:cNvGraphicFramePr>
              <p:nvPr/>
            </p:nvGraphicFramePr>
            <p:xfrm>
              <a:off x="8060567" y="4018591"/>
              <a:ext cx="3531080" cy="1986232"/>
            </p:xfrm>
            <a:graphic>
              <a:graphicData uri="http://schemas.microsoft.com/office/powerpoint/2016/sectionzoom">
                <psez:sectionZm>
                  <psez:sectionZmObj sectionId="{8791CB3E-38B2-4516-AE28-A129E031F478}">
                    <psez:zmPr id="{5AAA7CE3-3B7D-4FF4-BBF7-2C69CB957331}" transitionDur="1000">
                      <p166:blipFill xmlns:p166="http://schemas.microsoft.com/office/powerpoint/2016/6/main">
                        <a:blip r:embed="rId18"/>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3" name="Avsnittszoom 2">
                <a:hlinkClick r:id="rId19" action="ppaction://hlinksldjump"/>
                <a:extLst>
                  <a:ext uri="{FF2B5EF4-FFF2-40B4-BE49-F238E27FC236}">
                    <a16:creationId xmlns:a16="http://schemas.microsoft.com/office/drawing/2014/main" id="{904D5DAD-B467-41F0-AC54-C19BC1F8EB7E}"/>
                  </a:ext>
                </a:extLst>
              </p:cNvPr>
              <p:cNvPicPr>
                <a:picLocks noGrp="1" noRot="1" noChangeAspect="1" noMove="1" noResize="1" noEditPoints="1" noAdjustHandles="1" noChangeArrowheads="1" noChangeShapeType="1"/>
              </p:cNvPicPr>
              <p:nvPr/>
            </p:nvPicPr>
            <p:blipFill>
              <a:blip r:embed="rId20"/>
              <a:stretch>
                <a:fillRect/>
              </a:stretch>
            </p:blipFill>
            <p:spPr>
              <a:xfrm>
                <a:off x="8060567" y="4018591"/>
                <a:ext cx="3531080" cy="1986232"/>
              </a:xfrm>
              <a:prstGeom prst="rect">
                <a:avLst/>
              </a:prstGeom>
              <a:ln w="3175">
                <a:solidFill>
                  <a:prstClr val="ltGray"/>
                </a:solidFill>
              </a:ln>
            </p:spPr>
          </p:pic>
        </mc:Fallback>
      </mc:AlternateContent>
      <p:sp>
        <p:nvSpPr>
          <p:cNvPr id="4" name="textruta 3">
            <a:extLst>
              <a:ext uri="{FF2B5EF4-FFF2-40B4-BE49-F238E27FC236}">
                <a16:creationId xmlns:a16="http://schemas.microsoft.com/office/drawing/2014/main" id="{5ED30ED1-1A97-450D-AC5A-EB876E047128}"/>
              </a:ext>
            </a:extLst>
          </p:cNvPr>
          <p:cNvSpPr txBox="1"/>
          <p:nvPr/>
        </p:nvSpPr>
        <p:spPr>
          <a:xfrm>
            <a:off x="503004" y="603850"/>
            <a:ext cx="10987383" cy="523220"/>
          </a:xfrm>
          <a:prstGeom prst="rect">
            <a:avLst/>
          </a:prstGeom>
          <a:noFill/>
        </p:spPr>
        <p:txBody>
          <a:bodyPr wrap="square" rtlCol="0">
            <a:spAutoFit/>
          </a:bodyPr>
          <a:lstStyle/>
          <a:p>
            <a:pPr algn="ctr"/>
            <a:r>
              <a:rPr lang="sv-SE" sz="2800" dirty="0">
                <a:latin typeface="Brandon Grotesque Black" panose="020B0A03020203060202" pitchFamily="34" charset="0"/>
              </a:rPr>
              <a:t>VÄLJ FRÅGEOMRÅDE GENOM ATT KLICKA PÅ BILDERNA NEDAN!</a:t>
            </a:r>
          </a:p>
        </p:txBody>
      </p:sp>
      <p:sp>
        <p:nvSpPr>
          <p:cNvPr id="8" name="Rektangel 7">
            <a:extLst>
              <a:ext uri="{FF2B5EF4-FFF2-40B4-BE49-F238E27FC236}">
                <a16:creationId xmlns:a16="http://schemas.microsoft.com/office/drawing/2014/main" id="{1AEEC343-BA06-4D01-A6F0-EAF8745B38D6}"/>
              </a:ext>
            </a:extLst>
          </p:cNvPr>
          <p:cNvSpPr/>
          <p:nvPr/>
        </p:nvSpPr>
        <p:spPr>
          <a:xfrm>
            <a:off x="9555813" y="6046906"/>
            <a:ext cx="2035834" cy="40924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latin typeface="Brandon Grotesque Bold" panose="020B0803020203060202" pitchFamily="34" charset="0"/>
              </a:rPr>
              <a:t>Patientberättelser</a:t>
            </a:r>
          </a:p>
        </p:txBody>
      </p:sp>
    </p:spTree>
    <p:extLst>
      <p:ext uri="{BB962C8B-B14F-4D97-AF65-F5344CB8AC3E}">
        <p14:creationId xmlns:p14="http://schemas.microsoft.com/office/powerpoint/2010/main" val="1226605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91734" y="992038"/>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320499" y="2839543"/>
            <a:ext cx="7539491" cy="461665"/>
          </a:xfrm>
          <a:prstGeom prst="rect">
            <a:avLst/>
          </a:prstGeom>
          <a:noFill/>
        </p:spPr>
        <p:txBody>
          <a:bodyPr wrap="square" rtlCol="0">
            <a:spAutoFit/>
          </a:bodyPr>
          <a:lstStyle/>
          <a:p>
            <a:r>
              <a:rPr lang="sv-SE" sz="2400" dirty="0">
                <a:latin typeface="Garamond" panose="02020404030301010803" pitchFamily="18" charset="0"/>
              </a:rPr>
              <a:t>Varför ställer vi om till nära vård?</a:t>
            </a:r>
          </a:p>
        </p:txBody>
      </p:sp>
    </p:spTree>
    <p:extLst>
      <p:ext uri="{BB962C8B-B14F-4D97-AF65-F5344CB8AC3E}">
        <p14:creationId xmlns:p14="http://schemas.microsoft.com/office/powerpoint/2010/main" val="582756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33459"/>
            <a:ext cx="7878802" cy="830997"/>
          </a:xfrm>
          <a:prstGeom prst="rect">
            <a:avLst/>
          </a:prstGeom>
          <a:noFill/>
        </p:spPr>
        <p:txBody>
          <a:bodyPr wrap="square" rtlCol="0">
            <a:spAutoFit/>
          </a:bodyPr>
          <a:lstStyle/>
          <a:p>
            <a:r>
              <a:rPr lang="sv-SE" sz="2400" dirty="0">
                <a:latin typeface="Garamond" panose="02020404030301010803" pitchFamily="18" charset="0"/>
              </a:rPr>
              <a:t>På vilket sätt kan omställningen till nära vård göra oss attraktiva som arbetsgivare?</a:t>
            </a:r>
          </a:p>
        </p:txBody>
      </p:sp>
    </p:spTree>
    <p:extLst>
      <p:ext uri="{BB962C8B-B14F-4D97-AF65-F5344CB8AC3E}">
        <p14:creationId xmlns:p14="http://schemas.microsoft.com/office/powerpoint/2010/main" val="35305831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33459"/>
            <a:ext cx="7878802" cy="1692771"/>
          </a:xfrm>
          <a:prstGeom prst="rect">
            <a:avLst/>
          </a:prstGeom>
          <a:noFill/>
        </p:spPr>
        <p:txBody>
          <a:bodyPr wrap="square" rtlCol="0">
            <a:spAutoFit/>
          </a:bodyPr>
          <a:lstStyle/>
          <a:p>
            <a:r>
              <a:rPr lang="sv-SE" sz="2400" dirty="0">
                <a:latin typeface="Garamond" panose="02020404030301010803" pitchFamily="18" charset="0"/>
              </a:rPr>
              <a:t>Hur kan vi skapa trygghet och förtroende under omställningen till nära vård?</a:t>
            </a:r>
          </a:p>
          <a:p>
            <a:endParaRPr lang="sv-SE" sz="800" dirty="0">
              <a:latin typeface="Garamond" panose="02020404030301010803" pitchFamily="18" charset="0"/>
            </a:endParaRPr>
          </a:p>
          <a:p>
            <a:r>
              <a:rPr lang="sv-SE" sz="2400" dirty="0">
                <a:latin typeface="Garamond" panose="02020404030301010803" pitchFamily="18" charset="0"/>
              </a:rPr>
              <a:t>- I arbetsgruppen</a:t>
            </a:r>
          </a:p>
          <a:p>
            <a:r>
              <a:rPr lang="sv-SE" sz="2400" dirty="0">
                <a:latin typeface="Garamond" panose="02020404030301010803" pitchFamily="18" charset="0"/>
              </a:rPr>
              <a:t>- För dem vi är till för</a:t>
            </a:r>
          </a:p>
        </p:txBody>
      </p:sp>
    </p:spTree>
    <p:extLst>
      <p:ext uri="{BB962C8B-B14F-4D97-AF65-F5344CB8AC3E}">
        <p14:creationId xmlns:p14="http://schemas.microsoft.com/office/powerpoint/2010/main" val="3019560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33459"/>
            <a:ext cx="7878802" cy="830997"/>
          </a:xfrm>
          <a:prstGeom prst="rect">
            <a:avLst/>
          </a:prstGeom>
          <a:noFill/>
        </p:spPr>
        <p:txBody>
          <a:bodyPr wrap="square" rtlCol="0">
            <a:spAutoFit/>
          </a:bodyPr>
          <a:lstStyle/>
          <a:p>
            <a:r>
              <a:rPr lang="sv-SE" sz="2400" dirty="0">
                <a:latin typeface="Garamond" panose="02020404030301010803" pitchFamily="18" charset="0"/>
              </a:rPr>
              <a:t>Vad behöver du för att kunna arbeta på toppen av din kompetens?</a:t>
            </a:r>
          </a:p>
        </p:txBody>
      </p:sp>
    </p:spTree>
    <p:extLst>
      <p:ext uri="{BB962C8B-B14F-4D97-AF65-F5344CB8AC3E}">
        <p14:creationId xmlns:p14="http://schemas.microsoft.com/office/powerpoint/2010/main" val="3884310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33459"/>
            <a:ext cx="7878802" cy="830997"/>
          </a:xfrm>
          <a:prstGeom prst="rect">
            <a:avLst/>
          </a:prstGeom>
          <a:noFill/>
        </p:spPr>
        <p:txBody>
          <a:bodyPr wrap="square" rtlCol="0">
            <a:spAutoFit/>
          </a:bodyPr>
          <a:lstStyle/>
          <a:p>
            <a:r>
              <a:rPr lang="sv-SE" sz="2400" dirty="0">
                <a:latin typeface="Garamond" panose="02020404030301010803" pitchFamily="18" charset="0"/>
              </a:rPr>
              <a:t>Hur arbetar du och din enhet för att ha tillgång till rätt kunskap i mötet med patienten?</a:t>
            </a:r>
          </a:p>
        </p:txBody>
      </p:sp>
    </p:spTree>
    <p:extLst>
      <p:ext uri="{BB962C8B-B14F-4D97-AF65-F5344CB8AC3E}">
        <p14:creationId xmlns:p14="http://schemas.microsoft.com/office/powerpoint/2010/main" val="1019002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33459"/>
            <a:ext cx="7878802" cy="830997"/>
          </a:xfrm>
          <a:prstGeom prst="rect">
            <a:avLst/>
          </a:prstGeom>
          <a:noFill/>
        </p:spPr>
        <p:txBody>
          <a:bodyPr wrap="square" rtlCol="0">
            <a:spAutoFit/>
          </a:bodyPr>
          <a:lstStyle/>
          <a:p>
            <a:r>
              <a:rPr lang="sv-SE" sz="2400" dirty="0">
                <a:latin typeface="Garamond" panose="02020404030301010803" pitchFamily="18" charset="0"/>
              </a:rPr>
              <a:t>Hur kommer omställningen till nära vård påverka arbetssätt på din enhet?</a:t>
            </a:r>
          </a:p>
        </p:txBody>
      </p:sp>
    </p:spTree>
    <p:extLst>
      <p:ext uri="{BB962C8B-B14F-4D97-AF65-F5344CB8AC3E}">
        <p14:creationId xmlns:p14="http://schemas.microsoft.com/office/powerpoint/2010/main" val="15472395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833459"/>
            <a:ext cx="7878802" cy="830997"/>
          </a:xfrm>
          <a:prstGeom prst="rect">
            <a:avLst/>
          </a:prstGeom>
          <a:noFill/>
        </p:spPr>
        <p:txBody>
          <a:bodyPr wrap="square" rtlCol="0">
            <a:spAutoFit/>
          </a:bodyPr>
          <a:lstStyle/>
          <a:p>
            <a:r>
              <a:rPr lang="sv-SE" sz="2400" dirty="0">
                <a:latin typeface="Garamond" panose="02020404030301010803" pitchFamily="18" charset="0"/>
              </a:rPr>
              <a:t>Vad behöver du för stöd för att kunna bidra i omställningen till nära vård?</a:t>
            </a:r>
          </a:p>
        </p:txBody>
      </p:sp>
    </p:spTree>
    <p:extLst>
      <p:ext uri="{BB962C8B-B14F-4D97-AF65-F5344CB8AC3E}">
        <p14:creationId xmlns:p14="http://schemas.microsoft.com/office/powerpoint/2010/main" val="3974350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557413"/>
            <a:ext cx="7878802" cy="1323439"/>
          </a:xfrm>
          <a:prstGeom prst="rect">
            <a:avLst/>
          </a:prstGeom>
          <a:noFill/>
        </p:spPr>
        <p:txBody>
          <a:bodyPr wrap="square" rtlCol="0">
            <a:spAutoFit/>
          </a:bodyPr>
          <a:lstStyle/>
          <a:p>
            <a:r>
              <a:rPr lang="sv-SE" sz="2400" dirty="0">
                <a:latin typeface="Garamond" panose="02020404030301010803" pitchFamily="18" charset="0"/>
              </a:rPr>
              <a:t>Vad kännetecknar ett bra bemötande tycker du?</a:t>
            </a:r>
          </a:p>
          <a:p>
            <a:endParaRPr lang="sv-SE" sz="800" dirty="0">
              <a:latin typeface="Garamond" panose="02020404030301010803" pitchFamily="18" charset="0"/>
            </a:endParaRPr>
          </a:p>
          <a:p>
            <a:r>
              <a:rPr lang="sv-SE" sz="2400" dirty="0">
                <a:latin typeface="Garamond" panose="02020404030301010803" pitchFamily="18" charset="0"/>
              </a:rPr>
              <a:t>Hur kan du och kollegorna på din enhet aktivt jobba för att säkerställa ett gott bemötande i kontakten med kronobergarna?</a:t>
            </a:r>
          </a:p>
        </p:txBody>
      </p:sp>
    </p:spTree>
    <p:extLst>
      <p:ext uri="{BB962C8B-B14F-4D97-AF65-F5344CB8AC3E}">
        <p14:creationId xmlns:p14="http://schemas.microsoft.com/office/powerpoint/2010/main" val="3227889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47196"/>
            <a:ext cx="7878802" cy="830997"/>
          </a:xfrm>
          <a:prstGeom prst="rect">
            <a:avLst/>
          </a:prstGeom>
          <a:noFill/>
        </p:spPr>
        <p:txBody>
          <a:bodyPr wrap="square" rtlCol="0">
            <a:spAutoFit/>
          </a:bodyPr>
          <a:lstStyle/>
          <a:p>
            <a:r>
              <a:rPr lang="sv-SE" sz="2400" dirty="0">
                <a:latin typeface="Garamond" panose="02020404030301010803" pitchFamily="18" charset="0"/>
              </a:rPr>
              <a:t>Ge exempel på hur din enhet kan effektivisera arbetssätt till nytta för patienten - stort som smått?</a:t>
            </a:r>
          </a:p>
        </p:txBody>
      </p:sp>
    </p:spTree>
    <p:extLst>
      <p:ext uri="{BB962C8B-B14F-4D97-AF65-F5344CB8AC3E}">
        <p14:creationId xmlns:p14="http://schemas.microsoft.com/office/powerpoint/2010/main" val="19740235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598" y="599147"/>
            <a:ext cx="8016824" cy="954107"/>
          </a:xfrm>
          <a:prstGeom prst="rect">
            <a:avLst/>
          </a:prstGeom>
          <a:noFill/>
        </p:spPr>
        <p:txBody>
          <a:bodyPr wrap="square" rtlCol="0">
            <a:spAutoFit/>
          </a:bodyPr>
          <a:lstStyle/>
          <a:p>
            <a:r>
              <a:rPr lang="sv-SE" sz="2800" dirty="0">
                <a:solidFill>
                  <a:schemeClr val="accent4"/>
                </a:solidFill>
                <a:latin typeface="Brandon Grotesque Bold" panose="020B0803020203060202" pitchFamily="34" charset="0"/>
              </a:rPr>
              <a:t>I KRONOBERG SKA PATIENTENS BEHOV MÖTAS MED KOMPETENS OCH ARBETSGLÄDJE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599" y="2747196"/>
            <a:ext cx="7878802" cy="1323439"/>
          </a:xfrm>
          <a:prstGeom prst="rect">
            <a:avLst/>
          </a:prstGeom>
          <a:noFill/>
        </p:spPr>
        <p:txBody>
          <a:bodyPr wrap="square" rtlCol="0">
            <a:spAutoFit/>
          </a:bodyPr>
          <a:lstStyle/>
          <a:p>
            <a:r>
              <a:rPr lang="sv-SE" sz="2400" dirty="0">
                <a:latin typeface="Garamond" panose="02020404030301010803" pitchFamily="18" charset="0"/>
              </a:rPr>
              <a:t>Hur arbetar din enhet med att ta till sig ny kunskap?</a:t>
            </a:r>
          </a:p>
          <a:p>
            <a:endParaRPr lang="sv-SE" sz="800" dirty="0">
              <a:latin typeface="Garamond" panose="02020404030301010803" pitchFamily="18" charset="0"/>
            </a:endParaRPr>
          </a:p>
          <a:p>
            <a:r>
              <a:rPr lang="sv-SE" sz="2400" dirty="0">
                <a:latin typeface="Garamond" panose="02020404030301010803" pitchFamily="18" charset="0"/>
              </a:rPr>
              <a:t>Hur arbetar din enhet med kontinuerligt lärande och erfarenhetsutbyte?</a:t>
            </a:r>
          </a:p>
        </p:txBody>
      </p:sp>
    </p:spTree>
    <p:extLst>
      <p:ext uri="{BB962C8B-B14F-4D97-AF65-F5344CB8AC3E}">
        <p14:creationId xmlns:p14="http://schemas.microsoft.com/office/powerpoint/2010/main" val="24116498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ez="http://schemas.microsoft.com/office/powerpoint/2016/sectionzoom">
        <mc:Choice Requires="psez">
          <p:graphicFrame>
            <p:nvGraphicFramePr>
              <p:cNvPr id="5" name="Avsnittszoom 4">
                <a:extLst>
                  <a:ext uri="{FF2B5EF4-FFF2-40B4-BE49-F238E27FC236}">
                    <a16:creationId xmlns:a16="http://schemas.microsoft.com/office/drawing/2014/main" id="{7288E205-DA9B-41DD-BCAA-9BDD9849ECC6}"/>
                  </a:ext>
                </a:extLst>
              </p:cNvPr>
              <p:cNvGraphicFramePr>
                <a:graphicFrameLocks noChangeAspect="1"/>
              </p:cNvGraphicFramePr>
              <p:nvPr>
                <p:extLst/>
              </p:nvPr>
            </p:nvGraphicFramePr>
            <p:xfrm>
              <a:off x="554763" y="1569222"/>
              <a:ext cx="3531080" cy="1986232"/>
            </p:xfrm>
            <a:graphic>
              <a:graphicData uri="http://schemas.microsoft.com/office/powerpoint/2016/sectionzoom">
                <psez:sectionZm>
                  <psez:sectionZmObj sectionId="{C832681E-F75E-4BF9-8C56-5E44C8EA98B1}">
                    <psez:zmPr id="{FC39E917-2DAC-41DD-9C3B-227F9AADB45F}" transitionDur="1000">
                      <p166:blipFill xmlns:p166="http://schemas.microsoft.com/office/powerpoint/2016/6/main">
                        <a:blip r:embed="rId3"/>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5" name="Avsnittszoom 4">
                <a:hlinkClick r:id="rId4" action="ppaction://hlinksldjump"/>
                <a:extLst>
                  <a:ext uri="{FF2B5EF4-FFF2-40B4-BE49-F238E27FC236}">
                    <a16:creationId xmlns:a16="http://schemas.microsoft.com/office/drawing/2014/main" id="{7288E205-DA9B-41DD-BCAA-9BDD9849ECC6}"/>
                  </a:ext>
                </a:extLst>
              </p:cNvPr>
              <p:cNvPicPr>
                <a:picLocks noGrp="1" noRot="1" noChangeAspect="1" noMove="1" noResize="1" noEditPoints="1" noAdjustHandles="1" noChangeArrowheads="1" noChangeShapeType="1"/>
              </p:cNvPicPr>
              <p:nvPr/>
            </p:nvPicPr>
            <p:blipFill>
              <a:blip r:embed="rId5"/>
              <a:stretch>
                <a:fillRect/>
              </a:stretch>
            </p:blipFill>
            <p:spPr>
              <a:xfrm>
                <a:off x="554763" y="1569222"/>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7" name="Avsnittszoom 6">
                <a:extLst>
                  <a:ext uri="{FF2B5EF4-FFF2-40B4-BE49-F238E27FC236}">
                    <a16:creationId xmlns:a16="http://schemas.microsoft.com/office/drawing/2014/main" id="{E8233E35-7E7A-4998-9317-BEA279F955D2}"/>
                  </a:ext>
                </a:extLst>
              </p:cNvPr>
              <p:cNvGraphicFramePr>
                <a:graphicFrameLocks noChangeAspect="1"/>
              </p:cNvGraphicFramePr>
              <p:nvPr>
                <p:extLst/>
              </p:nvPr>
            </p:nvGraphicFramePr>
            <p:xfrm>
              <a:off x="4307665" y="1588341"/>
              <a:ext cx="3531080" cy="1986232"/>
            </p:xfrm>
            <a:graphic>
              <a:graphicData uri="http://schemas.microsoft.com/office/powerpoint/2016/sectionzoom">
                <psez:sectionZm>
                  <psez:sectionZmObj sectionId="{77A53037-0A78-444D-93A2-6C46EBC33FC7}">
                    <psez:zmPr id="{EC6DFCE4-7A56-48A8-BBD4-B011B6C68A6A}" transitionDur="1000">
                      <p166:blipFill xmlns:p166="http://schemas.microsoft.com/office/powerpoint/2016/6/main">
                        <a:blip r:embed="rId6"/>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7" name="Avsnittszoom 6">
                <a:hlinkClick r:id="rId7" action="ppaction://hlinksldjump"/>
                <a:extLst>
                  <a:ext uri="{FF2B5EF4-FFF2-40B4-BE49-F238E27FC236}">
                    <a16:creationId xmlns:a16="http://schemas.microsoft.com/office/drawing/2014/main" id="{E8233E35-7E7A-4998-9317-BEA279F955D2}"/>
                  </a:ext>
                </a:extLst>
              </p:cNvPr>
              <p:cNvPicPr>
                <a:picLocks noGrp="1" noRot="1" noChangeAspect="1" noMove="1" noResize="1" noEditPoints="1" noAdjustHandles="1" noChangeArrowheads="1" noChangeShapeType="1"/>
              </p:cNvPicPr>
              <p:nvPr/>
            </p:nvPicPr>
            <p:blipFill>
              <a:blip r:embed="rId8"/>
              <a:stretch>
                <a:fillRect/>
              </a:stretch>
            </p:blipFill>
            <p:spPr>
              <a:xfrm>
                <a:off x="4307665" y="1588341"/>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9" name="Avsnittszoom 8">
                <a:extLst>
                  <a:ext uri="{FF2B5EF4-FFF2-40B4-BE49-F238E27FC236}">
                    <a16:creationId xmlns:a16="http://schemas.microsoft.com/office/drawing/2014/main" id="{894D6D7E-8612-442B-BE27-5F5EA314F288}"/>
                  </a:ext>
                </a:extLst>
              </p:cNvPr>
              <p:cNvGraphicFramePr>
                <a:graphicFrameLocks noChangeAspect="1"/>
              </p:cNvGraphicFramePr>
              <p:nvPr>
                <p:extLst/>
              </p:nvPr>
            </p:nvGraphicFramePr>
            <p:xfrm>
              <a:off x="8060567" y="1581036"/>
              <a:ext cx="3531080" cy="1986232"/>
            </p:xfrm>
            <a:graphic>
              <a:graphicData uri="http://schemas.microsoft.com/office/powerpoint/2016/sectionzoom">
                <psez:sectionZm>
                  <psez:sectionZmObj sectionId="{C5B1CE9C-A0FA-47CB-8C3D-CD86D48F3D47}">
                    <psez:zmPr id="{34A383E2-9830-46CC-BF77-AEB4BB0108E6}" transitionDur="1000">
                      <p166:blipFill xmlns:p166="http://schemas.microsoft.com/office/powerpoint/2016/6/main">
                        <a:blip r:embed="rId9"/>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9" name="Avsnittszoom 8">
                <a:hlinkClick r:id="rId10" action="ppaction://hlinksldjump"/>
                <a:extLst>
                  <a:ext uri="{FF2B5EF4-FFF2-40B4-BE49-F238E27FC236}">
                    <a16:creationId xmlns:a16="http://schemas.microsoft.com/office/drawing/2014/main" id="{894D6D7E-8612-442B-BE27-5F5EA314F288}"/>
                  </a:ext>
                </a:extLst>
              </p:cNvPr>
              <p:cNvPicPr>
                <a:picLocks noGrp="1" noRot="1" noChangeAspect="1" noMove="1" noResize="1" noEditPoints="1" noAdjustHandles="1" noChangeArrowheads="1" noChangeShapeType="1"/>
              </p:cNvPicPr>
              <p:nvPr/>
            </p:nvPicPr>
            <p:blipFill>
              <a:blip r:embed="rId11"/>
              <a:stretch>
                <a:fillRect/>
              </a:stretch>
            </p:blipFill>
            <p:spPr>
              <a:xfrm>
                <a:off x="8060567" y="158103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1" name="Avsnittszoom 10">
                <a:extLst>
                  <a:ext uri="{FF2B5EF4-FFF2-40B4-BE49-F238E27FC236}">
                    <a16:creationId xmlns:a16="http://schemas.microsoft.com/office/drawing/2014/main" id="{5962BCE7-4254-4C07-838E-35B834BD96EA}"/>
                  </a:ext>
                </a:extLst>
              </p:cNvPr>
              <p:cNvGraphicFramePr>
                <a:graphicFrameLocks noChangeAspect="1"/>
              </p:cNvGraphicFramePr>
              <p:nvPr>
                <p:extLst/>
              </p:nvPr>
            </p:nvGraphicFramePr>
            <p:xfrm>
              <a:off x="549013" y="3997606"/>
              <a:ext cx="3531080" cy="1986232"/>
            </p:xfrm>
            <a:graphic>
              <a:graphicData uri="http://schemas.microsoft.com/office/powerpoint/2016/sectionzoom">
                <psez:sectionZm>
                  <psez:sectionZmObj sectionId="{2F4FAC6F-9E53-48A9-A1C7-72381E203257}">
                    <psez:zmPr id="{495F48C5-4996-4E2A-A230-297BC9B92BDF}" transitionDur="1000">
                      <p166:blipFill xmlns:p166="http://schemas.microsoft.com/office/powerpoint/2016/6/main">
                        <a:blip r:embed="rId12"/>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1" name="Avsnittszoom 10">
                <a:hlinkClick r:id="rId13" action="ppaction://hlinksldjump"/>
                <a:extLst>
                  <a:ext uri="{FF2B5EF4-FFF2-40B4-BE49-F238E27FC236}">
                    <a16:creationId xmlns:a16="http://schemas.microsoft.com/office/drawing/2014/main" id="{5962BCE7-4254-4C07-838E-35B834BD96EA}"/>
                  </a:ext>
                </a:extLst>
              </p:cNvPr>
              <p:cNvPicPr>
                <a:picLocks noGrp="1" noRot="1" noChangeAspect="1" noMove="1" noResize="1" noEditPoints="1" noAdjustHandles="1" noChangeArrowheads="1" noChangeShapeType="1"/>
              </p:cNvPicPr>
              <p:nvPr/>
            </p:nvPicPr>
            <p:blipFill>
              <a:blip r:embed="rId14"/>
              <a:stretch>
                <a:fillRect/>
              </a:stretch>
            </p:blipFill>
            <p:spPr>
              <a:xfrm>
                <a:off x="549013"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3" name="Avsnittszoom 12">
                <a:extLst>
                  <a:ext uri="{FF2B5EF4-FFF2-40B4-BE49-F238E27FC236}">
                    <a16:creationId xmlns:a16="http://schemas.microsoft.com/office/drawing/2014/main" id="{35FF08EE-41D8-47E2-9056-7DD250B9C162}"/>
                  </a:ext>
                </a:extLst>
              </p:cNvPr>
              <p:cNvGraphicFramePr>
                <a:graphicFrameLocks noChangeAspect="1"/>
              </p:cNvGraphicFramePr>
              <p:nvPr>
                <p:extLst/>
              </p:nvPr>
            </p:nvGraphicFramePr>
            <p:xfrm>
              <a:off x="4304790" y="3997606"/>
              <a:ext cx="3531080" cy="1986232"/>
            </p:xfrm>
            <a:graphic>
              <a:graphicData uri="http://schemas.microsoft.com/office/powerpoint/2016/sectionzoom">
                <psez:sectionZm>
                  <psez:sectionZmObj sectionId="{680663BB-76AD-44B3-A68D-86DFBF24AEB3}">
                    <psez:zmPr id="{30403B98-1652-4DC0-967B-D94FCD170891}" transitionDur="1000">
                      <p166:blipFill xmlns:p166="http://schemas.microsoft.com/office/powerpoint/2016/6/main">
                        <a:blip r:embed="rId15"/>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13" name="Avsnittszoom 12">
                <a:hlinkClick r:id="rId16" action="ppaction://hlinksldjump"/>
                <a:extLst>
                  <a:ext uri="{FF2B5EF4-FFF2-40B4-BE49-F238E27FC236}">
                    <a16:creationId xmlns:a16="http://schemas.microsoft.com/office/drawing/2014/main" id="{35FF08EE-41D8-47E2-9056-7DD250B9C162}"/>
                  </a:ext>
                </a:extLst>
              </p:cNvPr>
              <p:cNvPicPr>
                <a:picLocks noGrp="1" noRot="1" noChangeAspect="1" noMove="1" noResize="1" noEditPoints="1" noAdjustHandles="1" noChangeArrowheads="1" noChangeShapeType="1"/>
              </p:cNvPicPr>
              <p:nvPr/>
            </p:nvPicPr>
            <p:blipFill>
              <a:blip r:embed="rId17"/>
              <a:stretch>
                <a:fillRect/>
              </a:stretch>
            </p:blipFill>
            <p:spPr>
              <a:xfrm>
                <a:off x="4304790" y="3997606"/>
                <a:ext cx="3531080" cy="1986232"/>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Avsnittszoom 2">
                <a:extLst>
                  <a:ext uri="{FF2B5EF4-FFF2-40B4-BE49-F238E27FC236}">
                    <a16:creationId xmlns:a16="http://schemas.microsoft.com/office/drawing/2014/main" id="{904D5DAD-B467-41F0-AC54-C19BC1F8EB7E}"/>
                  </a:ext>
                </a:extLst>
              </p:cNvPr>
              <p:cNvGraphicFramePr>
                <a:graphicFrameLocks noChangeAspect="1"/>
              </p:cNvGraphicFramePr>
              <p:nvPr/>
            </p:nvGraphicFramePr>
            <p:xfrm>
              <a:off x="8060567" y="4018591"/>
              <a:ext cx="3531080" cy="1986232"/>
            </p:xfrm>
            <a:graphic>
              <a:graphicData uri="http://schemas.microsoft.com/office/powerpoint/2016/sectionzoom">
                <psez:sectionZm>
                  <psez:sectionZmObj sectionId="{8791CB3E-38B2-4516-AE28-A129E031F478}">
                    <psez:zmPr id="{5AAA7CE3-3B7D-4FF4-BBF7-2C69CB957331}" transitionDur="1000">
                      <p166:blipFill xmlns:p166="http://schemas.microsoft.com/office/powerpoint/2016/6/main">
                        <a:blip r:embed="rId18"/>
                        <a:stretch>
                          <a:fillRect/>
                        </a:stretch>
                      </p166:blipFill>
                      <p166:spPr xmlns:p166="http://schemas.microsoft.com/office/powerpoint/2016/6/main">
                        <a:xfrm>
                          <a:off x="0" y="0"/>
                          <a:ext cx="3531080" cy="1986232"/>
                        </a:xfrm>
                        <a:prstGeom prst="rect">
                          <a:avLst/>
                        </a:prstGeom>
                        <a:ln w="3175">
                          <a:solidFill>
                            <a:prstClr val="ltGray"/>
                          </a:solidFill>
                        </a:ln>
                      </p166:spPr>
                    </psez:zmPr>
                  </psez:sectionZmObj>
                </psez:sectionZm>
              </a:graphicData>
            </a:graphic>
          </p:graphicFrame>
        </mc:Choice>
        <mc:Fallback xmlns="">
          <p:pic>
            <p:nvPicPr>
              <p:cNvPr id="3" name="Avsnittszoom 2">
                <a:hlinkClick r:id="rId19" action="ppaction://hlinksldjump"/>
                <a:extLst>
                  <a:ext uri="{FF2B5EF4-FFF2-40B4-BE49-F238E27FC236}">
                    <a16:creationId xmlns:a16="http://schemas.microsoft.com/office/drawing/2014/main" id="{904D5DAD-B467-41F0-AC54-C19BC1F8EB7E}"/>
                  </a:ext>
                </a:extLst>
              </p:cNvPr>
              <p:cNvPicPr>
                <a:picLocks noGrp="1" noRot="1" noChangeAspect="1" noMove="1" noResize="1" noEditPoints="1" noAdjustHandles="1" noChangeArrowheads="1" noChangeShapeType="1"/>
              </p:cNvPicPr>
              <p:nvPr/>
            </p:nvPicPr>
            <p:blipFill>
              <a:blip r:embed="rId20"/>
              <a:stretch>
                <a:fillRect/>
              </a:stretch>
            </p:blipFill>
            <p:spPr>
              <a:xfrm>
                <a:off x="8060567" y="4018591"/>
                <a:ext cx="3531080" cy="1986232"/>
              </a:xfrm>
              <a:prstGeom prst="rect">
                <a:avLst/>
              </a:prstGeom>
              <a:ln w="3175">
                <a:solidFill>
                  <a:prstClr val="ltGray"/>
                </a:solidFill>
              </a:ln>
            </p:spPr>
          </p:pic>
        </mc:Fallback>
      </mc:AlternateContent>
      <p:sp>
        <p:nvSpPr>
          <p:cNvPr id="4" name="textruta 3">
            <a:extLst>
              <a:ext uri="{FF2B5EF4-FFF2-40B4-BE49-F238E27FC236}">
                <a16:creationId xmlns:a16="http://schemas.microsoft.com/office/drawing/2014/main" id="{5ED30ED1-1A97-450D-AC5A-EB876E047128}"/>
              </a:ext>
            </a:extLst>
          </p:cNvPr>
          <p:cNvSpPr txBox="1"/>
          <p:nvPr/>
        </p:nvSpPr>
        <p:spPr>
          <a:xfrm>
            <a:off x="503004" y="603850"/>
            <a:ext cx="10987383" cy="523220"/>
          </a:xfrm>
          <a:prstGeom prst="rect">
            <a:avLst/>
          </a:prstGeom>
          <a:noFill/>
        </p:spPr>
        <p:txBody>
          <a:bodyPr wrap="square" rtlCol="0">
            <a:spAutoFit/>
          </a:bodyPr>
          <a:lstStyle/>
          <a:p>
            <a:pPr algn="ctr"/>
            <a:r>
              <a:rPr lang="sv-SE" sz="2800" dirty="0">
                <a:latin typeface="Brandon Grotesque Black" panose="020B0A03020203060202" pitchFamily="34" charset="0"/>
              </a:rPr>
              <a:t>VÄLJ FRÅGEOMRÅDE GENOM ATT KLICKA PÅ BILDERNA NEDAN!</a:t>
            </a:r>
          </a:p>
        </p:txBody>
      </p:sp>
      <p:sp>
        <p:nvSpPr>
          <p:cNvPr id="8" name="Rektangel 7">
            <a:extLst>
              <a:ext uri="{FF2B5EF4-FFF2-40B4-BE49-F238E27FC236}">
                <a16:creationId xmlns:a16="http://schemas.microsoft.com/office/drawing/2014/main" id="{1AEEC343-BA06-4D01-A6F0-EAF8745B38D6}"/>
              </a:ext>
            </a:extLst>
          </p:cNvPr>
          <p:cNvSpPr/>
          <p:nvPr/>
        </p:nvSpPr>
        <p:spPr>
          <a:xfrm>
            <a:off x="9555813" y="6049530"/>
            <a:ext cx="2035834" cy="409240"/>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latin typeface="Brandon Grotesque Bold" panose="020B0803020203060202" pitchFamily="34" charset="0"/>
              </a:rPr>
              <a:t>Patientberättelser</a:t>
            </a:r>
          </a:p>
        </p:txBody>
      </p:sp>
    </p:spTree>
    <p:extLst>
      <p:ext uri="{BB962C8B-B14F-4D97-AF65-F5344CB8AC3E}">
        <p14:creationId xmlns:p14="http://schemas.microsoft.com/office/powerpoint/2010/main" val="3932852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91734" y="992038"/>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320499" y="2598002"/>
            <a:ext cx="7539491" cy="830997"/>
          </a:xfrm>
          <a:prstGeom prst="rect">
            <a:avLst/>
          </a:prstGeom>
          <a:noFill/>
        </p:spPr>
        <p:txBody>
          <a:bodyPr wrap="square" rtlCol="0">
            <a:spAutoFit/>
          </a:bodyPr>
          <a:lstStyle/>
          <a:p>
            <a:r>
              <a:rPr lang="sv-SE" sz="2400" dirty="0">
                <a:latin typeface="Garamond" panose="02020404030301010803" pitchFamily="18" charset="0"/>
              </a:rPr>
              <a:t>Vilken är den största skillnaden mellan målbilden för nära vård och den vård vi bedriver idag?</a:t>
            </a:r>
          </a:p>
        </p:txBody>
      </p:sp>
    </p:spTree>
    <p:extLst>
      <p:ext uri="{BB962C8B-B14F-4D97-AF65-F5344CB8AC3E}">
        <p14:creationId xmlns:p14="http://schemas.microsoft.com/office/powerpoint/2010/main" val="3988512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1995574" y="295986"/>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4" name="Bildobjekt 3">
            <a:extLst>
              <a:ext uri="{FF2B5EF4-FFF2-40B4-BE49-F238E27FC236}">
                <a16:creationId xmlns:a16="http://schemas.microsoft.com/office/drawing/2014/main" id="{E260DD24-970F-4619-92D6-835FDF9CE8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2376" y="3979912"/>
            <a:ext cx="1847248" cy="1969179"/>
          </a:xfrm>
          <a:prstGeom prst="rect">
            <a:avLst/>
          </a:prstGeom>
        </p:spPr>
      </p:pic>
      <p:sp>
        <p:nvSpPr>
          <p:cNvPr id="6" name="textruta 5">
            <a:extLst>
              <a:ext uri="{FF2B5EF4-FFF2-40B4-BE49-F238E27FC236}">
                <a16:creationId xmlns:a16="http://schemas.microsoft.com/office/drawing/2014/main" id="{93DC7916-2139-4265-B7EB-6D44B8C72D38}"/>
              </a:ext>
            </a:extLst>
          </p:cNvPr>
          <p:cNvSpPr txBox="1"/>
          <p:nvPr/>
        </p:nvSpPr>
        <p:spPr>
          <a:xfrm>
            <a:off x="2481532" y="1488769"/>
            <a:ext cx="7228936" cy="1938992"/>
          </a:xfrm>
          <a:prstGeom prst="rect">
            <a:avLst/>
          </a:prstGeom>
          <a:noFill/>
        </p:spPr>
        <p:txBody>
          <a:bodyPr wrap="square" rtlCol="0">
            <a:spAutoFit/>
          </a:bodyPr>
          <a:lstStyle/>
          <a:p>
            <a:pPr algn="ctr"/>
            <a:r>
              <a:rPr lang="sv-SE" sz="6000" b="1" dirty="0">
                <a:latin typeface="Brandon Grotesque Bold" panose="020B0803020203060202" pitchFamily="34" charset="0"/>
              </a:rPr>
              <a:t>VAD ÄR VIKTIGT </a:t>
            </a:r>
          </a:p>
          <a:p>
            <a:pPr algn="ctr"/>
            <a:r>
              <a:rPr lang="sv-SE" sz="6000" b="1" dirty="0">
                <a:latin typeface="Brandon Grotesque Bold" panose="020B0803020203060202" pitchFamily="34" charset="0"/>
              </a:rPr>
              <a:t>FÖR DIG?</a:t>
            </a:r>
          </a:p>
        </p:txBody>
      </p:sp>
    </p:spTree>
    <p:extLst>
      <p:ext uri="{BB962C8B-B14F-4D97-AF65-F5344CB8AC3E}">
        <p14:creationId xmlns:p14="http://schemas.microsoft.com/office/powerpoint/2010/main" val="17160335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SARA?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949566" y="2311682"/>
            <a:ext cx="7878802" cy="2062103"/>
          </a:xfrm>
          <a:prstGeom prst="rect">
            <a:avLst/>
          </a:prstGeom>
          <a:noFill/>
        </p:spPr>
        <p:txBody>
          <a:bodyPr wrap="square" rtlCol="0">
            <a:spAutoFit/>
          </a:bodyPr>
          <a:lstStyle/>
          <a:p>
            <a:r>
              <a:rPr lang="sv-SE" sz="2400" dirty="0">
                <a:latin typeface="Garamond" panose="02020404030301010803" pitchFamily="18" charset="0"/>
              </a:rPr>
              <a:t>Sara är 29 år och har diabetes typ 1. Trots att hon har en allvarlig sjukdom är hon ganska självgående. Åren med diabetes har gjort henne till expert på sin egen sjukdom. Hon vill och kan ta stort ansvar för sin sjukdom.</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Sara?</a:t>
            </a:r>
          </a:p>
        </p:txBody>
      </p:sp>
    </p:spTree>
    <p:extLst>
      <p:ext uri="{BB962C8B-B14F-4D97-AF65-F5344CB8AC3E}">
        <p14:creationId xmlns:p14="http://schemas.microsoft.com/office/powerpoint/2010/main" val="286861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MÄRTA?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206606" cy="2062103"/>
          </a:xfrm>
          <a:prstGeom prst="rect">
            <a:avLst/>
          </a:prstGeom>
          <a:noFill/>
        </p:spPr>
        <p:txBody>
          <a:bodyPr wrap="square" rtlCol="0">
            <a:spAutoFit/>
          </a:bodyPr>
          <a:lstStyle/>
          <a:p>
            <a:r>
              <a:rPr lang="sv-SE" sz="2400" dirty="0">
                <a:latin typeface="Garamond" panose="02020404030301010803" pitchFamily="18" charset="0"/>
              </a:rPr>
              <a:t>Märta är 79 år och lever med flera kroniska sjukdomar. På ett år har hon många kontakter med hälso- och sjukvården. Till exempel ligger hon inne i slutenvården 70 dagar, besöker öppenvården 40 gånger och kommer in via akutmottagningen 5 gånger.</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Märta?</a:t>
            </a:r>
          </a:p>
        </p:txBody>
      </p:sp>
    </p:spTree>
    <p:extLst>
      <p:ext uri="{BB962C8B-B14F-4D97-AF65-F5344CB8AC3E}">
        <p14:creationId xmlns:p14="http://schemas.microsoft.com/office/powerpoint/2010/main" val="3999397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DARI?</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206606" cy="2062103"/>
          </a:xfrm>
          <a:prstGeom prst="rect">
            <a:avLst/>
          </a:prstGeom>
          <a:noFill/>
        </p:spPr>
        <p:txBody>
          <a:bodyPr wrap="square" rtlCol="0">
            <a:spAutoFit/>
          </a:bodyPr>
          <a:lstStyle/>
          <a:p>
            <a:r>
              <a:rPr lang="sv-SE" sz="2400" dirty="0">
                <a:latin typeface="Garamond" panose="02020404030301010803" pitchFamily="18" charset="0"/>
              </a:rPr>
              <a:t>Dari är 46 år och har nyligen flyttat till Sverige. Han har under senaste dygnet fått påtaglig smärta i magtrakten. Dari känner att han behöver söka vård, men han känner inte till det svenska </a:t>
            </a:r>
          </a:p>
          <a:p>
            <a:r>
              <a:rPr lang="sv-SE" sz="2400" dirty="0">
                <a:latin typeface="Garamond" panose="02020404030301010803" pitchFamily="18" charset="0"/>
              </a:rPr>
              <a:t>sjukvårdsystemet.  </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Dari?</a:t>
            </a:r>
          </a:p>
        </p:txBody>
      </p:sp>
    </p:spTree>
    <p:extLst>
      <p:ext uri="{BB962C8B-B14F-4D97-AF65-F5344CB8AC3E}">
        <p14:creationId xmlns:p14="http://schemas.microsoft.com/office/powerpoint/2010/main" val="1419469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JOHAN?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206606" cy="2800767"/>
          </a:xfrm>
          <a:prstGeom prst="rect">
            <a:avLst/>
          </a:prstGeom>
          <a:noFill/>
        </p:spPr>
        <p:txBody>
          <a:bodyPr wrap="square" rtlCol="0">
            <a:spAutoFit/>
          </a:bodyPr>
          <a:lstStyle/>
          <a:p>
            <a:r>
              <a:rPr lang="sv-SE" sz="2400" dirty="0">
                <a:latin typeface="Garamond" panose="02020404030301010803" pitchFamily="18" charset="0"/>
              </a:rPr>
              <a:t>Johan är 22 år och har nyligen dömts till rättspsykiatrisk vård med särskild utskrivningsprövning efter att ha begått ett allvarligt brott. Johan bedöms lida av en allvarlig psykisk störning. När han kommer till rättspsykiatrin i Växjö har han ingen sjukdomsinsikt. Han placeras mot sin egen vilja, vet inte hur länge han ska behöva stanna i Växjö eller hur lång vårdtiden kommer att bli.</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Johan?</a:t>
            </a:r>
          </a:p>
        </p:txBody>
      </p:sp>
    </p:spTree>
    <p:extLst>
      <p:ext uri="{BB962C8B-B14F-4D97-AF65-F5344CB8AC3E}">
        <p14:creationId xmlns:p14="http://schemas.microsoft.com/office/powerpoint/2010/main" val="3753730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KARIN?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062103"/>
          </a:xfrm>
          <a:prstGeom prst="rect">
            <a:avLst/>
          </a:prstGeom>
          <a:noFill/>
        </p:spPr>
        <p:txBody>
          <a:bodyPr wrap="square" rtlCol="0">
            <a:spAutoFit/>
          </a:bodyPr>
          <a:lstStyle/>
          <a:p>
            <a:r>
              <a:rPr lang="sv-SE" sz="2400" dirty="0">
                <a:latin typeface="Garamond" panose="02020404030301010803" pitchFamily="18" charset="0"/>
              </a:rPr>
              <a:t>Karin är mamma till Hampus som är 9 år och har en ovanlig neuropsykiatrisk sjukdom. För att få rätt stöd och hjälp måste Karin hålla i flera olika kontakter: till exempel med BUP, barnklinik, kurator, LSS-handläggare, skola, försäkringskassa och försäkringsbolag.</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Karin?</a:t>
            </a:r>
          </a:p>
        </p:txBody>
      </p:sp>
    </p:spTree>
    <p:extLst>
      <p:ext uri="{BB962C8B-B14F-4D97-AF65-F5344CB8AC3E}">
        <p14:creationId xmlns:p14="http://schemas.microsoft.com/office/powerpoint/2010/main" val="28680564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ARNE?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062103"/>
          </a:xfrm>
          <a:prstGeom prst="rect">
            <a:avLst/>
          </a:prstGeom>
          <a:noFill/>
        </p:spPr>
        <p:txBody>
          <a:bodyPr wrap="square" rtlCol="0">
            <a:spAutoFit/>
          </a:bodyPr>
          <a:lstStyle/>
          <a:p>
            <a:r>
              <a:rPr lang="sv-SE" sz="2400" dirty="0">
                <a:latin typeface="Garamond" panose="02020404030301010803" pitchFamily="18" charset="0"/>
              </a:rPr>
              <a:t>Arne är 78 år och oroar sig för sin fru Dolores, som har diagnosen KOL. Arne och Dolores har varit gifta i 53 år och nu märker Arne att Dolores försämras ganska drastiskt. Trots svårigheterna vill Arne att Dolores ska kunna få bo kvar i hemmet så länge det bara går.</a:t>
            </a:r>
          </a:p>
          <a:p>
            <a:r>
              <a:rPr lang="sv-SE" sz="800" dirty="0">
                <a:latin typeface="Garamond" panose="02020404030301010803" pitchFamily="18" charset="0"/>
              </a:rPr>
              <a:t> </a:t>
            </a:r>
          </a:p>
          <a:p>
            <a:r>
              <a:rPr lang="sv-SE" sz="2400" dirty="0">
                <a:latin typeface="Garamond" panose="02020404030301010803" pitchFamily="18" charset="0"/>
              </a:rPr>
              <a:t>- Vad kan nära vård betyda för Arne?</a:t>
            </a:r>
          </a:p>
        </p:txBody>
      </p:sp>
    </p:spTree>
    <p:extLst>
      <p:ext uri="{BB962C8B-B14F-4D97-AF65-F5344CB8AC3E}">
        <p14:creationId xmlns:p14="http://schemas.microsoft.com/office/powerpoint/2010/main" val="2245523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KATJA?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276629"/>
            <a:ext cx="8419388" cy="3293209"/>
          </a:xfrm>
          <a:prstGeom prst="rect">
            <a:avLst/>
          </a:prstGeom>
          <a:noFill/>
        </p:spPr>
        <p:txBody>
          <a:bodyPr wrap="square" rtlCol="0">
            <a:spAutoFit/>
          </a:bodyPr>
          <a:lstStyle/>
          <a:p>
            <a:r>
              <a:rPr lang="sv-SE" sz="2400" dirty="0">
                <a:latin typeface="Garamond" panose="02020404030301010803" pitchFamily="18" charset="0"/>
              </a:rPr>
              <a:t>Katja är 39 år och känner sig nedstämd. Läkaren på vårdcentralen skriver ut sömnmedicin, antidepressivt läkemedel och bokar in Katja till psykosocial resurs. Under samtalen där framkommer det bland annat att Katja är nyskild och har en pågående vårdnadstvist med sin tidigare make. </a:t>
            </a:r>
          </a:p>
          <a:p>
            <a:endParaRPr lang="sv-SE" sz="800" dirty="0">
              <a:latin typeface="Garamond" panose="02020404030301010803" pitchFamily="18" charset="0"/>
            </a:endParaRPr>
          </a:p>
          <a:p>
            <a:r>
              <a:rPr lang="sv-SE" sz="2400" dirty="0">
                <a:latin typeface="Garamond" panose="02020404030301010803" pitchFamily="18" charset="0"/>
              </a:rPr>
              <a:t>För att kunna somna på kvällarna brukar Katja ta två glas vin tillsammans med sin sömntablett.</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Katja?</a:t>
            </a:r>
          </a:p>
        </p:txBody>
      </p:sp>
    </p:spTree>
    <p:extLst>
      <p:ext uri="{BB962C8B-B14F-4D97-AF65-F5344CB8AC3E}">
        <p14:creationId xmlns:p14="http://schemas.microsoft.com/office/powerpoint/2010/main" val="570864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NAOMI?</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1692771"/>
          </a:xfrm>
          <a:prstGeom prst="rect">
            <a:avLst/>
          </a:prstGeom>
          <a:noFill/>
        </p:spPr>
        <p:txBody>
          <a:bodyPr wrap="square" rtlCol="0">
            <a:spAutoFit/>
          </a:bodyPr>
          <a:lstStyle/>
          <a:p>
            <a:r>
              <a:rPr lang="sv-SE" sz="2400" dirty="0">
                <a:latin typeface="Garamond" panose="02020404030301010803" pitchFamily="18" charset="0"/>
              </a:rPr>
              <a:t>Naomi är 24 år och har brutit benet under en handbollsmatch. Ambulans tillkallas som tar henne till akuten. Naomi har inga tidigare </a:t>
            </a:r>
          </a:p>
          <a:p>
            <a:r>
              <a:rPr lang="sv-SE" sz="2400" dirty="0">
                <a:latin typeface="Garamond" panose="02020404030301010803" pitchFamily="18" charset="0"/>
              </a:rPr>
              <a:t>erfarenheter av sjukvården.</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Naomi? </a:t>
            </a:r>
          </a:p>
        </p:txBody>
      </p:sp>
    </p:spTree>
    <p:extLst>
      <p:ext uri="{BB962C8B-B14F-4D97-AF65-F5344CB8AC3E}">
        <p14:creationId xmlns:p14="http://schemas.microsoft.com/office/powerpoint/2010/main" val="2937280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RAFAEL?</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1692771"/>
          </a:xfrm>
          <a:prstGeom prst="rect">
            <a:avLst/>
          </a:prstGeom>
          <a:noFill/>
        </p:spPr>
        <p:txBody>
          <a:bodyPr wrap="square" rtlCol="0">
            <a:spAutoFit/>
          </a:bodyPr>
          <a:lstStyle/>
          <a:p>
            <a:r>
              <a:rPr lang="sv-SE" sz="2400" dirty="0">
                <a:latin typeface="Garamond" panose="02020404030301010803" pitchFamily="18" charset="0"/>
              </a:rPr>
              <a:t>Rafael är 31 år och pappa till Albin som är 1 år. Albin har haft hosta och ganska hög feber i ett par dagar. Rafael känner sig orolig och vill ha råd från sjukvården.</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Rafael? </a:t>
            </a:r>
          </a:p>
        </p:txBody>
      </p:sp>
    </p:spTree>
    <p:extLst>
      <p:ext uri="{BB962C8B-B14F-4D97-AF65-F5344CB8AC3E}">
        <p14:creationId xmlns:p14="http://schemas.microsoft.com/office/powerpoint/2010/main" val="38900421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850703"/>
            <a:ext cx="8609162" cy="461665"/>
          </a:xfrm>
          <a:prstGeom prst="rect">
            <a:avLst/>
          </a:prstGeom>
          <a:noFill/>
        </p:spPr>
        <p:txBody>
          <a:bodyPr wrap="square" rtlCol="0">
            <a:spAutoFit/>
          </a:bodyPr>
          <a:lstStyle/>
          <a:p>
            <a:r>
              <a:rPr lang="sv-SE" sz="2400" dirty="0">
                <a:latin typeface="Garamond" panose="02020404030301010803" pitchFamily="18" charset="0"/>
              </a:rPr>
              <a:t>Hur kan du och din enhet bidra till den nära vården? </a:t>
            </a:r>
          </a:p>
        </p:txBody>
      </p:sp>
    </p:spTree>
    <p:extLst>
      <p:ext uri="{BB962C8B-B14F-4D97-AF65-F5344CB8AC3E}">
        <p14:creationId xmlns:p14="http://schemas.microsoft.com/office/powerpoint/2010/main" val="34004413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ELLA?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1323439"/>
          </a:xfrm>
          <a:prstGeom prst="rect">
            <a:avLst/>
          </a:prstGeom>
          <a:noFill/>
        </p:spPr>
        <p:txBody>
          <a:bodyPr wrap="square" rtlCol="0">
            <a:spAutoFit/>
          </a:bodyPr>
          <a:lstStyle/>
          <a:p>
            <a:r>
              <a:rPr lang="sv-SE" sz="2400" dirty="0">
                <a:latin typeface="Garamond" panose="02020404030301010803" pitchFamily="18" charset="0"/>
              </a:rPr>
              <a:t>Ella är 16 år och har leukemi. Hon är mitt uppe i en tuff cellgiftsbehandling.</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Ella? </a:t>
            </a:r>
          </a:p>
        </p:txBody>
      </p:sp>
    </p:spTree>
    <p:extLst>
      <p:ext uri="{BB962C8B-B14F-4D97-AF65-F5344CB8AC3E}">
        <p14:creationId xmlns:p14="http://schemas.microsoft.com/office/powerpoint/2010/main" val="29496501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JOSEFINE?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431435"/>
          </a:xfrm>
          <a:prstGeom prst="rect">
            <a:avLst/>
          </a:prstGeom>
          <a:noFill/>
        </p:spPr>
        <p:txBody>
          <a:bodyPr wrap="square" rtlCol="0">
            <a:spAutoFit/>
          </a:bodyPr>
          <a:lstStyle/>
          <a:p>
            <a:r>
              <a:rPr lang="sv-SE" sz="2400" dirty="0">
                <a:latin typeface="Garamond" panose="02020404030301010803" pitchFamily="18" charset="0"/>
              </a:rPr>
              <a:t>Josefine är 55 år och har dyslexi. Hon har nyligen fått veta att hon har celiaki och är glutenintolerant. Med sig hem i samband med beskedet fick Josefine ett formulär med skriftliga instruktioner som hon ska fylla i och en informationsfolder med flera bra länkar till webbsidor där hon kan hittar ytterligare information om sjukdomen.</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Josefine?</a:t>
            </a:r>
          </a:p>
        </p:txBody>
      </p:sp>
    </p:spTree>
    <p:extLst>
      <p:ext uri="{BB962C8B-B14F-4D97-AF65-F5344CB8AC3E}">
        <p14:creationId xmlns:p14="http://schemas.microsoft.com/office/powerpoint/2010/main" val="926359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CHARLIE?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800767"/>
          </a:xfrm>
          <a:prstGeom prst="rect">
            <a:avLst/>
          </a:prstGeom>
          <a:noFill/>
        </p:spPr>
        <p:txBody>
          <a:bodyPr wrap="square" rtlCol="0">
            <a:spAutoFit/>
          </a:bodyPr>
          <a:lstStyle/>
          <a:p>
            <a:r>
              <a:rPr lang="sv-SE" sz="2400" dirty="0">
                <a:latin typeface="Garamond" panose="02020404030301010803" pitchFamily="18" charset="0"/>
              </a:rPr>
              <a:t>Charlie är 50 år och känner sig plötsligt yr. Han lägger sig och försöker vila, men yrseln vill inte ge med sig. Det börjar bli kväll och Charlie känner sig osäker över om han bör åka in till jourläkarcentralen eller till akuten, eller om han kanske kan vänta till morgondagen och höra av sig till vårdcentralen om det inte blir bättre?</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Charlie? </a:t>
            </a:r>
          </a:p>
        </p:txBody>
      </p:sp>
    </p:spTree>
    <p:extLst>
      <p:ext uri="{BB962C8B-B14F-4D97-AF65-F5344CB8AC3E}">
        <p14:creationId xmlns:p14="http://schemas.microsoft.com/office/powerpoint/2010/main" val="2294460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ROBERT?</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1323439"/>
          </a:xfrm>
          <a:prstGeom prst="rect">
            <a:avLst/>
          </a:prstGeom>
          <a:noFill/>
        </p:spPr>
        <p:txBody>
          <a:bodyPr wrap="square" rtlCol="0">
            <a:spAutoFit/>
          </a:bodyPr>
          <a:lstStyle/>
          <a:p>
            <a:r>
              <a:rPr lang="sv-SE" sz="2400" dirty="0">
                <a:latin typeface="Garamond" panose="02020404030301010803" pitchFamily="18" charset="0"/>
              </a:rPr>
              <a:t>Robert är 25 år och vaknar upp på IVA efter att ha förts medvetslös till sjukhuset efter en allvarlig bilolycka. </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Robert?</a:t>
            </a:r>
          </a:p>
        </p:txBody>
      </p:sp>
    </p:spTree>
    <p:extLst>
      <p:ext uri="{BB962C8B-B14F-4D97-AF65-F5344CB8AC3E}">
        <p14:creationId xmlns:p14="http://schemas.microsoft.com/office/powerpoint/2010/main" val="3237780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TRIN?</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062103"/>
          </a:xfrm>
          <a:prstGeom prst="rect">
            <a:avLst/>
          </a:prstGeom>
          <a:noFill/>
        </p:spPr>
        <p:txBody>
          <a:bodyPr wrap="square" rtlCol="0">
            <a:spAutoFit/>
          </a:bodyPr>
          <a:lstStyle/>
          <a:p>
            <a:r>
              <a:rPr lang="sv-SE" sz="2400" dirty="0">
                <a:latin typeface="Garamond" panose="02020404030301010803" pitchFamily="18" charset="0"/>
              </a:rPr>
              <a:t>Trin är 91 år och bor på ett äldreboende i kommunen. Hon har blivit inlagd på sjukhus efter att ha trillat och brutit lårbenet. Trin är medicinskt färdigbehandlad och ska skrivas ut – även om hon inte är, och kanske aldrig kan bli, helt återställd.</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Trin? </a:t>
            </a:r>
          </a:p>
        </p:txBody>
      </p:sp>
    </p:spTree>
    <p:extLst>
      <p:ext uri="{BB962C8B-B14F-4D97-AF65-F5344CB8AC3E}">
        <p14:creationId xmlns:p14="http://schemas.microsoft.com/office/powerpoint/2010/main" val="4282805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EVA?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431435"/>
          </a:xfrm>
          <a:prstGeom prst="rect">
            <a:avLst/>
          </a:prstGeom>
          <a:noFill/>
        </p:spPr>
        <p:txBody>
          <a:bodyPr wrap="square" rtlCol="0">
            <a:spAutoFit/>
          </a:bodyPr>
          <a:lstStyle/>
          <a:p>
            <a:r>
              <a:rPr lang="sv-SE" sz="2400" dirty="0">
                <a:latin typeface="Garamond" panose="02020404030301010803" pitchFamily="18" charset="0"/>
              </a:rPr>
              <a:t>Eva är 49 år och har drabbats av stroke. Hon har precis fått komma hem efter en längre tids sjukhusvistelse. Förutom att Eva fortsatt har behov av insatser från sjukhusvård och rehabilitering, har hon ett tydligt behov av munhälsovårdande </a:t>
            </a:r>
          </a:p>
          <a:p>
            <a:r>
              <a:rPr lang="sv-SE" sz="2400" dirty="0">
                <a:latin typeface="Garamond" panose="02020404030301010803" pitchFamily="18" charset="0"/>
              </a:rPr>
              <a:t>insatser från tandvården.</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Eva? </a:t>
            </a:r>
          </a:p>
        </p:txBody>
      </p:sp>
    </p:spTree>
    <p:extLst>
      <p:ext uri="{BB962C8B-B14F-4D97-AF65-F5344CB8AC3E}">
        <p14:creationId xmlns:p14="http://schemas.microsoft.com/office/powerpoint/2010/main" val="30616257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SAMIR?</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431435"/>
          </a:xfrm>
          <a:prstGeom prst="rect">
            <a:avLst/>
          </a:prstGeom>
          <a:noFill/>
        </p:spPr>
        <p:txBody>
          <a:bodyPr wrap="square" rtlCol="0">
            <a:spAutoFit/>
          </a:bodyPr>
          <a:lstStyle/>
          <a:p>
            <a:r>
              <a:rPr lang="sv-SE" sz="2400" dirty="0">
                <a:latin typeface="Garamond" panose="02020404030301010803" pitchFamily="18" charset="0"/>
              </a:rPr>
              <a:t>Samir är 38 år och söker vårdcentralen för ospecifik värk upp mot örat. Vårdcentralen remitterar Samir till öron-, nästa-, halskliniken för undersökning. Där konstaterar läkaren att Samir snarare behöver uppsöka tandvården för tandvärk. Väl hos</a:t>
            </a:r>
          </a:p>
          <a:p>
            <a:r>
              <a:rPr lang="sv-SE" sz="2400" dirty="0">
                <a:latin typeface="Garamond" panose="02020404030301010803" pitchFamily="18" charset="0"/>
              </a:rPr>
              <a:t>tandvården konstateras en inflammation i käken.</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Samir?</a:t>
            </a:r>
          </a:p>
        </p:txBody>
      </p:sp>
    </p:spTree>
    <p:extLst>
      <p:ext uri="{BB962C8B-B14F-4D97-AF65-F5344CB8AC3E}">
        <p14:creationId xmlns:p14="http://schemas.microsoft.com/office/powerpoint/2010/main" val="3122245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396815"/>
            <a:ext cx="8154844" cy="13457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1863300" y="1480926"/>
            <a:ext cx="8016824" cy="523220"/>
          </a:xfrm>
          <a:prstGeom prst="rect">
            <a:avLst/>
          </a:prstGeom>
          <a:noFill/>
        </p:spPr>
        <p:txBody>
          <a:bodyPr wrap="square" rtlCol="0">
            <a:spAutoFit/>
          </a:bodyPr>
          <a:lstStyle/>
          <a:p>
            <a:r>
              <a:rPr lang="sv-SE" sz="2800" dirty="0">
                <a:latin typeface="Brandon Grotesque Bold" panose="020B0803020203060202" pitchFamily="34" charset="0"/>
              </a:rPr>
              <a:t>VAD ÄR VIKTIGT FÖR DIG ANJA?</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1897804" y="2402134"/>
            <a:ext cx="8419388" cy="2431435"/>
          </a:xfrm>
          <a:prstGeom prst="rect">
            <a:avLst/>
          </a:prstGeom>
          <a:noFill/>
        </p:spPr>
        <p:txBody>
          <a:bodyPr wrap="square" rtlCol="0">
            <a:spAutoFit/>
          </a:bodyPr>
          <a:lstStyle/>
          <a:p>
            <a:r>
              <a:rPr lang="sv-SE" sz="2400" dirty="0">
                <a:latin typeface="Garamond" panose="02020404030301010803" pitchFamily="18" charset="0"/>
              </a:rPr>
              <a:t>Anja är 48 år. Oron för att bli sjuk upptar mycket av hennes tankar. Hon läser på om olika sjukdomar och symtom och har flera gånger sökt vård för att försäkra sig om att upplevda symtom inte varit något allvarligt. Nu känner sig Anja orolig över att något är fel igen, och söker vård. </a:t>
            </a:r>
          </a:p>
          <a:p>
            <a:endParaRPr lang="sv-SE" sz="800" dirty="0">
              <a:latin typeface="Garamond" panose="02020404030301010803" pitchFamily="18" charset="0"/>
            </a:endParaRPr>
          </a:p>
          <a:p>
            <a:r>
              <a:rPr lang="sv-SE" sz="2400" dirty="0">
                <a:latin typeface="Garamond" panose="02020404030301010803" pitchFamily="18" charset="0"/>
              </a:rPr>
              <a:t>- Vad kan nära vård betyda för Anja?</a:t>
            </a:r>
          </a:p>
        </p:txBody>
      </p:sp>
    </p:spTree>
    <p:extLst>
      <p:ext uri="{BB962C8B-B14F-4D97-AF65-F5344CB8AC3E}">
        <p14:creationId xmlns:p14="http://schemas.microsoft.com/office/powerpoint/2010/main" val="2496278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902464"/>
            <a:ext cx="8609162" cy="461665"/>
          </a:xfrm>
          <a:prstGeom prst="rect">
            <a:avLst/>
          </a:prstGeom>
          <a:noFill/>
        </p:spPr>
        <p:txBody>
          <a:bodyPr wrap="square" rtlCol="0">
            <a:spAutoFit/>
          </a:bodyPr>
          <a:lstStyle/>
          <a:p>
            <a:r>
              <a:rPr lang="sv-SE" sz="2400" dirty="0">
                <a:latin typeface="Garamond" panose="02020404030301010803" pitchFamily="18" charset="0"/>
              </a:rPr>
              <a:t>Hur kan din enhet förflyttas i riktning mot nära vård?</a:t>
            </a:r>
          </a:p>
        </p:txBody>
      </p:sp>
    </p:spTree>
    <p:extLst>
      <p:ext uri="{BB962C8B-B14F-4D97-AF65-F5344CB8AC3E}">
        <p14:creationId xmlns:p14="http://schemas.microsoft.com/office/powerpoint/2010/main" val="294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19C0D46A-E5E2-435D-91C9-262B0ACEA366}"/>
              </a:ext>
            </a:extLst>
          </p:cNvPr>
          <p:cNvSpPr/>
          <p:nvPr/>
        </p:nvSpPr>
        <p:spPr>
          <a:xfrm>
            <a:off x="359434" y="254479"/>
            <a:ext cx="11473132" cy="6349041"/>
          </a:xfrm>
          <a:prstGeom prst="rect">
            <a:avLst/>
          </a:prstGeom>
          <a:solidFill>
            <a:schemeClr val="bg1"/>
          </a:solidFill>
          <a:ln w="41275">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ektangel: diagonala rundade hörn 4">
            <a:extLst>
              <a:ext uri="{FF2B5EF4-FFF2-40B4-BE49-F238E27FC236}">
                <a16:creationId xmlns:a16="http://schemas.microsoft.com/office/drawing/2014/main" id="{0C8AC548-2343-4BF4-BA93-58A13F9E7542}"/>
              </a:ext>
            </a:extLst>
          </p:cNvPr>
          <p:cNvSpPr/>
          <p:nvPr/>
        </p:nvSpPr>
        <p:spPr>
          <a:xfrm>
            <a:off x="1385977" y="961845"/>
            <a:ext cx="9420046" cy="4934309"/>
          </a:xfrm>
          <a:prstGeom prst="round2DiagRect">
            <a:avLst/>
          </a:prstGeom>
          <a:solidFill>
            <a:schemeClr val="bg1"/>
          </a:solid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Rektangel 9">
            <a:extLst>
              <a:ext uri="{FF2B5EF4-FFF2-40B4-BE49-F238E27FC236}">
                <a16:creationId xmlns:a16="http://schemas.microsoft.com/office/drawing/2014/main" id="{3796D3D4-D6BC-4D38-A2AE-67471654AA9F}"/>
              </a:ext>
            </a:extLst>
          </p:cNvPr>
          <p:cNvSpPr/>
          <p:nvPr/>
        </p:nvSpPr>
        <p:spPr>
          <a:xfrm>
            <a:off x="2018578" y="534838"/>
            <a:ext cx="3933645"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textruta 7">
            <a:extLst>
              <a:ext uri="{FF2B5EF4-FFF2-40B4-BE49-F238E27FC236}">
                <a16:creationId xmlns:a16="http://schemas.microsoft.com/office/drawing/2014/main" id="{9902DB3C-B52B-4577-8CD0-33DAA3F487C0}"/>
              </a:ext>
            </a:extLst>
          </p:cNvPr>
          <p:cNvSpPr txBox="1"/>
          <p:nvPr/>
        </p:nvSpPr>
        <p:spPr>
          <a:xfrm>
            <a:off x="2156600" y="720630"/>
            <a:ext cx="3933645" cy="646331"/>
          </a:xfrm>
          <a:prstGeom prst="rect">
            <a:avLst/>
          </a:prstGeom>
          <a:noFill/>
        </p:spPr>
        <p:txBody>
          <a:bodyPr wrap="square" rtlCol="0">
            <a:spAutoFit/>
          </a:bodyPr>
          <a:lstStyle/>
          <a:p>
            <a:r>
              <a:rPr lang="sv-SE" sz="3600" dirty="0">
                <a:solidFill>
                  <a:schemeClr val="accent3"/>
                </a:solidFill>
                <a:latin typeface="Brandon Grotesque Bold" panose="020B0803020203060202" pitchFamily="34" charset="0"/>
              </a:rPr>
              <a:t>ÖVERGRIPANDE</a:t>
            </a:r>
          </a:p>
        </p:txBody>
      </p:sp>
      <p:sp>
        <p:nvSpPr>
          <p:cNvPr id="11" name="textruta 10">
            <a:extLst>
              <a:ext uri="{FF2B5EF4-FFF2-40B4-BE49-F238E27FC236}">
                <a16:creationId xmlns:a16="http://schemas.microsoft.com/office/drawing/2014/main" id="{7EFFAE81-DCA7-4085-9A55-D8B87443BAD5}"/>
              </a:ext>
            </a:extLst>
          </p:cNvPr>
          <p:cNvSpPr txBox="1"/>
          <p:nvPr/>
        </p:nvSpPr>
        <p:spPr>
          <a:xfrm>
            <a:off x="2156600" y="2384881"/>
            <a:ext cx="7729272" cy="1692771"/>
          </a:xfrm>
          <a:prstGeom prst="rect">
            <a:avLst/>
          </a:prstGeom>
          <a:noFill/>
        </p:spPr>
        <p:txBody>
          <a:bodyPr wrap="square" rtlCol="0">
            <a:spAutoFit/>
          </a:bodyPr>
          <a:lstStyle/>
          <a:p>
            <a:r>
              <a:rPr lang="sv-SE" sz="2400" dirty="0">
                <a:latin typeface="Garamond" panose="02020404030301010803" pitchFamily="18" charset="0"/>
              </a:rPr>
              <a:t>Utifrån målbilden för nära vård, vad skulle din enhet behöva göra mer och mindre av?</a:t>
            </a:r>
          </a:p>
          <a:p>
            <a:endParaRPr lang="sv-SE" sz="800" dirty="0">
              <a:latin typeface="Garamond" panose="02020404030301010803" pitchFamily="18" charset="0"/>
            </a:endParaRPr>
          </a:p>
          <a:p>
            <a:r>
              <a:rPr lang="sv-SE" sz="2400" dirty="0">
                <a:latin typeface="Garamond" panose="02020404030301010803" pitchFamily="18" charset="0"/>
              </a:rPr>
              <a:t>- Vi behöver göra mer av…</a:t>
            </a:r>
          </a:p>
          <a:p>
            <a:r>
              <a:rPr lang="sv-SE" sz="2400" dirty="0">
                <a:latin typeface="Garamond" panose="02020404030301010803" pitchFamily="18" charset="0"/>
              </a:rPr>
              <a:t>- Vi behöver göra mindre av… </a:t>
            </a:r>
          </a:p>
        </p:txBody>
      </p:sp>
    </p:spTree>
    <p:extLst>
      <p:ext uri="{BB962C8B-B14F-4D97-AF65-F5344CB8AC3E}">
        <p14:creationId xmlns:p14="http://schemas.microsoft.com/office/powerpoint/2010/main" val="3282763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tema">
  <a:themeElements>
    <a:clrScheme name="reg_kron">
      <a:dk1>
        <a:sysClr val="windowText" lastClr="000000"/>
      </a:dk1>
      <a:lt1>
        <a:sysClr val="window" lastClr="FFFFFF"/>
      </a:lt1>
      <a:dk2>
        <a:srgbClr val="44546A"/>
      </a:dk2>
      <a:lt2>
        <a:srgbClr val="E7E6E6"/>
      </a:lt2>
      <a:accent1>
        <a:srgbClr val="83B81A"/>
      </a:accent1>
      <a:accent2>
        <a:srgbClr val="E13288"/>
      </a:accent2>
      <a:accent3>
        <a:srgbClr val="4A6E51"/>
      </a:accent3>
      <a:accent4>
        <a:srgbClr val="FFD300"/>
      </a:accent4>
      <a:accent5>
        <a:srgbClr val="830628"/>
      </a:accent5>
      <a:accent6>
        <a:srgbClr val="A05599"/>
      </a:accent6>
      <a:hlink>
        <a:srgbClr val="4A6E51"/>
      </a:hlink>
      <a:folHlink>
        <a:srgbClr val="83B81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951D0B8-EB72-472F-9313-E6569998134E}" vid="{15C29FF2-4D51-431C-A993-AB62833E7309}"/>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PowerPointmall_bred</Template>
  <TotalTime>1621</TotalTime>
  <Words>2838</Words>
  <Application>Microsoft Office PowerPoint</Application>
  <PresentationFormat>Bredbild</PresentationFormat>
  <Paragraphs>334</Paragraphs>
  <Slides>77</Slides>
  <Notes>76</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77</vt:i4>
      </vt:variant>
    </vt:vector>
  </HeadingPairs>
  <TitlesOfParts>
    <vt:vector size="83" baseType="lpstr">
      <vt:lpstr>Arial</vt:lpstr>
      <vt:lpstr>Brandon Grotesque Black</vt:lpstr>
      <vt:lpstr>Brandon Grotesque Bold</vt:lpstr>
      <vt:lpstr>Calibri</vt:lpstr>
      <vt:lpstr>Garamond</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Region Kronoberg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Mölstad Mathina HSJ hälso- o sjukv ledn</dc:creator>
  <cp:lastModifiedBy>Mölstad Mathina HSJ hälso- o sjukv ledn</cp:lastModifiedBy>
  <cp:revision>82</cp:revision>
  <dcterms:created xsi:type="dcterms:W3CDTF">2020-11-06T12:16:12Z</dcterms:created>
  <dcterms:modified xsi:type="dcterms:W3CDTF">2020-11-24T10:09:33Z</dcterms:modified>
</cp:coreProperties>
</file>