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701" r:id="rId2"/>
  </p:sldMasterIdLst>
  <p:notesMasterIdLst>
    <p:notesMasterId r:id="rId22"/>
  </p:notesMasterIdLst>
  <p:sldIdLst>
    <p:sldId id="260" r:id="rId3"/>
    <p:sldId id="300" r:id="rId4"/>
    <p:sldId id="5780" r:id="rId5"/>
    <p:sldId id="5424" r:id="rId6"/>
    <p:sldId id="5781" r:id="rId7"/>
    <p:sldId id="5464" r:id="rId8"/>
    <p:sldId id="390" r:id="rId9"/>
    <p:sldId id="447" r:id="rId10"/>
    <p:sldId id="5783" r:id="rId11"/>
    <p:sldId id="5784" r:id="rId12"/>
    <p:sldId id="5787" r:id="rId13"/>
    <p:sldId id="5785" r:id="rId14"/>
    <p:sldId id="5786" r:id="rId15"/>
    <p:sldId id="5789" r:id="rId16"/>
    <p:sldId id="5788" r:id="rId17"/>
    <p:sldId id="5790" r:id="rId18"/>
    <p:sldId id="5896" r:id="rId19"/>
    <p:sldId id="5112" r:id="rId20"/>
    <p:sldId id="298" r:id="rId21"/>
  </p:sldIdLst>
  <p:sldSz cx="12192000" cy="6858000"/>
  <p:notesSz cx="6858000" cy="9144000"/>
  <p:embeddedFontLst>
    <p:embeddedFont>
      <p:font typeface="Brandon Grotesque Black" panose="020B0A03020203060202" charset="0"/>
      <p:regular r:id="rId23"/>
      <p:italic r:id="rId24"/>
    </p:embeddedFont>
    <p:embeddedFont>
      <p:font typeface="Brandon Grotesque Bold" panose="020B0803020203060202" charset="0"/>
      <p:regular r:id="rId25"/>
      <p:italic r:id="rId26"/>
    </p:embeddedFont>
    <p:embeddedFont>
      <p:font typeface="Calibri" panose="020F0502020204030204" pitchFamily="34" charset="0"/>
      <p:regular r:id="rId27"/>
      <p:bold r:id="rId28"/>
      <p:italic r:id="rId29"/>
      <p:boldItalic r:id="rId30"/>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848"/>
    <a:srgbClr val="605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298" autoAdjust="0"/>
  </p:normalViewPr>
  <p:slideViewPr>
    <p:cSldViewPr snapToGrid="0" showGuides="1">
      <p:cViewPr varScale="1">
        <p:scale>
          <a:sx n="64" d="100"/>
          <a:sy n="64" d="100"/>
        </p:scale>
        <p:origin x="252" y="84"/>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0B658-362B-426C-B134-6CEDA3B05CAC}" type="doc">
      <dgm:prSet loTypeId="urn:microsoft.com/office/officeart/2005/8/layout/chevron1" loCatId="process" qsTypeId="urn:microsoft.com/office/officeart/2005/8/quickstyle/simple1" qsCatId="simple" csTypeId="urn:microsoft.com/office/officeart/2005/8/colors/accent1_2" csCatId="accent1" phldr="1"/>
      <dgm:spPr/>
    </dgm:pt>
    <dgm:pt modelId="{C3CE8C40-06F0-4E8B-9A3D-FD5CF16FB4F9}">
      <dgm:prSet phldrT="[Text]"/>
      <dgm:spPr>
        <a:solidFill>
          <a:srgbClr val="FFC000"/>
        </a:solidFill>
        <a:ln w="25400">
          <a:solidFill>
            <a:schemeClr val="bg1"/>
          </a:solidFill>
        </a:ln>
      </dgm:spPr>
      <dgm:t>
        <a:bodyPr/>
        <a:lstStyle/>
        <a:p>
          <a:r>
            <a:rPr lang="sv-SE" dirty="0">
              <a:solidFill>
                <a:sysClr val="windowText" lastClr="000000"/>
              </a:solidFill>
            </a:rPr>
            <a:t>Initiering och prioritering</a:t>
          </a:r>
        </a:p>
      </dgm:t>
    </dgm:pt>
    <dgm:pt modelId="{2DCEAA95-D591-45AA-B3A1-6EEEAE573F0D}" type="parTrans" cxnId="{4FC7BA84-DB80-4352-999F-A8C75E0951FF}">
      <dgm:prSet/>
      <dgm:spPr/>
      <dgm:t>
        <a:bodyPr/>
        <a:lstStyle/>
        <a:p>
          <a:endParaRPr lang="sv-SE"/>
        </a:p>
      </dgm:t>
    </dgm:pt>
    <dgm:pt modelId="{F1FD0295-3D52-438A-9F8B-139D70E7296D}" type="sibTrans" cxnId="{4FC7BA84-DB80-4352-999F-A8C75E0951FF}">
      <dgm:prSet/>
      <dgm:spPr/>
      <dgm:t>
        <a:bodyPr/>
        <a:lstStyle/>
        <a:p>
          <a:endParaRPr lang="sv-SE"/>
        </a:p>
      </dgm:t>
    </dgm:pt>
    <dgm:pt modelId="{E7B5CF69-3178-43CB-A99F-28FCCECA5400}">
      <dgm:prSet phldrT="[Text]"/>
      <dgm:spPr>
        <a:gradFill rotWithShape="0">
          <a:gsLst>
            <a:gs pos="0">
              <a:srgbClr val="006633"/>
            </a:gs>
            <a:gs pos="100000">
              <a:srgbClr val="FFC000"/>
            </a:gs>
          </a:gsLst>
          <a:lin ang="5400000" scaled="1"/>
        </a:gradFill>
        <a:ln w="25400">
          <a:solidFill>
            <a:schemeClr val="bg1"/>
          </a:solidFill>
        </a:ln>
      </dgm:spPr>
      <dgm:t>
        <a:bodyPr/>
        <a:lstStyle/>
        <a:p>
          <a:r>
            <a:rPr lang="sv-SE" dirty="0"/>
            <a:t>Direktiv</a:t>
          </a:r>
        </a:p>
      </dgm:t>
    </dgm:pt>
    <dgm:pt modelId="{ACEE8BD7-9AD9-4308-BADB-936D14DC98B1}" type="parTrans" cxnId="{12E12064-A701-4418-BF2C-F0A228DAA5D1}">
      <dgm:prSet/>
      <dgm:spPr/>
      <dgm:t>
        <a:bodyPr/>
        <a:lstStyle/>
        <a:p>
          <a:endParaRPr lang="sv-SE"/>
        </a:p>
      </dgm:t>
    </dgm:pt>
    <dgm:pt modelId="{A07F2755-D195-4032-873A-AC280506A95A}" type="sibTrans" cxnId="{12E12064-A701-4418-BF2C-F0A228DAA5D1}">
      <dgm:prSet/>
      <dgm:spPr/>
      <dgm:t>
        <a:bodyPr/>
        <a:lstStyle/>
        <a:p>
          <a:endParaRPr lang="sv-SE"/>
        </a:p>
      </dgm:t>
    </dgm:pt>
    <dgm:pt modelId="{693932C5-B5AB-4CBD-856A-7C57124E01E0}">
      <dgm:prSet phldrT="[Text]"/>
      <dgm:spPr>
        <a:solidFill>
          <a:srgbClr val="FFC000"/>
        </a:solidFill>
        <a:ln w="25400">
          <a:solidFill>
            <a:schemeClr val="bg1"/>
          </a:solidFill>
        </a:ln>
      </dgm:spPr>
      <dgm:t>
        <a:bodyPr/>
        <a:lstStyle/>
        <a:p>
          <a:r>
            <a:rPr lang="sv-SE" dirty="0">
              <a:solidFill>
                <a:sysClr val="windowText" lastClr="000000"/>
              </a:solidFill>
            </a:rPr>
            <a:t>Effekt-hemtagning</a:t>
          </a:r>
        </a:p>
      </dgm:t>
    </dgm:pt>
    <dgm:pt modelId="{844B51C2-EA17-4CFA-BB23-E86A4287C55C}" type="parTrans" cxnId="{C1BEBD88-E508-4F3C-97CC-D7BE63222AC7}">
      <dgm:prSet/>
      <dgm:spPr/>
      <dgm:t>
        <a:bodyPr/>
        <a:lstStyle/>
        <a:p>
          <a:endParaRPr lang="sv-SE"/>
        </a:p>
      </dgm:t>
    </dgm:pt>
    <dgm:pt modelId="{C3929DD9-33CE-4087-9D97-B3AA6CCA3BE5}" type="sibTrans" cxnId="{C1BEBD88-E508-4F3C-97CC-D7BE63222AC7}">
      <dgm:prSet/>
      <dgm:spPr/>
      <dgm:t>
        <a:bodyPr/>
        <a:lstStyle/>
        <a:p>
          <a:endParaRPr lang="sv-SE"/>
        </a:p>
      </dgm:t>
    </dgm:pt>
    <dgm:pt modelId="{F80013AB-52E5-43F7-890A-9B5305A62B9C}">
      <dgm:prSet/>
      <dgm:spPr>
        <a:ln w="25400">
          <a:solidFill>
            <a:schemeClr val="bg1"/>
          </a:solidFill>
        </a:ln>
      </dgm:spPr>
      <dgm:t>
        <a:bodyPr/>
        <a:lstStyle/>
        <a:p>
          <a:r>
            <a:rPr lang="sv-SE" dirty="0"/>
            <a:t>Planering</a:t>
          </a:r>
        </a:p>
      </dgm:t>
    </dgm:pt>
    <dgm:pt modelId="{82CF9DF4-B89F-4068-A3ED-630CD56E7EB4}" type="parTrans" cxnId="{8A272FFC-D2EA-44D4-9D95-3B4904A4FB72}">
      <dgm:prSet/>
      <dgm:spPr/>
      <dgm:t>
        <a:bodyPr/>
        <a:lstStyle/>
        <a:p>
          <a:endParaRPr lang="sv-SE"/>
        </a:p>
      </dgm:t>
    </dgm:pt>
    <dgm:pt modelId="{E865198F-327E-4D01-8D32-7D7DC84E259B}" type="sibTrans" cxnId="{8A272FFC-D2EA-44D4-9D95-3B4904A4FB72}">
      <dgm:prSet/>
      <dgm:spPr/>
      <dgm:t>
        <a:bodyPr/>
        <a:lstStyle/>
        <a:p>
          <a:endParaRPr lang="sv-SE"/>
        </a:p>
      </dgm:t>
    </dgm:pt>
    <dgm:pt modelId="{D00CF9AA-3850-4805-AE13-4E6AB1412EA4}">
      <dgm:prSet/>
      <dgm:spPr>
        <a:ln w="25400">
          <a:solidFill>
            <a:schemeClr val="bg1"/>
          </a:solidFill>
        </a:ln>
      </dgm:spPr>
      <dgm:t>
        <a:bodyPr/>
        <a:lstStyle/>
        <a:p>
          <a:r>
            <a:rPr lang="sv-SE" dirty="0"/>
            <a:t>Genom-förande</a:t>
          </a:r>
        </a:p>
      </dgm:t>
    </dgm:pt>
    <dgm:pt modelId="{14C5FDF6-3870-4C8F-AFCC-D00DC63088B7}" type="parTrans" cxnId="{55011A61-0CE3-49D4-9F02-62D0D61DA87B}">
      <dgm:prSet/>
      <dgm:spPr/>
      <dgm:t>
        <a:bodyPr/>
        <a:lstStyle/>
        <a:p>
          <a:endParaRPr lang="sv-SE"/>
        </a:p>
      </dgm:t>
    </dgm:pt>
    <dgm:pt modelId="{F7F4A0AA-FF86-4F2B-B93A-EFC0EB59E434}" type="sibTrans" cxnId="{55011A61-0CE3-49D4-9F02-62D0D61DA87B}">
      <dgm:prSet/>
      <dgm:spPr/>
      <dgm:t>
        <a:bodyPr/>
        <a:lstStyle/>
        <a:p>
          <a:endParaRPr lang="sv-SE"/>
        </a:p>
      </dgm:t>
    </dgm:pt>
    <dgm:pt modelId="{B2E9F976-20CC-4B7E-866F-E5B8F66D87FD}">
      <dgm:prSet/>
      <dgm:spPr>
        <a:ln w="25400">
          <a:solidFill>
            <a:schemeClr val="bg1"/>
          </a:solidFill>
        </a:ln>
      </dgm:spPr>
      <dgm:t>
        <a:bodyPr/>
        <a:lstStyle/>
        <a:p>
          <a:r>
            <a:rPr lang="sv-SE" dirty="0"/>
            <a:t>Överlämning och avslut</a:t>
          </a:r>
        </a:p>
      </dgm:t>
    </dgm:pt>
    <dgm:pt modelId="{95F50F26-BFCD-4F73-9A1A-DF502AB88366}" type="parTrans" cxnId="{FAC89BD7-9623-4553-9819-968507D586D3}">
      <dgm:prSet/>
      <dgm:spPr/>
      <dgm:t>
        <a:bodyPr/>
        <a:lstStyle/>
        <a:p>
          <a:endParaRPr lang="sv-SE"/>
        </a:p>
      </dgm:t>
    </dgm:pt>
    <dgm:pt modelId="{5F0B7469-99A3-40E3-903A-314E8F4C971D}" type="sibTrans" cxnId="{FAC89BD7-9623-4553-9819-968507D586D3}">
      <dgm:prSet/>
      <dgm:spPr/>
      <dgm:t>
        <a:bodyPr/>
        <a:lstStyle/>
        <a:p>
          <a:endParaRPr lang="sv-SE"/>
        </a:p>
      </dgm:t>
    </dgm:pt>
    <dgm:pt modelId="{94033220-6022-46B8-997C-73C8F12C71FB}" type="pres">
      <dgm:prSet presAssocID="{8BE0B658-362B-426C-B134-6CEDA3B05CAC}" presName="Name0" presStyleCnt="0">
        <dgm:presLayoutVars>
          <dgm:dir/>
          <dgm:animLvl val="lvl"/>
          <dgm:resizeHandles val="exact"/>
        </dgm:presLayoutVars>
      </dgm:prSet>
      <dgm:spPr/>
    </dgm:pt>
    <dgm:pt modelId="{B8183081-EA8C-4BDB-9FCD-0C36D46961F5}" type="pres">
      <dgm:prSet presAssocID="{C3CE8C40-06F0-4E8B-9A3D-FD5CF16FB4F9}" presName="parTxOnly" presStyleLbl="node1" presStyleIdx="0" presStyleCnt="6" custLinFactX="41047" custLinFactNeighborX="100000" custLinFactNeighborY="781">
        <dgm:presLayoutVars>
          <dgm:chMax val="0"/>
          <dgm:chPref val="0"/>
          <dgm:bulletEnabled val="1"/>
        </dgm:presLayoutVars>
      </dgm:prSet>
      <dgm:spPr/>
    </dgm:pt>
    <dgm:pt modelId="{28737CEE-6BE4-4224-A192-7FC88E99E059}" type="pres">
      <dgm:prSet presAssocID="{F1FD0295-3D52-438A-9F8B-139D70E7296D}" presName="parTxOnlySpace" presStyleCnt="0"/>
      <dgm:spPr/>
    </dgm:pt>
    <dgm:pt modelId="{D89B0EDE-C463-4514-945B-396BEF8DFEBC}" type="pres">
      <dgm:prSet presAssocID="{E7B5CF69-3178-43CB-A99F-28FCCECA5400}" presName="parTxOnly" presStyleLbl="node1" presStyleIdx="1" presStyleCnt="6" custLinFactX="31485" custLinFactNeighborX="100000" custLinFactNeighborY="302">
        <dgm:presLayoutVars>
          <dgm:chMax val="0"/>
          <dgm:chPref val="0"/>
          <dgm:bulletEnabled val="1"/>
        </dgm:presLayoutVars>
      </dgm:prSet>
      <dgm:spPr/>
    </dgm:pt>
    <dgm:pt modelId="{8E8C8109-4C94-468E-91B5-D31F33626459}" type="pres">
      <dgm:prSet presAssocID="{A07F2755-D195-4032-873A-AC280506A95A}" presName="parTxOnlySpace" presStyleCnt="0"/>
      <dgm:spPr/>
    </dgm:pt>
    <dgm:pt modelId="{5425977C-FBC0-410A-9076-ACC841FA0FDD}" type="pres">
      <dgm:prSet presAssocID="{F80013AB-52E5-43F7-890A-9B5305A62B9C}" presName="parTxOnly" presStyleLbl="node1" presStyleIdx="2" presStyleCnt="6" custLinFactX="22024" custLinFactNeighborX="100000" custLinFactNeighborY="1034">
        <dgm:presLayoutVars>
          <dgm:chMax val="0"/>
          <dgm:chPref val="0"/>
          <dgm:bulletEnabled val="1"/>
        </dgm:presLayoutVars>
      </dgm:prSet>
      <dgm:spPr/>
    </dgm:pt>
    <dgm:pt modelId="{790DC896-E45F-4231-9D1A-56E882F3FF0F}" type="pres">
      <dgm:prSet presAssocID="{E865198F-327E-4D01-8D32-7D7DC84E259B}" presName="parTxOnlySpace" presStyleCnt="0"/>
      <dgm:spPr/>
    </dgm:pt>
    <dgm:pt modelId="{712EF1B5-48B6-4777-82C9-0EB44E46869B}" type="pres">
      <dgm:prSet presAssocID="{D00CF9AA-3850-4805-AE13-4E6AB1412EA4}" presName="parTxOnly" presStyleLbl="node1" presStyleIdx="3" presStyleCnt="6" custLinFactX="12208" custLinFactNeighborX="100000" custLinFactNeighborY="302">
        <dgm:presLayoutVars>
          <dgm:chMax val="0"/>
          <dgm:chPref val="0"/>
          <dgm:bulletEnabled val="1"/>
        </dgm:presLayoutVars>
      </dgm:prSet>
      <dgm:spPr/>
    </dgm:pt>
    <dgm:pt modelId="{04B4E9E9-EB2D-4C6E-9A01-7B633ACE9B98}" type="pres">
      <dgm:prSet presAssocID="{F7F4A0AA-FF86-4F2B-B93A-EFC0EB59E434}" presName="parTxOnlySpace" presStyleCnt="0"/>
      <dgm:spPr/>
    </dgm:pt>
    <dgm:pt modelId="{AA121C27-C6F8-4C76-96D0-8E17A3C52D16}" type="pres">
      <dgm:prSet presAssocID="{B2E9F976-20CC-4B7E-866F-E5B8F66D87FD}" presName="parTxOnly" presStyleLbl="node1" presStyleIdx="4" presStyleCnt="6" custLinFactX="545" custLinFactNeighborX="100000" custLinFactNeighborY="302">
        <dgm:presLayoutVars>
          <dgm:chMax val="0"/>
          <dgm:chPref val="0"/>
          <dgm:bulletEnabled val="1"/>
        </dgm:presLayoutVars>
      </dgm:prSet>
      <dgm:spPr/>
    </dgm:pt>
    <dgm:pt modelId="{768BC8C3-9050-4D44-98DA-B4CF7D78EAD5}" type="pres">
      <dgm:prSet presAssocID="{5F0B7469-99A3-40E3-903A-314E8F4C971D}" presName="parTxOnlySpace" presStyleCnt="0"/>
      <dgm:spPr/>
    </dgm:pt>
    <dgm:pt modelId="{9C38DC72-1436-40D0-8BA8-02F55CEC677E}" type="pres">
      <dgm:prSet presAssocID="{693932C5-B5AB-4CBD-856A-7C57124E01E0}" presName="parTxOnly" presStyleLbl="node1" presStyleIdx="5" presStyleCnt="6" custLinFactNeighborX="7571" custLinFactNeighborY="1035">
        <dgm:presLayoutVars>
          <dgm:chMax val="0"/>
          <dgm:chPref val="0"/>
          <dgm:bulletEnabled val="1"/>
        </dgm:presLayoutVars>
      </dgm:prSet>
      <dgm:spPr/>
    </dgm:pt>
  </dgm:ptLst>
  <dgm:cxnLst>
    <dgm:cxn modelId="{7738BB1A-C3FE-488D-B2B9-02753B9957FB}" type="presOf" srcId="{D00CF9AA-3850-4805-AE13-4E6AB1412EA4}" destId="{712EF1B5-48B6-4777-82C9-0EB44E46869B}" srcOrd="0" destOrd="0" presId="urn:microsoft.com/office/officeart/2005/8/layout/chevron1"/>
    <dgm:cxn modelId="{55011A61-0CE3-49D4-9F02-62D0D61DA87B}" srcId="{8BE0B658-362B-426C-B134-6CEDA3B05CAC}" destId="{D00CF9AA-3850-4805-AE13-4E6AB1412EA4}" srcOrd="3" destOrd="0" parTransId="{14C5FDF6-3870-4C8F-AFCC-D00DC63088B7}" sibTransId="{F7F4A0AA-FF86-4F2B-B93A-EFC0EB59E434}"/>
    <dgm:cxn modelId="{991B8541-1978-4AA1-9D6C-507731005249}" type="presOf" srcId="{B2E9F976-20CC-4B7E-866F-E5B8F66D87FD}" destId="{AA121C27-C6F8-4C76-96D0-8E17A3C52D16}" srcOrd="0" destOrd="0" presId="urn:microsoft.com/office/officeart/2005/8/layout/chevron1"/>
    <dgm:cxn modelId="{12E12064-A701-4418-BF2C-F0A228DAA5D1}" srcId="{8BE0B658-362B-426C-B134-6CEDA3B05CAC}" destId="{E7B5CF69-3178-43CB-A99F-28FCCECA5400}" srcOrd="1" destOrd="0" parTransId="{ACEE8BD7-9AD9-4308-BADB-936D14DC98B1}" sibTransId="{A07F2755-D195-4032-873A-AC280506A95A}"/>
    <dgm:cxn modelId="{05D1884D-B5FF-4954-89EC-C64F89AD43C0}" type="presOf" srcId="{8BE0B658-362B-426C-B134-6CEDA3B05CAC}" destId="{94033220-6022-46B8-997C-73C8F12C71FB}" srcOrd="0" destOrd="0" presId="urn:microsoft.com/office/officeart/2005/8/layout/chevron1"/>
    <dgm:cxn modelId="{61AA7977-4DAB-42B0-BBA0-CD27BCAC941D}" type="presOf" srcId="{693932C5-B5AB-4CBD-856A-7C57124E01E0}" destId="{9C38DC72-1436-40D0-8BA8-02F55CEC677E}" srcOrd="0" destOrd="0" presId="urn:microsoft.com/office/officeart/2005/8/layout/chevron1"/>
    <dgm:cxn modelId="{4FC7BA84-DB80-4352-999F-A8C75E0951FF}" srcId="{8BE0B658-362B-426C-B134-6CEDA3B05CAC}" destId="{C3CE8C40-06F0-4E8B-9A3D-FD5CF16FB4F9}" srcOrd="0" destOrd="0" parTransId="{2DCEAA95-D591-45AA-B3A1-6EEEAE573F0D}" sibTransId="{F1FD0295-3D52-438A-9F8B-139D70E7296D}"/>
    <dgm:cxn modelId="{C1BEBD88-E508-4F3C-97CC-D7BE63222AC7}" srcId="{8BE0B658-362B-426C-B134-6CEDA3B05CAC}" destId="{693932C5-B5AB-4CBD-856A-7C57124E01E0}" srcOrd="5" destOrd="0" parTransId="{844B51C2-EA17-4CFA-BB23-E86A4287C55C}" sibTransId="{C3929DD9-33CE-4087-9D97-B3AA6CCA3BE5}"/>
    <dgm:cxn modelId="{535FE6B6-8E78-47A0-B2FD-6A6D885C8A21}" type="presOf" srcId="{C3CE8C40-06F0-4E8B-9A3D-FD5CF16FB4F9}" destId="{B8183081-EA8C-4BDB-9FCD-0C36D46961F5}" srcOrd="0" destOrd="0" presId="urn:microsoft.com/office/officeart/2005/8/layout/chevron1"/>
    <dgm:cxn modelId="{1FDE00C5-4C9E-4F77-A2DB-D886BC27BC16}" type="presOf" srcId="{F80013AB-52E5-43F7-890A-9B5305A62B9C}" destId="{5425977C-FBC0-410A-9076-ACC841FA0FDD}" srcOrd="0" destOrd="0" presId="urn:microsoft.com/office/officeart/2005/8/layout/chevron1"/>
    <dgm:cxn modelId="{FAC89BD7-9623-4553-9819-968507D586D3}" srcId="{8BE0B658-362B-426C-B134-6CEDA3B05CAC}" destId="{B2E9F976-20CC-4B7E-866F-E5B8F66D87FD}" srcOrd="4" destOrd="0" parTransId="{95F50F26-BFCD-4F73-9A1A-DF502AB88366}" sibTransId="{5F0B7469-99A3-40E3-903A-314E8F4C971D}"/>
    <dgm:cxn modelId="{C7E943E1-259F-44B1-B75E-9F38ECC5C15F}" type="presOf" srcId="{E7B5CF69-3178-43CB-A99F-28FCCECA5400}" destId="{D89B0EDE-C463-4514-945B-396BEF8DFEBC}" srcOrd="0" destOrd="0" presId="urn:microsoft.com/office/officeart/2005/8/layout/chevron1"/>
    <dgm:cxn modelId="{8A272FFC-D2EA-44D4-9D95-3B4904A4FB72}" srcId="{8BE0B658-362B-426C-B134-6CEDA3B05CAC}" destId="{F80013AB-52E5-43F7-890A-9B5305A62B9C}" srcOrd="2" destOrd="0" parTransId="{82CF9DF4-B89F-4068-A3ED-630CD56E7EB4}" sibTransId="{E865198F-327E-4D01-8D32-7D7DC84E259B}"/>
    <dgm:cxn modelId="{39172B1C-7043-4E48-AB23-5537FBB3BD85}" type="presParOf" srcId="{94033220-6022-46B8-997C-73C8F12C71FB}" destId="{B8183081-EA8C-4BDB-9FCD-0C36D46961F5}" srcOrd="0" destOrd="0" presId="urn:microsoft.com/office/officeart/2005/8/layout/chevron1"/>
    <dgm:cxn modelId="{ED94EBE3-ACFD-4E25-8D2A-C7FE46A4F3AD}" type="presParOf" srcId="{94033220-6022-46B8-997C-73C8F12C71FB}" destId="{28737CEE-6BE4-4224-A192-7FC88E99E059}" srcOrd="1" destOrd="0" presId="urn:microsoft.com/office/officeart/2005/8/layout/chevron1"/>
    <dgm:cxn modelId="{76F46AF1-F1CE-46FB-98A8-4D65C2671672}" type="presParOf" srcId="{94033220-6022-46B8-997C-73C8F12C71FB}" destId="{D89B0EDE-C463-4514-945B-396BEF8DFEBC}" srcOrd="2" destOrd="0" presId="urn:microsoft.com/office/officeart/2005/8/layout/chevron1"/>
    <dgm:cxn modelId="{037A3404-202C-4D59-B76A-E78CD1DC272A}" type="presParOf" srcId="{94033220-6022-46B8-997C-73C8F12C71FB}" destId="{8E8C8109-4C94-468E-91B5-D31F33626459}" srcOrd="3" destOrd="0" presId="urn:microsoft.com/office/officeart/2005/8/layout/chevron1"/>
    <dgm:cxn modelId="{1103FAFF-A002-4ECF-82D4-1E2969527C7C}" type="presParOf" srcId="{94033220-6022-46B8-997C-73C8F12C71FB}" destId="{5425977C-FBC0-410A-9076-ACC841FA0FDD}" srcOrd="4" destOrd="0" presId="urn:microsoft.com/office/officeart/2005/8/layout/chevron1"/>
    <dgm:cxn modelId="{A35E9F6C-71F4-4544-BCD6-8A538B3DDF98}" type="presParOf" srcId="{94033220-6022-46B8-997C-73C8F12C71FB}" destId="{790DC896-E45F-4231-9D1A-56E882F3FF0F}" srcOrd="5" destOrd="0" presId="urn:microsoft.com/office/officeart/2005/8/layout/chevron1"/>
    <dgm:cxn modelId="{34F74CD8-A3EB-4102-9E59-3A180E4E7261}" type="presParOf" srcId="{94033220-6022-46B8-997C-73C8F12C71FB}" destId="{712EF1B5-48B6-4777-82C9-0EB44E46869B}" srcOrd="6" destOrd="0" presId="urn:microsoft.com/office/officeart/2005/8/layout/chevron1"/>
    <dgm:cxn modelId="{6C8ADF83-2D41-4206-AD61-473EBBB4460D}" type="presParOf" srcId="{94033220-6022-46B8-997C-73C8F12C71FB}" destId="{04B4E9E9-EB2D-4C6E-9A01-7B633ACE9B98}" srcOrd="7" destOrd="0" presId="urn:microsoft.com/office/officeart/2005/8/layout/chevron1"/>
    <dgm:cxn modelId="{7568CFAE-1D07-499D-BA36-772763F79807}" type="presParOf" srcId="{94033220-6022-46B8-997C-73C8F12C71FB}" destId="{AA121C27-C6F8-4C76-96D0-8E17A3C52D16}" srcOrd="8" destOrd="0" presId="urn:microsoft.com/office/officeart/2005/8/layout/chevron1"/>
    <dgm:cxn modelId="{8B31F6F9-F0BA-49AB-B948-CC76425BE604}" type="presParOf" srcId="{94033220-6022-46B8-997C-73C8F12C71FB}" destId="{768BC8C3-9050-4D44-98DA-B4CF7D78EAD5}" srcOrd="9" destOrd="0" presId="urn:microsoft.com/office/officeart/2005/8/layout/chevron1"/>
    <dgm:cxn modelId="{E56AFA87-3D2C-4B9B-8193-45015F9EF986}" type="presParOf" srcId="{94033220-6022-46B8-997C-73C8F12C71FB}" destId="{9C38DC72-1436-40D0-8BA8-02F55CEC677E}"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83081-EA8C-4BDB-9FCD-0C36D46961F5}">
      <dsp:nvSpPr>
        <dsp:cNvPr id="0" name=""/>
        <dsp:cNvSpPr/>
      </dsp:nvSpPr>
      <dsp:spPr>
        <a:xfrm>
          <a:off x="1067762" y="2299680"/>
          <a:ext cx="2080766" cy="832306"/>
        </a:xfrm>
        <a:prstGeom prst="chevron">
          <a:avLst/>
        </a:prstGeom>
        <a:solidFill>
          <a:srgbClr val="FFC000"/>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kern="1200" dirty="0">
              <a:solidFill>
                <a:sysClr val="windowText" lastClr="000000"/>
              </a:solidFill>
            </a:rPr>
            <a:t>Initiering och prioritering</a:t>
          </a:r>
        </a:p>
      </dsp:txBody>
      <dsp:txXfrm>
        <a:off x="1483915" y="2299680"/>
        <a:ext cx="1248460" cy="832306"/>
      </dsp:txXfrm>
    </dsp:sp>
    <dsp:sp modelId="{D89B0EDE-C463-4514-945B-396BEF8DFEBC}">
      <dsp:nvSpPr>
        <dsp:cNvPr id="0" name=""/>
        <dsp:cNvSpPr/>
      </dsp:nvSpPr>
      <dsp:spPr>
        <a:xfrm>
          <a:off x="2741488" y="2295693"/>
          <a:ext cx="2080766" cy="832306"/>
        </a:xfrm>
        <a:prstGeom prst="chevron">
          <a:avLst/>
        </a:prstGeom>
        <a:gradFill rotWithShape="0">
          <a:gsLst>
            <a:gs pos="0">
              <a:srgbClr val="006633"/>
            </a:gs>
            <a:gs pos="100000">
              <a:srgbClr val="FFC000"/>
            </a:gs>
          </a:gsLst>
          <a:lin ang="5400000" scaled="1"/>
        </a:gra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kern="1200" dirty="0"/>
            <a:t>Direktiv</a:t>
          </a:r>
        </a:p>
      </dsp:txBody>
      <dsp:txXfrm>
        <a:off x="3157641" y="2295693"/>
        <a:ext cx="1248460" cy="832306"/>
      </dsp:txXfrm>
    </dsp:sp>
    <dsp:sp modelId="{5425977C-FBC0-410A-9076-ACC841FA0FDD}">
      <dsp:nvSpPr>
        <dsp:cNvPr id="0" name=""/>
        <dsp:cNvSpPr/>
      </dsp:nvSpPr>
      <dsp:spPr>
        <a:xfrm>
          <a:off x="4417316" y="2301786"/>
          <a:ext cx="2080766" cy="832306"/>
        </a:xfrm>
        <a:prstGeom prst="chevron">
          <a:avLst/>
        </a:prstGeom>
        <a:solidFill>
          <a:schemeClr val="accent1">
            <a:hueOff val="0"/>
            <a:satOff val="0"/>
            <a:lumOff val="0"/>
            <a:alphaOff val="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kern="1200" dirty="0"/>
            <a:t>Planering</a:t>
          </a:r>
        </a:p>
      </dsp:txBody>
      <dsp:txXfrm>
        <a:off x="4833469" y="2301786"/>
        <a:ext cx="1248460" cy="832306"/>
      </dsp:txXfrm>
    </dsp:sp>
    <dsp:sp modelId="{712EF1B5-48B6-4777-82C9-0EB44E46869B}">
      <dsp:nvSpPr>
        <dsp:cNvPr id="0" name=""/>
        <dsp:cNvSpPr/>
      </dsp:nvSpPr>
      <dsp:spPr>
        <a:xfrm>
          <a:off x="6085758" y="2295693"/>
          <a:ext cx="2080766" cy="832306"/>
        </a:xfrm>
        <a:prstGeom prst="chevron">
          <a:avLst/>
        </a:prstGeom>
        <a:solidFill>
          <a:schemeClr val="accent1">
            <a:hueOff val="0"/>
            <a:satOff val="0"/>
            <a:lumOff val="0"/>
            <a:alphaOff val="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kern="1200" dirty="0"/>
            <a:t>Genom-förande</a:t>
          </a:r>
        </a:p>
      </dsp:txBody>
      <dsp:txXfrm>
        <a:off x="6501911" y="2295693"/>
        <a:ext cx="1248460" cy="832306"/>
      </dsp:txXfrm>
    </dsp:sp>
    <dsp:sp modelId="{AA121C27-C6F8-4C76-96D0-8E17A3C52D16}">
      <dsp:nvSpPr>
        <dsp:cNvPr id="0" name=""/>
        <dsp:cNvSpPr/>
      </dsp:nvSpPr>
      <dsp:spPr>
        <a:xfrm>
          <a:off x="7715767" y="2295693"/>
          <a:ext cx="2080766" cy="832306"/>
        </a:xfrm>
        <a:prstGeom prst="chevron">
          <a:avLst/>
        </a:prstGeom>
        <a:solidFill>
          <a:schemeClr val="accent1">
            <a:hueOff val="0"/>
            <a:satOff val="0"/>
            <a:lumOff val="0"/>
            <a:alphaOff val="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kern="1200" dirty="0"/>
            <a:t>Överlämning och avslut</a:t>
          </a:r>
        </a:p>
      </dsp:txBody>
      <dsp:txXfrm>
        <a:off x="8131920" y="2295693"/>
        <a:ext cx="1248460" cy="832306"/>
      </dsp:txXfrm>
    </dsp:sp>
    <dsp:sp modelId="{9C38DC72-1436-40D0-8BA8-02F55CEC677E}">
      <dsp:nvSpPr>
        <dsp:cNvPr id="0" name=""/>
        <dsp:cNvSpPr/>
      </dsp:nvSpPr>
      <dsp:spPr>
        <a:xfrm>
          <a:off x="9374633" y="2301794"/>
          <a:ext cx="2080766" cy="832306"/>
        </a:xfrm>
        <a:prstGeom prst="chevron">
          <a:avLst/>
        </a:prstGeom>
        <a:solidFill>
          <a:srgbClr val="FFC000"/>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kern="1200" dirty="0">
              <a:solidFill>
                <a:sysClr val="windowText" lastClr="000000"/>
              </a:solidFill>
            </a:rPr>
            <a:t>Effekt-hemtagning</a:t>
          </a:r>
        </a:p>
      </dsp:txBody>
      <dsp:txXfrm>
        <a:off x="9790786" y="2301794"/>
        <a:ext cx="1248460" cy="8323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F8DE0-323A-4045-BB58-922C2C2D094B}" type="datetimeFigureOut">
              <a:rPr lang="sv-SE" smtClean="0"/>
              <a:t>2022-04-08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75F0C-A2A3-489B-BBC0-BA70D57882B5}" type="slidenum">
              <a:rPr lang="sv-SE" smtClean="0"/>
              <a:t>‹#›</a:t>
            </a:fld>
            <a:endParaRPr lang="sv-SE"/>
          </a:p>
        </p:txBody>
      </p:sp>
    </p:spTree>
    <p:extLst>
      <p:ext uri="{BB962C8B-B14F-4D97-AF65-F5344CB8AC3E}">
        <p14:creationId xmlns:p14="http://schemas.microsoft.com/office/powerpoint/2010/main" val="64673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890CDCA-DADC-42C9-B8AB-DA734AC42CC4}" type="slidenum">
              <a:rPr lang="sv-SE" smtClean="0"/>
              <a:t>1</a:t>
            </a:fld>
            <a:endParaRPr lang="sv-SE" dirty="0"/>
          </a:p>
        </p:txBody>
      </p:sp>
    </p:spTree>
    <p:extLst>
      <p:ext uri="{BB962C8B-B14F-4D97-AF65-F5344CB8AC3E}">
        <p14:creationId xmlns:p14="http://schemas.microsoft.com/office/powerpoint/2010/main" val="356780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rPr>
              <a:t>Hälso- och sjukvården utvecklas i snabb takt och vi vet att vi kommer att vara fler kronobergare i framtiden. Den tekniska och medicinska utvecklingen innebär att vi kan göra allt mer för allt fler. Det gör att vi lever längre och kan ha ett gott liv högre upp i åldrarna.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rPr>
              <a:t>Det innebär också att betydligt fler lever med kroniska sjukdomar idag.</a:t>
            </a:r>
            <a:r>
              <a:rPr lang="sv-SE" dirty="0"/>
              <a:t> Idag lever varannan svensk med en kronisk sjukdom och hälften av dem med två eller flera sjukdomar samtidigt. </a:t>
            </a:r>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E13288"/>
                </a:solidFill>
                <a:effectLst/>
                <a:uLnTx/>
                <a:uFillTx/>
                <a:latin typeface="Arial" panose="020B0604020202020204"/>
                <a:ea typeface="+mn-ea"/>
                <a:cs typeface="+mn-cs"/>
              </a:rPr>
              <a:t>Förutom möjligheter ställer detta nya krav vården – på omställningsförmåga och förmåga att samarbeta över gränser.</a:t>
            </a:r>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4890CDCA-DADC-42C9-B8AB-DA734AC42CC4}" type="slidenum">
              <a:rPr lang="sv-SE" smtClean="0"/>
              <a:t>3</a:t>
            </a:fld>
            <a:endParaRPr lang="sv-SE" dirty="0"/>
          </a:p>
        </p:txBody>
      </p:sp>
    </p:spTree>
    <p:extLst>
      <p:ext uri="{BB962C8B-B14F-4D97-AF65-F5344CB8AC3E}">
        <p14:creationId xmlns:p14="http://schemas.microsoft.com/office/powerpoint/2010/main" val="300912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rPr>
              <a:t>Denna bild delar vi med övriga landet. Detta är medarbetare som inte finns någon annanstans. För att täcka vårdens behov 2030 skulle alla som utbildas i Sverige behöva jobba i hälso- och sjukvården. Genom att förändra arbetssätt och förflytta vården närmare invånaren kan vården bli mer effektiv och räcka till fler.</a:t>
            </a:r>
            <a:endParaRPr lang="sv-SE" b="1" i="0" dirty="0"/>
          </a:p>
        </p:txBody>
      </p:sp>
      <p:sp>
        <p:nvSpPr>
          <p:cNvPr id="4" name="Platshållare för bildnummer 3"/>
          <p:cNvSpPr>
            <a:spLocks noGrp="1"/>
          </p:cNvSpPr>
          <p:nvPr>
            <p:ph type="sldNum" sz="quarter" idx="5"/>
          </p:nvPr>
        </p:nvSpPr>
        <p:spPr/>
        <p:txBody>
          <a:bodyPr/>
          <a:lstStyle/>
          <a:p>
            <a:fld id="{4890CDCA-DADC-42C9-B8AB-DA734AC42CC4}" type="slidenum">
              <a:rPr lang="sv-SE" smtClean="0"/>
              <a:t>4</a:t>
            </a:fld>
            <a:endParaRPr lang="sv-SE" dirty="0"/>
          </a:p>
        </p:txBody>
      </p:sp>
    </p:spTree>
    <p:extLst>
      <p:ext uri="{BB962C8B-B14F-4D97-AF65-F5344CB8AC3E}">
        <p14:creationId xmlns:p14="http://schemas.microsoft.com/office/powerpoint/2010/main" val="34343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Utvecklingen sker inom hela hälso- och sjukvården. Det är inte en ny organisationsform eller en ny benämning på dagens primärvård.</a:t>
            </a:r>
          </a:p>
        </p:txBody>
      </p:sp>
      <p:sp>
        <p:nvSpPr>
          <p:cNvPr id="4" name="Platshållare för bildnummer 3"/>
          <p:cNvSpPr>
            <a:spLocks noGrp="1"/>
          </p:cNvSpPr>
          <p:nvPr>
            <p:ph type="sldNum" sz="quarter" idx="5"/>
          </p:nvPr>
        </p:nvSpPr>
        <p:spPr/>
        <p:txBody>
          <a:bodyPr/>
          <a:lstStyle/>
          <a:p>
            <a:fld id="{4890CDCA-DADC-42C9-B8AB-DA734AC42CC4}" type="slidenum">
              <a:rPr lang="sv-SE" smtClean="0"/>
              <a:t>6</a:t>
            </a:fld>
            <a:endParaRPr lang="sv-SE" dirty="0"/>
          </a:p>
        </p:txBody>
      </p:sp>
    </p:spTree>
    <p:extLst>
      <p:ext uri="{BB962C8B-B14F-4D97-AF65-F5344CB8AC3E}">
        <p14:creationId xmlns:p14="http://schemas.microsoft.com/office/powerpoint/2010/main" val="372093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10"/>
          </p:nvPr>
        </p:nvSpPr>
        <p:spPr/>
        <p:txBody>
          <a:bodyPr/>
          <a:lstStyle/>
          <a:p>
            <a:fld id="{27CAE009-48E8-41C6-A400-FAC650C6A590}" type="slidenum">
              <a:rPr lang="sv-SE" smtClean="0"/>
              <a:t>7</a:t>
            </a:fld>
            <a:endParaRPr lang="sv-SE" dirty="0"/>
          </a:p>
        </p:txBody>
      </p:sp>
    </p:spTree>
    <p:extLst>
      <p:ext uri="{BB962C8B-B14F-4D97-AF65-F5344CB8AC3E}">
        <p14:creationId xmlns:p14="http://schemas.microsoft.com/office/powerpoint/2010/main" val="1249722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Magnus</a:t>
            </a:r>
          </a:p>
        </p:txBody>
      </p:sp>
      <p:sp>
        <p:nvSpPr>
          <p:cNvPr id="4" name="Platshållare för bildnummer 3"/>
          <p:cNvSpPr>
            <a:spLocks noGrp="1"/>
          </p:cNvSpPr>
          <p:nvPr>
            <p:ph type="sldNum" sz="quarter" idx="5"/>
          </p:nvPr>
        </p:nvSpPr>
        <p:spPr/>
        <p:txBody>
          <a:bodyPr/>
          <a:lstStyle/>
          <a:p>
            <a:fld id="{4890CDCA-DADC-42C9-B8AB-DA734AC42CC4}" type="slidenum">
              <a:rPr lang="sv-SE" smtClean="0"/>
              <a:t>8</a:t>
            </a:fld>
            <a:endParaRPr lang="sv-SE" dirty="0"/>
          </a:p>
        </p:txBody>
      </p:sp>
    </p:spTree>
    <p:extLst>
      <p:ext uri="{BB962C8B-B14F-4D97-AF65-F5344CB8AC3E}">
        <p14:creationId xmlns:p14="http://schemas.microsoft.com/office/powerpoint/2010/main" val="54553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890CDCA-DADC-42C9-B8AB-DA734AC42CC4}" type="slidenum">
              <a:rPr lang="sv-SE" smtClean="0"/>
              <a:t>9</a:t>
            </a:fld>
            <a:endParaRPr lang="sv-SE" dirty="0"/>
          </a:p>
        </p:txBody>
      </p:sp>
    </p:spTree>
    <p:extLst>
      <p:ext uri="{BB962C8B-B14F-4D97-AF65-F5344CB8AC3E}">
        <p14:creationId xmlns:p14="http://schemas.microsoft.com/office/powerpoint/2010/main" val="401457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Idéer och förslag på initiativ/projekt i linjen med Nära vård som påverkar flera verksamheter inom eller utom regionen lyfts till omställningsprogrammet. Initiativ kan komma från olika håll – från verksamheten, ledningsgruppen, nationellt….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Idéer och förslag om förändring som är mer lokala och som inte berör flera verksamheter lyfts på vanligt sätt, så som man brukar hantera tankar om förbättring lokalt med berörd verksamhetschef, och kan därefter genomföras.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4890CDCA-DADC-42C9-B8AB-DA734AC42CC4}" type="slidenum">
              <a:rPr lang="sv-SE" smtClean="0"/>
              <a:t>17</a:t>
            </a:fld>
            <a:endParaRPr lang="sv-SE"/>
          </a:p>
        </p:txBody>
      </p:sp>
    </p:spTree>
    <p:extLst>
      <p:ext uri="{BB962C8B-B14F-4D97-AF65-F5344CB8AC3E}">
        <p14:creationId xmlns:p14="http://schemas.microsoft.com/office/powerpoint/2010/main" val="2677242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890CDCA-DADC-42C9-B8AB-DA734AC42CC4}" type="slidenum">
              <a:rPr lang="sv-SE" smtClean="0"/>
              <a:t>18</a:t>
            </a:fld>
            <a:endParaRPr lang="sv-SE" dirty="0"/>
          </a:p>
        </p:txBody>
      </p:sp>
    </p:spTree>
    <p:extLst>
      <p:ext uri="{BB962C8B-B14F-4D97-AF65-F5344CB8AC3E}">
        <p14:creationId xmlns:p14="http://schemas.microsoft.com/office/powerpoint/2010/main" val="252284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29BFB0D4-1555-409D-A9C5-CBBC12A8B985}"/>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6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6"/>
                </a:cubicBezTo>
                <a:close/>
              </a:path>
            </a:pathLst>
          </a:cu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12137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92800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714C67F-4F66-4075-8B48-4C7BCD861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1044413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03060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ild i loggan">
    <p:spTree>
      <p:nvGrpSpPr>
        <p:cNvPr id="1" name=""/>
        <p:cNvGrpSpPr/>
        <p:nvPr/>
      </p:nvGrpSpPr>
      <p:grpSpPr>
        <a:xfrm>
          <a:off x="0" y="0"/>
          <a:ext cx="0" cy="0"/>
          <a:chOff x="0" y="0"/>
          <a:chExt cx="0" cy="0"/>
        </a:xfrm>
      </p:grpSpPr>
      <p:sp>
        <p:nvSpPr>
          <p:cNvPr id="6" name="Platshållare för bild 12"/>
          <p:cNvSpPr>
            <a:spLocks noGrp="1"/>
          </p:cNvSpPr>
          <p:nvPr>
            <p:ph type="pic" sz="quarter" idx="16"/>
          </p:nvPr>
        </p:nvSpPr>
        <p:spPr>
          <a:xfrm>
            <a:off x="3699716" y="752595"/>
            <a:ext cx="4792568" cy="5352811"/>
          </a:xfrm>
          <a:custGeom>
            <a:avLst/>
            <a:gdLst>
              <a:gd name="connsiteX0" fmla="*/ 2347784 w 4658627"/>
              <a:gd name="connsiteY0" fmla="*/ 2619633 h 5029200"/>
              <a:gd name="connsiteX1" fmla="*/ 4000915 w 4658627"/>
              <a:gd name="connsiteY1" fmla="*/ 2619633 h 5029200"/>
              <a:gd name="connsiteX2" fmla="*/ 4658627 w 4658627"/>
              <a:gd name="connsiteY2" fmla="*/ 3277345 h 5029200"/>
              <a:gd name="connsiteX3" fmla="*/ 4658627 w 4658627"/>
              <a:gd name="connsiteY3" fmla="*/ 5029200 h 5029200"/>
              <a:gd name="connsiteX4" fmla="*/ 3005496 w 4658627"/>
              <a:gd name="connsiteY4" fmla="*/ 5029200 h 5029200"/>
              <a:gd name="connsiteX5" fmla="*/ 2347784 w 4658627"/>
              <a:gd name="connsiteY5" fmla="*/ 4371488 h 5029200"/>
              <a:gd name="connsiteX6" fmla="*/ 1014234 w 4658627"/>
              <a:gd name="connsiteY6" fmla="*/ 656840 h 5029200"/>
              <a:gd name="connsiteX7" fmla="*/ 695997 w 4658627"/>
              <a:gd name="connsiteY7" fmla="*/ 947352 h 5029200"/>
              <a:gd name="connsiteX8" fmla="*/ 1014234 w 4658627"/>
              <a:gd name="connsiteY8" fmla="*/ 1237864 h 5029200"/>
              <a:gd name="connsiteX9" fmla="*/ 1332471 w 4658627"/>
              <a:gd name="connsiteY9" fmla="*/ 947352 h 5029200"/>
              <a:gd name="connsiteX10" fmla="*/ 1014234 w 4658627"/>
              <a:gd name="connsiteY10" fmla="*/ 656840 h 5029200"/>
              <a:gd name="connsiteX11" fmla="*/ 3005496 w 4658627"/>
              <a:gd name="connsiteY11" fmla="*/ 0 h 5029200"/>
              <a:gd name="connsiteX12" fmla="*/ 4658627 w 4658627"/>
              <a:gd name="connsiteY12" fmla="*/ 0 h 5029200"/>
              <a:gd name="connsiteX13" fmla="*/ 4658627 w 4658627"/>
              <a:gd name="connsiteY13" fmla="*/ 1751855 h 5029200"/>
              <a:gd name="connsiteX14" fmla="*/ 4000915 w 4658627"/>
              <a:gd name="connsiteY14" fmla="*/ 2409567 h 5029200"/>
              <a:gd name="connsiteX15" fmla="*/ 2347784 w 4658627"/>
              <a:gd name="connsiteY15" fmla="*/ 2409567 h 5029200"/>
              <a:gd name="connsiteX16" fmla="*/ 2347784 w 4658627"/>
              <a:gd name="connsiteY16" fmla="*/ 657712 h 5029200"/>
              <a:gd name="connsiteX17" fmla="*/ 3005496 w 4658627"/>
              <a:gd name="connsiteY17" fmla="*/ 0 h 5029200"/>
              <a:gd name="connsiteX18" fmla="*/ 0 w 4658627"/>
              <a:gd name="connsiteY18" fmla="*/ 0 h 5029200"/>
              <a:gd name="connsiteX19" fmla="*/ 1399484 w 4658627"/>
              <a:gd name="connsiteY19" fmla="*/ 0 h 5029200"/>
              <a:gd name="connsiteX20" fmla="*/ 2131540 w 4658627"/>
              <a:gd name="connsiteY20" fmla="*/ 732056 h 5029200"/>
              <a:gd name="connsiteX21" fmla="*/ 2131540 w 4658627"/>
              <a:gd name="connsiteY21" fmla="*/ 5029200 h 5029200"/>
              <a:gd name="connsiteX22" fmla="*/ 732056 w 4658627"/>
              <a:gd name="connsiteY22" fmla="*/ 5029200 h 5029200"/>
              <a:gd name="connsiteX23" fmla="*/ 0 w 4658627"/>
              <a:gd name="connsiteY23" fmla="*/ 4297144 h 5029200"/>
              <a:gd name="connsiteX0" fmla="*/ 2347784 w 4658627"/>
              <a:gd name="connsiteY0" fmla="*/ 2619633 h 5260206"/>
              <a:gd name="connsiteX1" fmla="*/ 4000915 w 4658627"/>
              <a:gd name="connsiteY1" fmla="*/ 2619633 h 5260206"/>
              <a:gd name="connsiteX2" fmla="*/ 4658627 w 4658627"/>
              <a:gd name="connsiteY2" fmla="*/ 3277345 h 5260206"/>
              <a:gd name="connsiteX3" fmla="*/ 4658627 w 4658627"/>
              <a:gd name="connsiteY3" fmla="*/ 5029200 h 5260206"/>
              <a:gd name="connsiteX4" fmla="*/ 3005496 w 4658627"/>
              <a:gd name="connsiteY4" fmla="*/ 5029200 h 5260206"/>
              <a:gd name="connsiteX5" fmla="*/ 2347784 w 4658627"/>
              <a:gd name="connsiteY5" fmla="*/ 4371488 h 5260206"/>
              <a:gd name="connsiteX6" fmla="*/ 2347784 w 4658627"/>
              <a:gd name="connsiteY6" fmla="*/ 2619633 h 5260206"/>
              <a:gd name="connsiteX7" fmla="*/ 1014234 w 4658627"/>
              <a:gd name="connsiteY7" fmla="*/ 656840 h 5260206"/>
              <a:gd name="connsiteX8" fmla="*/ 695997 w 4658627"/>
              <a:gd name="connsiteY8" fmla="*/ 947352 h 5260206"/>
              <a:gd name="connsiteX9" fmla="*/ 1014234 w 4658627"/>
              <a:gd name="connsiteY9" fmla="*/ 1237864 h 5260206"/>
              <a:gd name="connsiteX10" fmla="*/ 1332471 w 4658627"/>
              <a:gd name="connsiteY10" fmla="*/ 947352 h 5260206"/>
              <a:gd name="connsiteX11" fmla="*/ 1014234 w 4658627"/>
              <a:gd name="connsiteY11" fmla="*/ 656840 h 5260206"/>
              <a:gd name="connsiteX12" fmla="*/ 3005496 w 4658627"/>
              <a:gd name="connsiteY12" fmla="*/ 0 h 5260206"/>
              <a:gd name="connsiteX13" fmla="*/ 4658627 w 4658627"/>
              <a:gd name="connsiteY13" fmla="*/ 0 h 5260206"/>
              <a:gd name="connsiteX14" fmla="*/ 4658627 w 4658627"/>
              <a:gd name="connsiteY14" fmla="*/ 1751855 h 5260206"/>
              <a:gd name="connsiteX15" fmla="*/ 4000915 w 4658627"/>
              <a:gd name="connsiteY15" fmla="*/ 2409567 h 5260206"/>
              <a:gd name="connsiteX16" fmla="*/ 2347784 w 4658627"/>
              <a:gd name="connsiteY16" fmla="*/ 2409567 h 5260206"/>
              <a:gd name="connsiteX17" fmla="*/ 2347784 w 4658627"/>
              <a:gd name="connsiteY17" fmla="*/ 657712 h 5260206"/>
              <a:gd name="connsiteX18" fmla="*/ 3005496 w 4658627"/>
              <a:gd name="connsiteY18" fmla="*/ 0 h 5260206"/>
              <a:gd name="connsiteX19" fmla="*/ 0 w 4658627"/>
              <a:gd name="connsiteY19" fmla="*/ 0 h 5260206"/>
              <a:gd name="connsiteX20" fmla="*/ 1399484 w 4658627"/>
              <a:gd name="connsiteY20" fmla="*/ 0 h 5260206"/>
              <a:gd name="connsiteX21" fmla="*/ 2131540 w 4658627"/>
              <a:gd name="connsiteY21" fmla="*/ 732056 h 5260206"/>
              <a:gd name="connsiteX22" fmla="*/ 2131540 w 4658627"/>
              <a:gd name="connsiteY22" fmla="*/ 5029200 h 5260206"/>
              <a:gd name="connsiteX23" fmla="*/ 693555 w 4658627"/>
              <a:gd name="connsiteY23" fmla="*/ 5260206 h 5260206"/>
              <a:gd name="connsiteX24" fmla="*/ 0 w 4658627"/>
              <a:gd name="connsiteY24" fmla="*/ 4297144 h 5260206"/>
              <a:gd name="connsiteX25" fmla="*/ 0 w 4658627"/>
              <a:gd name="connsiteY25" fmla="*/ 0 h 5260206"/>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656840 h 5317958"/>
              <a:gd name="connsiteX8" fmla="*/ 695997 w 4658627"/>
              <a:gd name="connsiteY8" fmla="*/ 947352 h 5317958"/>
              <a:gd name="connsiteX9" fmla="*/ 1014234 w 4658627"/>
              <a:gd name="connsiteY9" fmla="*/ 1237864 h 5317958"/>
              <a:gd name="connsiteX10" fmla="*/ 1332471 w 4658627"/>
              <a:gd name="connsiteY10" fmla="*/ 947352 h 5317958"/>
              <a:gd name="connsiteX11" fmla="*/ 1014234 w 4658627"/>
              <a:gd name="connsiteY11" fmla="*/ 656840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693555 w 4658627"/>
              <a:gd name="connsiteY23" fmla="*/ 5260206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656840 h 5317958"/>
              <a:gd name="connsiteX8" fmla="*/ 695997 w 4658627"/>
              <a:gd name="connsiteY8" fmla="*/ 947352 h 5317958"/>
              <a:gd name="connsiteX9" fmla="*/ 1014234 w 4658627"/>
              <a:gd name="connsiteY9" fmla="*/ 1237864 h 5317958"/>
              <a:gd name="connsiteX10" fmla="*/ 1332471 w 4658627"/>
              <a:gd name="connsiteY10" fmla="*/ 947352 h 5317958"/>
              <a:gd name="connsiteX11" fmla="*/ 1014234 w 4658627"/>
              <a:gd name="connsiteY11" fmla="*/ 656840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656840 h 5317958"/>
              <a:gd name="connsiteX8" fmla="*/ 695997 w 4658627"/>
              <a:gd name="connsiteY8" fmla="*/ 947352 h 5317958"/>
              <a:gd name="connsiteX9" fmla="*/ 1014234 w 4658627"/>
              <a:gd name="connsiteY9" fmla="*/ 1237864 h 5317958"/>
              <a:gd name="connsiteX10" fmla="*/ 1332471 w 4658627"/>
              <a:gd name="connsiteY10" fmla="*/ 947352 h 5317958"/>
              <a:gd name="connsiteX11" fmla="*/ 1014234 w 4658627"/>
              <a:gd name="connsiteY11" fmla="*/ 656840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656840 h 5317958"/>
              <a:gd name="connsiteX8" fmla="*/ 695997 w 4658627"/>
              <a:gd name="connsiteY8" fmla="*/ 947352 h 5317958"/>
              <a:gd name="connsiteX9" fmla="*/ 1014234 w 4658627"/>
              <a:gd name="connsiteY9" fmla="*/ 1314866 h 5317958"/>
              <a:gd name="connsiteX10" fmla="*/ 1332471 w 4658627"/>
              <a:gd name="connsiteY10" fmla="*/ 947352 h 5317958"/>
              <a:gd name="connsiteX11" fmla="*/ 1014234 w 4658627"/>
              <a:gd name="connsiteY11" fmla="*/ 656840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95997 w 4658627"/>
              <a:gd name="connsiteY8" fmla="*/ 947352 h 5317958"/>
              <a:gd name="connsiteX9" fmla="*/ 1014234 w 4658627"/>
              <a:gd name="connsiteY9" fmla="*/ 1314866 h 5317958"/>
              <a:gd name="connsiteX10" fmla="*/ 1332471 w 4658627"/>
              <a:gd name="connsiteY10" fmla="*/ 947352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32471 w 4658627"/>
              <a:gd name="connsiteY10" fmla="*/ 947352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90222 w 4658627"/>
              <a:gd name="connsiteY10" fmla="*/ 966603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90222 w 4658627"/>
              <a:gd name="connsiteY10" fmla="*/ 966603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90222 w 4658627"/>
              <a:gd name="connsiteY10" fmla="*/ 966603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90222 w 4658627"/>
              <a:gd name="connsiteY10" fmla="*/ 966603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90222 w 4658627"/>
              <a:gd name="connsiteY10" fmla="*/ 966603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90222 w 4658627"/>
              <a:gd name="connsiteY10" fmla="*/ 966603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415161 w 4658627"/>
              <a:gd name="connsiteY16" fmla="*/ 2563571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005496 w 4783755"/>
              <a:gd name="connsiteY12" fmla="*/ 0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347784 w 4783755"/>
              <a:gd name="connsiteY17" fmla="*/ 657712 h 5317958"/>
              <a:gd name="connsiteX18" fmla="*/ 3005496 w 4783755"/>
              <a:gd name="connsiteY18" fmla="*/ 0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5489"/>
              <a:gd name="connsiteY0" fmla="*/ 2619633 h 5317958"/>
              <a:gd name="connsiteX1" fmla="*/ 4000915 w 4785489"/>
              <a:gd name="connsiteY1" fmla="*/ 2619633 h 5317958"/>
              <a:gd name="connsiteX2" fmla="*/ 4658627 w 4785489"/>
              <a:gd name="connsiteY2" fmla="*/ 3277345 h 5317958"/>
              <a:gd name="connsiteX3" fmla="*/ 4658627 w 4785489"/>
              <a:gd name="connsiteY3" fmla="*/ 5029200 h 5317958"/>
              <a:gd name="connsiteX4" fmla="*/ 3005496 w 4785489"/>
              <a:gd name="connsiteY4" fmla="*/ 5029200 h 5317958"/>
              <a:gd name="connsiteX5" fmla="*/ 2347784 w 4785489"/>
              <a:gd name="connsiteY5" fmla="*/ 4371488 h 5317958"/>
              <a:gd name="connsiteX6" fmla="*/ 2347784 w 4785489"/>
              <a:gd name="connsiteY6" fmla="*/ 2619633 h 5317958"/>
              <a:gd name="connsiteX7" fmla="*/ 1014234 w 4785489"/>
              <a:gd name="connsiteY7" fmla="*/ 599089 h 5317958"/>
              <a:gd name="connsiteX8" fmla="*/ 657496 w 4785489"/>
              <a:gd name="connsiteY8" fmla="*/ 956977 h 5317958"/>
              <a:gd name="connsiteX9" fmla="*/ 1014234 w 4785489"/>
              <a:gd name="connsiteY9" fmla="*/ 1314866 h 5317958"/>
              <a:gd name="connsiteX10" fmla="*/ 1390222 w 4785489"/>
              <a:gd name="connsiteY10" fmla="*/ 966603 h 5317958"/>
              <a:gd name="connsiteX11" fmla="*/ 1014234 w 4785489"/>
              <a:gd name="connsiteY11" fmla="*/ 599089 h 5317958"/>
              <a:gd name="connsiteX12" fmla="*/ 3005496 w 4785489"/>
              <a:gd name="connsiteY12" fmla="*/ 0 h 5317958"/>
              <a:gd name="connsiteX13" fmla="*/ 4783755 w 4785489"/>
              <a:gd name="connsiteY13" fmla="*/ 9625 h 5317958"/>
              <a:gd name="connsiteX14" fmla="*/ 4658627 w 4785489"/>
              <a:gd name="connsiteY14" fmla="*/ 1751855 h 5317958"/>
              <a:gd name="connsiteX15" fmla="*/ 4000915 w 4785489"/>
              <a:gd name="connsiteY15" fmla="*/ 2409567 h 5317958"/>
              <a:gd name="connsiteX16" fmla="*/ 2415161 w 4785489"/>
              <a:gd name="connsiteY16" fmla="*/ 2563571 h 5317958"/>
              <a:gd name="connsiteX17" fmla="*/ 2347784 w 4785489"/>
              <a:gd name="connsiteY17" fmla="*/ 657712 h 5317958"/>
              <a:gd name="connsiteX18" fmla="*/ 3005496 w 4785489"/>
              <a:gd name="connsiteY18" fmla="*/ 0 h 5317958"/>
              <a:gd name="connsiteX19" fmla="*/ 0 w 4785489"/>
              <a:gd name="connsiteY19" fmla="*/ 0 h 5317958"/>
              <a:gd name="connsiteX20" fmla="*/ 1399484 w 4785489"/>
              <a:gd name="connsiteY20" fmla="*/ 0 h 5317958"/>
              <a:gd name="connsiteX21" fmla="*/ 2131540 w 4785489"/>
              <a:gd name="connsiteY21" fmla="*/ 732056 h 5317958"/>
              <a:gd name="connsiteX22" fmla="*/ 2141165 w 4785489"/>
              <a:gd name="connsiteY22" fmla="*/ 5317958 h 5317958"/>
              <a:gd name="connsiteX23" fmla="*/ 712806 w 4785489"/>
              <a:gd name="connsiteY23" fmla="*/ 5289082 h 5317958"/>
              <a:gd name="connsiteX24" fmla="*/ 0 w 4785489"/>
              <a:gd name="connsiteY24" fmla="*/ 4297144 h 5317958"/>
              <a:gd name="connsiteX25" fmla="*/ 0 w 4785489"/>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005496 w 4783755"/>
              <a:gd name="connsiteY12" fmla="*/ 0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347784 w 4783755"/>
              <a:gd name="connsiteY17" fmla="*/ 657712 h 5317958"/>
              <a:gd name="connsiteX18" fmla="*/ 3005496 w 4783755"/>
              <a:gd name="connsiteY18" fmla="*/ 0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178751 w 4783755"/>
              <a:gd name="connsiteY12" fmla="*/ 38501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347784 w 4783755"/>
              <a:gd name="connsiteY17" fmla="*/ 657712 h 5317958"/>
              <a:gd name="connsiteX18" fmla="*/ 3178751 w 4783755"/>
              <a:gd name="connsiteY18" fmla="*/ 38501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178751 w 4783755"/>
              <a:gd name="connsiteY12" fmla="*/ 38501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415160 w 4783755"/>
              <a:gd name="connsiteY17" fmla="*/ 888718 h 5317958"/>
              <a:gd name="connsiteX18" fmla="*/ 3178751 w 4783755"/>
              <a:gd name="connsiteY18" fmla="*/ 38501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236502 w 4783755"/>
              <a:gd name="connsiteY12" fmla="*/ 57752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415160 w 4783755"/>
              <a:gd name="connsiteY17" fmla="*/ 888718 h 5317958"/>
              <a:gd name="connsiteX18" fmla="*/ 3236502 w 4783755"/>
              <a:gd name="connsiteY18" fmla="*/ 57752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236502 w 4783755"/>
              <a:gd name="connsiteY12" fmla="*/ 57752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415160 w 4783755"/>
              <a:gd name="connsiteY17" fmla="*/ 888718 h 5317958"/>
              <a:gd name="connsiteX18" fmla="*/ 3236502 w 4783755"/>
              <a:gd name="connsiteY18" fmla="*/ 57752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236502 w 4783755"/>
              <a:gd name="connsiteY12" fmla="*/ 57752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415160 w 4783755"/>
              <a:gd name="connsiteY17" fmla="*/ 888718 h 5317958"/>
              <a:gd name="connsiteX18" fmla="*/ 3236502 w 4783755"/>
              <a:gd name="connsiteY18" fmla="*/ 57752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23570 h 5321895"/>
              <a:gd name="connsiteX1" fmla="*/ 4000915 w 4783755"/>
              <a:gd name="connsiteY1" fmla="*/ 2623570 h 5321895"/>
              <a:gd name="connsiteX2" fmla="*/ 4658627 w 4783755"/>
              <a:gd name="connsiteY2" fmla="*/ 3281282 h 5321895"/>
              <a:gd name="connsiteX3" fmla="*/ 4658627 w 4783755"/>
              <a:gd name="connsiteY3" fmla="*/ 5033137 h 5321895"/>
              <a:gd name="connsiteX4" fmla="*/ 3005496 w 4783755"/>
              <a:gd name="connsiteY4" fmla="*/ 5033137 h 5321895"/>
              <a:gd name="connsiteX5" fmla="*/ 2347784 w 4783755"/>
              <a:gd name="connsiteY5" fmla="*/ 4375425 h 5321895"/>
              <a:gd name="connsiteX6" fmla="*/ 2347784 w 4783755"/>
              <a:gd name="connsiteY6" fmla="*/ 2623570 h 5321895"/>
              <a:gd name="connsiteX7" fmla="*/ 1014234 w 4783755"/>
              <a:gd name="connsiteY7" fmla="*/ 603026 h 5321895"/>
              <a:gd name="connsiteX8" fmla="*/ 657496 w 4783755"/>
              <a:gd name="connsiteY8" fmla="*/ 960914 h 5321895"/>
              <a:gd name="connsiteX9" fmla="*/ 1014234 w 4783755"/>
              <a:gd name="connsiteY9" fmla="*/ 1318803 h 5321895"/>
              <a:gd name="connsiteX10" fmla="*/ 1390222 w 4783755"/>
              <a:gd name="connsiteY10" fmla="*/ 970540 h 5321895"/>
              <a:gd name="connsiteX11" fmla="*/ 1014234 w 4783755"/>
              <a:gd name="connsiteY11" fmla="*/ 603026 h 5321895"/>
              <a:gd name="connsiteX12" fmla="*/ 3313504 w 4783755"/>
              <a:gd name="connsiteY12" fmla="*/ 23188 h 5321895"/>
              <a:gd name="connsiteX13" fmla="*/ 4783755 w 4783755"/>
              <a:gd name="connsiteY13" fmla="*/ 13562 h 5321895"/>
              <a:gd name="connsiteX14" fmla="*/ 4658627 w 4783755"/>
              <a:gd name="connsiteY14" fmla="*/ 1755792 h 5321895"/>
              <a:gd name="connsiteX15" fmla="*/ 4000915 w 4783755"/>
              <a:gd name="connsiteY15" fmla="*/ 2413504 h 5321895"/>
              <a:gd name="connsiteX16" fmla="*/ 2415161 w 4783755"/>
              <a:gd name="connsiteY16" fmla="*/ 2567508 h 5321895"/>
              <a:gd name="connsiteX17" fmla="*/ 2415160 w 4783755"/>
              <a:gd name="connsiteY17" fmla="*/ 892655 h 5321895"/>
              <a:gd name="connsiteX18" fmla="*/ 3313504 w 4783755"/>
              <a:gd name="connsiteY18" fmla="*/ 23188 h 5321895"/>
              <a:gd name="connsiteX19" fmla="*/ 0 w 4783755"/>
              <a:gd name="connsiteY19" fmla="*/ 3937 h 5321895"/>
              <a:gd name="connsiteX20" fmla="*/ 1399484 w 4783755"/>
              <a:gd name="connsiteY20" fmla="*/ 3937 h 5321895"/>
              <a:gd name="connsiteX21" fmla="*/ 2131540 w 4783755"/>
              <a:gd name="connsiteY21" fmla="*/ 735993 h 5321895"/>
              <a:gd name="connsiteX22" fmla="*/ 2141165 w 4783755"/>
              <a:gd name="connsiteY22" fmla="*/ 5321895 h 5321895"/>
              <a:gd name="connsiteX23" fmla="*/ 712806 w 4783755"/>
              <a:gd name="connsiteY23" fmla="*/ 5293019 h 5321895"/>
              <a:gd name="connsiteX24" fmla="*/ 0 w 4783755"/>
              <a:gd name="connsiteY24" fmla="*/ 4301081 h 5321895"/>
              <a:gd name="connsiteX25" fmla="*/ 0 w 4783755"/>
              <a:gd name="connsiteY25" fmla="*/ 3937 h 5321895"/>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313504 w 4783755"/>
              <a:gd name="connsiteY12" fmla="*/ 19251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415160 w 4783755"/>
              <a:gd name="connsiteY17" fmla="*/ 888718 h 5317958"/>
              <a:gd name="connsiteX18" fmla="*/ 3313504 w 4783755"/>
              <a:gd name="connsiteY18" fmla="*/ 19251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313504 w 4783755"/>
              <a:gd name="connsiteY12" fmla="*/ 19251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415160 w 4783755"/>
              <a:gd name="connsiteY17" fmla="*/ 888718 h 5317958"/>
              <a:gd name="connsiteX18" fmla="*/ 3313504 w 4783755"/>
              <a:gd name="connsiteY18" fmla="*/ 19251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4218"/>
              <a:gd name="connsiteY0" fmla="*/ 2619633 h 5317958"/>
              <a:gd name="connsiteX1" fmla="*/ 4000915 w 4784218"/>
              <a:gd name="connsiteY1" fmla="*/ 2619633 h 5317958"/>
              <a:gd name="connsiteX2" fmla="*/ 4658627 w 4784218"/>
              <a:gd name="connsiteY2" fmla="*/ 3277345 h 5317958"/>
              <a:gd name="connsiteX3" fmla="*/ 4658627 w 4784218"/>
              <a:gd name="connsiteY3" fmla="*/ 5029200 h 5317958"/>
              <a:gd name="connsiteX4" fmla="*/ 3005496 w 4784218"/>
              <a:gd name="connsiteY4" fmla="*/ 5029200 h 5317958"/>
              <a:gd name="connsiteX5" fmla="*/ 2347784 w 4784218"/>
              <a:gd name="connsiteY5" fmla="*/ 4371488 h 5317958"/>
              <a:gd name="connsiteX6" fmla="*/ 2347784 w 4784218"/>
              <a:gd name="connsiteY6" fmla="*/ 2619633 h 5317958"/>
              <a:gd name="connsiteX7" fmla="*/ 1014234 w 4784218"/>
              <a:gd name="connsiteY7" fmla="*/ 599089 h 5317958"/>
              <a:gd name="connsiteX8" fmla="*/ 657496 w 4784218"/>
              <a:gd name="connsiteY8" fmla="*/ 956977 h 5317958"/>
              <a:gd name="connsiteX9" fmla="*/ 1014234 w 4784218"/>
              <a:gd name="connsiteY9" fmla="*/ 1314866 h 5317958"/>
              <a:gd name="connsiteX10" fmla="*/ 1390222 w 4784218"/>
              <a:gd name="connsiteY10" fmla="*/ 966603 h 5317958"/>
              <a:gd name="connsiteX11" fmla="*/ 1014234 w 4784218"/>
              <a:gd name="connsiteY11" fmla="*/ 599089 h 5317958"/>
              <a:gd name="connsiteX12" fmla="*/ 3313504 w 4784218"/>
              <a:gd name="connsiteY12" fmla="*/ 19251 h 5317958"/>
              <a:gd name="connsiteX13" fmla="*/ 4783755 w 4784218"/>
              <a:gd name="connsiteY13" fmla="*/ 9625 h 5317958"/>
              <a:gd name="connsiteX14" fmla="*/ 4754880 w 4784218"/>
              <a:gd name="connsiteY14" fmla="*/ 1722979 h 5317958"/>
              <a:gd name="connsiteX15" fmla="*/ 4000915 w 4784218"/>
              <a:gd name="connsiteY15" fmla="*/ 2409567 h 5317958"/>
              <a:gd name="connsiteX16" fmla="*/ 2415161 w 4784218"/>
              <a:gd name="connsiteY16" fmla="*/ 2563571 h 5317958"/>
              <a:gd name="connsiteX17" fmla="*/ 2415160 w 4784218"/>
              <a:gd name="connsiteY17" fmla="*/ 888718 h 5317958"/>
              <a:gd name="connsiteX18" fmla="*/ 3313504 w 4784218"/>
              <a:gd name="connsiteY18" fmla="*/ 19251 h 5317958"/>
              <a:gd name="connsiteX19" fmla="*/ 0 w 4784218"/>
              <a:gd name="connsiteY19" fmla="*/ 0 h 5317958"/>
              <a:gd name="connsiteX20" fmla="*/ 1399484 w 4784218"/>
              <a:gd name="connsiteY20" fmla="*/ 0 h 5317958"/>
              <a:gd name="connsiteX21" fmla="*/ 2131540 w 4784218"/>
              <a:gd name="connsiteY21" fmla="*/ 732056 h 5317958"/>
              <a:gd name="connsiteX22" fmla="*/ 2141165 w 4784218"/>
              <a:gd name="connsiteY22" fmla="*/ 5317958 h 5317958"/>
              <a:gd name="connsiteX23" fmla="*/ 712806 w 4784218"/>
              <a:gd name="connsiteY23" fmla="*/ 5289082 h 5317958"/>
              <a:gd name="connsiteX24" fmla="*/ 0 w 4784218"/>
              <a:gd name="connsiteY24" fmla="*/ 4297144 h 5317958"/>
              <a:gd name="connsiteX25" fmla="*/ 0 w 4784218"/>
              <a:gd name="connsiteY25" fmla="*/ 0 h 5317958"/>
              <a:gd name="connsiteX0" fmla="*/ 2347784 w 4784218"/>
              <a:gd name="connsiteY0" fmla="*/ 2619633 h 5317958"/>
              <a:gd name="connsiteX1" fmla="*/ 4000915 w 4784218"/>
              <a:gd name="connsiteY1" fmla="*/ 2619633 h 5317958"/>
              <a:gd name="connsiteX2" fmla="*/ 4658627 w 4784218"/>
              <a:gd name="connsiteY2" fmla="*/ 3277345 h 5317958"/>
              <a:gd name="connsiteX3" fmla="*/ 4658627 w 4784218"/>
              <a:gd name="connsiteY3" fmla="*/ 5029200 h 5317958"/>
              <a:gd name="connsiteX4" fmla="*/ 3005496 w 4784218"/>
              <a:gd name="connsiteY4" fmla="*/ 5029200 h 5317958"/>
              <a:gd name="connsiteX5" fmla="*/ 2347784 w 4784218"/>
              <a:gd name="connsiteY5" fmla="*/ 4371488 h 5317958"/>
              <a:gd name="connsiteX6" fmla="*/ 2347784 w 4784218"/>
              <a:gd name="connsiteY6" fmla="*/ 2619633 h 5317958"/>
              <a:gd name="connsiteX7" fmla="*/ 1014234 w 4784218"/>
              <a:gd name="connsiteY7" fmla="*/ 599089 h 5317958"/>
              <a:gd name="connsiteX8" fmla="*/ 657496 w 4784218"/>
              <a:gd name="connsiteY8" fmla="*/ 956977 h 5317958"/>
              <a:gd name="connsiteX9" fmla="*/ 1014234 w 4784218"/>
              <a:gd name="connsiteY9" fmla="*/ 1314866 h 5317958"/>
              <a:gd name="connsiteX10" fmla="*/ 1390222 w 4784218"/>
              <a:gd name="connsiteY10" fmla="*/ 966603 h 5317958"/>
              <a:gd name="connsiteX11" fmla="*/ 1014234 w 4784218"/>
              <a:gd name="connsiteY11" fmla="*/ 599089 h 5317958"/>
              <a:gd name="connsiteX12" fmla="*/ 3313504 w 4784218"/>
              <a:gd name="connsiteY12" fmla="*/ 19251 h 5317958"/>
              <a:gd name="connsiteX13" fmla="*/ 4783755 w 4784218"/>
              <a:gd name="connsiteY13" fmla="*/ 9625 h 5317958"/>
              <a:gd name="connsiteX14" fmla="*/ 4754880 w 4784218"/>
              <a:gd name="connsiteY14" fmla="*/ 1722979 h 5317958"/>
              <a:gd name="connsiteX15" fmla="*/ 4000915 w 4784218"/>
              <a:gd name="connsiteY15" fmla="*/ 2409567 h 5317958"/>
              <a:gd name="connsiteX16" fmla="*/ 2415161 w 4784218"/>
              <a:gd name="connsiteY16" fmla="*/ 2563571 h 5317958"/>
              <a:gd name="connsiteX17" fmla="*/ 2415160 w 4784218"/>
              <a:gd name="connsiteY17" fmla="*/ 888718 h 5317958"/>
              <a:gd name="connsiteX18" fmla="*/ 3313504 w 4784218"/>
              <a:gd name="connsiteY18" fmla="*/ 19251 h 5317958"/>
              <a:gd name="connsiteX19" fmla="*/ 0 w 4784218"/>
              <a:gd name="connsiteY19" fmla="*/ 0 h 5317958"/>
              <a:gd name="connsiteX20" fmla="*/ 1399484 w 4784218"/>
              <a:gd name="connsiteY20" fmla="*/ 0 h 5317958"/>
              <a:gd name="connsiteX21" fmla="*/ 2131540 w 4784218"/>
              <a:gd name="connsiteY21" fmla="*/ 732056 h 5317958"/>
              <a:gd name="connsiteX22" fmla="*/ 2141165 w 4784218"/>
              <a:gd name="connsiteY22" fmla="*/ 5317958 h 5317958"/>
              <a:gd name="connsiteX23" fmla="*/ 712806 w 4784218"/>
              <a:gd name="connsiteY23" fmla="*/ 5289082 h 5317958"/>
              <a:gd name="connsiteX24" fmla="*/ 0 w 4784218"/>
              <a:gd name="connsiteY24" fmla="*/ 4297144 h 5317958"/>
              <a:gd name="connsiteX25" fmla="*/ 0 w 4784218"/>
              <a:gd name="connsiteY25" fmla="*/ 0 h 5317958"/>
              <a:gd name="connsiteX0" fmla="*/ 2347784 w 4784218"/>
              <a:gd name="connsiteY0" fmla="*/ 2619633 h 5317958"/>
              <a:gd name="connsiteX1" fmla="*/ 4000915 w 4784218"/>
              <a:gd name="connsiteY1" fmla="*/ 2619633 h 5317958"/>
              <a:gd name="connsiteX2" fmla="*/ 4658627 w 4784218"/>
              <a:gd name="connsiteY2" fmla="*/ 3277345 h 5317958"/>
              <a:gd name="connsiteX3" fmla="*/ 4658627 w 4784218"/>
              <a:gd name="connsiteY3" fmla="*/ 5029200 h 5317958"/>
              <a:gd name="connsiteX4" fmla="*/ 3005496 w 4784218"/>
              <a:gd name="connsiteY4" fmla="*/ 5029200 h 5317958"/>
              <a:gd name="connsiteX5" fmla="*/ 2347784 w 4784218"/>
              <a:gd name="connsiteY5" fmla="*/ 4371488 h 5317958"/>
              <a:gd name="connsiteX6" fmla="*/ 2347784 w 4784218"/>
              <a:gd name="connsiteY6" fmla="*/ 2619633 h 5317958"/>
              <a:gd name="connsiteX7" fmla="*/ 1014234 w 4784218"/>
              <a:gd name="connsiteY7" fmla="*/ 599089 h 5317958"/>
              <a:gd name="connsiteX8" fmla="*/ 657496 w 4784218"/>
              <a:gd name="connsiteY8" fmla="*/ 956977 h 5317958"/>
              <a:gd name="connsiteX9" fmla="*/ 1014234 w 4784218"/>
              <a:gd name="connsiteY9" fmla="*/ 1314866 h 5317958"/>
              <a:gd name="connsiteX10" fmla="*/ 1390222 w 4784218"/>
              <a:gd name="connsiteY10" fmla="*/ 966603 h 5317958"/>
              <a:gd name="connsiteX11" fmla="*/ 1014234 w 4784218"/>
              <a:gd name="connsiteY11" fmla="*/ 599089 h 5317958"/>
              <a:gd name="connsiteX12" fmla="*/ 3313504 w 4784218"/>
              <a:gd name="connsiteY12" fmla="*/ 19251 h 5317958"/>
              <a:gd name="connsiteX13" fmla="*/ 4783755 w 4784218"/>
              <a:gd name="connsiteY13" fmla="*/ 9625 h 5317958"/>
              <a:gd name="connsiteX14" fmla="*/ 4754880 w 4784218"/>
              <a:gd name="connsiteY14" fmla="*/ 1722979 h 5317958"/>
              <a:gd name="connsiteX15" fmla="*/ 3972040 w 4784218"/>
              <a:gd name="connsiteY15" fmla="*/ 2534696 h 5317958"/>
              <a:gd name="connsiteX16" fmla="*/ 2415161 w 4784218"/>
              <a:gd name="connsiteY16" fmla="*/ 2563571 h 5317958"/>
              <a:gd name="connsiteX17" fmla="*/ 2415160 w 4784218"/>
              <a:gd name="connsiteY17" fmla="*/ 888718 h 5317958"/>
              <a:gd name="connsiteX18" fmla="*/ 3313504 w 4784218"/>
              <a:gd name="connsiteY18" fmla="*/ 19251 h 5317958"/>
              <a:gd name="connsiteX19" fmla="*/ 0 w 4784218"/>
              <a:gd name="connsiteY19" fmla="*/ 0 h 5317958"/>
              <a:gd name="connsiteX20" fmla="*/ 1399484 w 4784218"/>
              <a:gd name="connsiteY20" fmla="*/ 0 h 5317958"/>
              <a:gd name="connsiteX21" fmla="*/ 2131540 w 4784218"/>
              <a:gd name="connsiteY21" fmla="*/ 732056 h 5317958"/>
              <a:gd name="connsiteX22" fmla="*/ 2141165 w 4784218"/>
              <a:gd name="connsiteY22" fmla="*/ 5317958 h 5317958"/>
              <a:gd name="connsiteX23" fmla="*/ 712806 w 4784218"/>
              <a:gd name="connsiteY23" fmla="*/ 5289082 h 5317958"/>
              <a:gd name="connsiteX24" fmla="*/ 0 w 4784218"/>
              <a:gd name="connsiteY24" fmla="*/ 4297144 h 5317958"/>
              <a:gd name="connsiteX25" fmla="*/ 0 w 4784218"/>
              <a:gd name="connsiteY25" fmla="*/ 0 h 5317958"/>
              <a:gd name="connsiteX0" fmla="*/ 2347784 w 4784218"/>
              <a:gd name="connsiteY0" fmla="*/ 2619633 h 5317958"/>
              <a:gd name="connsiteX1" fmla="*/ 4000915 w 4784218"/>
              <a:gd name="connsiteY1" fmla="*/ 2619633 h 5317958"/>
              <a:gd name="connsiteX2" fmla="*/ 4658627 w 4784218"/>
              <a:gd name="connsiteY2" fmla="*/ 3277345 h 5317958"/>
              <a:gd name="connsiteX3" fmla="*/ 4658627 w 4784218"/>
              <a:gd name="connsiteY3" fmla="*/ 5029200 h 5317958"/>
              <a:gd name="connsiteX4" fmla="*/ 3005496 w 4784218"/>
              <a:gd name="connsiteY4" fmla="*/ 5029200 h 5317958"/>
              <a:gd name="connsiteX5" fmla="*/ 2347784 w 4784218"/>
              <a:gd name="connsiteY5" fmla="*/ 4371488 h 5317958"/>
              <a:gd name="connsiteX6" fmla="*/ 2347784 w 4784218"/>
              <a:gd name="connsiteY6" fmla="*/ 2619633 h 5317958"/>
              <a:gd name="connsiteX7" fmla="*/ 1014234 w 4784218"/>
              <a:gd name="connsiteY7" fmla="*/ 599089 h 5317958"/>
              <a:gd name="connsiteX8" fmla="*/ 657496 w 4784218"/>
              <a:gd name="connsiteY8" fmla="*/ 956977 h 5317958"/>
              <a:gd name="connsiteX9" fmla="*/ 1014234 w 4784218"/>
              <a:gd name="connsiteY9" fmla="*/ 1314866 h 5317958"/>
              <a:gd name="connsiteX10" fmla="*/ 1390222 w 4784218"/>
              <a:gd name="connsiteY10" fmla="*/ 966603 h 5317958"/>
              <a:gd name="connsiteX11" fmla="*/ 1014234 w 4784218"/>
              <a:gd name="connsiteY11" fmla="*/ 599089 h 5317958"/>
              <a:gd name="connsiteX12" fmla="*/ 3313504 w 4784218"/>
              <a:gd name="connsiteY12" fmla="*/ 19251 h 5317958"/>
              <a:gd name="connsiteX13" fmla="*/ 4783755 w 4784218"/>
              <a:gd name="connsiteY13" fmla="*/ 9625 h 5317958"/>
              <a:gd name="connsiteX14" fmla="*/ 4754880 w 4784218"/>
              <a:gd name="connsiteY14" fmla="*/ 1722979 h 5317958"/>
              <a:gd name="connsiteX15" fmla="*/ 3972040 w 4784218"/>
              <a:gd name="connsiteY15" fmla="*/ 2534696 h 5317958"/>
              <a:gd name="connsiteX16" fmla="*/ 2415161 w 4784218"/>
              <a:gd name="connsiteY16" fmla="*/ 2563571 h 5317958"/>
              <a:gd name="connsiteX17" fmla="*/ 2415160 w 4784218"/>
              <a:gd name="connsiteY17" fmla="*/ 888718 h 5317958"/>
              <a:gd name="connsiteX18" fmla="*/ 3313504 w 4784218"/>
              <a:gd name="connsiteY18" fmla="*/ 19251 h 5317958"/>
              <a:gd name="connsiteX19" fmla="*/ 0 w 4784218"/>
              <a:gd name="connsiteY19" fmla="*/ 0 h 5317958"/>
              <a:gd name="connsiteX20" fmla="*/ 1399484 w 4784218"/>
              <a:gd name="connsiteY20" fmla="*/ 0 h 5317958"/>
              <a:gd name="connsiteX21" fmla="*/ 2131540 w 4784218"/>
              <a:gd name="connsiteY21" fmla="*/ 732056 h 5317958"/>
              <a:gd name="connsiteX22" fmla="*/ 2141165 w 4784218"/>
              <a:gd name="connsiteY22" fmla="*/ 5317958 h 5317958"/>
              <a:gd name="connsiteX23" fmla="*/ 712806 w 4784218"/>
              <a:gd name="connsiteY23" fmla="*/ 5289082 h 5317958"/>
              <a:gd name="connsiteX24" fmla="*/ 0 w 4784218"/>
              <a:gd name="connsiteY24" fmla="*/ 4297144 h 5317958"/>
              <a:gd name="connsiteX25" fmla="*/ 0 w 4784218"/>
              <a:gd name="connsiteY25" fmla="*/ 0 h 5317958"/>
              <a:gd name="connsiteX0" fmla="*/ 2347784 w 4787385"/>
              <a:gd name="connsiteY0" fmla="*/ 2619633 h 5317958"/>
              <a:gd name="connsiteX1" fmla="*/ 4000915 w 4787385"/>
              <a:gd name="connsiteY1" fmla="*/ 2619633 h 5317958"/>
              <a:gd name="connsiteX2" fmla="*/ 4658627 w 4787385"/>
              <a:gd name="connsiteY2" fmla="*/ 3277345 h 5317958"/>
              <a:gd name="connsiteX3" fmla="*/ 4658627 w 4787385"/>
              <a:gd name="connsiteY3" fmla="*/ 5029200 h 5317958"/>
              <a:gd name="connsiteX4" fmla="*/ 3005496 w 4787385"/>
              <a:gd name="connsiteY4" fmla="*/ 5029200 h 5317958"/>
              <a:gd name="connsiteX5" fmla="*/ 2347784 w 4787385"/>
              <a:gd name="connsiteY5" fmla="*/ 4371488 h 5317958"/>
              <a:gd name="connsiteX6" fmla="*/ 2347784 w 4787385"/>
              <a:gd name="connsiteY6" fmla="*/ 2619633 h 5317958"/>
              <a:gd name="connsiteX7" fmla="*/ 1014234 w 4787385"/>
              <a:gd name="connsiteY7" fmla="*/ 599089 h 5317958"/>
              <a:gd name="connsiteX8" fmla="*/ 657496 w 4787385"/>
              <a:gd name="connsiteY8" fmla="*/ 956977 h 5317958"/>
              <a:gd name="connsiteX9" fmla="*/ 1014234 w 4787385"/>
              <a:gd name="connsiteY9" fmla="*/ 1314866 h 5317958"/>
              <a:gd name="connsiteX10" fmla="*/ 1390222 w 4787385"/>
              <a:gd name="connsiteY10" fmla="*/ 966603 h 5317958"/>
              <a:gd name="connsiteX11" fmla="*/ 1014234 w 4787385"/>
              <a:gd name="connsiteY11" fmla="*/ 599089 h 5317958"/>
              <a:gd name="connsiteX12" fmla="*/ 3313504 w 4787385"/>
              <a:gd name="connsiteY12" fmla="*/ 19251 h 5317958"/>
              <a:gd name="connsiteX13" fmla="*/ 4783755 w 4787385"/>
              <a:gd name="connsiteY13" fmla="*/ 9625 h 5317958"/>
              <a:gd name="connsiteX14" fmla="*/ 4754880 w 4787385"/>
              <a:gd name="connsiteY14" fmla="*/ 1722979 h 5317958"/>
              <a:gd name="connsiteX15" fmla="*/ 3972040 w 4787385"/>
              <a:gd name="connsiteY15" fmla="*/ 2534696 h 5317958"/>
              <a:gd name="connsiteX16" fmla="*/ 2415161 w 4787385"/>
              <a:gd name="connsiteY16" fmla="*/ 2563571 h 5317958"/>
              <a:gd name="connsiteX17" fmla="*/ 2415160 w 4787385"/>
              <a:gd name="connsiteY17" fmla="*/ 888718 h 5317958"/>
              <a:gd name="connsiteX18" fmla="*/ 3313504 w 4787385"/>
              <a:gd name="connsiteY18" fmla="*/ 19251 h 5317958"/>
              <a:gd name="connsiteX19" fmla="*/ 0 w 4787385"/>
              <a:gd name="connsiteY19" fmla="*/ 0 h 5317958"/>
              <a:gd name="connsiteX20" fmla="*/ 1399484 w 4787385"/>
              <a:gd name="connsiteY20" fmla="*/ 0 h 5317958"/>
              <a:gd name="connsiteX21" fmla="*/ 2131540 w 4787385"/>
              <a:gd name="connsiteY21" fmla="*/ 732056 h 5317958"/>
              <a:gd name="connsiteX22" fmla="*/ 2141165 w 4787385"/>
              <a:gd name="connsiteY22" fmla="*/ 5317958 h 5317958"/>
              <a:gd name="connsiteX23" fmla="*/ 712806 w 4787385"/>
              <a:gd name="connsiteY23" fmla="*/ 5289082 h 5317958"/>
              <a:gd name="connsiteX24" fmla="*/ 0 w 4787385"/>
              <a:gd name="connsiteY24" fmla="*/ 4297144 h 5317958"/>
              <a:gd name="connsiteX25" fmla="*/ 0 w 4787385"/>
              <a:gd name="connsiteY25" fmla="*/ 0 h 5317958"/>
              <a:gd name="connsiteX0" fmla="*/ 2415161 w 4787385"/>
              <a:gd name="connsiteY0" fmla="*/ 2821764 h 5317958"/>
              <a:gd name="connsiteX1" fmla="*/ 4000915 w 4787385"/>
              <a:gd name="connsiteY1" fmla="*/ 2619633 h 5317958"/>
              <a:gd name="connsiteX2" fmla="*/ 4658627 w 4787385"/>
              <a:gd name="connsiteY2" fmla="*/ 3277345 h 5317958"/>
              <a:gd name="connsiteX3" fmla="*/ 4658627 w 4787385"/>
              <a:gd name="connsiteY3" fmla="*/ 5029200 h 5317958"/>
              <a:gd name="connsiteX4" fmla="*/ 3005496 w 4787385"/>
              <a:gd name="connsiteY4" fmla="*/ 5029200 h 5317958"/>
              <a:gd name="connsiteX5" fmla="*/ 2347784 w 4787385"/>
              <a:gd name="connsiteY5" fmla="*/ 4371488 h 5317958"/>
              <a:gd name="connsiteX6" fmla="*/ 2415161 w 4787385"/>
              <a:gd name="connsiteY6" fmla="*/ 2821764 h 5317958"/>
              <a:gd name="connsiteX7" fmla="*/ 1014234 w 4787385"/>
              <a:gd name="connsiteY7" fmla="*/ 599089 h 5317958"/>
              <a:gd name="connsiteX8" fmla="*/ 657496 w 4787385"/>
              <a:gd name="connsiteY8" fmla="*/ 956977 h 5317958"/>
              <a:gd name="connsiteX9" fmla="*/ 1014234 w 4787385"/>
              <a:gd name="connsiteY9" fmla="*/ 1314866 h 5317958"/>
              <a:gd name="connsiteX10" fmla="*/ 1390222 w 4787385"/>
              <a:gd name="connsiteY10" fmla="*/ 966603 h 5317958"/>
              <a:gd name="connsiteX11" fmla="*/ 1014234 w 4787385"/>
              <a:gd name="connsiteY11" fmla="*/ 599089 h 5317958"/>
              <a:gd name="connsiteX12" fmla="*/ 3313504 w 4787385"/>
              <a:gd name="connsiteY12" fmla="*/ 19251 h 5317958"/>
              <a:gd name="connsiteX13" fmla="*/ 4783755 w 4787385"/>
              <a:gd name="connsiteY13" fmla="*/ 9625 h 5317958"/>
              <a:gd name="connsiteX14" fmla="*/ 4754880 w 4787385"/>
              <a:gd name="connsiteY14" fmla="*/ 1722979 h 5317958"/>
              <a:gd name="connsiteX15" fmla="*/ 3972040 w 4787385"/>
              <a:gd name="connsiteY15" fmla="*/ 2534696 h 5317958"/>
              <a:gd name="connsiteX16" fmla="*/ 2415161 w 4787385"/>
              <a:gd name="connsiteY16" fmla="*/ 2563571 h 5317958"/>
              <a:gd name="connsiteX17" fmla="*/ 2415160 w 4787385"/>
              <a:gd name="connsiteY17" fmla="*/ 888718 h 5317958"/>
              <a:gd name="connsiteX18" fmla="*/ 3313504 w 4787385"/>
              <a:gd name="connsiteY18" fmla="*/ 19251 h 5317958"/>
              <a:gd name="connsiteX19" fmla="*/ 0 w 4787385"/>
              <a:gd name="connsiteY19" fmla="*/ 0 h 5317958"/>
              <a:gd name="connsiteX20" fmla="*/ 1399484 w 4787385"/>
              <a:gd name="connsiteY20" fmla="*/ 0 h 5317958"/>
              <a:gd name="connsiteX21" fmla="*/ 2131540 w 4787385"/>
              <a:gd name="connsiteY21" fmla="*/ 732056 h 5317958"/>
              <a:gd name="connsiteX22" fmla="*/ 2141165 w 4787385"/>
              <a:gd name="connsiteY22" fmla="*/ 5317958 h 5317958"/>
              <a:gd name="connsiteX23" fmla="*/ 712806 w 4787385"/>
              <a:gd name="connsiteY23" fmla="*/ 5289082 h 5317958"/>
              <a:gd name="connsiteX24" fmla="*/ 0 w 4787385"/>
              <a:gd name="connsiteY24" fmla="*/ 4297144 h 5317958"/>
              <a:gd name="connsiteX25" fmla="*/ 0 w 4787385"/>
              <a:gd name="connsiteY25" fmla="*/ 0 h 5317958"/>
              <a:gd name="connsiteX0" fmla="*/ 2415161 w 4787385"/>
              <a:gd name="connsiteY0" fmla="*/ 2821764 h 5337209"/>
              <a:gd name="connsiteX1" fmla="*/ 4000915 w 4787385"/>
              <a:gd name="connsiteY1" fmla="*/ 2619633 h 5337209"/>
              <a:gd name="connsiteX2" fmla="*/ 4658627 w 4787385"/>
              <a:gd name="connsiteY2" fmla="*/ 3277345 h 5337209"/>
              <a:gd name="connsiteX3" fmla="*/ 4783755 w 4787385"/>
              <a:gd name="connsiteY3" fmla="*/ 5337209 h 5337209"/>
              <a:gd name="connsiteX4" fmla="*/ 3005496 w 4787385"/>
              <a:gd name="connsiteY4" fmla="*/ 5029200 h 5337209"/>
              <a:gd name="connsiteX5" fmla="*/ 2347784 w 4787385"/>
              <a:gd name="connsiteY5" fmla="*/ 4371488 h 5337209"/>
              <a:gd name="connsiteX6" fmla="*/ 2415161 w 4787385"/>
              <a:gd name="connsiteY6" fmla="*/ 2821764 h 5337209"/>
              <a:gd name="connsiteX7" fmla="*/ 1014234 w 4787385"/>
              <a:gd name="connsiteY7" fmla="*/ 599089 h 5337209"/>
              <a:gd name="connsiteX8" fmla="*/ 657496 w 4787385"/>
              <a:gd name="connsiteY8" fmla="*/ 956977 h 5337209"/>
              <a:gd name="connsiteX9" fmla="*/ 1014234 w 4787385"/>
              <a:gd name="connsiteY9" fmla="*/ 1314866 h 5337209"/>
              <a:gd name="connsiteX10" fmla="*/ 1390222 w 4787385"/>
              <a:gd name="connsiteY10" fmla="*/ 966603 h 5337209"/>
              <a:gd name="connsiteX11" fmla="*/ 1014234 w 4787385"/>
              <a:gd name="connsiteY11" fmla="*/ 599089 h 5337209"/>
              <a:gd name="connsiteX12" fmla="*/ 3313504 w 4787385"/>
              <a:gd name="connsiteY12" fmla="*/ 19251 h 5337209"/>
              <a:gd name="connsiteX13" fmla="*/ 4783755 w 4787385"/>
              <a:gd name="connsiteY13" fmla="*/ 9625 h 5337209"/>
              <a:gd name="connsiteX14" fmla="*/ 4754880 w 4787385"/>
              <a:gd name="connsiteY14" fmla="*/ 1722979 h 5337209"/>
              <a:gd name="connsiteX15" fmla="*/ 3972040 w 4787385"/>
              <a:gd name="connsiteY15" fmla="*/ 2534696 h 5337209"/>
              <a:gd name="connsiteX16" fmla="*/ 2415161 w 4787385"/>
              <a:gd name="connsiteY16" fmla="*/ 2563571 h 5337209"/>
              <a:gd name="connsiteX17" fmla="*/ 2415160 w 4787385"/>
              <a:gd name="connsiteY17" fmla="*/ 888718 h 5337209"/>
              <a:gd name="connsiteX18" fmla="*/ 3313504 w 4787385"/>
              <a:gd name="connsiteY18" fmla="*/ 19251 h 5337209"/>
              <a:gd name="connsiteX19" fmla="*/ 0 w 4787385"/>
              <a:gd name="connsiteY19" fmla="*/ 0 h 5337209"/>
              <a:gd name="connsiteX20" fmla="*/ 1399484 w 4787385"/>
              <a:gd name="connsiteY20" fmla="*/ 0 h 5337209"/>
              <a:gd name="connsiteX21" fmla="*/ 2131540 w 4787385"/>
              <a:gd name="connsiteY21" fmla="*/ 732056 h 5337209"/>
              <a:gd name="connsiteX22" fmla="*/ 2141165 w 4787385"/>
              <a:gd name="connsiteY22" fmla="*/ 5317958 h 5337209"/>
              <a:gd name="connsiteX23" fmla="*/ 712806 w 4787385"/>
              <a:gd name="connsiteY23" fmla="*/ 5289082 h 5337209"/>
              <a:gd name="connsiteX24" fmla="*/ 0 w 4787385"/>
              <a:gd name="connsiteY24" fmla="*/ 4297144 h 5337209"/>
              <a:gd name="connsiteX25" fmla="*/ 0 w 4787385"/>
              <a:gd name="connsiteY25" fmla="*/ 0 h 5337209"/>
              <a:gd name="connsiteX0" fmla="*/ 2415161 w 4787385"/>
              <a:gd name="connsiteY0" fmla="*/ 2821764 h 5346834"/>
              <a:gd name="connsiteX1" fmla="*/ 4000915 w 4787385"/>
              <a:gd name="connsiteY1" fmla="*/ 2619633 h 5346834"/>
              <a:gd name="connsiteX2" fmla="*/ 4658627 w 4787385"/>
              <a:gd name="connsiteY2" fmla="*/ 3277345 h 5346834"/>
              <a:gd name="connsiteX3" fmla="*/ 4783755 w 4787385"/>
              <a:gd name="connsiteY3" fmla="*/ 5337209 h 5346834"/>
              <a:gd name="connsiteX4" fmla="*/ 3419382 w 4787385"/>
              <a:gd name="connsiteY4" fmla="*/ 5346834 h 5346834"/>
              <a:gd name="connsiteX5" fmla="*/ 2347784 w 4787385"/>
              <a:gd name="connsiteY5" fmla="*/ 4371488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4000915 w 4787385"/>
              <a:gd name="connsiteY1" fmla="*/ 2619633 h 5346834"/>
              <a:gd name="connsiteX2" fmla="*/ 4658627 w 4787385"/>
              <a:gd name="connsiteY2" fmla="*/ 3277345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4010541 w 4787385"/>
              <a:gd name="connsiteY1" fmla="*/ 2821764 h 5346834"/>
              <a:gd name="connsiteX2" fmla="*/ 4658627 w 4787385"/>
              <a:gd name="connsiteY2" fmla="*/ 3277345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4010541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3856536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3856536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3856536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3856536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3856536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3856536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91144"/>
              <a:gd name="connsiteY0" fmla="*/ 2821764 h 5346834"/>
              <a:gd name="connsiteX1" fmla="*/ 3856536 w 4791144"/>
              <a:gd name="connsiteY1" fmla="*/ 2821764 h 5346834"/>
              <a:gd name="connsiteX2" fmla="*/ 4764505 w 4791144"/>
              <a:gd name="connsiteY2" fmla="*/ 3671980 h 5346834"/>
              <a:gd name="connsiteX3" fmla="*/ 4783755 w 4791144"/>
              <a:gd name="connsiteY3" fmla="*/ 5337209 h 5346834"/>
              <a:gd name="connsiteX4" fmla="*/ 3419382 w 4791144"/>
              <a:gd name="connsiteY4" fmla="*/ 5346834 h 5346834"/>
              <a:gd name="connsiteX5" fmla="*/ 2415160 w 4791144"/>
              <a:gd name="connsiteY5" fmla="*/ 4400364 h 5346834"/>
              <a:gd name="connsiteX6" fmla="*/ 2415161 w 4791144"/>
              <a:gd name="connsiteY6" fmla="*/ 2821764 h 5346834"/>
              <a:gd name="connsiteX7" fmla="*/ 1014234 w 4791144"/>
              <a:gd name="connsiteY7" fmla="*/ 599089 h 5346834"/>
              <a:gd name="connsiteX8" fmla="*/ 657496 w 4791144"/>
              <a:gd name="connsiteY8" fmla="*/ 956977 h 5346834"/>
              <a:gd name="connsiteX9" fmla="*/ 1014234 w 4791144"/>
              <a:gd name="connsiteY9" fmla="*/ 1314866 h 5346834"/>
              <a:gd name="connsiteX10" fmla="*/ 1390222 w 4791144"/>
              <a:gd name="connsiteY10" fmla="*/ 966603 h 5346834"/>
              <a:gd name="connsiteX11" fmla="*/ 1014234 w 4791144"/>
              <a:gd name="connsiteY11" fmla="*/ 599089 h 5346834"/>
              <a:gd name="connsiteX12" fmla="*/ 3313504 w 4791144"/>
              <a:gd name="connsiteY12" fmla="*/ 19251 h 5346834"/>
              <a:gd name="connsiteX13" fmla="*/ 4783755 w 4791144"/>
              <a:gd name="connsiteY13" fmla="*/ 9625 h 5346834"/>
              <a:gd name="connsiteX14" fmla="*/ 4754880 w 4791144"/>
              <a:gd name="connsiteY14" fmla="*/ 1722979 h 5346834"/>
              <a:gd name="connsiteX15" fmla="*/ 3972040 w 4791144"/>
              <a:gd name="connsiteY15" fmla="*/ 2534696 h 5346834"/>
              <a:gd name="connsiteX16" fmla="*/ 2415161 w 4791144"/>
              <a:gd name="connsiteY16" fmla="*/ 2563571 h 5346834"/>
              <a:gd name="connsiteX17" fmla="*/ 2415160 w 4791144"/>
              <a:gd name="connsiteY17" fmla="*/ 888718 h 5346834"/>
              <a:gd name="connsiteX18" fmla="*/ 3313504 w 4791144"/>
              <a:gd name="connsiteY18" fmla="*/ 19251 h 5346834"/>
              <a:gd name="connsiteX19" fmla="*/ 0 w 4791144"/>
              <a:gd name="connsiteY19" fmla="*/ 0 h 5346834"/>
              <a:gd name="connsiteX20" fmla="*/ 1399484 w 4791144"/>
              <a:gd name="connsiteY20" fmla="*/ 0 h 5346834"/>
              <a:gd name="connsiteX21" fmla="*/ 2131540 w 4791144"/>
              <a:gd name="connsiteY21" fmla="*/ 732056 h 5346834"/>
              <a:gd name="connsiteX22" fmla="*/ 2141165 w 4791144"/>
              <a:gd name="connsiteY22" fmla="*/ 5317958 h 5346834"/>
              <a:gd name="connsiteX23" fmla="*/ 712806 w 4791144"/>
              <a:gd name="connsiteY23" fmla="*/ 5289082 h 5346834"/>
              <a:gd name="connsiteX24" fmla="*/ 0 w 4791144"/>
              <a:gd name="connsiteY24" fmla="*/ 4297144 h 5346834"/>
              <a:gd name="connsiteX25" fmla="*/ 0 w 4791144"/>
              <a:gd name="connsiteY25" fmla="*/ 0 h 5346834"/>
              <a:gd name="connsiteX0" fmla="*/ 2415161 w 4803056"/>
              <a:gd name="connsiteY0" fmla="*/ 2821764 h 5346834"/>
              <a:gd name="connsiteX1" fmla="*/ 3856536 w 4803056"/>
              <a:gd name="connsiteY1" fmla="*/ 2821764 h 5346834"/>
              <a:gd name="connsiteX2" fmla="*/ 4764505 w 4803056"/>
              <a:gd name="connsiteY2" fmla="*/ 3671980 h 5346834"/>
              <a:gd name="connsiteX3" fmla="*/ 4783755 w 4803056"/>
              <a:gd name="connsiteY3" fmla="*/ 5337209 h 5346834"/>
              <a:gd name="connsiteX4" fmla="*/ 3419382 w 4803056"/>
              <a:gd name="connsiteY4" fmla="*/ 5346834 h 5346834"/>
              <a:gd name="connsiteX5" fmla="*/ 2415160 w 4803056"/>
              <a:gd name="connsiteY5" fmla="*/ 4400364 h 5346834"/>
              <a:gd name="connsiteX6" fmla="*/ 2415161 w 4803056"/>
              <a:gd name="connsiteY6" fmla="*/ 2821764 h 5346834"/>
              <a:gd name="connsiteX7" fmla="*/ 1014234 w 4803056"/>
              <a:gd name="connsiteY7" fmla="*/ 599089 h 5346834"/>
              <a:gd name="connsiteX8" fmla="*/ 657496 w 4803056"/>
              <a:gd name="connsiteY8" fmla="*/ 956977 h 5346834"/>
              <a:gd name="connsiteX9" fmla="*/ 1014234 w 4803056"/>
              <a:gd name="connsiteY9" fmla="*/ 1314866 h 5346834"/>
              <a:gd name="connsiteX10" fmla="*/ 1390222 w 4803056"/>
              <a:gd name="connsiteY10" fmla="*/ 966603 h 5346834"/>
              <a:gd name="connsiteX11" fmla="*/ 1014234 w 4803056"/>
              <a:gd name="connsiteY11" fmla="*/ 599089 h 5346834"/>
              <a:gd name="connsiteX12" fmla="*/ 3313504 w 4803056"/>
              <a:gd name="connsiteY12" fmla="*/ 19251 h 5346834"/>
              <a:gd name="connsiteX13" fmla="*/ 4783755 w 4803056"/>
              <a:gd name="connsiteY13" fmla="*/ 9625 h 5346834"/>
              <a:gd name="connsiteX14" fmla="*/ 4754880 w 4803056"/>
              <a:gd name="connsiteY14" fmla="*/ 1722979 h 5346834"/>
              <a:gd name="connsiteX15" fmla="*/ 3972040 w 4803056"/>
              <a:gd name="connsiteY15" fmla="*/ 2534696 h 5346834"/>
              <a:gd name="connsiteX16" fmla="*/ 2415161 w 4803056"/>
              <a:gd name="connsiteY16" fmla="*/ 2563571 h 5346834"/>
              <a:gd name="connsiteX17" fmla="*/ 2415160 w 4803056"/>
              <a:gd name="connsiteY17" fmla="*/ 888718 h 5346834"/>
              <a:gd name="connsiteX18" fmla="*/ 3313504 w 4803056"/>
              <a:gd name="connsiteY18" fmla="*/ 19251 h 5346834"/>
              <a:gd name="connsiteX19" fmla="*/ 0 w 4803056"/>
              <a:gd name="connsiteY19" fmla="*/ 0 h 5346834"/>
              <a:gd name="connsiteX20" fmla="*/ 1399484 w 4803056"/>
              <a:gd name="connsiteY20" fmla="*/ 0 h 5346834"/>
              <a:gd name="connsiteX21" fmla="*/ 2131540 w 4803056"/>
              <a:gd name="connsiteY21" fmla="*/ 732056 h 5346834"/>
              <a:gd name="connsiteX22" fmla="*/ 2141165 w 4803056"/>
              <a:gd name="connsiteY22" fmla="*/ 5317958 h 5346834"/>
              <a:gd name="connsiteX23" fmla="*/ 712806 w 4803056"/>
              <a:gd name="connsiteY23" fmla="*/ 5289082 h 5346834"/>
              <a:gd name="connsiteX24" fmla="*/ 0 w 4803056"/>
              <a:gd name="connsiteY24" fmla="*/ 4297144 h 5346834"/>
              <a:gd name="connsiteX25" fmla="*/ 0 w 4803056"/>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0 h 5346834"/>
              <a:gd name="connsiteX21" fmla="*/ 2131540 w 4792568"/>
              <a:gd name="connsiteY21" fmla="*/ 732056 h 5346834"/>
              <a:gd name="connsiteX22" fmla="*/ 2141165 w 4792568"/>
              <a:gd name="connsiteY22" fmla="*/ 5317958 h 5346834"/>
              <a:gd name="connsiteX23" fmla="*/ 712806 w 4792568"/>
              <a:gd name="connsiteY23" fmla="*/ 5289082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732056 h 5346834"/>
              <a:gd name="connsiteX22" fmla="*/ 2141165 w 4792568"/>
              <a:gd name="connsiteY22" fmla="*/ 5317958 h 5346834"/>
              <a:gd name="connsiteX23" fmla="*/ 712806 w 4792568"/>
              <a:gd name="connsiteY23" fmla="*/ 5289082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712806 w 4792568"/>
              <a:gd name="connsiteY23" fmla="*/ 5289082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712806 w 4792568"/>
              <a:gd name="connsiteY23" fmla="*/ 5289082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03208 w 4792568"/>
              <a:gd name="connsiteY16" fmla="*/ 2545642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778841 w 4792568"/>
              <a:gd name="connsiteY1" fmla="*/ 2815788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778841 w 4792568"/>
              <a:gd name="connsiteY1" fmla="*/ 2815788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778841 w 4792568"/>
              <a:gd name="connsiteY1" fmla="*/ 2815788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778841 w 4792568"/>
              <a:gd name="connsiteY1" fmla="*/ 2815788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70145 w 4792568"/>
              <a:gd name="connsiteY23" fmla="*/ 5320286 h 5346834"/>
              <a:gd name="connsiteX24" fmla="*/ 0 w 4792568"/>
              <a:gd name="connsiteY24" fmla="*/ 4297144 h 5346834"/>
              <a:gd name="connsiteX25" fmla="*/ 0 w 4792568"/>
              <a:gd name="connsiteY25" fmla="*/ 0 h 5346834"/>
              <a:gd name="connsiteX0" fmla="*/ 2409185 w 4792568"/>
              <a:gd name="connsiteY0" fmla="*/ 2821764 h 5346834"/>
              <a:gd name="connsiteX1" fmla="*/ 3778841 w 4792568"/>
              <a:gd name="connsiteY1" fmla="*/ 2815788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70145 w 4792568"/>
              <a:gd name="connsiteY23" fmla="*/ 5320286 h 5346834"/>
              <a:gd name="connsiteX24" fmla="*/ 0 w 4792568"/>
              <a:gd name="connsiteY24" fmla="*/ 4297144 h 5346834"/>
              <a:gd name="connsiteX25" fmla="*/ 0 w 4792568"/>
              <a:gd name="connsiteY25" fmla="*/ 0 h 5346834"/>
              <a:gd name="connsiteX0" fmla="*/ 2409185 w 4792568"/>
              <a:gd name="connsiteY0" fmla="*/ 2821764 h 5346834"/>
              <a:gd name="connsiteX1" fmla="*/ 3778841 w 4792568"/>
              <a:gd name="connsiteY1" fmla="*/ 2815788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70145 w 4792568"/>
              <a:gd name="connsiteY23" fmla="*/ 5320286 h 5346834"/>
              <a:gd name="connsiteX24" fmla="*/ 0 w 4792568"/>
              <a:gd name="connsiteY24" fmla="*/ 4297144 h 5346834"/>
              <a:gd name="connsiteX25" fmla="*/ 0 w 4792568"/>
              <a:gd name="connsiteY25" fmla="*/ 0 h 5346834"/>
              <a:gd name="connsiteX0" fmla="*/ 2409185 w 4792568"/>
              <a:gd name="connsiteY0" fmla="*/ 2827618 h 5352688"/>
              <a:gd name="connsiteX1" fmla="*/ 3778841 w 4792568"/>
              <a:gd name="connsiteY1" fmla="*/ 2821642 h 5352688"/>
              <a:gd name="connsiteX2" fmla="*/ 4764505 w 4792568"/>
              <a:gd name="connsiteY2" fmla="*/ 3677834 h 5352688"/>
              <a:gd name="connsiteX3" fmla="*/ 4783755 w 4792568"/>
              <a:gd name="connsiteY3" fmla="*/ 5343063 h 5352688"/>
              <a:gd name="connsiteX4" fmla="*/ 3419382 w 4792568"/>
              <a:gd name="connsiteY4" fmla="*/ 5352688 h 5352688"/>
              <a:gd name="connsiteX5" fmla="*/ 2409184 w 4792568"/>
              <a:gd name="connsiteY5" fmla="*/ 4334501 h 5352688"/>
              <a:gd name="connsiteX6" fmla="*/ 2409185 w 4792568"/>
              <a:gd name="connsiteY6" fmla="*/ 2827618 h 5352688"/>
              <a:gd name="connsiteX7" fmla="*/ 1008257 w 4792568"/>
              <a:gd name="connsiteY7" fmla="*/ 604943 h 5352688"/>
              <a:gd name="connsiteX8" fmla="*/ 657496 w 4792568"/>
              <a:gd name="connsiteY8" fmla="*/ 962831 h 5352688"/>
              <a:gd name="connsiteX9" fmla="*/ 1026187 w 4792568"/>
              <a:gd name="connsiteY9" fmla="*/ 1332673 h 5352688"/>
              <a:gd name="connsiteX10" fmla="*/ 1378269 w 4792568"/>
              <a:gd name="connsiteY10" fmla="*/ 972457 h 5352688"/>
              <a:gd name="connsiteX11" fmla="*/ 1008257 w 4792568"/>
              <a:gd name="connsiteY11" fmla="*/ 604943 h 5352688"/>
              <a:gd name="connsiteX12" fmla="*/ 3313504 w 4792568"/>
              <a:gd name="connsiteY12" fmla="*/ 25105 h 5352688"/>
              <a:gd name="connsiteX13" fmla="*/ 4783755 w 4792568"/>
              <a:gd name="connsiteY13" fmla="*/ 15479 h 5352688"/>
              <a:gd name="connsiteX14" fmla="*/ 4754880 w 4792568"/>
              <a:gd name="connsiteY14" fmla="*/ 1728833 h 5352688"/>
              <a:gd name="connsiteX15" fmla="*/ 3888369 w 4792568"/>
              <a:gd name="connsiteY15" fmla="*/ 2540550 h 5352688"/>
              <a:gd name="connsiteX16" fmla="*/ 2403208 w 4792568"/>
              <a:gd name="connsiteY16" fmla="*/ 2551496 h 5352688"/>
              <a:gd name="connsiteX17" fmla="*/ 2409184 w 4792568"/>
              <a:gd name="connsiteY17" fmla="*/ 1026054 h 5352688"/>
              <a:gd name="connsiteX18" fmla="*/ 3313504 w 4792568"/>
              <a:gd name="connsiteY18" fmla="*/ 25105 h 5352688"/>
              <a:gd name="connsiteX19" fmla="*/ 0 w 4792568"/>
              <a:gd name="connsiteY19" fmla="*/ 5854 h 5352688"/>
              <a:gd name="connsiteX20" fmla="*/ 1262025 w 4792568"/>
              <a:gd name="connsiteY20" fmla="*/ 7176 h 5352688"/>
              <a:gd name="connsiteX21" fmla="*/ 2131540 w 4792568"/>
              <a:gd name="connsiteY21" fmla="*/ 997792 h 5352688"/>
              <a:gd name="connsiteX22" fmla="*/ 2141165 w 4792568"/>
              <a:gd name="connsiteY22" fmla="*/ 5323812 h 5352688"/>
              <a:gd name="connsiteX23" fmla="*/ 870145 w 4792568"/>
              <a:gd name="connsiteY23" fmla="*/ 5326140 h 5352688"/>
              <a:gd name="connsiteX24" fmla="*/ 0 w 4792568"/>
              <a:gd name="connsiteY24" fmla="*/ 4302998 h 5352688"/>
              <a:gd name="connsiteX25" fmla="*/ 0 w 4792568"/>
              <a:gd name="connsiteY25" fmla="*/ 5854 h 5352688"/>
              <a:gd name="connsiteX0" fmla="*/ 2409185 w 4792568"/>
              <a:gd name="connsiteY0" fmla="*/ 2827618 h 5352688"/>
              <a:gd name="connsiteX1" fmla="*/ 3778841 w 4792568"/>
              <a:gd name="connsiteY1" fmla="*/ 2821642 h 5352688"/>
              <a:gd name="connsiteX2" fmla="*/ 4764505 w 4792568"/>
              <a:gd name="connsiteY2" fmla="*/ 3677834 h 5352688"/>
              <a:gd name="connsiteX3" fmla="*/ 4783755 w 4792568"/>
              <a:gd name="connsiteY3" fmla="*/ 5343063 h 5352688"/>
              <a:gd name="connsiteX4" fmla="*/ 3419382 w 4792568"/>
              <a:gd name="connsiteY4" fmla="*/ 5352688 h 5352688"/>
              <a:gd name="connsiteX5" fmla="*/ 2409184 w 4792568"/>
              <a:gd name="connsiteY5" fmla="*/ 4334501 h 5352688"/>
              <a:gd name="connsiteX6" fmla="*/ 2409185 w 4792568"/>
              <a:gd name="connsiteY6" fmla="*/ 2827618 h 5352688"/>
              <a:gd name="connsiteX7" fmla="*/ 1008257 w 4792568"/>
              <a:gd name="connsiteY7" fmla="*/ 604943 h 5352688"/>
              <a:gd name="connsiteX8" fmla="*/ 657496 w 4792568"/>
              <a:gd name="connsiteY8" fmla="*/ 962831 h 5352688"/>
              <a:gd name="connsiteX9" fmla="*/ 1026187 w 4792568"/>
              <a:gd name="connsiteY9" fmla="*/ 1332673 h 5352688"/>
              <a:gd name="connsiteX10" fmla="*/ 1378269 w 4792568"/>
              <a:gd name="connsiteY10" fmla="*/ 972457 h 5352688"/>
              <a:gd name="connsiteX11" fmla="*/ 1008257 w 4792568"/>
              <a:gd name="connsiteY11" fmla="*/ 604943 h 5352688"/>
              <a:gd name="connsiteX12" fmla="*/ 3313504 w 4792568"/>
              <a:gd name="connsiteY12" fmla="*/ 25105 h 5352688"/>
              <a:gd name="connsiteX13" fmla="*/ 4783755 w 4792568"/>
              <a:gd name="connsiteY13" fmla="*/ 15479 h 5352688"/>
              <a:gd name="connsiteX14" fmla="*/ 4754880 w 4792568"/>
              <a:gd name="connsiteY14" fmla="*/ 1728833 h 5352688"/>
              <a:gd name="connsiteX15" fmla="*/ 3888369 w 4792568"/>
              <a:gd name="connsiteY15" fmla="*/ 2540550 h 5352688"/>
              <a:gd name="connsiteX16" fmla="*/ 2403208 w 4792568"/>
              <a:gd name="connsiteY16" fmla="*/ 2551496 h 5352688"/>
              <a:gd name="connsiteX17" fmla="*/ 2409184 w 4792568"/>
              <a:gd name="connsiteY17" fmla="*/ 1026054 h 5352688"/>
              <a:gd name="connsiteX18" fmla="*/ 3313504 w 4792568"/>
              <a:gd name="connsiteY18" fmla="*/ 25105 h 5352688"/>
              <a:gd name="connsiteX19" fmla="*/ 0 w 4792568"/>
              <a:gd name="connsiteY19" fmla="*/ 5854 h 5352688"/>
              <a:gd name="connsiteX20" fmla="*/ 1262025 w 4792568"/>
              <a:gd name="connsiteY20" fmla="*/ 7176 h 5352688"/>
              <a:gd name="connsiteX21" fmla="*/ 2131540 w 4792568"/>
              <a:gd name="connsiteY21" fmla="*/ 997792 h 5352688"/>
              <a:gd name="connsiteX22" fmla="*/ 2141165 w 4792568"/>
              <a:gd name="connsiteY22" fmla="*/ 5323812 h 5352688"/>
              <a:gd name="connsiteX23" fmla="*/ 870145 w 4792568"/>
              <a:gd name="connsiteY23" fmla="*/ 5326140 h 5352688"/>
              <a:gd name="connsiteX24" fmla="*/ 0 w 4792568"/>
              <a:gd name="connsiteY24" fmla="*/ 4302998 h 5352688"/>
              <a:gd name="connsiteX25" fmla="*/ 0 w 4792568"/>
              <a:gd name="connsiteY25" fmla="*/ 5854 h 5352688"/>
              <a:gd name="connsiteX0" fmla="*/ 2409185 w 4792568"/>
              <a:gd name="connsiteY0" fmla="*/ 2825785 h 5350855"/>
              <a:gd name="connsiteX1" fmla="*/ 3778841 w 4792568"/>
              <a:gd name="connsiteY1" fmla="*/ 2819809 h 5350855"/>
              <a:gd name="connsiteX2" fmla="*/ 4764505 w 4792568"/>
              <a:gd name="connsiteY2" fmla="*/ 3676001 h 5350855"/>
              <a:gd name="connsiteX3" fmla="*/ 4783755 w 4792568"/>
              <a:gd name="connsiteY3" fmla="*/ 5341230 h 5350855"/>
              <a:gd name="connsiteX4" fmla="*/ 3419382 w 4792568"/>
              <a:gd name="connsiteY4" fmla="*/ 5350855 h 5350855"/>
              <a:gd name="connsiteX5" fmla="*/ 2409184 w 4792568"/>
              <a:gd name="connsiteY5" fmla="*/ 4332668 h 5350855"/>
              <a:gd name="connsiteX6" fmla="*/ 2409185 w 4792568"/>
              <a:gd name="connsiteY6" fmla="*/ 2825785 h 5350855"/>
              <a:gd name="connsiteX7" fmla="*/ 1008257 w 4792568"/>
              <a:gd name="connsiteY7" fmla="*/ 603110 h 5350855"/>
              <a:gd name="connsiteX8" fmla="*/ 657496 w 4792568"/>
              <a:gd name="connsiteY8" fmla="*/ 960998 h 5350855"/>
              <a:gd name="connsiteX9" fmla="*/ 1026187 w 4792568"/>
              <a:gd name="connsiteY9" fmla="*/ 1330840 h 5350855"/>
              <a:gd name="connsiteX10" fmla="*/ 1378269 w 4792568"/>
              <a:gd name="connsiteY10" fmla="*/ 970624 h 5350855"/>
              <a:gd name="connsiteX11" fmla="*/ 1008257 w 4792568"/>
              <a:gd name="connsiteY11" fmla="*/ 603110 h 5350855"/>
              <a:gd name="connsiteX12" fmla="*/ 3313504 w 4792568"/>
              <a:gd name="connsiteY12" fmla="*/ 23272 h 5350855"/>
              <a:gd name="connsiteX13" fmla="*/ 4783755 w 4792568"/>
              <a:gd name="connsiteY13" fmla="*/ 13646 h 5350855"/>
              <a:gd name="connsiteX14" fmla="*/ 4754880 w 4792568"/>
              <a:gd name="connsiteY14" fmla="*/ 1727000 h 5350855"/>
              <a:gd name="connsiteX15" fmla="*/ 3888369 w 4792568"/>
              <a:gd name="connsiteY15" fmla="*/ 2538717 h 5350855"/>
              <a:gd name="connsiteX16" fmla="*/ 2403208 w 4792568"/>
              <a:gd name="connsiteY16" fmla="*/ 2549663 h 5350855"/>
              <a:gd name="connsiteX17" fmla="*/ 2409184 w 4792568"/>
              <a:gd name="connsiteY17" fmla="*/ 1024221 h 5350855"/>
              <a:gd name="connsiteX18" fmla="*/ 3313504 w 4792568"/>
              <a:gd name="connsiteY18" fmla="*/ 23272 h 5350855"/>
              <a:gd name="connsiteX19" fmla="*/ 11952 w 4792568"/>
              <a:gd name="connsiteY19" fmla="*/ 15974 h 5350855"/>
              <a:gd name="connsiteX20" fmla="*/ 1262025 w 4792568"/>
              <a:gd name="connsiteY20" fmla="*/ 5343 h 5350855"/>
              <a:gd name="connsiteX21" fmla="*/ 2131540 w 4792568"/>
              <a:gd name="connsiteY21" fmla="*/ 995959 h 5350855"/>
              <a:gd name="connsiteX22" fmla="*/ 2141165 w 4792568"/>
              <a:gd name="connsiteY22" fmla="*/ 5321979 h 5350855"/>
              <a:gd name="connsiteX23" fmla="*/ 870145 w 4792568"/>
              <a:gd name="connsiteY23" fmla="*/ 5324307 h 5350855"/>
              <a:gd name="connsiteX24" fmla="*/ 0 w 4792568"/>
              <a:gd name="connsiteY24" fmla="*/ 4301165 h 5350855"/>
              <a:gd name="connsiteX25" fmla="*/ 11952 w 4792568"/>
              <a:gd name="connsiteY25" fmla="*/ 15974 h 5350855"/>
              <a:gd name="connsiteX0" fmla="*/ 2409185 w 4792568"/>
              <a:gd name="connsiteY0" fmla="*/ 2826480 h 5351550"/>
              <a:gd name="connsiteX1" fmla="*/ 3778841 w 4792568"/>
              <a:gd name="connsiteY1" fmla="*/ 2820504 h 5351550"/>
              <a:gd name="connsiteX2" fmla="*/ 4764505 w 4792568"/>
              <a:gd name="connsiteY2" fmla="*/ 3676696 h 5351550"/>
              <a:gd name="connsiteX3" fmla="*/ 4783755 w 4792568"/>
              <a:gd name="connsiteY3" fmla="*/ 5341925 h 5351550"/>
              <a:gd name="connsiteX4" fmla="*/ 3419382 w 4792568"/>
              <a:gd name="connsiteY4" fmla="*/ 5351550 h 5351550"/>
              <a:gd name="connsiteX5" fmla="*/ 2409184 w 4792568"/>
              <a:gd name="connsiteY5" fmla="*/ 4333363 h 5351550"/>
              <a:gd name="connsiteX6" fmla="*/ 2409185 w 4792568"/>
              <a:gd name="connsiteY6" fmla="*/ 2826480 h 5351550"/>
              <a:gd name="connsiteX7" fmla="*/ 1008257 w 4792568"/>
              <a:gd name="connsiteY7" fmla="*/ 603805 h 5351550"/>
              <a:gd name="connsiteX8" fmla="*/ 657496 w 4792568"/>
              <a:gd name="connsiteY8" fmla="*/ 961693 h 5351550"/>
              <a:gd name="connsiteX9" fmla="*/ 1026187 w 4792568"/>
              <a:gd name="connsiteY9" fmla="*/ 1331535 h 5351550"/>
              <a:gd name="connsiteX10" fmla="*/ 1378269 w 4792568"/>
              <a:gd name="connsiteY10" fmla="*/ 971319 h 5351550"/>
              <a:gd name="connsiteX11" fmla="*/ 1008257 w 4792568"/>
              <a:gd name="connsiteY11" fmla="*/ 603805 h 5351550"/>
              <a:gd name="connsiteX12" fmla="*/ 3313504 w 4792568"/>
              <a:gd name="connsiteY12" fmla="*/ 23967 h 5351550"/>
              <a:gd name="connsiteX13" fmla="*/ 4783755 w 4792568"/>
              <a:gd name="connsiteY13" fmla="*/ 14341 h 5351550"/>
              <a:gd name="connsiteX14" fmla="*/ 4754880 w 4792568"/>
              <a:gd name="connsiteY14" fmla="*/ 1727695 h 5351550"/>
              <a:gd name="connsiteX15" fmla="*/ 3888369 w 4792568"/>
              <a:gd name="connsiteY15" fmla="*/ 2539412 h 5351550"/>
              <a:gd name="connsiteX16" fmla="*/ 2403208 w 4792568"/>
              <a:gd name="connsiteY16" fmla="*/ 2550358 h 5351550"/>
              <a:gd name="connsiteX17" fmla="*/ 2409184 w 4792568"/>
              <a:gd name="connsiteY17" fmla="*/ 1024916 h 5351550"/>
              <a:gd name="connsiteX18" fmla="*/ 3313504 w 4792568"/>
              <a:gd name="connsiteY18" fmla="*/ 23967 h 5351550"/>
              <a:gd name="connsiteX19" fmla="*/ 11952 w 4792568"/>
              <a:gd name="connsiteY19" fmla="*/ 16669 h 5351550"/>
              <a:gd name="connsiteX20" fmla="*/ 1262025 w 4792568"/>
              <a:gd name="connsiteY20" fmla="*/ 6038 h 5351550"/>
              <a:gd name="connsiteX21" fmla="*/ 2131540 w 4792568"/>
              <a:gd name="connsiteY21" fmla="*/ 996654 h 5351550"/>
              <a:gd name="connsiteX22" fmla="*/ 2141165 w 4792568"/>
              <a:gd name="connsiteY22" fmla="*/ 5322674 h 5351550"/>
              <a:gd name="connsiteX23" fmla="*/ 870145 w 4792568"/>
              <a:gd name="connsiteY23" fmla="*/ 5325002 h 5351550"/>
              <a:gd name="connsiteX24" fmla="*/ 0 w 4792568"/>
              <a:gd name="connsiteY24" fmla="*/ 4301860 h 5351550"/>
              <a:gd name="connsiteX25" fmla="*/ 11952 w 4792568"/>
              <a:gd name="connsiteY25" fmla="*/ 16669 h 5351550"/>
              <a:gd name="connsiteX0" fmla="*/ 2409185 w 4792568"/>
              <a:gd name="connsiteY0" fmla="*/ 2827741 h 5352811"/>
              <a:gd name="connsiteX1" fmla="*/ 3778841 w 4792568"/>
              <a:gd name="connsiteY1" fmla="*/ 2821765 h 5352811"/>
              <a:gd name="connsiteX2" fmla="*/ 4764505 w 4792568"/>
              <a:gd name="connsiteY2" fmla="*/ 3677957 h 5352811"/>
              <a:gd name="connsiteX3" fmla="*/ 4783755 w 4792568"/>
              <a:gd name="connsiteY3" fmla="*/ 5343186 h 5352811"/>
              <a:gd name="connsiteX4" fmla="*/ 3419382 w 4792568"/>
              <a:gd name="connsiteY4" fmla="*/ 5352811 h 5352811"/>
              <a:gd name="connsiteX5" fmla="*/ 2409184 w 4792568"/>
              <a:gd name="connsiteY5" fmla="*/ 4334624 h 5352811"/>
              <a:gd name="connsiteX6" fmla="*/ 2409185 w 4792568"/>
              <a:gd name="connsiteY6" fmla="*/ 2827741 h 5352811"/>
              <a:gd name="connsiteX7" fmla="*/ 1008257 w 4792568"/>
              <a:gd name="connsiteY7" fmla="*/ 605066 h 5352811"/>
              <a:gd name="connsiteX8" fmla="*/ 657496 w 4792568"/>
              <a:gd name="connsiteY8" fmla="*/ 962954 h 5352811"/>
              <a:gd name="connsiteX9" fmla="*/ 1026187 w 4792568"/>
              <a:gd name="connsiteY9" fmla="*/ 1332796 h 5352811"/>
              <a:gd name="connsiteX10" fmla="*/ 1378269 w 4792568"/>
              <a:gd name="connsiteY10" fmla="*/ 972580 h 5352811"/>
              <a:gd name="connsiteX11" fmla="*/ 1008257 w 4792568"/>
              <a:gd name="connsiteY11" fmla="*/ 605066 h 5352811"/>
              <a:gd name="connsiteX12" fmla="*/ 3313504 w 4792568"/>
              <a:gd name="connsiteY12" fmla="*/ 25228 h 5352811"/>
              <a:gd name="connsiteX13" fmla="*/ 4783755 w 4792568"/>
              <a:gd name="connsiteY13" fmla="*/ 15602 h 5352811"/>
              <a:gd name="connsiteX14" fmla="*/ 4754880 w 4792568"/>
              <a:gd name="connsiteY14" fmla="*/ 1728956 h 5352811"/>
              <a:gd name="connsiteX15" fmla="*/ 3888369 w 4792568"/>
              <a:gd name="connsiteY15" fmla="*/ 2540673 h 5352811"/>
              <a:gd name="connsiteX16" fmla="*/ 2403208 w 4792568"/>
              <a:gd name="connsiteY16" fmla="*/ 2551619 h 5352811"/>
              <a:gd name="connsiteX17" fmla="*/ 2409184 w 4792568"/>
              <a:gd name="connsiteY17" fmla="*/ 1026177 h 5352811"/>
              <a:gd name="connsiteX18" fmla="*/ 3313504 w 4792568"/>
              <a:gd name="connsiteY18" fmla="*/ 25228 h 5352811"/>
              <a:gd name="connsiteX19" fmla="*/ 17929 w 4792568"/>
              <a:gd name="connsiteY19" fmla="*/ 0 h 5352811"/>
              <a:gd name="connsiteX20" fmla="*/ 1262025 w 4792568"/>
              <a:gd name="connsiteY20" fmla="*/ 7299 h 5352811"/>
              <a:gd name="connsiteX21" fmla="*/ 2131540 w 4792568"/>
              <a:gd name="connsiteY21" fmla="*/ 997915 h 5352811"/>
              <a:gd name="connsiteX22" fmla="*/ 2141165 w 4792568"/>
              <a:gd name="connsiteY22" fmla="*/ 5323935 h 5352811"/>
              <a:gd name="connsiteX23" fmla="*/ 870145 w 4792568"/>
              <a:gd name="connsiteY23" fmla="*/ 5326263 h 5352811"/>
              <a:gd name="connsiteX24" fmla="*/ 0 w 4792568"/>
              <a:gd name="connsiteY24" fmla="*/ 4303121 h 5352811"/>
              <a:gd name="connsiteX25" fmla="*/ 17929 w 4792568"/>
              <a:gd name="connsiteY25" fmla="*/ 0 h 5352811"/>
              <a:gd name="connsiteX0" fmla="*/ 2409185 w 4792568"/>
              <a:gd name="connsiteY0" fmla="*/ 2827741 h 5352811"/>
              <a:gd name="connsiteX1" fmla="*/ 3778841 w 4792568"/>
              <a:gd name="connsiteY1" fmla="*/ 2821765 h 5352811"/>
              <a:gd name="connsiteX2" fmla="*/ 4764505 w 4792568"/>
              <a:gd name="connsiteY2" fmla="*/ 3677957 h 5352811"/>
              <a:gd name="connsiteX3" fmla="*/ 4783755 w 4792568"/>
              <a:gd name="connsiteY3" fmla="*/ 5343186 h 5352811"/>
              <a:gd name="connsiteX4" fmla="*/ 3419382 w 4792568"/>
              <a:gd name="connsiteY4" fmla="*/ 5352811 h 5352811"/>
              <a:gd name="connsiteX5" fmla="*/ 2409184 w 4792568"/>
              <a:gd name="connsiteY5" fmla="*/ 4334624 h 5352811"/>
              <a:gd name="connsiteX6" fmla="*/ 2409185 w 4792568"/>
              <a:gd name="connsiteY6" fmla="*/ 2827741 h 5352811"/>
              <a:gd name="connsiteX7" fmla="*/ 1008257 w 4792568"/>
              <a:gd name="connsiteY7" fmla="*/ 605066 h 5352811"/>
              <a:gd name="connsiteX8" fmla="*/ 657496 w 4792568"/>
              <a:gd name="connsiteY8" fmla="*/ 962954 h 5352811"/>
              <a:gd name="connsiteX9" fmla="*/ 1026187 w 4792568"/>
              <a:gd name="connsiteY9" fmla="*/ 1332796 h 5352811"/>
              <a:gd name="connsiteX10" fmla="*/ 1378269 w 4792568"/>
              <a:gd name="connsiteY10" fmla="*/ 972580 h 5352811"/>
              <a:gd name="connsiteX11" fmla="*/ 1008257 w 4792568"/>
              <a:gd name="connsiteY11" fmla="*/ 605066 h 5352811"/>
              <a:gd name="connsiteX12" fmla="*/ 3313504 w 4792568"/>
              <a:gd name="connsiteY12" fmla="*/ 25228 h 5352811"/>
              <a:gd name="connsiteX13" fmla="*/ 4783755 w 4792568"/>
              <a:gd name="connsiteY13" fmla="*/ 15602 h 5352811"/>
              <a:gd name="connsiteX14" fmla="*/ 4754880 w 4792568"/>
              <a:gd name="connsiteY14" fmla="*/ 1728956 h 5352811"/>
              <a:gd name="connsiteX15" fmla="*/ 3888369 w 4792568"/>
              <a:gd name="connsiteY15" fmla="*/ 2540673 h 5352811"/>
              <a:gd name="connsiteX16" fmla="*/ 2403208 w 4792568"/>
              <a:gd name="connsiteY16" fmla="*/ 2551619 h 5352811"/>
              <a:gd name="connsiteX17" fmla="*/ 2409184 w 4792568"/>
              <a:gd name="connsiteY17" fmla="*/ 1026177 h 5352811"/>
              <a:gd name="connsiteX18" fmla="*/ 3313504 w 4792568"/>
              <a:gd name="connsiteY18" fmla="*/ 25228 h 5352811"/>
              <a:gd name="connsiteX19" fmla="*/ 17929 w 4792568"/>
              <a:gd name="connsiteY19" fmla="*/ 0 h 5352811"/>
              <a:gd name="connsiteX20" fmla="*/ 1262025 w 4792568"/>
              <a:gd name="connsiteY20" fmla="*/ 7299 h 5352811"/>
              <a:gd name="connsiteX21" fmla="*/ 2131540 w 4792568"/>
              <a:gd name="connsiteY21" fmla="*/ 997915 h 5352811"/>
              <a:gd name="connsiteX22" fmla="*/ 2141165 w 4792568"/>
              <a:gd name="connsiteY22" fmla="*/ 5323935 h 5352811"/>
              <a:gd name="connsiteX23" fmla="*/ 870145 w 4792568"/>
              <a:gd name="connsiteY23" fmla="*/ 5326263 h 5352811"/>
              <a:gd name="connsiteX24" fmla="*/ 0 w 4792568"/>
              <a:gd name="connsiteY24" fmla="*/ 4303121 h 5352811"/>
              <a:gd name="connsiteX25" fmla="*/ 17929 w 4792568"/>
              <a:gd name="connsiteY25" fmla="*/ 0 h 5352811"/>
              <a:gd name="connsiteX0" fmla="*/ 2409185 w 4792568"/>
              <a:gd name="connsiteY0" fmla="*/ 2827741 h 5352811"/>
              <a:gd name="connsiteX1" fmla="*/ 3778841 w 4792568"/>
              <a:gd name="connsiteY1" fmla="*/ 2821765 h 5352811"/>
              <a:gd name="connsiteX2" fmla="*/ 4764505 w 4792568"/>
              <a:gd name="connsiteY2" fmla="*/ 3677957 h 5352811"/>
              <a:gd name="connsiteX3" fmla="*/ 4783755 w 4792568"/>
              <a:gd name="connsiteY3" fmla="*/ 5343186 h 5352811"/>
              <a:gd name="connsiteX4" fmla="*/ 3419382 w 4792568"/>
              <a:gd name="connsiteY4" fmla="*/ 5352811 h 5352811"/>
              <a:gd name="connsiteX5" fmla="*/ 2409184 w 4792568"/>
              <a:gd name="connsiteY5" fmla="*/ 4334624 h 5352811"/>
              <a:gd name="connsiteX6" fmla="*/ 2409185 w 4792568"/>
              <a:gd name="connsiteY6" fmla="*/ 2827741 h 5352811"/>
              <a:gd name="connsiteX7" fmla="*/ 1002281 w 4792568"/>
              <a:gd name="connsiteY7" fmla="*/ 611043 h 5352811"/>
              <a:gd name="connsiteX8" fmla="*/ 657496 w 4792568"/>
              <a:gd name="connsiteY8" fmla="*/ 962954 h 5352811"/>
              <a:gd name="connsiteX9" fmla="*/ 1026187 w 4792568"/>
              <a:gd name="connsiteY9" fmla="*/ 1332796 h 5352811"/>
              <a:gd name="connsiteX10" fmla="*/ 1378269 w 4792568"/>
              <a:gd name="connsiteY10" fmla="*/ 972580 h 5352811"/>
              <a:gd name="connsiteX11" fmla="*/ 1002281 w 4792568"/>
              <a:gd name="connsiteY11" fmla="*/ 611043 h 5352811"/>
              <a:gd name="connsiteX12" fmla="*/ 3313504 w 4792568"/>
              <a:gd name="connsiteY12" fmla="*/ 25228 h 5352811"/>
              <a:gd name="connsiteX13" fmla="*/ 4783755 w 4792568"/>
              <a:gd name="connsiteY13" fmla="*/ 15602 h 5352811"/>
              <a:gd name="connsiteX14" fmla="*/ 4754880 w 4792568"/>
              <a:gd name="connsiteY14" fmla="*/ 1728956 h 5352811"/>
              <a:gd name="connsiteX15" fmla="*/ 3888369 w 4792568"/>
              <a:gd name="connsiteY15" fmla="*/ 2540673 h 5352811"/>
              <a:gd name="connsiteX16" fmla="*/ 2403208 w 4792568"/>
              <a:gd name="connsiteY16" fmla="*/ 2551619 h 5352811"/>
              <a:gd name="connsiteX17" fmla="*/ 2409184 w 4792568"/>
              <a:gd name="connsiteY17" fmla="*/ 1026177 h 5352811"/>
              <a:gd name="connsiteX18" fmla="*/ 3313504 w 4792568"/>
              <a:gd name="connsiteY18" fmla="*/ 25228 h 5352811"/>
              <a:gd name="connsiteX19" fmla="*/ 17929 w 4792568"/>
              <a:gd name="connsiteY19" fmla="*/ 0 h 5352811"/>
              <a:gd name="connsiteX20" fmla="*/ 1262025 w 4792568"/>
              <a:gd name="connsiteY20" fmla="*/ 7299 h 5352811"/>
              <a:gd name="connsiteX21" fmla="*/ 2131540 w 4792568"/>
              <a:gd name="connsiteY21" fmla="*/ 997915 h 5352811"/>
              <a:gd name="connsiteX22" fmla="*/ 2141165 w 4792568"/>
              <a:gd name="connsiteY22" fmla="*/ 5323935 h 5352811"/>
              <a:gd name="connsiteX23" fmla="*/ 870145 w 4792568"/>
              <a:gd name="connsiteY23" fmla="*/ 5326263 h 5352811"/>
              <a:gd name="connsiteX24" fmla="*/ 0 w 4792568"/>
              <a:gd name="connsiteY24" fmla="*/ 4303121 h 5352811"/>
              <a:gd name="connsiteX25" fmla="*/ 17929 w 4792568"/>
              <a:gd name="connsiteY25" fmla="*/ 0 h 5352811"/>
              <a:gd name="connsiteX0" fmla="*/ 2409185 w 4792568"/>
              <a:gd name="connsiteY0" fmla="*/ 2827741 h 5352811"/>
              <a:gd name="connsiteX1" fmla="*/ 3778841 w 4792568"/>
              <a:gd name="connsiteY1" fmla="*/ 2821765 h 5352811"/>
              <a:gd name="connsiteX2" fmla="*/ 4764505 w 4792568"/>
              <a:gd name="connsiteY2" fmla="*/ 3677957 h 5352811"/>
              <a:gd name="connsiteX3" fmla="*/ 4783755 w 4792568"/>
              <a:gd name="connsiteY3" fmla="*/ 5343186 h 5352811"/>
              <a:gd name="connsiteX4" fmla="*/ 3419382 w 4792568"/>
              <a:gd name="connsiteY4" fmla="*/ 5352811 h 5352811"/>
              <a:gd name="connsiteX5" fmla="*/ 2409184 w 4792568"/>
              <a:gd name="connsiteY5" fmla="*/ 4334624 h 5352811"/>
              <a:gd name="connsiteX6" fmla="*/ 2409185 w 4792568"/>
              <a:gd name="connsiteY6" fmla="*/ 2827741 h 5352811"/>
              <a:gd name="connsiteX7" fmla="*/ 1002281 w 4792568"/>
              <a:gd name="connsiteY7" fmla="*/ 611043 h 5352811"/>
              <a:gd name="connsiteX8" fmla="*/ 657496 w 4792568"/>
              <a:gd name="connsiteY8" fmla="*/ 962954 h 5352811"/>
              <a:gd name="connsiteX9" fmla="*/ 1026187 w 4792568"/>
              <a:gd name="connsiteY9" fmla="*/ 1332796 h 5352811"/>
              <a:gd name="connsiteX10" fmla="*/ 1378269 w 4792568"/>
              <a:gd name="connsiteY10" fmla="*/ 972580 h 5352811"/>
              <a:gd name="connsiteX11" fmla="*/ 1002281 w 4792568"/>
              <a:gd name="connsiteY11" fmla="*/ 611043 h 5352811"/>
              <a:gd name="connsiteX12" fmla="*/ 3313504 w 4792568"/>
              <a:gd name="connsiteY12" fmla="*/ 25228 h 5352811"/>
              <a:gd name="connsiteX13" fmla="*/ 4783755 w 4792568"/>
              <a:gd name="connsiteY13" fmla="*/ 15602 h 5352811"/>
              <a:gd name="connsiteX14" fmla="*/ 4754880 w 4792568"/>
              <a:gd name="connsiteY14" fmla="*/ 1728956 h 5352811"/>
              <a:gd name="connsiteX15" fmla="*/ 3888369 w 4792568"/>
              <a:gd name="connsiteY15" fmla="*/ 2540673 h 5352811"/>
              <a:gd name="connsiteX16" fmla="*/ 2403208 w 4792568"/>
              <a:gd name="connsiteY16" fmla="*/ 2551619 h 5352811"/>
              <a:gd name="connsiteX17" fmla="*/ 2409184 w 4792568"/>
              <a:gd name="connsiteY17" fmla="*/ 1026177 h 5352811"/>
              <a:gd name="connsiteX18" fmla="*/ 3313504 w 4792568"/>
              <a:gd name="connsiteY18" fmla="*/ 25228 h 5352811"/>
              <a:gd name="connsiteX19" fmla="*/ 17929 w 4792568"/>
              <a:gd name="connsiteY19" fmla="*/ 0 h 5352811"/>
              <a:gd name="connsiteX20" fmla="*/ 1262025 w 4792568"/>
              <a:gd name="connsiteY20" fmla="*/ 7299 h 5352811"/>
              <a:gd name="connsiteX21" fmla="*/ 2131540 w 4792568"/>
              <a:gd name="connsiteY21" fmla="*/ 997915 h 5352811"/>
              <a:gd name="connsiteX22" fmla="*/ 2141165 w 4792568"/>
              <a:gd name="connsiteY22" fmla="*/ 5323935 h 5352811"/>
              <a:gd name="connsiteX23" fmla="*/ 870145 w 4792568"/>
              <a:gd name="connsiteY23" fmla="*/ 5326263 h 5352811"/>
              <a:gd name="connsiteX24" fmla="*/ 0 w 4792568"/>
              <a:gd name="connsiteY24" fmla="*/ 4303121 h 5352811"/>
              <a:gd name="connsiteX25" fmla="*/ 17929 w 4792568"/>
              <a:gd name="connsiteY25" fmla="*/ 0 h 5352811"/>
              <a:gd name="connsiteX0" fmla="*/ 2409185 w 4792568"/>
              <a:gd name="connsiteY0" fmla="*/ 2827741 h 5352811"/>
              <a:gd name="connsiteX1" fmla="*/ 3778841 w 4792568"/>
              <a:gd name="connsiteY1" fmla="*/ 2821765 h 5352811"/>
              <a:gd name="connsiteX2" fmla="*/ 4764505 w 4792568"/>
              <a:gd name="connsiteY2" fmla="*/ 3677957 h 5352811"/>
              <a:gd name="connsiteX3" fmla="*/ 4783755 w 4792568"/>
              <a:gd name="connsiteY3" fmla="*/ 5343186 h 5352811"/>
              <a:gd name="connsiteX4" fmla="*/ 3419382 w 4792568"/>
              <a:gd name="connsiteY4" fmla="*/ 5352811 h 5352811"/>
              <a:gd name="connsiteX5" fmla="*/ 2409184 w 4792568"/>
              <a:gd name="connsiteY5" fmla="*/ 4334624 h 5352811"/>
              <a:gd name="connsiteX6" fmla="*/ 2409185 w 4792568"/>
              <a:gd name="connsiteY6" fmla="*/ 2827741 h 5352811"/>
              <a:gd name="connsiteX7" fmla="*/ 1002281 w 4792568"/>
              <a:gd name="connsiteY7" fmla="*/ 611043 h 5352811"/>
              <a:gd name="connsiteX8" fmla="*/ 657496 w 4792568"/>
              <a:gd name="connsiteY8" fmla="*/ 962954 h 5352811"/>
              <a:gd name="connsiteX9" fmla="*/ 1026187 w 4792568"/>
              <a:gd name="connsiteY9" fmla="*/ 1332796 h 5352811"/>
              <a:gd name="connsiteX10" fmla="*/ 1378269 w 4792568"/>
              <a:gd name="connsiteY10" fmla="*/ 972580 h 5352811"/>
              <a:gd name="connsiteX11" fmla="*/ 1002281 w 4792568"/>
              <a:gd name="connsiteY11" fmla="*/ 611043 h 5352811"/>
              <a:gd name="connsiteX12" fmla="*/ 3313504 w 4792568"/>
              <a:gd name="connsiteY12" fmla="*/ 25228 h 5352811"/>
              <a:gd name="connsiteX13" fmla="*/ 4783755 w 4792568"/>
              <a:gd name="connsiteY13" fmla="*/ 15602 h 5352811"/>
              <a:gd name="connsiteX14" fmla="*/ 4754880 w 4792568"/>
              <a:gd name="connsiteY14" fmla="*/ 1728956 h 5352811"/>
              <a:gd name="connsiteX15" fmla="*/ 3863656 w 4792568"/>
              <a:gd name="connsiteY15" fmla="*/ 2548911 h 5352811"/>
              <a:gd name="connsiteX16" fmla="*/ 2403208 w 4792568"/>
              <a:gd name="connsiteY16" fmla="*/ 2551619 h 5352811"/>
              <a:gd name="connsiteX17" fmla="*/ 2409184 w 4792568"/>
              <a:gd name="connsiteY17" fmla="*/ 1026177 h 5352811"/>
              <a:gd name="connsiteX18" fmla="*/ 3313504 w 4792568"/>
              <a:gd name="connsiteY18" fmla="*/ 25228 h 5352811"/>
              <a:gd name="connsiteX19" fmla="*/ 17929 w 4792568"/>
              <a:gd name="connsiteY19" fmla="*/ 0 h 5352811"/>
              <a:gd name="connsiteX20" fmla="*/ 1262025 w 4792568"/>
              <a:gd name="connsiteY20" fmla="*/ 7299 h 5352811"/>
              <a:gd name="connsiteX21" fmla="*/ 2131540 w 4792568"/>
              <a:gd name="connsiteY21" fmla="*/ 997915 h 5352811"/>
              <a:gd name="connsiteX22" fmla="*/ 2141165 w 4792568"/>
              <a:gd name="connsiteY22" fmla="*/ 5323935 h 5352811"/>
              <a:gd name="connsiteX23" fmla="*/ 870145 w 4792568"/>
              <a:gd name="connsiteY23" fmla="*/ 5326263 h 5352811"/>
              <a:gd name="connsiteX24" fmla="*/ 0 w 4792568"/>
              <a:gd name="connsiteY24" fmla="*/ 4303121 h 5352811"/>
              <a:gd name="connsiteX25" fmla="*/ 17929 w 4792568"/>
              <a:gd name="connsiteY25" fmla="*/ 0 h 5352811"/>
              <a:gd name="connsiteX0" fmla="*/ 2409185 w 4792568"/>
              <a:gd name="connsiteY0" fmla="*/ 2827741 h 5352811"/>
              <a:gd name="connsiteX1" fmla="*/ 3778841 w 4792568"/>
              <a:gd name="connsiteY1" fmla="*/ 2821765 h 5352811"/>
              <a:gd name="connsiteX2" fmla="*/ 4764505 w 4792568"/>
              <a:gd name="connsiteY2" fmla="*/ 3677957 h 5352811"/>
              <a:gd name="connsiteX3" fmla="*/ 4783755 w 4792568"/>
              <a:gd name="connsiteY3" fmla="*/ 5343186 h 5352811"/>
              <a:gd name="connsiteX4" fmla="*/ 3419382 w 4792568"/>
              <a:gd name="connsiteY4" fmla="*/ 5352811 h 5352811"/>
              <a:gd name="connsiteX5" fmla="*/ 2409184 w 4792568"/>
              <a:gd name="connsiteY5" fmla="*/ 4334624 h 5352811"/>
              <a:gd name="connsiteX6" fmla="*/ 2409185 w 4792568"/>
              <a:gd name="connsiteY6" fmla="*/ 2827741 h 5352811"/>
              <a:gd name="connsiteX7" fmla="*/ 1002281 w 4792568"/>
              <a:gd name="connsiteY7" fmla="*/ 611043 h 5352811"/>
              <a:gd name="connsiteX8" fmla="*/ 657496 w 4792568"/>
              <a:gd name="connsiteY8" fmla="*/ 962954 h 5352811"/>
              <a:gd name="connsiteX9" fmla="*/ 1026187 w 4792568"/>
              <a:gd name="connsiteY9" fmla="*/ 1332796 h 5352811"/>
              <a:gd name="connsiteX10" fmla="*/ 1378269 w 4792568"/>
              <a:gd name="connsiteY10" fmla="*/ 972580 h 5352811"/>
              <a:gd name="connsiteX11" fmla="*/ 1002281 w 4792568"/>
              <a:gd name="connsiteY11" fmla="*/ 611043 h 5352811"/>
              <a:gd name="connsiteX12" fmla="*/ 3313504 w 4792568"/>
              <a:gd name="connsiteY12" fmla="*/ 25228 h 5352811"/>
              <a:gd name="connsiteX13" fmla="*/ 4783755 w 4792568"/>
              <a:gd name="connsiteY13" fmla="*/ 15602 h 5352811"/>
              <a:gd name="connsiteX14" fmla="*/ 4754880 w 4792568"/>
              <a:gd name="connsiteY14" fmla="*/ 1728956 h 5352811"/>
              <a:gd name="connsiteX15" fmla="*/ 3863656 w 4792568"/>
              <a:gd name="connsiteY15" fmla="*/ 2548911 h 5352811"/>
              <a:gd name="connsiteX16" fmla="*/ 2403208 w 4792568"/>
              <a:gd name="connsiteY16" fmla="*/ 2551619 h 5352811"/>
              <a:gd name="connsiteX17" fmla="*/ 2409184 w 4792568"/>
              <a:gd name="connsiteY17" fmla="*/ 1026177 h 5352811"/>
              <a:gd name="connsiteX18" fmla="*/ 3313504 w 4792568"/>
              <a:gd name="connsiteY18" fmla="*/ 25228 h 5352811"/>
              <a:gd name="connsiteX19" fmla="*/ 17929 w 4792568"/>
              <a:gd name="connsiteY19" fmla="*/ 0 h 5352811"/>
              <a:gd name="connsiteX20" fmla="*/ 1262025 w 4792568"/>
              <a:gd name="connsiteY20" fmla="*/ 7299 h 5352811"/>
              <a:gd name="connsiteX21" fmla="*/ 2131540 w 4792568"/>
              <a:gd name="connsiteY21" fmla="*/ 997915 h 5352811"/>
              <a:gd name="connsiteX22" fmla="*/ 2141165 w 4792568"/>
              <a:gd name="connsiteY22" fmla="*/ 5323935 h 5352811"/>
              <a:gd name="connsiteX23" fmla="*/ 870145 w 4792568"/>
              <a:gd name="connsiteY23" fmla="*/ 5326263 h 5352811"/>
              <a:gd name="connsiteX24" fmla="*/ 0 w 4792568"/>
              <a:gd name="connsiteY24" fmla="*/ 4303121 h 5352811"/>
              <a:gd name="connsiteX25" fmla="*/ 17929 w 4792568"/>
              <a:gd name="connsiteY25" fmla="*/ 0 h 535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92568" h="5352811">
                <a:moveTo>
                  <a:pt x="2409185" y="2827741"/>
                </a:moveTo>
                <a:lnTo>
                  <a:pt x="3778841" y="2821765"/>
                </a:lnTo>
                <a:cubicBezTo>
                  <a:pt x="4354533" y="2835038"/>
                  <a:pt x="4764505" y="3314713"/>
                  <a:pt x="4764505" y="3677957"/>
                </a:cubicBezTo>
                <a:cubicBezTo>
                  <a:pt x="4780547" y="4271534"/>
                  <a:pt x="4806213" y="4778484"/>
                  <a:pt x="4783755" y="5343186"/>
                </a:cubicBezTo>
                <a:lnTo>
                  <a:pt x="3419382" y="5352811"/>
                </a:lnTo>
                <a:cubicBezTo>
                  <a:pt x="2719254" y="5314310"/>
                  <a:pt x="2418809" y="4830672"/>
                  <a:pt x="2409184" y="4334624"/>
                </a:cubicBezTo>
                <a:cubicBezTo>
                  <a:pt x="2409184" y="3808424"/>
                  <a:pt x="2409185" y="3353941"/>
                  <a:pt x="2409185" y="2827741"/>
                </a:cubicBezTo>
                <a:close/>
                <a:moveTo>
                  <a:pt x="1002281" y="611043"/>
                </a:moveTo>
                <a:cubicBezTo>
                  <a:pt x="750670" y="609438"/>
                  <a:pt x="653512" y="842662"/>
                  <a:pt x="657496" y="962954"/>
                </a:cubicBezTo>
                <a:cubicBezTo>
                  <a:pt x="661480" y="1083246"/>
                  <a:pt x="750669" y="1343144"/>
                  <a:pt x="1026187" y="1332796"/>
                </a:cubicBezTo>
                <a:cubicBezTo>
                  <a:pt x="1301705" y="1322448"/>
                  <a:pt x="1382253" y="1092872"/>
                  <a:pt x="1378269" y="972580"/>
                </a:cubicBezTo>
                <a:cubicBezTo>
                  <a:pt x="1374285" y="852288"/>
                  <a:pt x="1253892" y="612648"/>
                  <a:pt x="1002281" y="611043"/>
                </a:cubicBezTo>
                <a:close/>
                <a:moveTo>
                  <a:pt x="3313504" y="25228"/>
                </a:moveTo>
                <a:cubicBezTo>
                  <a:pt x="3829255" y="9186"/>
                  <a:pt x="4268004" y="31644"/>
                  <a:pt x="4783755" y="15602"/>
                </a:cubicBezTo>
                <a:cubicBezTo>
                  <a:pt x="4780548" y="798475"/>
                  <a:pt x="4806214" y="1157839"/>
                  <a:pt x="4754880" y="1728956"/>
                </a:cubicBezTo>
                <a:cubicBezTo>
                  <a:pt x="4697128" y="2236579"/>
                  <a:pt x="4271223" y="2499082"/>
                  <a:pt x="3863656" y="2548911"/>
                </a:cubicBezTo>
                <a:lnTo>
                  <a:pt x="2403208" y="2551619"/>
                </a:lnTo>
                <a:cubicBezTo>
                  <a:pt x="2403208" y="1993335"/>
                  <a:pt x="2403208" y="1632273"/>
                  <a:pt x="2409184" y="1026177"/>
                </a:cubicBezTo>
                <a:cubicBezTo>
                  <a:pt x="2421137" y="453755"/>
                  <a:pt x="2825132" y="63729"/>
                  <a:pt x="3313504" y="25228"/>
                </a:cubicBezTo>
                <a:close/>
                <a:moveTo>
                  <a:pt x="17929" y="0"/>
                </a:moveTo>
                <a:lnTo>
                  <a:pt x="1262025" y="7299"/>
                </a:lnTo>
                <a:cubicBezTo>
                  <a:pt x="1791834" y="-22583"/>
                  <a:pt x="2150790" y="545486"/>
                  <a:pt x="2131540" y="997915"/>
                </a:cubicBezTo>
                <a:cubicBezTo>
                  <a:pt x="2134748" y="2526549"/>
                  <a:pt x="2137957" y="3795301"/>
                  <a:pt x="2141165" y="5323935"/>
                </a:cubicBezTo>
                <a:lnTo>
                  <a:pt x="870145" y="5326263"/>
                </a:lnTo>
                <a:cubicBezTo>
                  <a:pt x="284598" y="5333561"/>
                  <a:pt x="0" y="4707424"/>
                  <a:pt x="0" y="4303121"/>
                </a:cubicBezTo>
                <a:cubicBezTo>
                  <a:pt x="5976" y="2868747"/>
                  <a:pt x="11953" y="1434374"/>
                  <a:pt x="17929" y="0"/>
                </a:cubicBezTo>
                <a:close/>
              </a:path>
            </a:pathLst>
          </a:custGeom>
        </p:spPr>
        <p:txBody>
          <a:bodyPr wrap="square">
            <a:noAutofit/>
          </a:bodyPr>
          <a:lstStyle/>
          <a:p>
            <a:r>
              <a:rPr lang="sv-SE" dirty="0"/>
              <a:t>Klicka på ikonen för att lägga till en bild</a:t>
            </a:r>
          </a:p>
        </p:txBody>
      </p:sp>
    </p:spTree>
    <p:extLst>
      <p:ext uri="{BB962C8B-B14F-4D97-AF65-F5344CB8AC3E}">
        <p14:creationId xmlns:p14="http://schemas.microsoft.com/office/powerpoint/2010/main" val="245302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838200" y="1825625"/>
            <a:ext cx="10515600" cy="415688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dirty="0"/>
          </a:p>
        </p:txBody>
      </p:sp>
    </p:spTree>
    <p:extLst>
      <p:ext uri="{BB962C8B-B14F-4D97-AF65-F5344CB8AC3E}">
        <p14:creationId xmlns:p14="http://schemas.microsoft.com/office/powerpoint/2010/main" val="270360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4D4848"/>
        </a:solidFill>
        <a:effectLst/>
      </p:bgPr>
    </p:bg>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7409ABD3-02BD-4FCB-9A3A-2ABFAA9F161A}"/>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7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7"/>
                </a:cubicBezTo>
                <a:close/>
              </a:path>
            </a:pathLst>
          </a:custGeom>
          <a:solidFill>
            <a:schemeClr val="tx2">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258023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med foto">
    <p:bg>
      <p:bgPr>
        <a:solidFill>
          <a:srgbClr val="4D4848"/>
        </a:solidFill>
        <a:effectLst/>
      </p:bgPr>
    </p:bg>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bg1"/>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bg1"/>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8" name="Bildobjekt 7" descr="Region Kronobergs logotyp i vitt.">
            <a:extLst>
              <a:ext uri="{FF2B5EF4-FFF2-40B4-BE49-F238E27FC236}">
                <a16:creationId xmlns:a16="http://schemas.microsoft.com/office/drawing/2014/main" id="{1228A9B0-8CB1-47E6-B866-0880D1C19A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0" name="textruta 9">
            <a:extLst>
              <a:ext uri="{FF2B5EF4-FFF2-40B4-BE49-F238E27FC236}">
                <a16:creationId xmlns:a16="http://schemas.microsoft.com/office/drawing/2014/main" id="{FD1AEA6A-A199-455A-AFD4-A33A8DED6567}"/>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Infoga foto:</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Markera den grå ytan – högerklicka på musen och placera längst fram –  klicka på symbolen mitt på sliden &amp; infoga önskat foto. Placera sen fotot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längst bak så att text, tonad platta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och logo placeras överst.</a:t>
            </a:r>
          </a:p>
        </p:txBody>
      </p:sp>
    </p:spTree>
    <p:extLst>
      <p:ext uri="{BB962C8B-B14F-4D97-AF65-F5344CB8AC3E}">
        <p14:creationId xmlns:p14="http://schemas.microsoft.com/office/powerpoint/2010/main" val="920271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763021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8336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rgbClr val="4D484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bg1"/>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5112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ed foto">
    <p:bg>
      <p:bgPr>
        <a:solidFill>
          <a:srgbClr val="4D4848"/>
        </a:solidFill>
        <a:effectLst/>
      </p:bgPr>
    </p:bg>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tx2"/>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tx2"/>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082C8CDB-841E-4451-8F93-CF077CC5F5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4" name="textruta 13">
            <a:extLst>
              <a:ext uri="{FF2B5EF4-FFF2-40B4-BE49-F238E27FC236}">
                <a16:creationId xmlns:a16="http://schemas.microsoft.com/office/drawing/2014/main" id="{68B9AFF0-69E0-4755-9B97-82BE6ACD3F9C}"/>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mn-lt"/>
              </a:rPr>
              <a:t>Infoga foto:</a:t>
            </a:r>
            <a:br>
              <a:rPr lang="sv-SE" sz="1200" dirty="0">
                <a:solidFill>
                  <a:schemeClr val="bg1"/>
                </a:solidFill>
                <a:latin typeface="+mn-lt"/>
              </a:rPr>
            </a:br>
            <a:r>
              <a:rPr lang="sv-SE" sz="1200" dirty="0">
                <a:solidFill>
                  <a:schemeClr val="bg1"/>
                </a:solidFill>
                <a:latin typeface="+mn-lt"/>
              </a:rPr>
              <a:t>Markera den grå ytan – högerklicka på musen och placera längst fram –  klicka på symbolen mitt på sliden &amp; infoga önskat foto. Placera sen fotot</a:t>
            </a:r>
            <a:br>
              <a:rPr lang="sv-SE" sz="1200" dirty="0">
                <a:solidFill>
                  <a:schemeClr val="bg1"/>
                </a:solidFill>
                <a:latin typeface="+mn-lt"/>
              </a:rPr>
            </a:br>
            <a:r>
              <a:rPr lang="sv-SE" sz="1200" dirty="0">
                <a:solidFill>
                  <a:schemeClr val="bg1"/>
                </a:solidFill>
                <a:latin typeface="+mn-lt"/>
              </a:rPr>
              <a:t>längst bak så att text, tonad platta </a:t>
            </a:r>
            <a:br>
              <a:rPr lang="sv-SE" sz="1200" dirty="0">
                <a:solidFill>
                  <a:schemeClr val="bg1"/>
                </a:solidFill>
                <a:latin typeface="+mn-lt"/>
              </a:rPr>
            </a:br>
            <a:r>
              <a:rPr lang="sv-SE" sz="1200" dirty="0">
                <a:solidFill>
                  <a:schemeClr val="bg1"/>
                </a:solidFill>
                <a:latin typeface="+mn-lt"/>
              </a:rPr>
              <a:t>och logo placeras överst.</a:t>
            </a:r>
          </a:p>
        </p:txBody>
      </p:sp>
    </p:spTree>
    <p:extLst>
      <p:ext uri="{BB962C8B-B14F-4D97-AF65-F5344CB8AC3E}">
        <p14:creationId xmlns:p14="http://schemas.microsoft.com/office/powerpoint/2010/main" val="318252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 till höger">
    <p:bg>
      <p:bgPr>
        <a:solidFill>
          <a:srgbClr val="4D4848"/>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tx2">
              <a:alpha val="84000"/>
            </a:schemeClr>
          </a:solidFill>
        </p:spPr>
        <p:txBody>
          <a:bodyPr>
            <a:normAutofit/>
          </a:bodyPr>
          <a:lstStyle>
            <a:lvl1pPr marL="0" indent="0">
              <a:buNone/>
              <a:defRPr sz="1600"/>
            </a:lvl1pPr>
          </a:lstStyle>
          <a:p>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bg1"/>
                </a:solidFill>
              </a:defRPr>
            </a:lvl1pPr>
          </a:lstStyle>
          <a:p>
            <a:r>
              <a:rPr lang="sv-SE" dirty="0"/>
              <a:t>Rubrik</a:t>
            </a:r>
            <a:br>
              <a:rPr lang="sv-SE" dirty="0"/>
            </a:br>
            <a:r>
              <a:rPr lang="sv-SE" dirty="0"/>
              <a:t>2 rader</a:t>
            </a:r>
          </a:p>
        </p:txBody>
      </p:sp>
      <p:pic>
        <p:nvPicPr>
          <p:cNvPr id="11" name="Bildobjekt 10" descr="Region Kronobergs logotyp i vitt.">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220B82CF-9F6C-4273-AE3B-D391F3723301}"/>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296689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35800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4D4848"/>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bg1"/>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008545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rgbClr val="4D4848"/>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247296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121966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4D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rgbClr val="4D4848"/>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032055E-18AF-4C39-8C8F-38FE826D2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552" y="1382567"/>
            <a:ext cx="3238896" cy="4575755"/>
          </a:xfrm>
          <a:prstGeom prst="rect">
            <a:avLst/>
          </a:prstGeom>
        </p:spPr>
      </p:pic>
    </p:spTree>
    <p:extLst>
      <p:ext uri="{BB962C8B-B14F-4D97-AF65-F5344CB8AC3E}">
        <p14:creationId xmlns:p14="http://schemas.microsoft.com/office/powerpoint/2010/main" val="307045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94494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740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9225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2">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3587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08050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79934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92124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2022-04-08</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pic>
        <p:nvPicPr>
          <p:cNvPr id="7" name="Bildobjekt 6">
            <a:extLst>
              <a:ext uri="{FF2B5EF4-FFF2-40B4-BE49-F238E27FC236}">
                <a16:creationId xmlns:a16="http://schemas.microsoft.com/office/drawing/2014/main" id="{2C7FD6BA-4039-4D8C-818E-3DF94A16FF6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568731596"/>
      </p:ext>
    </p:extLst>
  </p:cSld>
  <p:clrMap bg1="lt1" tx1="dk1" bg2="lt2" tx2="dk2" accent1="accent1" accent2="accent2" accent3="accent3" accent4="accent4" accent5="accent5" accent6="accent6" hlink="hlink" folHlink="folHlink"/>
  <p:sldLayoutIdLst>
    <p:sldLayoutId id="2147483693" r:id="rId1"/>
    <p:sldLayoutId id="2147483689" r:id="rId2"/>
    <p:sldLayoutId id="2147483682" r:id="rId3"/>
    <p:sldLayoutId id="2147483698" r:id="rId4"/>
    <p:sldLayoutId id="2147483688" r:id="rId5"/>
    <p:sldLayoutId id="2147483684" r:id="rId6"/>
    <p:sldLayoutId id="2147483697" r:id="rId7"/>
    <p:sldLayoutId id="2147483690" r:id="rId8"/>
    <p:sldLayoutId id="2147483686" r:id="rId9"/>
    <p:sldLayoutId id="2147483699" r:id="rId10"/>
    <p:sldLayoutId id="2147483700" r:id="rId11"/>
    <p:sldLayoutId id="2147483685" r:id="rId12"/>
    <p:sldLayoutId id="2147483714" r:id="rId13"/>
    <p:sldLayoutId id="2147483715" r:id="rId14"/>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84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bg1"/>
                </a:solidFill>
              </a:defRPr>
            </a:lvl1pPr>
          </a:lstStyle>
          <a:p>
            <a:fld id="{663AC0A1-BF03-4687-BDDD-A787ED1917E4}" type="datetimeFigureOut">
              <a:rPr lang="sv-SE" smtClean="0"/>
              <a:pPr/>
              <a:t>2022-04-08</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pic>
        <p:nvPicPr>
          <p:cNvPr id="7" name="Bildobjekt 6" descr="Region Kronobergs logotyp i vitt.">
            <a:extLst>
              <a:ext uri="{FF2B5EF4-FFF2-40B4-BE49-F238E27FC236}">
                <a16:creationId xmlns:a16="http://schemas.microsoft.com/office/drawing/2014/main" id="{B1F1D716-EDCA-42CA-8CB2-2B071524859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Tree>
    <p:extLst>
      <p:ext uri="{BB962C8B-B14F-4D97-AF65-F5344CB8AC3E}">
        <p14:creationId xmlns:p14="http://schemas.microsoft.com/office/powerpoint/2010/main" val="6574642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100000"/>
        </a:lnSpc>
        <a:spcBef>
          <a:spcPct val="0"/>
        </a:spcBef>
        <a:buNone/>
        <a:defRPr sz="3800" kern="1200" cap="all" spc="140" baseline="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bg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bg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bg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bg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tags" Target="../tags/tag2.xml"/><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notesSlide" Target="../notesSlides/notesSlide2.xml"/><Relationship Id="rId15" Type="http://schemas.openxmlformats.org/officeDocument/2006/relationships/image" Target="../media/image14.png"/><Relationship Id="rId10" Type="http://schemas.openxmlformats.org/officeDocument/2006/relationships/image" Target="../media/image6.emf"/><Relationship Id="rId4" Type="http://schemas.openxmlformats.org/officeDocument/2006/relationships/slideLayout" Target="../slideLayouts/slideLayout14.xml"/><Relationship Id="rId9" Type="http://schemas.openxmlformats.org/officeDocument/2006/relationships/oleObject" Target="../embeddings/oleObject1.bin"/><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4.xml"/><Relationship Id="rId7" Type="http://schemas.openxmlformats.org/officeDocument/2006/relationships/image" Target="../media/image6.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3.xml"/><Relationship Id="rId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C9A0AAC-D510-44CA-9C34-B120C3980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
        <p:nvSpPr>
          <p:cNvPr id="2" name="textruta 1">
            <a:extLst>
              <a:ext uri="{FF2B5EF4-FFF2-40B4-BE49-F238E27FC236}">
                <a16:creationId xmlns:a16="http://schemas.microsoft.com/office/drawing/2014/main" id="{1A76BD2E-A1C7-4045-907B-B50CD0168D06}"/>
              </a:ext>
            </a:extLst>
          </p:cNvPr>
          <p:cNvSpPr txBox="1"/>
          <p:nvPr/>
        </p:nvSpPr>
        <p:spPr>
          <a:xfrm>
            <a:off x="530940" y="4645743"/>
            <a:ext cx="5766620" cy="1569660"/>
          </a:xfrm>
          <a:prstGeom prst="rect">
            <a:avLst/>
          </a:prstGeom>
          <a:noFill/>
        </p:spPr>
        <p:txBody>
          <a:bodyPr wrap="square" rtlCol="0">
            <a:spAutoFit/>
          </a:bodyPr>
          <a:lstStyle/>
          <a:p>
            <a:r>
              <a:rPr lang="sv-SE" sz="3200" dirty="0">
                <a:solidFill>
                  <a:schemeClr val="tx1">
                    <a:lumMod val="85000"/>
                    <a:lumOff val="15000"/>
                  </a:schemeClr>
                </a:solidFill>
                <a:latin typeface="+mj-lt"/>
              </a:rPr>
              <a:t>OMSTÄLLNING AV </a:t>
            </a:r>
            <a:br>
              <a:rPr lang="sv-SE" sz="3200" dirty="0">
                <a:solidFill>
                  <a:schemeClr val="tx1">
                    <a:lumMod val="85000"/>
                    <a:lumOff val="15000"/>
                  </a:schemeClr>
                </a:solidFill>
                <a:latin typeface="+mj-lt"/>
              </a:rPr>
            </a:br>
            <a:r>
              <a:rPr lang="sv-SE" sz="3200" dirty="0">
                <a:solidFill>
                  <a:schemeClr val="tx1">
                    <a:lumMod val="85000"/>
                    <a:lumOff val="15000"/>
                  </a:schemeClr>
                </a:solidFill>
                <a:latin typeface="+mj-lt"/>
              </a:rPr>
              <a:t>HÄLSO- OCH SJUKVÅRDEN </a:t>
            </a:r>
          </a:p>
          <a:p>
            <a:r>
              <a:rPr lang="sv-SE" sz="3200" dirty="0">
                <a:solidFill>
                  <a:schemeClr val="tx1">
                    <a:lumMod val="85000"/>
                    <a:lumOff val="15000"/>
                  </a:schemeClr>
                </a:solidFill>
                <a:latin typeface="+mj-lt"/>
              </a:rPr>
              <a:t>I REGION KRONOBERG</a:t>
            </a:r>
          </a:p>
        </p:txBody>
      </p:sp>
    </p:spTree>
    <p:extLst>
      <p:ext uri="{BB962C8B-B14F-4D97-AF65-F5344CB8AC3E}">
        <p14:creationId xmlns:p14="http://schemas.microsoft.com/office/powerpoint/2010/main" val="268684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9A26F81-803E-4C2C-968B-68B35BE9F19A}"/>
              </a:ext>
            </a:extLst>
          </p:cNvPr>
          <p:cNvSpPr>
            <a:spLocks noGrp="1"/>
          </p:cNvSpPr>
          <p:nvPr>
            <p:ph type="ctrTitle"/>
          </p:nvPr>
        </p:nvSpPr>
        <p:spPr>
          <a:xfrm>
            <a:off x="819150" y="2140535"/>
            <a:ext cx="6543183" cy="2387600"/>
          </a:xfrm>
        </p:spPr>
        <p:txBody>
          <a:bodyPr/>
          <a:lstStyle/>
          <a:p>
            <a:r>
              <a:rPr lang="sv-SE" sz="5400" dirty="0"/>
              <a:t>HUR SKER OMSTÄLLNINGEN?</a:t>
            </a:r>
            <a:endParaRPr lang="sv-SE" dirty="0"/>
          </a:p>
        </p:txBody>
      </p:sp>
      <p:sp>
        <p:nvSpPr>
          <p:cNvPr id="5" name="Underrubrik 4">
            <a:extLst>
              <a:ext uri="{FF2B5EF4-FFF2-40B4-BE49-F238E27FC236}">
                <a16:creationId xmlns:a16="http://schemas.microsoft.com/office/drawing/2014/main" id="{BAE7A56A-F397-42D3-853D-7AFB25FD207B}"/>
              </a:ext>
            </a:extLst>
          </p:cNvPr>
          <p:cNvSpPr>
            <a:spLocks noGrp="1"/>
          </p:cNvSpPr>
          <p:nvPr>
            <p:ph type="subTitle" idx="1"/>
          </p:nvPr>
        </p:nvSpPr>
        <p:spPr/>
        <p:txBody>
          <a:bodyPr>
            <a:normAutofit lnSpcReduction="10000"/>
          </a:bodyPr>
          <a:lstStyle/>
          <a:p>
            <a:endParaRPr lang="sv-SE"/>
          </a:p>
        </p:txBody>
      </p:sp>
    </p:spTree>
    <p:extLst>
      <p:ext uri="{BB962C8B-B14F-4D97-AF65-F5344CB8AC3E}">
        <p14:creationId xmlns:p14="http://schemas.microsoft.com/office/powerpoint/2010/main" val="428045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E80FE20E-E51F-4B47-9FCD-5DF2372EB72C}"/>
              </a:ext>
            </a:extLst>
          </p:cNvPr>
          <p:cNvSpPr>
            <a:spLocks noGrp="1"/>
          </p:cNvSpPr>
          <p:nvPr>
            <p:ph sz="quarter" idx="11"/>
          </p:nvPr>
        </p:nvSpPr>
        <p:spPr>
          <a:xfrm>
            <a:off x="628620" y="1942783"/>
            <a:ext cx="10486419" cy="4039853"/>
          </a:xfrm>
        </p:spPr>
        <p:txBody>
          <a:bodyPr>
            <a:normAutofit fontScale="92500" lnSpcReduction="20000"/>
          </a:bodyPr>
          <a:lstStyle/>
          <a:p>
            <a:pPr marL="0" indent="0">
              <a:buNone/>
            </a:pPr>
            <a:r>
              <a:rPr lang="sv-SE" dirty="0"/>
              <a:t>Omställningen till nära vård sker lokalt, regionalt och nationellt. </a:t>
            </a:r>
          </a:p>
          <a:p>
            <a:pPr marL="0" indent="0">
              <a:buNone/>
            </a:pPr>
            <a:endParaRPr lang="sv-SE" dirty="0"/>
          </a:p>
          <a:p>
            <a:pPr marL="0" indent="0">
              <a:buNone/>
            </a:pPr>
            <a:r>
              <a:rPr lang="sv-SE" dirty="0">
                <a:latin typeface="+mj-lt"/>
              </a:rPr>
              <a:t>I REGION KRONOBERG</a:t>
            </a:r>
          </a:p>
          <a:p>
            <a:r>
              <a:rPr lang="sv-SE" dirty="0"/>
              <a:t>Hälso- och sjukvårdsövergripande insatser genomförs med stöd av omställningsprogrammet för nära vård</a:t>
            </a:r>
          </a:p>
          <a:p>
            <a:r>
              <a:rPr lang="sv-SE" dirty="0"/>
              <a:t>Genom lokala förbättringsarbeten i verksamheterna</a:t>
            </a:r>
          </a:p>
          <a:p>
            <a:pPr marL="0" indent="0">
              <a:buNone/>
            </a:pPr>
            <a:r>
              <a:rPr lang="sv-SE" dirty="0">
                <a:latin typeface="+mj-lt"/>
              </a:rPr>
              <a:t>I KRONOBERG</a:t>
            </a:r>
          </a:p>
          <a:p>
            <a:r>
              <a:rPr lang="sv-SE" dirty="0"/>
              <a:t>I samverkan med länets kommuner – kommunal omsorg och skola </a:t>
            </a:r>
          </a:p>
          <a:p>
            <a:r>
              <a:rPr lang="sv-SE" dirty="0"/>
              <a:t>Tillsammans med patienter och invånare i Kronoberg </a:t>
            </a:r>
          </a:p>
          <a:p>
            <a:pPr marL="0" indent="0">
              <a:buNone/>
            </a:pPr>
            <a:r>
              <a:rPr lang="sv-SE" dirty="0">
                <a:latin typeface="+mj-lt"/>
              </a:rPr>
              <a:t>NATIONELLT</a:t>
            </a:r>
          </a:p>
          <a:p>
            <a:r>
              <a:rPr lang="sv-SE" dirty="0"/>
              <a:t>I samverkan med landets regioner med stöd av Sveriges kommuner och regioner (SKR)</a:t>
            </a:r>
          </a:p>
          <a:p>
            <a:endParaRPr lang="sv-SE" dirty="0"/>
          </a:p>
          <a:p>
            <a:pPr marL="0" indent="0">
              <a:buNone/>
            </a:pPr>
            <a:endParaRPr lang="sv-SE" dirty="0"/>
          </a:p>
          <a:p>
            <a:pPr marL="0" indent="0">
              <a:buNone/>
            </a:pPr>
            <a:endParaRPr lang="sv-SE" dirty="0"/>
          </a:p>
          <a:p>
            <a:pPr>
              <a:buFont typeface="Wingdings" panose="05000000000000000000" pitchFamily="2" charset="2"/>
              <a:buChar char="ü"/>
            </a:pPr>
            <a:endParaRPr lang="sv-SE" dirty="0"/>
          </a:p>
        </p:txBody>
      </p:sp>
      <p:sp>
        <p:nvSpPr>
          <p:cNvPr id="4" name="Rubrik 3">
            <a:extLst>
              <a:ext uri="{FF2B5EF4-FFF2-40B4-BE49-F238E27FC236}">
                <a16:creationId xmlns:a16="http://schemas.microsoft.com/office/drawing/2014/main" id="{384F5612-676B-4FF2-9406-15296DC448D8}"/>
              </a:ext>
            </a:extLst>
          </p:cNvPr>
          <p:cNvSpPr>
            <a:spLocks noGrp="1"/>
          </p:cNvSpPr>
          <p:nvPr>
            <p:ph type="title"/>
          </p:nvPr>
        </p:nvSpPr>
        <p:spPr/>
        <p:txBody>
          <a:bodyPr/>
          <a:lstStyle/>
          <a:p>
            <a:r>
              <a:rPr lang="sv-SE" dirty="0"/>
              <a:t>på flera sätt</a:t>
            </a:r>
          </a:p>
        </p:txBody>
      </p:sp>
    </p:spTree>
    <p:extLst>
      <p:ext uri="{BB962C8B-B14F-4D97-AF65-F5344CB8AC3E}">
        <p14:creationId xmlns:p14="http://schemas.microsoft.com/office/powerpoint/2010/main" val="61694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6C86AF21-143E-470D-8ED3-86E555F466A5}"/>
              </a:ext>
            </a:extLst>
          </p:cNvPr>
          <p:cNvSpPr>
            <a:spLocks noGrp="1"/>
          </p:cNvSpPr>
          <p:nvPr>
            <p:ph type="body" sz="quarter" idx="10"/>
          </p:nvPr>
        </p:nvSpPr>
        <p:spPr>
          <a:xfrm>
            <a:off x="6572796" y="2007881"/>
            <a:ext cx="5057230" cy="4039200"/>
          </a:xfrm>
        </p:spPr>
        <p:txBody>
          <a:bodyPr>
            <a:normAutofit lnSpcReduction="10000"/>
          </a:bodyPr>
          <a:lstStyle/>
          <a:p>
            <a:pPr marL="0" indent="0">
              <a:buNone/>
            </a:pPr>
            <a:r>
              <a:rPr lang="sv-SE" sz="1800" dirty="0"/>
              <a:t>Omställningsprogrammet är ett stöd för ledning och verksamhet i omställningen. De utreder frågor inför beslut och samordnar arbetet mellan berörda parter i de projekt som beslutats och drivs.</a:t>
            </a:r>
          </a:p>
          <a:p>
            <a:pPr marL="0" indent="0">
              <a:buNone/>
            </a:pPr>
            <a:r>
              <a:rPr lang="sv-SE" sz="1800" dirty="0"/>
              <a:t>Programmet leds av en programchef och arbetet drivs genom fyra programområden. I varje programområde arbetar en huvudprojektledare tätt tillsammans med representanter från vårdverksamhet och andra stödfunktioner.</a:t>
            </a:r>
          </a:p>
          <a:p>
            <a:pPr marL="0" indent="0">
              <a:buNone/>
            </a:pPr>
            <a:r>
              <a:rPr lang="sv-SE" sz="1800" dirty="0"/>
              <a:t>I de projekt som genomförs involveras även länets kommuner, patient- och invånarrepresentanter.  </a:t>
            </a:r>
          </a:p>
        </p:txBody>
      </p:sp>
      <p:sp>
        <p:nvSpPr>
          <p:cNvPr id="4" name="Rubrik 3">
            <a:extLst>
              <a:ext uri="{FF2B5EF4-FFF2-40B4-BE49-F238E27FC236}">
                <a16:creationId xmlns:a16="http://schemas.microsoft.com/office/drawing/2014/main" id="{241FDC83-A7AD-42D7-8BD4-035DC80DF7B6}"/>
              </a:ext>
            </a:extLst>
          </p:cNvPr>
          <p:cNvSpPr>
            <a:spLocks noGrp="1"/>
          </p:cNvSpPr>
          <p:nvPr>
            <p:ph type="title"/>
          </p:nvPr>
        </p:nvSpPr>
        <p:spPr>
          <a:xfrm>
            <a:off x="540304" y="353542"/>
            <a:ext cx="11316416" cy="1325563"/>
          </a:xfrm>
        </p:spPr>
        <p:txBody>
          <a:bodyPr/>
          <a:lstStyle/>
          <a:p>
            <a:r>
              <a:rPr lang="sv-SE" sz="3600" dirty="0"/>
              <a:t>Region Kronobergs Omställningsprogram för nära vård</a:t>
            </a:r>
          </a:p>
        </p:txBody>
      </p:sp>
      <p:pic>
        <p:nvPicPr>
          <p:cNvPr id="25" name="Bildobjekt 24">
            <a:extLst>
              <a:ext uri="{FF2B5EF4-FFF2-40B4-BE49-F238E27FC236}">
                <a16:creationId xmlns:a16="http://schemas.microsoft.com/office/drawing/2014/main" id="{8A1B5B82-85E0-4E61-92A8-89B9FB6F6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623" y="2081328"/>
            <a:ext cx="2608008" cy="1720848"/>
          </a:xfrm>
          <a:prstGeom prst="rect">
            <a:avLst/>
          </a:prstGeom>
          <a:scene3d>
            <a:camera prst="orthographicFront"/>
            <a:lightRig rig="threePt" dir="t"/>
          </a:scene3d>
          <a:sp3d>
            <a:bevelT/>
          </a:sp3d>
        </p:spPr>
      </p:pic>
      <p:pic>
        <p:nvPicPr>
          <p:cNvPr id="26" name="Bildobjekt 25">
            <a:extLst>
              <a:ext uri="{FF2B5EF4-FFF2-40B4-BE49-F238E27FC236}">
                <a16:creationId xmlns:a16="http://schemas.microsoft.com/office/drawing/2014/main" id="{DC7A35EF-1AD6-4216-8B69-E10062ED7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3" y="3974562"/>
            <a:ext cx="2608008" cy="1720848"/>
          </a:xfrm>
          <a:prstGeom prst="rect">
            <a:avLst/>
          </a:prstGeom>
          <a:scene3d>
            <a:camera prst="orthographicFront"/>
            <a:lightRig rig="threePt" dir="t"/>
          </a:scene3d>
          <a:sp3d>
            <a:bevelT/>
          </a:sp3d>
        </p:spPr>
      </p:pic>
      <p:pic>
        <p:nvPicPr>
          <p:cNvPr id="27" name="Bildobjekt 26">
            <a:extLst>
              <a:ext uri="{FF2B5EF4-FFF2-40B4-BE49-F238E27FC236}">
                <a16:creationId xmlns:a16="http://schemas.microsoft.com/office/drawing/2014/main" id="{C27A5760-D9AD-4CC0-8B59-537C43575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6041" y="3974562"/>
            <a:ext cx="2608008" cy="1720848"/>
          </a:xfrm>
          <a:prstGeom prst="rect">
            <a:avLst/>
          </a:prstGeom>
          <a:scene3d>
            <a:camera prst="orthographicFront"/>
            <a:lightRig rig="threePt" dir="t"/>
          </a:scene3d>
          <a:sp3d>
            <a:bevelT/>
          </a:sp3d>
        </p:spPr>
      </p:pic>
      <p:pic>
        <p:nvPicPr>
          <p:cNvPr id="28" name="Bildobjekt 27">
            <a:extLst>
              <a:ext uri="{FF2B5EF4-FFF2-40B4-BE49-F238E27FC236}">
                <a16:creationId xmlns:a16="http://schemas.microsoft.com/office/drawing/2014/main" id="{60FDCA00-F2CC-4B34-B5A7-87BCF0305C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041" y="2079605"/>
            <a:ext cx="2608008" cy="1720848"/>
          </a:xfrm>
          <a:prstGeom prst="rect">
            <a:avLst/>
          </a:prstGeom>
          <a:scene3d>
            <a:camera prst="orthographicFront"/>
            <a:lightRig rig="threePt" dir="t"/>
          </a:scene3d>
          <a:sp3d>
            <a:bevelT/>
          </a:sp3d>
        </p:spPr>
      </p:pic>
    </p:spTree>
    <p:extLst>
      <p:ext uri="{BB962C8B-B14F-4D97-AF65-F5344CB8AC3E}">
        <p14:creationId xmlns:p14="http://schemas.microsoft.com/office/powerpoint/2010/main" val="86577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diagonala rundade hörn 85">
            <a:extLst>
              <a:ext uri="{FF2B5EF4-FFF2-40B4-BE49-F238E27FC236}">
                <a16:creationId xmlns:a16="http://schemas.microsoft.com/office/drawing/2014/main" id="{C908F997-0A17-48D2-B26F-5C8B54B0181F}"/>
              </a:ext>
            </a:extLst>
          </p:cNvPr>
          <p:cNvSpPr/>
          <p:nvPr/>
        </p:nvSpPr>
        <p:spPr>
          <a:xfrm>
            <a:off x="744281" y="765545"/>
            <a:ext cx="8410360" cy="5858532"/>
          </a:xfrm>
          <a:prstGeom prst="round2DiagRect">
            <a:avLst/>
          </a:prstGeom>
          <a:solidFill>
            <a:schemeClr val="accent2">
              <a:alpha val="85000"/>
            </a:schemeClr>
          </a:solidFill>
          <a:ln/>
          <a:scene3d>
            <a:camera prst="orthographicFront"/>
            <a:lightRig rig="threePt" dir="t"/>
          </a:scene3d>
          <a:sp3d>
            <a:bevelB/>
          </a:sp3d>
        </p:spPr>
        <p:style>
          <a:lnRef idx="1">
            <a:schemeClr val="accent2"/>
          </a:lnRef>
          <a:fillRef idx="2">
            <a:schemeClr val="accent2"/>
          </a:fillRef>
          <a:effectRef idx="1">
            <a:schemeClr val="accent2"/>
          </a:effectRef>
          <a:fontRef idx="minor">
            <a:schemeClr val="dk1"/>
          </a:fontRef>
        </p:style>
        <p:txBody>
          <a:bodyPr rtlCol="0" anchor="ctr"/>
          <a:lstStyle/>
          <a:p>
            <a:pPr marL="85725">
              <a:spcBef>
                <a:spcPts val="600"/>
              </a:spcBef>
              <a:spcAft>
                <a:spcPts val="0"/>
              </a:spcAft>
              <a:defRPr/>
            </a:pPr>
            <a:r>
              <a:rPr lang="sv-SE" sz="2000" dirty="0">
                <a:solidFill>
                  <a:srgbClr val="F2F2F2"/>
                </a:solidFill>
                <a:latin typeface="+mj-lt"/>
                <a:ea typeface="Open Sans" panose="020B0606030504020204" pitchFamily="34" charset="0"/>
                <a:cs typeface="Open Sans" panose="020B0606030504020204" pitchFamily="34" charset="0"/>
              </a:rPr>
              <a:t>EXEMPEL PÅ OMSTÄLLNINGSPROJEKT</a:t>
            </a:r>
          </a:p>
          <a:p>
            <a:pPr marL="285750" indent="-200025">
              <a:spcBef>
                <a:spcPts val="600"/>
              </a:spcBef>
              <a:spcAft>
                <a:spcPts val="0"/>
              </a:spcAft>
              <a:buFont typeface="Arial" panose="020B0604020202020204" pitchFamily="34" charset="0"/>
              <a:buChar char="•"/>
              <a:defRPr/>
            </a:pPr>
            <a:r>
              <a:rPr lang="sv-SE" sz="2000" b="1" dirty="0" err="1">
                <a:solidFill>
                  <a:srgbClr val="F2F2F2"/>
                </a:solidFill>
                <a:ea typeface="Open Sans" panose="020B0606030504020204" pitchFamily="34" charset="0"/>
                <a:cs typeface="Open Sans" panose="020B0606030504020204" pitchFamily="34" charset="0"/>
              </a:rPr>
              <a:t>Patientkontrakt</a:t>
            </a:r>
            <a:r>
              <a:rPr lang="sv-SE" sz="2000" b="1" dirty="0">
                <a:solidFill>
                  <a:srgbClr val="F2F2F2"/>
                </a:solidFill>
                <a:ea typeface="Open Sans" panose="020B0606030504020204" pitchFamily="34" charset="0"/>
                <a:cs typeface="Open Sans" panose="020B0606030504020204" pitchFamily="34" charset="0"/>
              </a:rPr>
              <a:t> – </a:t>
            </a:r>
            <a:r>
              <a:rPr lang="sv-SE" sz="2000" dirty="0">
                <a:solidFill>
                  <a:srgbClr val="F2F2F2"/>
                </a:solidFill>
                <a:ea typeface="Open Sans" panose="020B0606030504020204" pitchFamily="34" charset="0"/>
                <a:cs typeface="Open Sans" panose="020B0606030504020204" pitchFamily="34" charset="0"/>
              </a:rPr>
              <a:t>en gemensam överenskommelse och plan mellan patient och vårdgivare som bland annat beskriver patientens samtliga vård- och omsorgskontakter   </a:t>
            </a:r>
          </a:p>
          <a:p>
            <a:pPr marL="285750" indent="-200025">
              <a:spcBef>
                <a:spcPts val="600"/>
              </a:spcBef>
              <a:spcAft>
                <a:spcPts val="0"/>
              </a:spcAft>
              <a:buFont typeface="Arial" panose="020B0604020202020204" pitchFamily="34" charset="0"/>
              <a:buChar char="•"/>
              <a:defRPr/>
            </a:pPr>
            <a:r>
              <a:rPr lang="sv-SE" sz="2000" b="1" dirty="0">
                <a:solidFill>
                  <a:schemeClr val="bg1"/>
                </a:solidFill>
                <a:ea typeface="Open Sans" panose="020B0606030504020204" pitchFamily="34" charset="0"/>
                <a:cs typeface="Open Sans" panose="020B0606030504020204" pitchFamily="34" charset="0"/>
              </a:rPr>
              <a:t>Personcentrerade sammanhållna vårdförlopp för olika sjukdomstillstånd – </a:t>
            </a:r>
            <a:r>
              <a:rPr lang="sv-SE" sz="2000" dirty="0">
                <a:solidFill>
                  <a:schemeClr val="bg1"/>
                </a:solidFill>
                <a:ea typeface="Open Sans" panose="020B0606030504020204" pitchFamily="34" charset="0"/>
                <a:cs typeface="Open Sans" panose="020B0606030504020204" pitchFamily="34" charset="0"/>
              </a:rPr>
              <a:t>standardiserade arbetssätt som garanterar jämlik vård utifrån ett helhetsperspektiv utan onödig väntetid i samband med utredning och behandling </a:t>
            </a:r>
          </a:p>
          <a:p>
            <a:pPr marL="285750" indent="-200025">
              <a:spcBef>
                <a:spcPts val="600"/>
              </a:spcBef>
              <a:spcAft>
                <a:spcPts val="0"/>
              </a:spcAft>
              <a:buFont typeface="Arial" panose="020B0604020202020204" pitchFamily="34" charset="0"/>
              <a:buChar char="•"/>
              <a:defRPr/>
            </a:pPr>
            <a:r>
              <a:rPr lang="sv-SE" sz="2000" b="1" dirty="0">
                <a:solidFill>
                  <a:srgbClr val="F2F2F2"/>
                </a:solidFill>
                <a:ea typeface="Open Sans" panose="020B0606030504020204" pitchFamily="34" charset="0"/>
                <a:cs typeface="Open Sans" panose="020B0606030504020204" pitchFamily="34" charset="0"/>
              </a:rPr>
              <a:t>Nära vården i hemmet – </a:t>
            </a:r>
            <a:r>
              <a:rPr lang="sv-SE" sz="2000" dirty="0">
                <a:solidFill>
                  <a:srgbClr val="F2F2F2"/>
                </a:solidFill>
                <a:ea typeface="Open Sans" panose="020B0606030504020204" pitchFamily="34" charset="0"/>
                <a:cs typeface="Open Sans" panose="020B0606030504020204" pitchFamily="34" charset="0"/>
              </a:rPr>
              <a:t>utveckla fler möjligheterna att få vård i hemmet, bland</a:t>
            </a:r>
            <a:r>
              <a:rPr lang="sv-SE" sz="2000" dirty="0">
                <a:solidFill>
                  <a:schemeClr val="bg1"/>
                </a:solidFill>
                <a:ea typeface="Open Sans" panose="020B0606030504020204" pitchFamily="34" charset="0"/>
                <a:cs typeface="Open Sans" panose="020B0606030504020204" pitchFamily="34" charset="0"/>
              </a:rPr>
              <a:t> annat genom mobila team och med stöd av digitala verktyg  </a:t>
            </a:r>
          </a:p>
          <a:p>
            <a:pPr marL="285750" indent="-200025">
              <a:spcBef>
                <a:spcPts val="600"/>
              </a:spcBef>
              <a:spcAft>
                <a:spcPts val="0"/>
              </a:spcAft>
              <a:buFont typeface="Arial" panose="020B0604020202020204" pitchFamily="34" charset="0"/>
              <a:buChar char="•"/>
              <a:defRPr/>
            </a:pPr>
            <a:r>
              <a:rPr lang="sv-SE" sz="2000" b="1" dirty="0" err="1">
                <a:solidFill>
                  <a:srgbClr val="F2F2F2"/>
                </a:solidFill>
                <a:ea typeface="Open Sans" panose="020B0606030504020204" pitchFamily="34" charset="0"/>
                <a:cs typeface="Open Sans" panose="020B0606030504020204" pitchFamily="34" charset="0"/>
              </a:rPr>
              <a:t>Kronobarnsmodellen</a:t>
            </a:r>
            <a:r>
              <a:rPr lang="sv-SE" sz="2000" b="1" dirty="0">
                <a:solidFill>
                  <a:srgbClr val="F2F2F2"/>
                </a:solidFill>
                <a:ea typeface="Open Sans" panose="020B0606030504020204" pitchFamily="34" charset="0"/>
                <a:cs typeface="Open Sans" panose="020B0606030504020204" pitchFamily="34" charset="0"/>
              </a:rPr>
              <a:t> – </a:t>
            </a:r>
            <a:r>
              <a:rPr lang="sv-SE" sz="2000" dirty="0">
                <a:solidFill>
                  <a:srgbClr val="F2F2F2"/>
                </a:solidFill>
                <a:ea typeface="Open Sans" panose="020B0606030504020204" pitchFamily="34" charset="0"/>
                <a:cs typeface="Open Sans" panose="020B0606030504020204" pitchFamily="34" charset="0"/>
              </a:rPr>
              <a:t>tidiga och samordnade insatser för varje barn som utgår från barnets behov istället för hur myndigheterna är organiserade</a:t>
            </a:r>
          </a:p>
        </p:txBody>
      </p:sp>
      <p:pic>
        <p:nvPicPr>
          <p:cNvPr id="26" name="Bildobjekt 25">
            <a:extLst>
              <a:ext uri="{FF2B5EF4-FFF2-40B4-BE49-F238E27FC236}">
                <a16:creationId xmlns:a16="http://schemas.microsoft.com/office/drawing/2014/main" id="{53E762CE-80FF-4D0C-8FBE-146FDB963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3771" y="233923"/>
            <a:ext cx="3132645" cy="1970332"/>
          </a:xfrm>
          <a:prstGeom prst="rect">
            <a:avLst/>
          </a:prstGeom>
          <a:scene3d>
            <a:camera prst="orthographicFront"/>
            <a:lightRig rig="threePt" dir="t"/>
          </a:scene3d>
          <a:sp3d>
            <a:bevelT/>
          </a:sp3d>
        </p:spPr>
      </p:pic>
    </p:spTree>
    <p:extLst>
      <p:ext uri="{BB962C8B-B14F-4D97-AF65-F5344CB8AC3E}">
        <p14:creationId xmlns:p14="http://schemas.microsoft.com/office/powerpoint/2010/main" val="13634240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diagonala rundade hörn 85">
            <a:extLst>
              <a:ext uri="{FF2B5EF4-FFF2-40B4-BE49-F238E27FC236}">
                <a16:creationId xmlns:a16="http://schemas.microsoft.com/office/drawing/2014/main" id="{C908F997-0A17-48D2-B26F-5C8B54B0181F}"/>
              </a:ext>
            </a:extLst>
          </p:cNvPr>
          <p:cNvSpPr/>
          <p:nvPr/>
        </p:nvSpPr>
        <p:spPr>
          <a:xfrm>
            <a:off x="619991" y="690543"/>
            <a:ext cx="8524003" cy="5837847"/>
          </a:xfrm>
          <a:prstGeom prst="round2DiagRect">
            <a:avLst/>
          </a:prstGeom>
          <a:solidFill>
            <a:schemeClr val="accent2">
              <a:alpha val="85000"/>
            </a:schemeClr>
          </a:solidFill>
          <a:ln/>
          <a:scene3d>
            <a:camera prst="orthographicFront"/>
            <a:lightRig rig="threePt" dir="t"/>
          </a:scene3d>
          <a:sp3d>
            <a:bevelB/>
          </a:sp3d>
        </p:spPr>
        <p:style>
          <a:lnRef idx="1">
            <a:schemeClr val="accent2"/>
          </a:lnRef>
          <a:fillRef idx="2">
            <a:schemeClr val="accent2"/>
          </a:fillRef>
          <a:effectRef idx="1">
            <a:schemeClr val="accent2"/>
          </a:effectRef>
          <a:fontRef idx="minor">
            <a:schemeClr val="dk1"/>
          </a:fontRef>
        </p:style>
        <p:txBody>
          <a:bodyPr rtlCol="0" anchor="ctr"/>
          <a:lstStyle/>
          <a:p>
            <a:pPr marL="85725">
              <a:spcBef>
                <a:spcPts val="600"/>
              </a:spcBef>
              <a:spcAft>
                <a:spcPts val="0"/>
              </a:spcAft>
              <a:defRPr/>
            </a:pPr>
            <a:r>
              <a:rPr lang="sv-SE" sz="2000" dirty="0">
                <a:solidFill>
                  <a:srgbClr val="F2F2F2"/>
                </a:solidFill>
                <a:latin typeface="+mj-lt"/>
                <a:ea typeface="Open Sans" panose="020B0606030504020204" pitchFamily="34" charset="0"/>
                <a:cs typeface="Open Sans" panose="020B0606030504020204" pitchFamily="34" charset="0"/>
              </a:rPr>
              <a:t>EXEMPEL PÅ OMSTÄLLNINGSPROJEKT</a:t>
            </a:r>
          </a:p>
          <a:p>
            <a:pPr marL="285750" indent="-200025">
              <a:spcBef>
                <a:spcPts val="600"/>
              </a:spcBef>
              <a:spcAft>
                <a:spcPts val="0"/>
              </a:spcAft>
              <a:buFont typeface="Arial" panose="020B0604020202020204" pitchFamily="34" charset="0"/>
              <a:buChar char="•"/>
              <a:defRPr/>
            </a:pPr>
            <a:r>
              <a:rPr lang="sv-SE" sz="2000" b="1" dirty="0">
                <a:solidFill>
                  <a:srgbClr val="F2F2F2"/>
                </a:solidFill>
                <a:ea typeface="Open Sans" panose="020B0606030504020204" pitchFamily="34" charset="0"/>
                <a:cs typeface="Open Sans" panose="020B0606030504020204" pitchFamily="34" charset="0"/>
              </a:rPr>
              <a:t>Alkoholfri operation – </a:t>
            </a:r>
            <a:r>
              <a:rPr lang="sv-SE" sz="2000" dirty="0">
                <a:solidFill>
                  <a:srgbClr val="F2F2F2"/>
                </a:solidFill>
                <a:ea typeface="Open Sans" panose="020B0606030504020204" pitchFamily="34" charset="0"/>
                <a:cs typeface="Open Sans" panose="020B0606030504020204" pitchFamily="34" charset="0"/>
              </a:rPr>
              <a:t>vården stöttar patienten till 4-8 veckors alkoholuppehåll inför operation för att minska riskerna för komplikatione</a:t>
            </a:r>
            <a:r>
              <a:rPr lang="sv-SE" sz="2000" b="1" dirty="0">
                <a:solidFill>
                  <a:srgbClr val="F2F2F2"/>
                </a:solidFill>
                <a:ea typeface="Open Sans" panose="020B0606030504020204" pitchFamily="34" charset="0"/>
                <a:cs typeface="Open Sans" panose="020B0606030504020204" pitchFamily="34" charset="0"/>
              </a:rPr>
              <a:t>r </a:t>
            </a:r>
          </a:p>
          <a:p>
            <a:pPr marL="285750" indent="-200025">
              <a:spcBef>
                <a:spcPts val="600"/>
              </a:spcBef>
              <a:spcAft>
                <a:spcPts val="0"/>
              </a:spcAft>
              <a:buFont typeface="Arial" panose="020B0604020202020204" pitchFamily="34" charset="0"/>
              <a:buChar char="•"/>
              <a:defRPr/>
            </a:pPr>
            <a:r>
              <a:rPr lang="sv-SE" sz="2000" b="1" dirty="0">
                <a:solidFill>
                  <a:srgbClr val="F2F2F2"/>
                </a:solidFill>
                <a:ea typeface="Open Sans" panose="020B0606030504020204" pitchFamily="34" charset="0"/>
                <a:cs typeface="Open Sans" panose="020B0606030504020204" pitchFamily="34" charset="0"/>
              </a:rPr>
              <a:t>Familjestödsbehandling – </a:t>
            </a:r>
            <a:r>
              <a:rPr lang="sv-SE" sz="2000" dirty="0">
                <a:solidFill>
                  <a:srgbClr val="F2F2F2"/>
                </a:solidFill>
                <a:ea typeface="Open Sans" panose="020B0606030504020204" pitchFamily="34" charset="0"/>
                <a:cs typeface="Open Sans" panose="020B0606030504020204" pitchFamily="34" charset="0"/>
              </a:rPr>
              <a:t>vården stöttar familjer med tidiga insatser för att förhindra fetma hos barn och unga   </a:t>
            </a:r>
          </a:p>
          <a:p>
            <a:pPr marL="285750" indent="-200025">
              <a:spcBef>
                <a:spcPts val="600"/>
              </a:spcBef>
              <a:spcAft>
                <a:spcPts val="0"/>
              </a:spcAft>
              <a:buFont typeface="Arial" panose="020B0604020202020204" pitchFamily="34" charset="0"/>
              <a:buChar char="•"/>
              <a:defRPr/>
            </a:pPr>
            <a:r>
              <a:rPr lang="sv-SE" sz="2000" b="1" dirty="0">
                <a:solidFill>
                  <a:srgbClr val="F2F2F2"/>
                </a:solidFill>
                <a:ea typeface="Open Sans" panose="020B0606030504020204" pitchFamily="34" charset="0"/>
                <a:cs typeface="Open Sans" panose="020B0606030504020204" pitchFamily="34" charset="0"/>
              </a:rPr>
              <a:t>Riktade hälsosamtal – </a:t>
            </a:r>
            <a:r>
              <a:rPr lang="sv-SE" sz="2000" dirty="0">
                <a:solidFill>
                  <a:srgbClr val="F2F2F2"/>
                </a:solidFill>
                <a:ea typeface="Open Sans" panose="020B0606030504020204" pitchFamily="34" charset="0"/>
                <a:cs typeface="Open Sans" panose="020B0606030504020204" pitchFamily="34" charset="0"/>
              </a:rPr>
              <a:t>bland annat erbjuds alla 50-åringar hälsosamtal på länets vårdcentraler</a:t>
            </a:r>
          </a:p>
          <a:p>
            <a:pPr marL="285750" indent="-200025">
              <a:spcBef>
                <a:spcPts val="600"/>
              </a:spcBef>
              <a:spcAft>
                <a:spcPts val="0"/>
              </a:spcAft>
              <a:buFont typeface="Arial" panose="020B0604020202020204" pitchFamily="34" charset="0"/>
              <a:buChar char="•"/>
              <a:defRPr/>
            </a:pPr>
            <a:r>
              <a:rPr lang="sv-SE" sz="2000" b="1" dirty="0">
                <a:solidFill>
                  <a:srgbClr val="F2F2F2"/>
                </a:solidFill>
                <a:ea typeface="Open Sans" panose="020B0606030504020204" pitchFamily="34" charset="0"/>
                <a:cs typeface="Open Sans" panose="020B0606030504020204" pitchFamily="34" charset="0"/>
              </a:rPr>
              <a:t>Tidiga insatser i primärvård vid psykisk ohälsa – </a:t>
            </a:r>
            <a:r>
              <a:rPr lang="sv-SE" sz="2000" dirty="0">
                <a:solidFill>
                  <a:srgbClr val="F2F2F2"/>
                </a:solidFill>
                <a:ea typeface="Open Sans" panose="020B0606030504020204" pitchFamily="34" charset="0"/>
                <a:cs typeface="Open Sans" panose="020B0606030504020204" pitchFamily="34" charset="0"/>
              </a:rPr>
              <a:t>nytt  arbetssätt som bygger på samverkan mellan olika yrkeskategorier på vårdcentralen för att kunna erbjuda bättre tillgång till psykologisk behandling</a:t>
            </a:r>
            <a:endParaRPr lang="sv-SE" sz="2000" b="1" dirty="0">
              <a:solidFill>
                <a:srgbClr val="F2F2F2"/>
              </a:solidFill>
              <a:ea typeface="Open Sans" panose="020B0606030504020204" pitchFamily="34" charset="0"/>
              <a:cs typeface="Open Sans" panose="020B0606030504020204" pitchFamily="34" charset="0"/>
            </a:endParaRPr>
          </a:p>
        </p:txBody>
      </p:sp>
      <p:pic>
        <p:nvPicPr>
          <p:cNvPr id="4" name="Bildobjekt 3">
            <a:extLst>
              <a:ext uri="{FF2B5EF4-FFF2-40B4-BE49-F238E27FC236}">
                <a16:creationId xmlns:a16="http://schemas.microsoft.com/office/drawing/2014/main" id="{F0860749-E0B1-407A-8115-72A8FCAAC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5899" y="148856"/>
            <a:ext cx="2986110" cy="197033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840360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diagonala rundade hörn 85">
            <a:extLst>
              <a:ext uri="{FF2B5EF4-FFF2-40B4-BE49-F238E27FC236}">
                <a16:creationId xmlns:a16="http://schemas.microsoft.com/office/drawing/2014/main" id="{C908F997-0A17-48D2-B26F-5C8B54B0181F}"/>
              </a:ext>
            </a:extLst>
          </p:cNvPr>
          <p:cNvSpPr/>
          <p:nvPr/>
        </p:nvSpPr>
        <p:spPr>
          <a:xfrm>
            <a:off x="542260" y="609600"/>
            <a:ext cx="8527312" cy="5826368"/>
          </a:xfrm>
          <a:prstGeom prst="round2DiagRect">
            <a:avLst/>
          </a:prstGeom>
          <a:solidFill>
            <a:schemeClr val="accent2">
              <a:alpha val="85000"/>
            </a:schemeClr>
          </a:solidFill>
          <a:ln/>
          <a:scene3d>
            <a:camera prst="orthographicFront"/>
            <a:lightRig rig="threePt" dir="t"/>
          </a:scene3d>
          <a:sp3d>
            <a:bevelB/>
          </a:sp3d>
        </p:spPr>
        <p:style>
          <a:lnRef idx="1">
            <a:schemeClr val="accent2"/>
          </a:lnRef>
          <a:fillRef idx="2">
            <a:schemeClr val="accent2"/>
          </a:fillRef>
          <a:effectRef idx="1">
            <a:schemeClr val="accent2"/>
          </a:effectRef>
          <a:fontRef idx="minor">
            <a:schemeClr val="dk1"/>
          </a:fontRef>
        </p:style>
        <p:txBody>
          <a:bodyPr rtlCol="0" anchor="ctr"/>
          <a:lstStyle/>
          <a:p>
            <a:pPr marL="85725">
              <a:spcBef>
                <a:spcPts val="600"/>
              </a:spcBef>
              <a:spcAft>
                <a:spcPts val="0"/>
              </a:spcAft>
              <a:defRPr/>
            </a:pPr>
            <a:r>
              <a:rPr lang="sv-SE" sz="2000" dirty="0">
                <a:solidFill>
                  <a:srgbClr val="F2F2F2"/>
                </a:solidFill>
                <a:latin typeface="+mj-lt"/>
                <a:ea typeface="Open Sans" panose="020B0606030504020204" pitchFamily="34" charset="0"/>
                <a:cs typeface="Open Sans" panose="020B0606030504020204" pitchFamily="34" charset="0"/>
              </a:rPr>
              <a:t>EXEMPEL PÅ OMSTÄLLNINGSPROJEKT</a:t>
            </a:r>
          </a:p>
          <a:p>
            <a:pPr marL="285750" indent="-200025">
              <a:spcBef>
                <a:spcPts val="600"/>
              </a:spcBef>
              <a:spcAft>
                <a:spcPts val="0"/>
              </a:spcAft>
              <a:buFont typeface="Arial" panose="020B0604020202020204" pitchFamily="34" charset="0"/>
              <a:buChar char="•"/>
              <a:defRPr/>
            </a:pPr>
            <a:r>
              <a:rPr lang="sv-SE" sz="2000" b="1" dirty="0">
                <a:solidFill>
                  <a:srgbClr val="F2F2F2"/>
                </a:solidFill>
                <a:ea typeface="Open Sans" panose="020B0606030504020204" pitchFamily="34" charset="0"/>
                <a:cs typeface="Open Sans" panose="020B0606030504020204" pitchFamily="34" charset="0"/>
              </a:rPr>
              <a:t>Automatisk </a:t>
            </a:r>
            <a:r>
              <a:rPr lang="sv-SE" sz="2000" b="1" dirty="0">
                <a:solidFill>
                  <a:schemeClr val="bg1"/>
                </a:solidFill>
                <a:ea typeface="Open Sans" panose="020B0606030504020204" pitchFamily="34" charset="0"/>
                <a:cs typeface="Open Sans" panose="020B0606030504020204" pitchFamily="34" charset="0"/>
              </a:rPr>
              <a:t>digital</a:t>
            </a:r>
            <a:r>
              <a:rPr lang="sv-SE" sz="2000" b="1" dirty="0">
                <a:solidFill>
                  <a:srgbClr val="F2F2F2"/>
                </a:solidFill>
                <a:ea typeface="Open Sans" panose="020B0606030504020204" pitchFamily="34" charset="0"/>
                <a:cs typeface="Open Sans" panose="020B0606030504020204" pitchFamily="34" charset="0"/>
              </a:rPr>
              <a:t> symtombedömning och hänvisning – </a:t>
            </a:r>
            <a:r>
              <a:rPr lang="sv-SE" sz="2000" dirty="0">
                <a:solidFill>
                  <a:srgbClr val="F2F2F2"/>
                </a:solidFill>
                <a:ea typeface="Open Sans" panose="020B0606030504020204" pitchFamily="34" charset="0"/>
                <a:cs typeface="Open Sans" panose="020B0606030504020204" pitchFamily="34" charset="0"/>
              </a:rPr>
              <a:t>skapa digitala kontaktväg till vården där invånaren kan beskriva sina symtom och automatiskt hänvisas till lämplig vårdnivå </a:t>
            </a:r>
          </a:p>
          <a:p>
            <a:pPr marL="285750" indent="-200025">
              <a:spcBef>
                <a:spcPts val="600"/>
              </a:spcBef>
              <a:spcAft>
                <a:spcPts val="0"/>
              </a:spcAft>
              <a:buFont typeface="Arial" panose="020B0604020202020204" pitchFamily="34" charset="0"/>
              <a:buChar char="•"/>
              <a:defRPr/>
            </a:pPr>
            <a:r>
              <a:rPr lang="sv-SE" sz="2000" b="1" dirty="0">
                <a:solidFill>
                  <a:srgbClr val="F2F2F2"/>
                </a:solidFill>
                <a:ea typeface="Open Sans" panose="020B0606030504020204" pitchFamily="34" charset="0"/>
                <a:cs typeface="Open Sans" panose="020B0606030504020204" pitchFamily="34" charset="0"/>
              </a:rPr>
              <a:t>Egenmonitorering –</a:t>
            </a:r>
            <a:r>
              <a:rPr lang="sv-SE" sz="2000" dirty="0">
                <a:solidFill>
                  <a:srgbClr val="F2F2F2"/>
                </a:solidFill>
                <a:ea typeface="Open Sans" panose="020B0606030504020204" pitchFamily="34" charset="0"/>
                <a:cs typeface="Open Sans" panose="020B0606030504020204" pitchFamily="34" charset="0"/>
              </a:rPr>
              <a:t> med hjälp av digitala stöd kan patienter med vissa kroniska sjukdomstillstånd till exempel genomföra hälsokontroller (mäta puls och blodtryck med mera) och enkelt kommunicera med vården </a:t>
            </a:r>
          </a:p>
          <a:p>
            <a:pPr marL="285750" indent="-200025">
              <a:spcBef>
                <a:spcPts val="600"/>
              </a:spcBef>
              <a:spcAft>
                <a:spcPts val="0"/>
              </a:spcAft>
              <a:buFont typeface="Arial" panose="020B0604020202020204" pitchFamily="34" charset="0"/>
              <a:buChar char="•"/>
              <a:defRPr/>
            </a:pPr>
            <a:r>
              <a:rPr lang="sv-SE" sz="2000" b="1" dirty="0">
                <a:solidFill>
                  <a:srgbClr val="F2F2F2"/>
                </a:solidFill>
                <a:ea typeface="Open Sans" panose="020B0606030504020204" pitchFamily="34" charset="0"/>
                <a:cs typeface="Open Sans" panose="020B0606030504020204" pitchFamily="34" charset="0"/>
              </a:rPr>
              <a:t>Digitala </a:t>
            </a:r>
            <a:r>
              <a:rPr lang="sv-SE" sz="2000" b="1" dirty="0" err="1">
                <a:solidFill>
                  <a:srgbClr val="F2F2F2"/>
                </a:solidFill>
                <a:ea typeface="Open Sans" panose="020B0606030504020204" pitchFamily="34" charset="0"/>
                <a:cs typeface="Open Sans" panose="020B0606030504020204" pitchFamily="34" charset="0"/>
              </a:rPr>
              <a:t>vårdmöten</a:t>
            </a:r>
            <a:r>
              <a:rPr lang="sv-SE" sz="2000" b="1" dirty="0">
                <a:solidFill>
                  <a:srgbClr val="F2F2F2"/>
                </a:solidFill>
                <a:ea typeface="Open Sans" panose="020B0606030504020204" pitchFamily="34" charset="0"/>
                <a:cs typeface="Open Sans" panose="020B0606030504020204" pitchFamily="34" charset="0"/>
              </a:rPr>
              <a:t> – </a:t>
            </a:r>
            <a:r>
              <a:rPr lang="sv-SE" sz="2000" dirty="0">
                <a:solidFill>
                  <a:srgbClr val="F2F2F2"/>
                </a:solidFill>
                <a:ea typeface="Open Sans" panose="020B0606030504020204" pitchFamily="34" charset="0"/>
                <a:cs typeface="Open Sans" panose="020B0606030504020204" pitchFamily="34" charset="0"/>
              </a:rPr>
              <a:t>erbjuda digitala </a:t>
            </a:r>
            <a:r>
              <a:rPr lang="sv-SE" sz="2000" dirty="0" err="1">
                <a:solidFill>
                  <a:srgbClr val="F2F2F2"/>
                </a:solidFill>
                <a:ea typeface="Open Sans" panose="020B0606030504020204" pitchFamily="34" charset="0"/>
                <a:cs typeface="Open Sans" panose="020B0606030504020204" pitchFamily="34" charset="0"/>
              </a:rPr>
              <a:t>vårdmöten</a:t>
            </a:r>
            <a:r>
              <a:rPr lang="sv-SE" sz="2000" dirty="0">
                <a:solidFill>
                  <a:srgbClr val="F2F2F2"/>
                </a:solidFill>
                <a:ea typeface="Open Sans" panose="020B0606030504020204" pitchFamily="34" charset="0"/>
                <a:cs typeface="Open Sans" panose="020B0606030504020204" pitchFamily="34" charset="0"/>
              </a:rPr>
              <a:t> och möjliggöra virtuella vårdcentraler/mottagningar</a:t>
            </a:r>
          </a:p>
          <a:p>
            <a:pPr marL="285750" indent="-200025">
              <a:spcBef>
                <a:spcPts val="600"/>
              </a:spcBef>
              <a:spcAft>
                <a:spcPts val="0"/>
              </a:spcAft>
              <a:buFont typeface="Arial" panose="020B0604020202020204" pitchFamily="34" charset="0"/>
              <a:buChar char="•"/>
              <a:defRPr/>
            </a:pPr>
            <a:r>
              <a:rPr lang="sv-SE" sz="2000" b="1" dirty="0">
                <a:solidFill>
                  <a:schemeClr val="bg1"/>
                </a:solidFill>
                <a:ea typeface="Open Sans" panose="020B0606030504020204" pitchFamily="34" charset="0"/>
                <a:cs typeface="Open Sans" panose="020B0606030504020204" pitchFamily="34" charset="0"/>
              </a:rPr>
              <a:t>Virtuellt nav – </a:t>
            </a:r>
            <a:r>
              <a:rPr lang="sv-SE" sz="2000" dirty="0">
                <a:solidFill>
                  <a:schemeClr val="bg1"/>
                </a:solidFill>
                <a:ea typeface="Open Sans" panose="020B0606030504020204" pitchFamily="34" charset="0"/>
                <a:cs typeface="Open Sans" panose="020B0606030504020204" pitchFamily="34" charset="0"/>
              </a:rPr>
              <a:t>vidareutveckla digitala </a:t>
            </a:r>
            <a:r>
              <a:rPr lang="sv-SE" sz="2000" dirty="0" err="1">
                <a:solidFill>
                  <a:schemeClr val="bg1"/>
                </a:solidFill>
                <a:ea typeface="Open Sans" panose="020B0606030504020204" pitchFamily="34" charset="0"/>
                <a:cs typeface="Open Sans" panose="020B0606030504020204" pitchFamily="34" charset="0"/>
              </a:rPr>
              <a:t>vårdmöten</a:t>
            </a:r>
            <a:r>
              <a:rPr lang="sv-SE" sz="2000" dirty="0">
                <a:solidFill>
                  <a:schemeClr val="bg1"/>
                </a:solidFill>
                <a:ea typeface="Open Sans" panose="020B0606030504020204" pitchFamily="34" charset="0"/>
                <a:cs typeface="Open Sans" panose="020B0606030504020204" pitchFamily="34" charset="0"/>
              </a:rPr>
              <a:t> så att flera specialistkompetenser kan delta</a:t>
            </a:r>
            <a:endParaRPr lang="nl-NL" sz="2000" dirty="0">
              <a:solidFill>
                <a:schemeClr val="bg1"/>
              </a:solidFill>
              <a:latin typeface="Calibri"/>
            </a:endParaRPr>
          </a:p>
        </p:txBody>
      </p:sp>
      <p:pic>
        <p:nvPicPr>
          <p:cNvPr id="5" name="Bildobjekt 4">
            <a:extLst>
              <a:ext uri="{FF2B5EF4-FFF2-40B4-BE49-F238E27FC236}">
                <a16:creationId xmlns:a16="http://schemas.microsoft.com/office/drawing/2014/main" id="{AF792D54-7CE8-4E11-A612-694B4D4F5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911" y="163032"/>
            <a:ext cx="2986110" cy="1970332"/>
          </a:xfrm>
          <a:prstGeom prst="rect">
            <a:avLst/>
          </a:prstGeom>
          <a:scene3d>
            <a:camera prst="orthographicFront"/>
            <a:lightRig rig="threePt" dir="t"/>
          </a:scene3d>
          <a:sp3d>
            <a:bevelT/>
          </a:sp3d>
        </p:spPr>
      </p:pic>
    </p:spTree>
    <p:extLst>
      <p:ext uri="{BB962C8B-B14F-4D97-AF65-F5344CB8AC3E}">
        <p14:creationId xmlns:p14="http://schemas.microsoft.com/office/powerpoint/2010/main" val="1552210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diagonala rundade hörn 85">
            <a:extLst>
              <a:ext uri="{FF2B5EF4-FFF2-40B4-BE49-F238E27FC236}">
                <a16:creationId xmlns:a16="http://schemas.microsoft.com/office/drawing/2014/main" id="{C908F997-0A17-48D2-B26F-5C8B54B0181F}"/>
              </a:ext>
            </a:extLst>
          </p:cNvPr>
          <p:cNvSpPr/>
          <p:nvPr/>
        </p:nvSpPr>
        <p:spPr>
          <a:xfrm>
            <a:off x="510363" y="609600"/>
            <a:ext cx="8248596" cy="5865627"/>
          </a:xfrm>
          <a:prstGeom prst="round2DiagRect">
            <a:avLst/>
          </a:prstGeom>
          <a:solidFill>
            <a:schemeClr val="accent2">
              <a:alpha val="85000"/>
            </a:schemeClr>
          </a:solidFill>
          <a:ln/>
          <a:scene3d>
            <a:camera prst="orthographicFront"/>
            <a:lightRig rig="threePt" dir="t"/>
          </a:scene3d>
          <a:sp3d>
            <a:bevelB/>
          </a:sp3d>
        </p:spPr>
        <p:style>
          <a:lnRef idx="1">
            <a:schemeClr val="accent2"/>
          </a:lnRef>
          <a:fillRef idx="2">
            <a:schemeClr val="accent2"/>
          </a:fillRef>
          <a:effectRef idx="1">
            <a:schemeClr val="accent2"/>
          </a:effectRef>
          <a:fontRef idx="minor">
            <a:schemeClr val="dk1"/>
          </a:fontRef>
        </p:style>
        <p:txBody>
          <a:bodyPr rtlCol="0" anchor="ctr"/>
          <a:lstStyle/>
          <a:p>
            <a:pPr marL="85725">
              <a:spcBef>
                <a:spcPts val="600"/>
              </a:spcBef>
              <a:spcAft>
                <a:spcPts val="0"/>
              </a:spcAft>
              <a:defRPr/>
            </a:pPr>
            <a:r>
              <a:rPr lang="sv-SE" sz="2000" dirty="0">
                <a:solidFill>
                  <a:srgbClr val="F2F2F2"/>
                </a:solidFill>
                <a:latin typeface="+mj-lt"/>
                <a:ea typeface="Open Sans" panose="020B0606030504020204" pitchFamily="34" charset="0"/>
                <a:cs typeface="Open Sans" panose="020B0606030504020204" pitchFamily="34" charset="0"/>
              </a:rPr>
              <a:t>EXEMPEL PÅ OMSTÄLLNINGSPROJEKT</a:t>
            </a:r>
          </a:p>
          <a:p>
            <a:pPr marL="285750" indent="-200025">
              <a:spcBef>
                <a:spcPts val="600"/>
              </a:spcBef>
              <a:spcAft>
                <a:spcPts val="0"/>
              </a:spcAft>
              <a:buFont typeface="Arial" panose="020B0604020202020204" pitchFamily="34" charset="0"/>
              <a:buChar char="•"/>
              <a:defRPr/>
            </a:pPr>
            <a:r>
              <a:rPr lang="sv-SE" sz="2000" b="1" dirty="0">
                <a:solidFill>
                  <a:srgbClr val="F2F2F2"/>
                </a:solidFill>
                <a:ea typeface="Open Sans" panose="020B0606030504020204" pitchFamily="34" charset="0"/>
                <a:cs typeface="Open Sans" panose="020B0606030504020204" pitchFamily="34" charset="0"/>
              </a:rPr>
              <a:t>Taligenkänning</a:t>
            </a:r>
            <a:r>
              <a:rPr lang="sv-SE" sz="2000" dirty="0">
                <a:solidFill>
                  <a:srgbClr val="F2F2F2"/>
                </a:solidFill>
                <a:ea typeface="Open Sans" panose="020B0606030504020204" pitchFamily="34" charset="0"/>
                <a:cs typeface="Open Sans" panose="020B0606030504020204" pitchFamily="34" charset="0"/>
              </a:rPr>
              <a:t> </a:t>
            </a:r>
            <a:r>
              <a:rPr lang="sv-SE" sz="2000" b="1" dirty="0">
                <a:solidFill>
                  <a:srgbClr val="F2F2F2"/>
                </a:solidFill>
                <a:ea typeface="Open Sans" panose="020B0606030504020204" pitchFamily="34" charset="0"/>
                <a:cs typeface="Open Sans" panose="020B0606030504020204" pitchFamily="34" charset="0"/>
              </a:rPr>
              <a:t>–</a:t>
            </a:r>
            <a:r>
              <a:rPr lang="sv-SE" sz="2000" dirty="0">
                <a:solidFill>
                  <a:srgbClr val="F2F2F2"/>
                </a:solidFill>
                <a:ea typeface="Open Sans" panose="020B0606030504020204" pitchFamily="34" charset="0"/>
                <a:cs typeface="Open Sans" panose="020B0606030504020204" pitchFamily="34" charset="0"/>
              </a:rPr>
              <a:t> digital inläsning direkt i journalen för att frigöra tid för vårdpersonal och skapa mer </a:t>
            </a:r>
            <a:r>
              <a:rPr lang="sv-SE" sz="2000" dirty="0" err="1">
                <a:solidFill>
                  <a:srgbClr val="F2F2F2"/>
                </a:solidFill>
                <a:ea typeface="Open Sans" panose="020B0606030504020204" pitchFamily="34" charset="0"/>
                <a:cs typeface="Open Sans" panose="020B0606030504020204" pitchFamily="34" charset="0"/>
              </a:rPr>
              <a:t>patienttid</a:t>
            </a:r>
            <a:endParaRPr lang="sv-SE" sz="2000" dirty="0">
              <a:solidFill>
                <a:srgbClr val="F2F2F2"/>
              </a:solidFill>
              <a:ea typeface="Open Sans" panose="020B0606030504020204" pitchFamily="34" charset="0"/>
              <a:cs typeface="Open Sans" panose="020B0606030504020204" pitchFamily="34" charset="0"/>
            </a:endParaRPr>
          </a:p>
          <a:p>
            <a:pPr marL="285750" indent="-200025">
              <a:spcBef>
                <a:spcPts val="600"/>
              </a:spcBef>
              <a:spcAft>
                <a:spcPts val="0"/>
              </a:spcAft>
              <a:buFont typeface="Arial" panose="020B0604020202020204" pitchFamily="34" charset="0"/>
              <a:buChar char="•"/>
              <a:defRPr/>
            </a:pPr>
            <a:r>
              <a:rPr lang="sv-SE" sz="2000" b="1" dirty="0">
                <a:solidFill>
                  <a:srgbClr val="F2F2F2"/>
                </a:solidFill>
                <a:ea typeface="Open Sans" panose="020B0606030504020204" pitchFamily="34" charset="0"/>
                <a:cs typeface="Open Sans" panose="020B0606030504020204" pitchFamily="34" charset="0"/>
              </a:rPr>
              <a:t>Karriärmodeller</a:t>
            </a:r>
            <a:r>
              <a:rPr lang="sv-SE" sz="2000" dirty="0">
                <a:solidFill>
                  <a:srgbClr val="F2F2F2"/>
                </a:solidFill>
                <a:ea typeface="Open Sans" panose="020B0606030504020204" pitchFamily="34" charset="0"/>
                <a:cs typeface="Open Sans" panose="020B0606030504020204" pitchFamily="34" charset="0"/>
              </a:rPr>
              <a:t> </a:t>
            </a:r>
            <a:r>
              <a:rPr lang="sv-SE" sz="2000" b="1" dirty="0">
                <a:solidFill>
                  <a:srgbClr val="F2F2F2"/>
                </a:solidFill>
                <a:ea typeface="Open Sans" panose="020B0606030504020204" pitchFamily="34" charset="0"/>
                <a:cs typeface="Open Sans" panose="020B0606030504020204" pitchFamily="34" charset="0"/>
              </a:rPr>
              <a:t>–</a:t>
            </a:r>
            <a:r>
              <a:rPr lang="sv-SE" sz="2000" dirty="0">
                <a:solidFill>
                  <a:srgbClr val="F2F2F2"/>
                </a:solidFill>
                <a:ea typeface="Open Sans" panose="020B0606030504020204" pitchFamily="34" charset="0"/>
                <a:cs typeface="Open Sans" panose="020B0606030504020204" pitchFamily="34" charset="0"/>
              </a:rPr>
              <a:t> tydliggöra kompetenskrav och möjliga utvecklingsvägar för medarbetare i vården</a:t>
            </a:r>
          </a:p>
          <a:p>
            <a:pPr marL="285750" indent="-200025">
              <a:spcBef>
                <a:spcPts val="600"/>
              </a:spcBef>
              <a:spcAft>
                <a:spcPts val="0"/>
              </a:spcAft>
              <a:buFont typeface="Arial" panose="020B0604020202020204" pitchFamily="34" charset="0"/>
              <a:buChar char="•"/>
              <a:defRPr/>
            </a:pPr>
            <a:r>
              <a:rPr lang="sv-SE" sz="2000" b="1" dirty="0">
                <a:solidFill>
                  <a:srgbClr val="F2F2F2"/>
                </a:solidFill>
                <a:ea typeface="Open Sans" panose="020B0606030504020204" pitchFamily="34" charset="0"/>
                <a:cs typeface="Open Sans" panose="020B0606030504020204" pitchFamily="34" charset="0"/>
              </a:rPr>
              <a:t>Kompetensväxling –</a:t>
            </a:r>
            <a:r>
              <a:rPr lang="sv-SE" sz="2000" dirty="0">
                <a:solidFill>
                  <a:srgbClr val="F2F2F2"/>
                </a:solidFill>
                <a:ea typeface="Open Sans" panose="020B0606030504020204" pitchFamily="34" charset="0"/>
                <a:cs typeface="Open Sans" panose="020B0606030504020204" pitchFamily="34" charset="0"/>
              </a:rPr>
              <a:t> säkerställa att rätt kompetens finns tillgänglig genom att förflytta kunskap och uppgifter mellan vårdprofessioner, från vård till administration och med patienten som tydligare resurs</a:t>
            </a:r>
          </a:p>
          <a:p>
            <a:pPr marL="285750" indent="-200025">
              <a:spcBef>
                <a:spcPts val="600"/>
              </a:spcBef>
              <a:spcAft>
                <a:spcPts val="0"/>
              </a:spcAft>
              <a:buFont typeface="Arial" panose="020B0604020202020204" pitchFamily="34" charset="0"/>
              <a:buChar char="•"/>
              <a:defRPr/>
            </a:pPr>
            <a:r>
              <a:rPr lang="sv-SE" sz="2000" b="1" dirty="0">
                <a:solidFill>
                  <a:srgbClr val="F2F2F2"/>
                </a:solidFill>
                <a:ea typeface="Open Sans" panose="020B0606030504020204" pitchFamily="34" charset="0"/>
                <a:cs typeface="Open Sans" panose="020B0606030504020204" pitchFamily="34" charset="0"/>
              </a:rPr>
              <a:t>Kompetensutveckling</a:t>
            </a:r>
            <a:r>
              <a:rPr lang="sv-SE" sz="2000" dirty="0">
                <a:solidFill>
                  <a:srgbClr val="F2F2F2"/>
                </a:solidFill>
                <a:ea typeface="Open Sans" panose="020B0606030504020204" pitchFamily="34" charset="0"/>
                <a:cs typeface="Open Sans" panose="020B0606030504020204" pitchFamily="34" charset="0"/>
              </a:rPr>
              <a:t> av medarbetare och patienter utifrån nya behov </a:t>
            </a:r>
            <a:endParaRPr lang="sv-SE" dirty="0">
              <a:solidFill>
                <a:srgbClr val="F2F2F2"/>
              </a:solidFill>
              <a:ea typeface="Open Sans" panose="020B0606030504020204" pitchFamily="34" charset="0"/>
              <a:cs typeface="Open Sans" panose="020B0606030504020204" pitchFamily="34" charset="0"/>
            </a:endParaRPr>
          </a:p>
        </p:txBody>
      </p:sp>
      <p:pic>
        <p:nvPicPr>
          <p:cNvPr id="4" name="Bildobjekt 3">
            <a:extLst>
              <a:ext uri="{FF2B5EF4-FFF2-40B4-BE49-F238E27FC236}">
                <a16:creationId xmlns:a16="http://schemas.microsoft.com/office/drawing/2014/main" id="{0FCE3BA0-6C5C-41B2-BA11-6D6DE5F93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5463" y="194930"/>
            <a:ext cx="2986110" cy="197033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78846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14CCA42-0F16-4582-BCCA-8AA012996292}"/>
              </a:ext>
            </a:extLst>
          </p:cNvPr>
          <p:cNvGraphicFramePr/>
          <p:nvPr>
            <p:extLst>
              <p:ext uri="{D42A27DB-BD31-4B8C-83A1-F6EECF244321}">
                <p14:modId xmlns:p14="http://schemas.microsoft.com/office/powerpoint/2010/main" val="225059590"/>
              </p:ext>
            </p:extLst>
          </p:nvPr>
        </p:nvGraphicFramePr>
        <p:xfrm>
          <a:off x="368300" y="1307625"/>
          <a:ext cx="114554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textruta 46">
            <a:extLst>
              <a:ext uri="{FF2B5EF4-FFF2-40B4-BE49-F238E27FC236}">
                <a16:creationId xmlns:a16="http://schemas.microsoft.com/office/drawing/2014/main" id="{F0838574-19EC-47DF-8E1E-CFA55C742718}"/>
              </a:ext>
            </a:extLst>
          </p:cNvPr>
          <p:cNvSpPr txBox="1"/>
          <p:nvPr/>
        </p:nvSpPr>
        <p:spPr>
          <a:xfrm>
            <a:off x="8864074" y="3283171"/>
            <a:ext cx="1637392" cy="276999"/>
          </a:xfrm>
          <a:prstGeom prst="rect">
            <a:avLst/>
          </a:prstGeom>
          <a:noFill/>
        </p:spPr>
        <p:txBody>
          <a:bodyPr wrap="square" rtlCol="0">
            <a:spAutoFit/>
          </a:bodyPr>
          <a:lstStyle/>
          <a:p>
            <a:r>
              <a:rPr lang="sv-SE" sz="1200" i="1" dirty="0">
                <a:solidFill>
                  <a:schemeClr val="accent2"/>
                </a:solidFill>
              </a:rPr>
              <a:t>Projektavslut</a:t>
            </a:r>
          </a:p>
        </p:txBody>
      </p:sp>
      <p:sp>
        <p:nvSpPr>
          <p:cNvPr id="62" name="textruta 61">
            <a:extLst>
              <a:ext uri="{FF2B5EF4-FFF2-40B4-BE49-F238E27FC236}">
                <a16:creationId xmlns:a16="http://schemas.microsoft.com/office/drawing/2014/main" id="{BF75A447-6A38-4C8E-861D-43718DF5355C}"/>
              </a:ext>
            </a:extLst>
          </p:cNvPr>
          <p:cNvSpPr txBox="1"/>
          <p:nvPr/>
        </p:nvSpPr>
        <p:spPr>
          <a:xfrm>
            <a:off x="4893847" y="3283172"/>
            <a:ext cx="1637392" cy="276999"/>
          </a:xfrm>
          <a:prstGeom prst="rect">
            <a:avLst/>
          </a:prstGeom>
          <a:noFill/>
        </p:spPr>
        <p:txBody>
          <a:bodyPr wrap="square" rtlCol="0">
            <a:spAutoFit/>
          </a:bodyPr>
          <a:lstStyle/>
          <a:p>
            <a:r>
              <a:rPr lang="sv-SE" sz="1200" i="1" dirty="0">
                <a:solidFill>
                  <a:schemeClr val="accent2"/>
                </a:solidFill>
              </a:rPr>
              <a:t>Projektstart</a:t>
            </a:r>
          </a:p>
        </p:txBody>
      </p:sp>
      <p:sp>
        <p:nvSpPr>
          <p:cNvPr id="3" name="Rubrik 2">
            <a:extLst>
              <a:ext uri="{FF2B5EF4-FFF2-40B4-BE49-F238E27FC236}">
                <a16:creationId xmlns:a16="http://schemas.microsoft.com/office/drawing/2014/main" id="{E324843D-5C2F-443F-9152-9BEBCF769BB2}"/>
              </a:ext>
            </a:extLst>
          </p:cNvPr>
          <p:cNvSpPr>
            <a:spLocks noGrp="1"/>
          </p:cNvSpPr>
          <p:nvPr>
            <p:ph type="title"/>
          </p:nvPr>
        </p:nvSpPr>
        <p:spPr>
          <a:xfrm>
            <a:off x="435145" y="131708"/>
            <a:ext cx="10515600" cy="1325563"/>
          </a:xfrm>
        </p:spPr>
        <p:txBody>
          <a:bodyPr/>
          <a:lstStyle/>
          <a:p>
            <a:r>
              <a:rPr lang="sv-SE" sz="3200" dirty="0">
                <a:latin typeface="+mj-lt"/>
              </a:rPr>
              <a:t>Vägen för idéer och förslag går via omställningsprogrammet</a:t>
            </a:r>
          </a:p>
        </p:txBody>
      </p:sp>
      <p:grpSp>
        <p:nvGrpSpPr>
          <p:cNvPr id="14" name="Grupp 13">
            <a:extLst>
              <a:ext uri="{FF2B5EF4-FFF2-40B4-BE49-F238E27FC236}">
                <a16:creationId xmlns:a16="http://schemas.microsoft.com/office/drawing/2014/main" id="{F1F63853-785F-42E8-A383-2A43C968829B}"/>
              </a:ext>
            </a:extLst>
          </p:cNvPr>
          <p:cNvGrpSpPr/>
          <p:nvPr/>
        </p:nvGrpSpPr>
        <p:grpSpPr>
          <a:xfrm>
            <a:off x="233087" y="1845883"/>
            <a:ext cx="2433940" cy="2520837"/>
            <a:chOff x="196016" y="1808812"/>
            <a:chExt cx="2433940" cy="2520837"/>
          </a:xfrm>
        </p:grpSpPr>
        <p:sp>
          <p:nvSpPr>
            <p:cNvPr id="7" name="textruta 6">
              <a:extLst>
                <a:ext uri="{FF2B5EF4-FFF2-40B4-BE49-F238E27FC236}">
                  <a16:creationId xmlns:a16="http://schemas.microsoft.com/office/drawing/2014/main" id="{38F597A2-E582-4A86-840A-69551D01EFB5}"/>
                </a:ext>
              </a:extLst>
            </p:cNvPr>
            <p:cNvSpPr txBox="1"/>
            <p:nvPr/>
          </p:nvSpPr>
          <p:spPr>
            <a:xfrm>
              <a:off x="196016" y="1808812"/>
              <a:ext cx="2433940" cy="1222624"/>
            </a:xfrm>
            <a:prstGeom prst="rect">
              <a:avLst/>
            </a:prstGeom>
            <a:solidFill>
              <a:schemeClr val="accent2"/>
            </a:solidFill>
          </p:spPr>
          <p:txBody>
            <a:bodyPr wrap="square" tIns="72000" bIns="72000" rtlCol="0" anchor="ctr">
              <a:spAutoFit/>
            </a:bodyPr>
            <a:lstStyle/>
            <a:p>
              <a:pPr algn="ctr"/>
              <a:r>
                <a:rPr lang="sv-SE" sz="1400" dirty="0">
                  <a:solidFill>
                    <a:schemeClr val="bg1"/>
                  </a:solidFill>
                </a:rPr>
                <a:t>Förslag initiativ/projekt som påverkar flera verksamhetsområden kanaliseras till omställningsprogrammet.</a:t>
              </a:r>
            </a:p>
          </p:txBody>
        </p:sp>
        <p:sp>
          <p:nvSpPr>
            <p:cNvPr id="13" name="Pil: böjd 12">
              <a:extLst>
                <a:ext uri="{FF2B5EF4-FFF2-40B4-BE49-F238E27FC236}">
                  <a16:creationId xmlns:a16="http://schemas.microsoft.com/office/drawing/2014/main" id="{311EAA64-7FB0-4C15-A0C2-08CC83D1499A}"/>
                </a:ext>
              </a:extLst>
            </p:cNvPr>
            <p:cNvSpPr/>
            <p:nvPr/>
          </p:nvSpPr>
          <p:spPr>
            <a:xfrm flipV="1">
              <a:off x="196016" y="2990334"/>
              <a:ext cx="1394141" cy="1339315"/>
            </a:xfrm>
            <a:prstGeom prst="bentArrow">
              <a:avLst>
                <a:gd name="adj1" fmla="val 26669"/>
                <a:gd name="adj2" fmla="val 25000"/>
                <a:gd name="adj3" fmla="val 25000"/>
                <a:gd name="adj4" fmla="val 7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cxnSp>
        <p:nvCxnSpPr>
          <p:cNvPr id="16" name="Rak koppling 15">
            <a:extLst>
              <a:ext uri="{FF2B5EF4-FFF2-40B4-BE49-F238E27FC236}">
                <a16:creationId xmlns:a16="http://schemas.microsoft.com/office/drawing/2014/main" id="{C8246C85-2744-47A2-AC1A-1F6959C180DC}"/>
              </a:ext>
            </a:extLst>
          </p:cNvPr>
          <p:cNvCxnSpPr>
            <a:cxnSpLocks/>
          </p:cNvCxnSpPr>
          <p:nvPr/>
        </p:nvCxnSpPr>
        <p:spPr>
          <a:xfrm>
            <a:off x="2383162" y="4484344"/>
            <a:ext cx="0" cy="118998"/>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3" name="Rak koppling 42">
            <a:extLst>
              <a:ext uri="{FF2B5EF4-FFF2-40B4-BE49-F238E27FC236}">
                <a16:creationId xmlns:a16="http://schemas.microsoft.com/office/drawing/2014/main" id="{7F10C27E-2DDE-43FA-96B0-7E58A6E7D417}"/>
              </a:ext>
            </a:extLst>
          </p:cNvPr>
          <p:cNvCxnSpPr>
            <a:cxnSpLocks/>
          </p:cNvCxnSpPr>
          <p:nvPr/>
        </p:nvCxnSpPr>
        <p:spPr>
          <a:xfrm>
            <a:off x="4124581" y="4487554"/>
            <a:ext cx="0" cy="1096712"/>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3" name="Rak koppling 62">
            <a:extLst>
              <a:ext uri="{FF2B5EF4-FFF2-40B4-BE49-F238E27FC236}">
                <a16:creationId xmlns:a16="http://schemas.microsoft.com/office/drawing/2014/main" id="{6827EB3D-768F-482D-B02A-AC4852C6FD2E}"/>
              </a:ext>
            </a:extLst>
          </p:cNvPr>
          <p:cNvCxnSpPr>
            <a:cxnSpLocks/>
          </p:cNvCxnSpPr>
          <p:nvPr/>
        </p:nvCxnSpPr>
        <p:spPr>
          <a:xfrm>
            <a:off x="5692945" y="4484344"/>
            <a:ext cx="0" cy="118998"/>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5" name="Rak koppling 64">
            <a:extLst>
              <a:ext uri="{FF2B5EF4-FFF2-40B4-BE49-F238E27FC236}">
                <a16:creationId xmlns:a16="http://schemas.microsoft.com/office/drawing/2014/main" id="{3DF17A97-A82C-41A9-A5F3-A26FAFC92D24}"/>
              </a:ext>
            </a:extLst>
          </p:cNvPr>
          <p:cNvCxnSpPr>
            <a:cxnSpLocks/>
          </p:cNvCxnSpPr>
          <p:nvPr/>
        </p:nvCxnSpPr>
        <p:spPr>
          <a:xfrm>
            <a:off x="9053625" y="4484344"/>
            <a:ext cx="0" cy="118998"/>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44" name="Rektangel 43">
            <a:extLst>
              <a:ext uri="{FF2B5EF4-FFF2-40B4-BE49-F238E27FC236}">
                <a16:creationId xmlns:a16="http://schemas.microsoft.com/office/drawing/2014/main" id="{26CB3A55-9EE6-41AE-AEF3-66433613CB4A}"/>
              </a:ext>
            </a:extLst>
          </p:cNvPr>
          <p:cNvSpPr/>
          <p:nvPr/>
        </p:nvSpPr>
        <p:spPr>
          <a:xfrm>
            <a:off x="1492503" y="4603342"/>
            <a:ext cx="2433940" cy="944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400" dirty="0">
                <a:solidFill>
                  <a:sysClr val="windowText" lastClr="000000"/>
                </a:solidFill>
              </a:rPr>
              <a:t>Prioritering och förslag till hälso- och sjukvårdens ledningsgrupp om fortsatt framdrift sker i omställnings-programmet.</a:t>
            </a:r>
          </a:p>
        </p:txBody>
      </p:sp>
      <p:sp>
        <p:nvSpPr>
          <p:cNvPr id="48" name="Rektangel 47">
            <a:extLst>
              <a:ext uri="{FF2B5EF4-FFF2-40B4-BE49-F238E27FC236}">
                <a16:creationId xmlns:a16="http://schemas.microsoft.com/office/drawing/2014/main" id="{72FA82D8-FD3F-4B9D-A505-BF235564B6C7}"/>
              </a:ext>
            </a:extLst>
          </p:cNvPr>
          <p:cNvSpPr/>
          <p:nvPr/>
        </p:nvSpPr>
        <p:spPr>
          <a:xfrm>
            <a:off x="3342615" y="5584267"/>
            <a:ext cx="1897818" cy="544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400" dirty="0">
                <a:solidFill>
                  <a:sysClr val="windowText" lastClr="000000"/>
                </a:solidFill>
              </a:rPr>
              <a:t>Projektdirektiv tas fram i programgrupp. </a:t>
            </a:r>
            <a:endParaRPr lang="sv-SE" sz="1400" strike="sngStrike" dirty="0">
              <a:solidFill>
                <a:sysClr val="windowText" lastClr="000000"/>
              </a:solidFill>
            </a:endParaRPr>
          </a:p>
        </p:txBody>
      </p:sp>
      <p:sp>
        <p:nvSpPr>
          <p:cNvPr id="26" name="Rektangel 25">
            <a:extLst>
              <a:ext uri="{FF2B5EF4-FFF2-40B4-BE49-F238E27FC236}">
                <a16:creationId xmlns:a16="http://schemas.microsoft.com/office/drawing/2014/main" id="{5456E0F1-2779-45A4-8121-12BD087498A7}"/>
              </a:ext>
            </a:extLst>
          </p:cNvPr>
          <p:cNvSpPr/>
          <p:nvPr/>
        </p:nvSpPr>
        <p:spPr>
          <a:xfrm>
            <a:off x="4817420" y="4605870"/>
            <a:ext cx="2202730" cy="544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400" dirty="0">
                <a:solidFill>
                  <a:sysClr val="windowText" lastClr="000000"/>
                </a:solidFill>
              </a:rPr>
              <a:t>Projektgrupp formeras och projektplan tas fram.</a:t>
            </a:r>
          </a:p>
        </p:txBody>
      </p:sp>
      <p:sp>
        <p:nvSpPr>
          <p:cNvPr id="27" name="Rektangel 26">
            <a:extLst>
              <a:ext uri="{FF2B5EF4-FFF2-40B4-BE49-F238E27FC236}">
                <a16:creationId xmlns:a16="http://schemas.microsoft.com/office/drawing/2014/main" id="{C1C6BFFA-7166-46D9-A1DA-763C543C2480}"/>
              </a:ext>
            </a:extLst>
          </p:cNvPr>
          <p:cNvSpPr/>
          <p:nvPr/>
        </p:nvSpPr>
        <p:spPr>
          <a:xfrm>
            <a:off x="8124129" y="4603342"/>
            <a:ext cx="2786887" cy="924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400" dirty="0">
                <a:solidFill>
                  <a:sysClr val="windowText" lastClr="000000"/>
                </a:solidFill>
              </a:rPr>
              <a:t>Överlämning till verksamhet/ förvaltning, alt ställningstagande om fortsättning om det är ett pilotprojekt.</a:t>
            </a:r>
          </a:p>
        </p:txBody>
      </p:sp>
      <p:cxnSp>
        <p:nvCxnSpPr>
          <p:cNvPr id="66" name="Rak koppling 65">
            <a:extLst>
              <a:ext uri="{FF2B5EF4-FFF2-40B4-BE49-F238E27FC236}">
                <a16:creationId xmlns:a16="http://schemas.microsoft.com/office/drawing/2014/main" id="{D8404290-CAF0-4409-95EB-C1F4F2403637}"/>
              </a:ext>
            </a:extLst>
          </p:cNvPr>
          <p:cNvCxnSpPr>
            <a:cxnSpLocks/>
          </p:cNvCxnSpPr>
          <p:nvPr/>
        </p:nvCxnSpPr>
        <p:spPr>
          <a:xfrm>
            <a:off x="3174078" y="2864364"/>
            <a:ext cx="0" cy="63569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7" name="Rak koppling 66">
            <a:extLst>
              <a:ext uri="{FF2B5EF4-FFF2-40B4-BE49-F238E27FC236}">
                <a16:creationId xmlns:a16="http://schemas.microsoft.com/office/drawing/2014/main" id="{0EF9818B-162A-4F08-A37D-744F959B7338}"/>
              </a:ext>
            </a:extLst>
          </p:cNvPr>
          <p:cNvCxnSpPr>
            <a:cxnSpLocks/>
          </p:cNvCxnSpPr>
          <p:nvPr/>
        </p:nvCxnSpPr>
        <p:spPr>
          <a:xfrm flipH="1">
            <a:off x="4817855" y="2119902"/>
            <a:ext cx="145" cy="1380152"/>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46" name="Rektangel 45">
            <a:extLst>
              <a:ext uri="{FF2B5EF4-FFF2-40B4-BE49-F238E27FC236}">
                <a16:creationId xmlns:a16="http://schemas.microsoft.com/office/drawing/2014/main" id="{71D43F4C-350F-4311-B2A6-2C3AE1F3E454}"/>
              </a:ext>
            </a:extLst>
          </p:cNvPr>
          <p:cNvSpPr/>
          <p:nvPr/>
        </p:nvSpPr>
        <p:spPr>
          <a:xfrm>
            <a:off x="2858282" y="2119901"/>
            <a:ext cx="1676764" cy="744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sv-SE" sz="1400" dirty="0">
                <a:solidFill>
                  <a:sysClr val="windowText" lastClr="000000"/>
                </a:solidFill>
              </a:rPr>
              <a:t>Ledningsgruppen beslutar/avslår initiativ.</a:t>
            </a:r>
          </a:p>
        </p:txBody>
      </p:sp>
      <p:sp>
        <p:nvSpPr>
          <p:cNvPr id="52" name="Rektangel 51">
            <a:extLst>
              <a:ext uri="{FF2B5EF4-FFF2-40B4-BE49-F238E27FC236}">
                <a16:creationId xmlns:a16="http://schemas.microsoft.com/office/drawing/2014/main" id="{B9F9F7DA-20D4-4507-8229-1BC428B9AA62}"/>
              </a:ext>
            </a:extLst>
          </p:cNvPr>
          <p:cNvSpPr/>
          <p:nvPr/>
        </p:nvSpPr>
        <p:spPr>
          <a:xfrm>
            <a:off x="4061011" y="1629689"/>
            <a:ext cx="2358727" cy="474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sv-SE" sz="1400" dirty="0">
                <a:solidFill>
                  <a:sysClr val="windowText" lastClr="000000"/>
                </a:solidFill>
              </a:rPr>
              <a:t>Ledningsgruppen beslutar om projektdirektiv. </a:t>
            </a:r>
          </a:p>
        </p:txBody>
      </p:sp>
      <p:cxnSp>
        <p:nvCxnSpPr>
          <p:cNvPr id="68" name="Rak koppling 67">
            <a:extLst>
              <a:ext uri="{FF2B5EF4-FFF2-40B4-BE49-F238E27FC236}">
                <a16:creationId xmlns:a16="http://schemas.microsoft.com/office/drawing/2014/main" id="{6895F7EF-1260-4281-878D-DB5CFE3193DF}"/>
              </a:ext>
            </a:extLst>
          </p:cNvPr>
          <p:cNvCxnSpPr>
            <a:cxnSpLocks/>
          </p:cNvCxnSpPr>
          <p:nvPr/>
        </p:nvCxnSpPr>
        <p:spPr>
          <a:xfrm>
            <a:off x="11002932" y="2658140"/>
            <a:ext cx="0" cy="84296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77B8CC89-B055-4319-9C78-840868F94416}"/>
              </a:ext>
            </a:extLst>
          </p:cNvPr>
          <p:cNvSpPr/>
          <p:nvPr/>
        </p:nvSpPr>
        <p:spPr>
          <a:xfrm>
            <a:off x="9488640" y="1874320"/>
            <a:ext cx="2621842" cy="924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400" dirty="0">
                <a:solidFill>
                  <a:sysClr val="windowText" lastClr="000000"/>
                </a:solidFill>
              </a:rPr>
              <a:t>T ex i form av tidsbesparing för medarbetare, mer </a:t>
            </a:r>
            <a:r>
              <a:rPr lang="sv-SE" sz="1400" dirty="0" err="1">
                <a:solidFill>
                  <a:sysClr val="windowText" lastClr="000000"/>
                </a:solidFill>
              </a:rPr>
              <a:t>patienttid</a:t>
            </a:r>
            <a:r>
              <a:rPr lang="sv-SE" sz="1400" dirty="0">
                <a:solidFill>
                  <a:sysClr val="windowText" lastClr="000000"/>
                </a:solidFill>
              </a:rPr>
              <a:t> eller annan kvalitetsförbättring.</a:t>
            </a:r>
          </a:p>
        </p:txBody>
      </p:sp>
    </p:spTree>
    <p:extLst>
      <p:ext uri="{BB962C8B-B14F-4D97-AF65-F5344CB8AC3E}">
        <p14:creationId xmlns:p14="http://schemas.microsoft.com/office/powerpoint/2010/main" val="856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D9A71D0D-52C1-4D57-9775-F1B252764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520" y="223541"/>
            <a:ext cx="1948392" cy="2941690"/>
          </a:xfrm>
          <a:prstGeom prst="rect">
            <a:avLst/>
          </a:prstGeom>
        </p:spPr>
      </p:pic>
      <p:pic>
        <p:nvPicPr>
          <p:cNvPr id="7" name="Bildobjekt 6">
            <a:extLst>
              <a:ext uri="{FF2B5EF4-FFF2-40B4-BE49-F238E27FC236}">
                <a16:creationId xmlns:a16="http://schemas.microsoft.com/office/drawing/2014/main" id="{6CFFBB14-27A1-4E53-B699-CFD723BDC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8606">
            <a:off x="9275293" y="2970171"/>
            <a:ext cx="2115241" cy="3172862"/>
          </a:xfrm>
          <a:prstGeom prst="rect">
            <a:avLst/>
          </a:prstGeom>
        </p:spPr>
      </p:pic>
      <p:sp>
        <p:nvSpPr>
          <p:cNvPr id="2" name="Rubrik 1">
            <a:extLst>
              <a:ext uri="{FF2B5EF4-FFF2-40B4-BE49-F238E27FC236}">
                <a16:creationId xmlns:a16="http://schemas.microsoft.com/office/drawing/2014/main" id="{77B7710C-0F13-491C-AED2-4B7A72F6DAD3}"/>
              </a:ext>
            </a:extLst>
          </p:cNvPr>
          <p:cNvSpPr>
            <a:spLocks noGrp="1"/>
          </p:cNvSpPr>
          <p:nvPr>
            <p:ph type="title"/>
          </p:nvPr>
        </p:nvSpPr>
        <p:spPr>
          <a:xfrm>
            <a:off x="490291" y="-159245"/>
            <a:ext cx="10515600" cy="1325563"/>
          </a:xfrm>
        </p:spPr>
        <p:txBody>
          <a:bodyPr>
            <a:normAutofit/>
          </a:bodyPr>
          <a:lstStyle/>
          <a:p>
            <a:r>
              <a:rPr lang="sv-SE" b="0" dirty="0">
                <a:latin typeface="+mj-lt"/>
              </a:rPr>
              <a:t>FÖR KRONOBERGAREN!</a:t>
            </a:r>
          </a:p>
        </p:txBody>
      </p:sp>
      <p:pic>
        <p:nvPicPr>
          <p:cNvPr id="19" name="Bildobjekt 18">
            <a:extLst>
              <a:ext uri="{FF2B5EF4-FFF2-40B4-BE49-F238E27FC236}">
                <a16:creationId xmlns:a16="http://schemas.microsoft.com/office/drawing/2014/main" id="{631E65FC-9FA0-4B51-A163-47ABDACAF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762"/>
          <a:stretch/>
        </p:blipFill>
        <p:spPr>
          <a:xfrm>
            <a:off x="6492890" y="2666777"/>
            <a:ext cx="2555989" cy="3459701"/>
          </a:xfrm>
          <a:prstGeom prst="rect">
            <a:avLst/>
          </a:prstGeom>
        </p:spPr>
      </p:pic>
      <p:pic>
        <p:nvPicPr>
          <p:cNvPr id="15" name="Bildobjekt 14">
            <a:extLst>
              <a:ext uri="{FF2B5EF4-FFF2-40B4-BE49-F238E27FC236}">
                <a16:creationId xmlns:a16="http://schemas.microsoft.com/office/drawing/2014/main" id="{53A67826-923B-4847-B83B-90891AF7C8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61652">
            <a:off x="4284615" y="3152572"/>
            <a:ext cx="2017410" cy="3026114"/>
          </a:xfrm>
          <a:prstGeom prst="rect">
            <a:avLst/>
          </a:prstGeom>
        </p:spPr>
      </p:pic>
      <p:pic>
        <p:nvPicPr>
          <p:cNvPr id="17" name="Bildobjekt 16">
            <a:extLst>
              <a:ext uri="{FF2B5EF4-FFF2-40B4-BE49-F238E27FC236}">
                <a16:creationId xmlns:a16="http://schemas.microsoft.com/office/drawing/2014/main" id="{95CA71DB-7D92-4CD5-8122-F7606B6C8A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5613" y="1551630"/>
            <a:ext cx="3112478" cy="2074985"/>
          </a:xfrm>
          <a:prstGeom prst="rect">
            <a:avLst/>
          </a:prstGeom>
        </p:spPr>
      </p:pic>
      <p:pic>
        <p:nvPicPr>
          <p:cNvPr id="9" name="Bildobjekt 8">
            <a:extLst>
              <a:ext uri="{FF2B5EF4-FFF2-40B4-BE49-F238E27FC236}">
                <a16:creationId xmlns:a16="http://schemas.microsoft.com/office/drawing/2014/main" id="{DF893C0C-BF41-4880-BE0F-80A85A38DB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92272">
            <a:off x="449953" y="1493282"/>
            <a:ext cx="1986966" cy="2991611"/>
          </a:xfrm>
          <a:prstGeom prst="rect">
            <a:avLst/>
          </a:prstGeom>
        </p:spPr>
      </p:pic>
      <p:pic>
        <p:nvPicPr>
          <p:cNvPr id="5" name="Platshållare för innehåll 4">
            <a:extLst>
              <a:ext uri="{FF2B5EF4-FFF2-40B4-BE49-F238E27FC236}">
                <a16:creationId xmlns:a16="http://schemas.microsoft.com/office/drawing/2014/main" id="{A1860E67-F6FA-4DEB-8E58-987E50FF867E}"/>
              </a:ext>
            </a:extLst>
          </p:cNvPr>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5952207" y="1551630"/>
            <a:ext cx="2305002" cy="1536669"/>
          </a:xfrm>
        </p:spPr>
      </p:pic>
      <p:pic>
        <p:nvPicPr>
          <p:cNvPr id="23" name="Bildobjekt 22">
            <a:extLst>
              <a:ext uri="{FF2B5EF4-FFF2-40B4-BE49-F238E27FC236}">
                <a16:creationId xmlns:a16="http://schemas.microsoft.com/office/drawing/2014/main" id="{B4380D39-3F74-4DBE-AB82-61A3163166F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3271" y="3946807"/>
            <a:ext cx="3298760" cy="2199173"/>
          </a:xfrm>
          <a:prstGeom prst="rect">
            <a:avLst/>
          </a:prstGeom>
        </p:spPr>
      </p:pic>
    </p:spTree>
    <p:extLst>
      <p:ext uri="{BB962C8B-B14F-4D97-AF65-F5344CB8AC3E}">
        <p14:creationId xmlns:p14="http://schemas.microsoft.com/office/powerpoint/2010/main" val="2278655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4F4A539D-A714-454A-B5DE-61BDC34914C8}"/>
              </a:ext>
            </a:extLst>
          </p:cNvPr>
          <p:cNvSpPr txBox="1"/>
          <p:nvPr/>
        </p:nvSpPr>
        <p:spPr>
          <a:xfrm>
            <a:off x="0" y="5486403"/>
            <a:ext cx="12191999" cy="523220"/>
          </a:xfrm>
          <a:prstGeom prst="rect">
            <a:avLst/>
          </a:prstGeom>
          <a:noFill/>
        </p:spPr>
        <p:txBody>
          <a:bodyPr wrap="square" rtlCol="0">
            <a:spAutoFit/>
          </a:bodyPr>
          <a:lstStyle/>
          <a:p>
            <a:pPr algn="ctr"/>
            <a:r>
              <a:rPr lang="sv-SE" sz="2800" dirty="0">
                <a:solidFill>
                  <a:schemeClr val="accent3"/>
                </a:solidFill>
                <a:latin typeface="+mj-lt"/>
              </a:rPr>
              <a:t>REGIONKRONOBERG.SE/OMSTALLNINGNARAVARD</a:t>
            </a:r>
          </a:p>
        </p:txBody>
      </p:sp>
    </p:spTree>
    <p:extLst>
      <p:ext uri="{BB962C8B-B14F-4D97-AF65-F5344CB8AC3E}">
        <p14:creationId xmlns:p14="http://schemas.microsoft.com/office/powerpoint/2010/main" val="380257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B924373-6061-4181-9CC1-B5506A541B7A}"/>
              </a:ext>
            </a:extLst>
          </p:cNvPr>
          <p:cNvSpPr>
            <a:spLocks noGrp="1"/>
          </p:cNvSpPr>
          <p:nvPr>
            <p:ph type="ctrTitle"/>
          </p:nvPr>
        </p:nvSpPr>
        <p:spPr>
          <a:xfrm>
            <a:off x="819150" y="2140535"/>
            <a:ext cx="6401781" cy="2387600"/>
          </a:xfrm>
        </p:spPr>
        <p:txBody>
          <a:bodyPr/>
          <a:lstStyle/>
          <a:p>
            <a:r>
              <a:rPr lang="sv-SE" dirty="0"/>
              <a:t>VARFÖR BEHÖVS FÖRÄNDRING?</a:t>
            </a:r>
          </a:p>
        </p:txBody>
      </p:sp>
      <p:sp>
        <p:nvSpPr>
          <p:cNvPr id="4" name="Underrubrik 3">
            <a:extLst>
              <a:ext uri="{FF2B5EF4-FFF2-40B4-BE49-F238E27FC236}">
                <a16:creationId xmlns:a16="http://schemas.microsoft.com/office/drawing/2014/main" id="{8F485473-7B99-4CD5-861A-B1CFA633761B}"/>
              </a:ext>
            </a:extLst>
          </p:cNvPr>
          <p:cNvSpPr>
            <a:spLocks noGrp="1"/>
          </p:cNvSpPr>
          <p:nvPr>
            <p:ph type="subTitle" idx="1"/>
          </p:nvPr>
        </p:nvSpPr>
        <p:spPr/>
        <p:txBody>
          <a:bodyPr>
            <a:normAutofit lnSpcReduction="10000"/>
          </a:bodyPr>
          <a:lstStyle/>
          <a:p>
            <a:endParaRPr lang="sv-SE"/>
          </a:p>
        </p:txBody>
      </p:sp>
    </p:spTree>
    <p:extLst>
      <p:ext uri="{BB962C8B-B14F-4D97-AF65-F5344CB8AC3E}">
        <p14:creationId xmlns:p14="http://schemas.microsoft.com/office/powerpoint/2010/main" val="422498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9F80E9F9-FF49-4D90-BC2E-358DD33B5473}"/>
              </a:ext>
            </a:extLst>
          </p:cNvPr>
          <p:cNvPicPr>
            <a:picLocks noChangeAspect="1"/>
          </p:cNvPicPr>
          <p:nvPr/>
        </p:nvPicPr>
        <p:blipFill rotWithShape="1">
          <a:blip r:embed="rId6">
            <a:extLst>
              <a:ext uri="{28A0092B-C50C-407E-A947-70E740481C1C}">
                <a14:useLocalDpi xmlns:a14="http://schemas.microsoft.com/office/drawing/2010/main" val="0"/>
              </a:ext>
            </a:extLst>
          </a:blip>
          <a:srcRect l="22088" t="23422" r="21911" b="22356"/>
          <a:stretch/>
        </p:blipFill>
        <p:spPr>
          <a:xfrm>
            <a:off x="1118961" y="2803624"/>
            <a:ext cx="1626632" cy="1574989"/>
          </a:xfrm>
          <a:prstGeom prst="rect">
            <a:avLst/>
          </a:prstGeom>
        </p:spPr>
      </p:pic>
      <p:pic>
        <p:nvPicPr>
          <p:cNvPr id="18" name="Bildobjekt 17">
            <a:extLst>
              <a:ext uri="{FF2B5EF4-FFF2-40B4-BE49-F238E27FC236}">
                <a16:creationId xmlns:a16="http://schemas.microsoft.com/office/drawing/2014/main" id="{4D0FB6D1-F067-4F9E-8E12-14EE3BAAA0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24280">
            <a:off x="9572318" y="3729567"/>
            <a:ext cx="1750000" cy="1750000"/>
          </a:xfrm>
          <a:prstGeom prst="rect">
            <a:avLst/>
          </a:prstGeom>
        </p:spPr>
      </p:pic>
      <p:pic>
        <p:nvPicPr>
          <p:cNvPr id="13" name="Bildobjekt 12">
            <a:extLst>
              <a:ext uri="{FF2B5EF4-FFF2-40B4-BE49-F238E27FC236}">
                <a16:creationId xmlns:a16="http://schemas.microsoft.com/office/drawing/2014/main" id="{AE4EC7F8-DEBD-43DE-A9D1-331383DAE4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4285" y="1538128"/>
            <a:ext cx="1750000" cy="1750000"/>
          </a:xfrm>
          <a:prstGeom prst="rect">
            <a:avLst/>
          </a:prstGeom>
        </p:spPr>
      </p:pic>
      <p:graphicFrame>
        <p:nvGraphicFramePr>
          <p:cNvPr id="4" name="Objekt 3" hidden="1">
            <a:extLst>
              <a:ext uri="{FF2B5EF4-FFF2-40B4-BE49-F238E27FC236}">
                <a16:creationId xmlns:a16="http://schemas.microsoft.com/office/drawing/2014/main" id="{7ED0DA1E-4D6F-4423-8D9C-A6CBFC93DD0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think-cell Slide" r:id="rId9" imgW="395" imgH="396" progId="TCLayout.ActiveDocument.1">
                  <p:embed/>
                </p:oleObj>
              </mc:Choice>
              <mc:Fallback>
                <p:oleObj name="think-cell Slide" r:id="rId9" imgW="395" imgH="396" progId="TCLayout.ActiveDocument.1">
                  <p:embed/>
                  <p:pic>
                    <p:nvPicPr>
                      <p:cNvPr id="4" name="Objekt 3" hidden="1">
                        <a:extLst>
                          <a:ext uri="{FF2B5EF4-FFF2-40B4-BE49-F238E27FC236}">
                            <a16:creationId xmlns:a16="http://schemas.microsoft.com/office/drawing/2014/main" id="{7ED0DA1E-4D6F-4423-8D9C-A6CBFC93DD0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6" name="Rektangel 35" hidden="1">
            <a:extLst>
              <a:ext uri="{FF2B5EF4-FFF2-40B4-BE49-F238E27FC236}">
                <a16:creationId xmlns:a16="http://schemas.microsoft.com/office/drawing/2014/main" id="{A5CB7519-2E31-4DBE-9F52-2FC82FABD8A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Rubrik 1">
            <a:extLst>
              <a:ext uri="{FF2B5EF4-FFF2-40B4-BE49-F238E27FC236}">
                <a16:creationId xmlns:a16="http://schemas.microsoft.com/office/drawing/2014/main" id="{4DA8F601-A36A-4910-A0C9-D29AA11BF88B}"/>
              </a:ext>
            </a:extLst>
          </p:cNvPr>
          <p:cNvSpPr>
            <a:spLocks noGrp="1"/>
          </p:cNvSpPr>
          <p:nvPr>
            <p:ph type="title"/>
          </p:nvPr>
        </p:nvSpPr>
        <p:spPr>
          <a:xfrm>
            <a:off x="667141" y="-252988"/>
            <a:ext cx="11353800" cy="1325563"/>
          </a:xfrm>
        </p:spPr>
        <p:txBody>
          <a:bodyPr>
            <a:normAutofit/>
          </a:bodyPr>
          <a:lstStyle/>
          <a:p>
            <a:r>
              <a:rPr lang="sv-SE" sz="3200" dirty="0">
                <a:latin typeface="+mj-lt"/>
              </a:rPr>
              <a:t>Nya behov och förutsättningar </a:t>
            </a:r>
          </a:p>
        </p:txBody>
      </p:sp>
      <p:sp>
        <p:nvSpPr>
          <p:cNvPr id="7" name="Rektangel 6">
            <a:extLst>
              <a:ext uri="{FF2B5EF4-FFF2-40B4-BE49-F238E27FC236}">
                <a16:creationId xmlns:a16="http://schemas.microsoft.com/office/drawing/2014/main" id="{8F025C62-9154-40AC-8717-57B82B1A6B62}"/>
              </a:ext>
            </a:extLst>
          </p:cNvPr>
          <p:cNvSpPr/>
          <p:nvPr/>
        </p:nvSpPr>
        <p:spPr>
          <a:xfrm>
            <a:off x="1239134" y="2114039"/>
            <a:ext cx="3579812" cy="3831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3" name="textruta 2">
            <a:extLst>
              <a:ext uri="{FF2B5EF4-FFF2-40B4-BE49-F238E27FC236}">
                <a16:creationId xmlns:a16="http://schemas.microsoft.com/office/drawing/2014/main" id="{9CA7E623-3A6B-4894-9913-01E0AD9CF73A}"/>
              </a:ext>
            </a:extLst>
          </p:cNvPr>
          <p:cNvSpPr txBox="1"/>
          <p:nvPr/>
        </p:nvSpPr>
        <p:spPr>
          <a:xfrm>
            <a:off x="708743" y="4404550"/>
            <a:ext cx="3875362" cy="461665"/>
          </a:xfrm>
          <a:prstGeom prst="rect">
            <a:avLst/>
          </a:prstGeom>
          <a:noFill/>
        </p:spPr>
        <p:txBody>
          <a:bodyPr wrap="square" rtlCol="0">
            <a:spAutoFit/>
          </a:bodyPr>
          <a:lstStyle/>
          <a:p>
            <a:r>
              <a:rPr lang="sv-SE" sz="1600" b="1" dirty="0"/>
              <a:t>Utvecklingen ger nya möjligheter</a:t>
            </a:r>
          </a:p>
          <a:p>
            <a:pPr>
              <a:buClr>
                <a:schemeClr val="accent2"/>
              </a:buClr>
            </a:pPr>
            <a:endParaRPr lang="sv-SE" sz="800" b="1" dirty="0"/>
          </a:p>
        </p:txBody>
      </p:sp>
      <p:sp>
        <p:nvSpPr>
          <p:cNvPr id="5" name="Likbent triangel 4">
            <a:extLst>
              <a:ext uri="{FF2B5EF4-FFF2-40B4-BE49-F238E27FC236}">
                <a16:creationId xmlns:a16="http://schemas.microsoft.com/office/drawing/2014/main" id="{84C8714E-37E9-4960-860A-53339084573B}"/>
              </a:ext>
            </a:extLst>
          </p:cNvPr>
          <p:cNvSpPr/>
          <p:nvPr/>
        </p:nvSpPr>
        <p:spPr>
          <a:xfrm rot="5400000">
            <a:off x="2754288" y="3565773"/>
            <a:ext cx="4380085" cy="434557"/>
          </a:xfrm>
          <a:prstGeom prst="triangle">
            <a:avLst>
              <a:gd name="adj" fmla="val 50339"/>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F2297E64-3E12-4F9B-AF56-2C78D9B4DF1F}"/>
              </a:ext>
            </a:extLst>
          </p:cNvPr>
          <p:cNvSpPr/>
          <p:nvPr/>
        </p:nvSpPr>
        <p:spPr>
          <a:xfrm>
            <a:off x="8649526" y="2611175"/>
            <a:ext cx="2780840" cy="448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b="1" dirty="0">
                <a:solidFill>
                  <a:prstClr val="black"/>
                </a:solidFill>
                <a:latin typeface="Arial" panose="020B0604020202020204"/>
              </a:rPr>
              <a:t>Vi lever längre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a:solidFill>
                  <a:prstClr val="black"/>
                </a:solidFill>
                <a:latin typeface="Arial" panose="020B0604020202020204"/>
              </a:rPr>
              <a:t>Befolkningen ökar och andelen äldre blir större </a:t>
            </a:r>
            <a:endParaRPr kumimoji="0" lang="sv-SE" sz="160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ruta 8">
            <a:extLst>
              <a:ext uri="{FF2B5EF4-FFF2-40B4-BE49-F238E27FC236}">
                <a16:creationId xmlns:a16="http://schemas.microsoft.com/office/drawing/2014/main" id="{C7151AAE-63CE-4D7E-B2C7-248E3363961E}"/>
              </a:ext>
            </a:extLst>
          </p:cNvPr>
          <p:cNvSpPr txBox="1"/>
          <p:nvPr/>
        </p:nvSpPr>
        <p:spPr>
          <a:xfrm>
            <a:off x="5527858" y="3396090"/>
            <a:ext cx="2671103" cy="1077218"/>
          </a:xfrm>
          <a:prstGeom prst="rect">
            <a:avLst/>
          </a:prstGeom>
          <a:noFill/>
        </p:spPr>
        <p:txBody>
          <a:bodyPr wrap="square" rtlCol="0">
            <a:spAutoFit/>
          </a:bodyPr>
          <a:lstStyle/>
          <a:p>
            <a:pPr algn="ctr"/>
            <a:r>
              <a:rPr lang="sv-SE" sz="1600" b="1" dirty="0"/>
              <a:t>Vi kan gör mer för fler </a:t>
            </a:r>
            <a:br>
              <a:rPr lang="sv-SE" sz="1600" b="1" dirty="0"/>
            </a:br>
            <a:r>
              <a:rPr lang="sv-SE" sz="1600" dirty="0" err="1"/>
              <a:t>Fler</a:t>
            </a:r>
            <a:r>
              <a:rPr lang="sv-SE" sz="1600" dirty="0"/>
              <a:t> kan botas, fler kan leva med kronisk sjukdom och fler kan må bättre </a:t>
            </a:r>
          </a:p>
        </p:txBody>
      </p:sp>
      <p:sp>
        <p:nvSpPr>
          <p:cNvPr id="19" name="textruta 18">
            <a:extLst>
              <a:ext uri="{FF2B5EF4-FFF2-40B4-BE49-F238E27FC236}">
                <a16:creationId xmlns:a16="http://schemas.microsoft.com/office/drawing/2014/main" id="{FDA55372-31E5-4B3D-86E2-DA4D28604283}"/>
              </a:ext>
            </a:extLst>
          </p:cNvPr>
          <p:cNvSpPr txBox="1"/>
          <p:nvPr/>
        </p:nvSpPr>
        <p:spPr>
          <a:xfrm>
            <a:off x="8220598" y="5197536"/>
            <a:ext cx="3088051" cy="861774"/>
          </a:xfrm>
          <a:prstGeom prst="rect">
            <a:avLst/>
          </a:prstGeom>
          <a:noFill/>
        </p:spPr>
        <p:txBody>
          <a:bodyPr wrap="square" rtlCol="0">
            <a:spAutoFit/>
          </a:bodyPr>
          <a:lstStyle/>
          <a:p>
            <a:pPr algn="ctr"/>
            <a:r>
              <a:rPr lang="sv-SE" sz="1600" b="1" dirty="0"/>
              <a:t>Vi har andra förväntningar </a:t>
            </a:r>
            <a:br>
              <a:rPr lang="sv-SE" sz="1600" b="1" dirty="0"/>
            </a:br>
            <a:r>
              <a:rPr lang="sv-SE" sz="1600" dirty="0"/>
              <a:t>Bättre</a:t>
            </a:r>
            <a:r>
              <a:rPr lang="sv-SE" sz="1600" b="1" dirty="0"/>
              <a:t> </a:t>
            </a:r>
            <a:r>
              <a:rPr lang="sv-SE" sz="1600" dirty="0"/>
              <a:t>tillgänglighet och </a:t>
            </a:r>
            <a:br>
              <a:rPr lang="sv-SE" sz="1600" dirty="0"/>
            </a:br>
            <a:r>
              <a:rPr lang="sv-SE" sz="1600" dirty="0"/>
              <a:t>ökad delaktighet</a:t>
            </a:r>
            <a:r>
              <a:rPr lang="sv-SE" dirty="0"/>
              <a:t> </a:t>
            </a:r>
          </a:p>
        </p:txBody>
      </p:sp>
      <p:pic>
        <p:nvPicPr>
          <p:cNvPr id="8" name="Bildobjekt 7">
            <a:extLst>
              <a:ext uri="{FF2B5EF4-FFF2-40B4-BE49-F238E27FC236}">
                <a16:creationId xmlns:a16="http://schemas.microsoft.com/office/drawing/2014/main" id="{EA9ABE75-CB44-4139-B20F-16FEF5D0C9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407004">
            <a:off x="2401321" y="2182701"/>
            <a:ext cx="1750000" cy="1750000"/>
          </a:xfrm>
          <a:prstGeom prst="rect">
            <a:avLst/>
          </a:prstGeom>
        </p:spPr>
      </p:pic>
      <p:sp>
        <p:nvSpPr>
          <p:cNvPr id="20" name="Rektangel 19">
            <a:extLst>
              <a:ext uri="{FF2B5EF4-FFF2-40B4-BE49-F238E27FC236}">
                <a16:creationId xmlns:a16="http://schemas.microsoft.com/office/drawing/2014/main" id="{14DF963D-C899-4A50-89A0-0019F4F6F5B3}"/>
              </a:ext>
            </a:extLst>
          </p:cNvPr>
          <p:cNvSpPr/>
          <p:nvPr/>
        </p:nvSpPr>
        <p:spPr>
          <a:xfrm>
            <a:off x="1472639" y="4437992"/>
            <a:ext cx="2409998" cy="646331"/>
          </a:xfrm>
          <a:prstGeom prst="rect">
            <a:avLst/>
          </a:prstGeom>
        </p:spPr>
        <p:txBody>
          <a:bodyPr wrap="square">
            <a:spAutoFit/>
          </a:bodyPr>
          <a:lstStyle/>
          <a:p>
            <a:pPr>
              <a:buClr>
                <a:schemeClr val="accent2"/>
              </a:buClr>
            </a:pPr>
            <a:endParaRPr lang="sv-SE" dirty="0"/>
          </a:p>
          <a:p>
            <a:pPr>
              <a:buClr>
                <a:schemeClr val="accent2"/>
              </a:buClr>
            </a:pPr>
            <a:endParaRPr lang="sv-SE" dirty="0"/>
          </a:p>
        </p:txBody>
      </p:sp>
      <p:sp>
        <p:nvSpPr>
          <p:cNvPr id="21" name="Rektangel 20">
            <a:extLst>
              <a:ext uri="{FF2B5EF4-FFF2-40B4-BE49-F238E27FC236}">
                <a16:creationId xmlns:a16="http://schemas.microsoft.com/office/drawing/2014/main" id="{303957F2-BB9C-4B8D-8CFA-228C87FF2FB7}"/>
              </a:ext>
            </a:extLst>
          </p:cNvPr>
          <p:cNvSpPr/>
          <p:nvPr/>
        </p:nvSpPr>
        <p:spPr>
          <a:xfrm>
            <a:off x="551530" y="4710706"/>
            <a:ext cx="3651306" cy="830997"/>
          </a:xfrm>
          <a:prstGeom prst="rect">
            <a:avLst/>
          </a:prstGeom>
        </p:spPr>
        <p:txBody>
          <a:bodyPr wrap="square">
            <a:spAutoFit/>
          </a:bodyPr>
          <a:lstStyle/>
          <a:p>
            <a:pPr algn="ctr">
              <a:buClr>
                <a:schemeClr val="accent2"/>
              </a:buClr>
            </a:pPr>
            <a:r>
              <a:rPr lang="sv-SE" sz="1600" dirty="0"/>
              <a:t>Ny teknik, nya mediciner och behandlingsmetoder </a:t>
            </a:r>
          </a:p>
          <a:p>
            <a:pPr>
              <a:buClr>
                <a:schemeClr val="accent2"/>
              </a:buClr>
            </a:pPr>
            <a:endParaRPr lang="sv-SE" sz="1600" dirty="0"/>
          </a:p>
        </p:txBody>
      </p:sp>
      <p:pic>
        <p:nvPicPr>
          <p:cNvPr id="24" name="Bildobjekt 23">
            <a:extLst>
              <a:ext uri="{FF2B5EF4-FFF2-40B4-BE49-F238E27FC236}">
                <a16:creationId xmlns:a16="http://schemas.microsoft.com/office/drawing/2014/main" id="{B585A893-C7CA-40BF-83E5-DDBC90718FD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125032">
            <a:off x="1148864" y="1413824"/>
            <a:ext cx="1622855" cy="1622855"/>
          </a:xfrm>
          <a:prstGeom prst="rect">
            <a:avLst/>
          </a:prstGeom>
        </p:spPr>
      </p:pic>
      <p:pic>
        <p:nvPicPr>
          <p:cNvPr id="26" name="Bildobjekt 25">
            <a:extLst>
              <a:ext uri="{FF2B5EF4-FFF2-40B4-BE49-F238E27FC236}">
                <a16:creationId xmlns:a16="http://schemas.microsoft.com/office/drawing/2014/main" id="{6034EF0A-B674-4BA3-BA53-5A6AF4FA564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82702">
            <a:off x="8305036" y="3298467"/>
            <a:ext cx="2026204" cy="2026204"/>
          </a:xfrm>
          <a:prstGeom prst="rect">
            <a:avLst/>
          </a:prstGeom>
        </p:spPr>
      </p:pic>
      <p:pic>
        <p:nvPicPr>
          <p:cNvPr id="28" name="Bildobjekt 27">
            <a:extLst>
              <a:ext uri="{FF2B5EF4-FFF2-40B4-BE49-F238E27FC236}">
                <a16:creationId xmlns:a16="http://schemas.microsoft.com/office/drawing/2014/main" id="{9382742B-4D09-4470-8897-678A6839AB8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77011" y="1602906"/>
            <a:ext cx="1988213" cy="1988213"/>
          </a:xfrm>
          <a:prstGeom prst="rect">
            <a:avLst/>
          </a:prstGeom>
        </p:spPr>
      </p:pic>
      <p:pic>
        <p:nvPicPr>
          <p:cNvPr id="33" name="Bildobjekt 32">
            <a:extLst>
              <a:ext uri="{FF2B5EF4-FFF2-40B4-BE49-F238E27FC236}">
                <a16:creationId xmlns:a16="http://schemas.microsoft.com/office/drawing/2014/main" id="{C22E8E22-2713-4AC5-B068-642E5F02DEA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99383" y="641943"/>
            <a:ext cx="3281126" cy="1884582"/>
          </a:xfrm>
          <a:prstGeom prst="rect">
            <a:avLst/>
          </a:prstGeom>
        </p:spPr>
      </p:pic>
      <p:sp>
        <p:nvSpPr>
          <p:cNvPr id="6" name="textruta 5">
            <a:extLst>
              <a:ext uri="{FF2B5EF4-FFF2-40B4-BE49-F238E27FC236}">
                <a16:creationId xmlns:a16="http://schemas.microsoft.com/office/drawing/2014/main" id="{F382E879-FE20-46A0-BEF7-CA2115905F20}"/>
              </a:ext>
            </a:extLst>
          </p:cNvPr>
          <p:cNvSpPr txBox="1"/>
          <p:nvPr/>
        </p:nvSpPr>
        <p:spPr>
          <a:xfrm>
            <a:off x="9069944" y="1605184"/>
            <a:ext cx="736756" cy="338554"/>
          </a:xfrm>
          <a:prstGeom prst="rect">
            <a:avLst/>
          </a:prstGeom>
          <a:noFill/>
        </p:spPr>
        <p:txBody>
          <a:bodyPr wrap="square" rtlCol="0">
            <a:spAutoFit/>
          </a:bodyPr>
          <a:lstStyle/>
          <a:p>
            <a:r>
              <a:rPr lang="sv-SE" sz="1600" dirty="0">
                <a:latin typeface="Brandon Grotesque Black" panose="020B0A03020203060202" pitchFamily="34" charset="0"/>
              </a:rPr>
              <a:t>2020</a:t>
            </a:r>
          </a:p>
        </p:txBody>
      </p:sp>
      <p:sp>
        <p:nvSpPr>
          <p:cNvPr id="34" name="textruta 33">
            <a:extLst>
              <a:ext uri="{FF2B5EF4-FFF2-40B4-BE49-F238E27FC236}">
                <a16:creationId xmlns:a16="http://schemas.microsoft.com/office/drawing/2014/main" id="{55018524-956E-4F04-84FE-52CF5D20BD21}"/>
              </a:ext>
            </a:extLst>
          </p:cNvPr>
          <p:cNvSpPr txBox="1"/>
          <p:nvPr/>
        </p:nvSpPr>
        <p:spPr>
          <a:xfrm>
            <a:off x="10811905" y="1150787"/>
            <a:ext cx="736756" cy="338554"/>
          </a:xfrm>
          <a:prstGeom prst="rect">
            <a:avLst/>
          </a:prstGeom>
          <a:noFill/>
        </p:spPr>
        <p:txBody>
          <a:bodyPr wrap="square" rtlCol="0">
            <a:spAutoFit/>
          </a:bodyPr>
          <a:lstStyle/>
          <a:p>
            <a:r>
              <a:rPr lang="sv-SE" sz="1600" dirty="0">
                <a:latin typeface="Brandon Grotesque Black" panose="020B0A03020203060202" pitchFamily="34" charset="0"/>
              </a:rPr>
              <a:t>2030</a:t>
            </a:r>
          </a:p>
        </p:txBody>
      </p:sp>
    </p:spTree>
    <p:extLst>
      <p:ext uri="{BB962C8B-B14F-4D97-AF65-F5344CB8AC3E}">
        <p14:creationId xmlns:p14="http://schemas.microsoft.com/office/powerpoint/2010/main" val="1688355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425CF77C-3799-490F-B2BE-2C1304345898}"/>
              </a:ext>
            </a:extLst>
          </p:cNvPr>
          <p:cNvSpPr/>
          <p:nvPr/>
        </p:nvSpPr>
        <p:spPr>
          <a:xfrm>
            <a:off x="897822" y="1427696"/>
            <a:ext cx="5109690" cy="445198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 name="Objekt 4" hidden="1">
            <a:extLst>
              <a:ext uri="{FF2B5EF4-FFF2-40B4-BE49-F238E27FC236}">
                <a16:creationId xmlns:a16="http://schemas.microsoft.com/office/drawing/2014/main" id="{F75C399D-483B-4440-95D5-53A670B8DCC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2" name="think-cell Slide" r:id="rId6" imgW="395" imgH="396" progId="TCLayout.ActiveDocument.1">
                  <p:embed/>
                </p:oleObj>
              </mc:Choice>
              <mc:Fallback>
                <p:oleObj name="think-cell Slide" r:id="rId6" imgW="395" imgH="396" progId="TCLayout.ActiveDocument.1">
                  <p:embed/>
                  <p:pic>
                    <p:nvPicPr>
                      <p:cNvPr id="5" name="Objekt 4" hidden="1">
                        <a:extLst>
                          <a:ext uri="{FF2B5EF4-FFF2-40B4-BE49-F238E27FC236}">
                            <a16:creationId xmlns:a16="http://schemas.microsoft.com/office/drawing/2014/main" id="{F75C399D-483B-4440-95D5-53A670B8DCC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3EDE81E1-3C69-4D7E-87A7-0586F2B42AF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Rubrik 1">
            <a:extLst>
              <a:ext uri="{FF2B5EF4-FFF2-40B4-BE49-F238E27FC236}">
                <a16:creationId xmlns:a16="http://schemas.microsoft.com/office/drawing/2014/main" id="{C66C9590-416D-4085-AADE-E6A33687911A}"/>
              </a:ext>
            </a:extLst>
          </p:cNvPr>
          <p:cNvSpPr>
            <a:spLocks noGrp="1"/>
          </p:cNvSpPr>
          <p:nvPr>
            <p:ph type="title"/>
          </p:nvPr>
        </p:nvSpPr>
        <p:spPr>
          <a:xfrm>
            <a:off x="793956" y="-130653"/>
            <a:ext cx="10515600" cy="1325563"/>
          </a:xfrm>
        </p:spPr>
        <p:txBody>
          <a:bodyPr>
            <a:normAutofit/>
          </a:bodyPr>
          <a:lstStyle/>
          <a:p>
            <a:r>
              <a:rPr lang="sv-SE" sz="3600" dirty="0">
                <a:latin typeface="+mj-lt"/>
              </a:rPr>
              <a:t>Nya behov och förutsättningar</a:t>
            </a:r>
          </a:p>
        </p:txBody>
      </p:sp>
      <p:sp>
        <p:nvSpPr>
          <p:cNvPr id="8" name="Rektangel: rundade hörn 7">
            <a:extLst>
              <a:ext uri="{FF2B5EF4-FFF2-40B4-BE49-F238E27FC236}">
                <a16:creationId xmlns:a16="http://schemas.microsoft.com/office/drawing/2014/main" id="{54C482E3-7EF3-4C2C-B9C1-759D271A7AF7}"/>
              </a:ext>
            </a:extLst>
          </p:cNvPr>
          <p:cNvSpPr/>
          <p:nvPr/>
        </p:nvSpPr>
        <p:spPr>
          <a:xfrm>
            <a:off x="545242" y="3118772"/>
            <a:ext cx="5608320" cy="14398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rPr>
              <a:t>Andelen invånare i arbetsför ålder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rPr>
              <a:t>ökar inte i samma takt som övriga befolkningen och vårdbehovet.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rPr>
              <a:t>Region Kronoberg kommer sakna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chemeClr val="accent2"/>
                </a:solidFill>
                <a:effectLst/>
                <a:uLnTx/>
                <a:uFillTx/>
                <a:latin typeface="Arial" panose="020B0604020202020204"/>
                <a:ea typeface="+mn-ea"/>
                <a:cs typeface="+mn-cs"/>
              </a:rPr>
              <a:t>1300 medarbetare</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solidFill>
                  <a:prstClr val="black"/>
                </a:solidFill>
                <a:latin typeface="Arial" panose="020B0604020202020204"/>
              </a:rPr>
              <a:t>å</a:t>
            </a:r>
            <a:r>
              <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rPr>
              <a:t>r 2030, om vi bedriver vård på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solidFill>
                  <a:prstClr val="black"/>
                </a:solidFill>
                <a:latin typeface="Arial" panose="020B0604020202020204"/>
              </a:rPr>
              <a:t>s</a:t>
            </a:r>
            <a:r>
              <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rPr>
              <a:t>amma sätt som idag.</a:t>
            </a:r>
          </a:p>
        </p:txBody>
      </p:sp>
      <p:pic>
        <p:nvPicPr>
          <p:cNvPr id="10" name="Bildobjekt 9">
            <a:extLst>
              <a:ext uri="{FF2B5EF4-FFF2-40B4-BE49-F238E27FC236}">
                <a16:creationId xmlns:a16="http://schemas.microsoft.com/office/drawing/2014/main" id="{E5DE031C-1983-4CFC-AC50-41F359908B3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327" r="9159"/>
          <a:stretch/>
        </p:blipFill>
        <p:spPr>
          <a:xfrm>
            <a:off x="6459800" y="1427696"/>
            <a:ext cx="5109690" cy="4451986"/>
          </a:xfrm>
          <a:prstGeom prst="roundRect">
            <a:avLst>
              <a:gd name="adj" fmla="val 16667"/>
            </a:avLst>
          </a:prstGeom>
          <a:ln>
            <a:noFill/>
          </a:ln>
          <a:effectLst/>
        </p:spPr>
      </p:pic>
    </p:spTree>
    <p:extLst>
      <p:ext uri="{BB962C8B-B14F-4D97-AF65-F5344CB8AC3E}">
        <p14:creationId xmlns:p14="http://schemas.microsoft.com/office/powerpoint/2010/main" val="309742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9503707-EB43-4473-89EC-D2332DD64BE3}"/>
              </a:ext>
            </a:extLst>
          </p:cNvPr>
          <p:cNvSpPr>
            <a:spLocks noGrp="1"/>
          </p:cNvSpPr>
          <p:nvPr>
            <p:ph type="ctrTitle"/>
          </p:nvPr>
        </p:nvSpPr>
        <p:spPr>
          <a:xfrm>
            <a:off x="819150" y="2140535"/>
            <a:ext cx="9163835" cy="2387600"/>
          </a:xfrm>
        </p:spPr>
        <p:txBody>
          <a:bodyPr/>
          <a:lstStyle/>
          <a:p>
            <a:r>
              <a:rPr lang="sv-SE" sz="5400" dirty="0"/>
              <a:t>VÅRDEN BEHÖVER STÄLLA OM TILL NÄRA VÅRD </a:t>
            </a:r>
            <a:br>
              <a:rPr lang="sv-SE" sz="5400" dirty="0"/>
            </a:br>
            <a:r>
              <a:rPr lang="sv-SE" sz="5400" dirty="0"/>
              <a:t>– VAD BETYDER DET?</a:t>
            </a:r>
            <a:endParaRPr lang="sv-SE" dirty="0"/>
          </a:p>
        </p:txBody>
      </p:sp>
      <p:sp>
        <p:nvSpPr>
          <p:cNvPr id="5" name="Underrubrik 4">
            <a:extLst>
              <a:ext uri="{FF2B5EF4-FFF2-40B4-BE49-F238E27FC236}">
                <a16:creationId xmlns:a16="http://schemas.microsoft.com/office/drawing/2014/main" id="{CAB73A6F-A5D5-45C5-9D3E-64FD5394CBFE}"/>
              </a:ext>
            </a:extLst>
          </p:cNvPr>
          <p:cNvSpPr>
            <a:spLocks noGrp="1"/>
          </p:cNvSpPr>
          <p:nvPr>
            <p:ph type="subTitle" idx="1"/>
          </p:nvPr>
        </p:nvSpPr>
        <p:spPr/>
        <p:txBody>
          <a:bodyPr>
            <a:normAutofit lnSpcReduction="10000"/>
          </a:bodyPr>
          <a:lstStyle/>
          <a:p>
            <a:endParaRPr lang="sv-SE"/>
          </a:p>
        </p:txBody>
      </p:sp>
    </p:spTree>
    <p:extLst>
      <p:ext uri="{BB962C8B-B14F-4D97-AF65-F5344CB8AC3E}">
        <p14:creationId xmlns:p14="http://schemas.microsoft.com/office/powerpoint/2010/main" val="60348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986F64-40FA-4AA6-BDC1-2D090BDE4D7A}"/>
              </a:ext>
            </a:extLst>
          </p:cNvPr>
          <p:cNvSpPr>
            <a:spLocks noGrp="1"/>
          </p:cNvSpPr>
          <p:nvPr>
            <p:ph type="title"/>
          </p:nvPr>
        </p:nvSpPr>
        <p:spPr>
          <a:xfrm>
            <a:off x="838200" y="386938"/>
            <a:ext cx="10515600" cy="1325563"/>
          </a:xfrm>
        </p:spPr>
        <p:txBody>
          <a:bodyPr/>
          <a:lstStyle/>
          <a:p>
            <a:r>
              <a:rPr lang="sv-SE" dirty="0"/>
              <a:t>Nära vård</a:t>
            </a:r>
          </a:p>
        </p:txBody>
      </p:sp>
      <p:sp>
        <p:nvSpPr>
          <p:cNvPr id="3" name="Platshållare för innehåll 2">
            <a:extLst>
              <a:ext uri="{FF2B5EF4-FFF2-40B4-BE49-F238E27FC236}">
                <a16:creationId xmlns:a16="http://schemas.microsoft.com/office/drawing/2014/main" id="{9DAD90AA-B41E-4C65-9722-8E77BD2891F8}"/>
              </a:ext>
            </a:extLst>
          </p:cNvPr>
          <p:cNvSpPr>
            <a:spLocks noGrp="1"/>
          </p:cNvSpPr>
          <p:nvPr>
            <p:ph idx="1"/>
          </p:nvPr>
        </p:nvSpPr>
        <p:spPr>
          <a:xfrm>
            <a:off x="838200" y="1624013"/>
            <a:ext cx="8910484" cy="4156886"/>
          </a:xfrm>
        </p:spPr>
        <p:txBody>
          <a:bodyPr>
            <a:normAutofit/>
          </a:bodyPr>
          <a:lstStyle/>
          <a:p>
            <a:r>
              <a:rPr lang="sv-SE" sz="2400" dirty="0"/>
              <a:t>Är ett begrepp som beskriver målbilden för utvecklingen av hälso- och sjukvården i Kronoberg och nationellt</a:t>
            </a:r>
          </a:p>
          <a:p>
            <a:r>
              <a:rPr lang="sv-SE" sz="2400" dirty="0"/>
              <a:t>Omfattar hela hälso- och sjukvården och innebär ett nytt förhållningssätt kring hur man bedriver och ta del av hälsa, vård och omsorg</a:t>
            </a:r>
          </a:p>
          <a:p>
            <a:r>
              <a:rPr lang="sv-SE" sz="2400" dirty="0"/>
              <a:t>Kärnan handlar om att utgå från individens unika</a:t>
            </a:r>
            <a:br>
              <a:rPr lang="sv-SE" sz="2400" dirty="0"/>
            </a:br>
            <a:r>
              <a:rPr lang="sv-SE" sz="2400" dirty="0"/>
              <a:t>behov och förutsättningar</a:t>
            </a:r>
          </a:p>
        </p:txBody>
      </p:sp>
      <p:pic>
        <p:nvPicPr>
          <p:cNvPr id="4" name="Bildobjekt 3">
            <a:extLst>
              <a:ext uri="{FF2B5EF4-FFF2-40B4-BE49-F238E27FC236}">
                <a16:creationId xmlns:a16="http://schemas.microsoft.com/office/drawing/2014/main" id="{4A2B506E-46B6-4FB5-883C-9C24893710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644" y="3589454"/>
            <a:ext cx="6436192" cy="2749630"/>
          </a:xfrm>
          <a:prstGeom prst="rect">
            <a:avLst/>
          </a:prstGeom>
        </p:spPr>
      </p:pic>
    </p:spTree>
    <p:extLst>
      <p:ext uri="{BB962C8B-B14F-4D97-AF65-F5344CB8AC3E}">
        <p14:creationId xmlns:p14="http://schemas.microsoft.com/office/powerpoint/2010/main" val="334116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B7561F57-FE38-423E-84CE-882527F9ED0D}"/>
              </a:ext>
            </a:extLst>
          </p:cNvPr>
          <p:cNvPicPr>
            <a:picLocks noGrp="1" noChangeAspect="1"/>
          </p:cNvPicPr>
          <p:nvPr>
            <p:ph idx="1"/>
          </p:nvPr>
        </p:nvPicPr>
        <p:blipFill>
          <a:blip r:embed="rId3"/>
          <a:stretch>
            <a:fillRect/>
          </a:stretch>
        </p:blipFill>
        <p:spPr>
          <a:xfrm>
            <a:off x="2353568" y="1270573"/>
            <a:ext cx="3171137" cy="4759302"/>
          </a:xfrm>
          <a:prstGeom prst="rect">
            <a:avLst/>
          </a:prstGeom>
        </p:spPr>
      </p:pic>
      <p:pic>
        <p:nvPicPr>
          <p:cNvPr id="7" name="Bildobjekt 6">
            <a:extLst>
              <a:ext uri="{FF2B5EF4-FFF2-40B4-BE49-F238E27FC236}">
                <a16:creationId xmlns:a16="http://schemas.microsoft.com/office/drawing/2014/main" id="{950E7886-A9BD-46EE-AEC3-9328FC23DF06}"/>
              </a:ext>
            </a:extLst>
          </p:cNvPr>
          <p:cNvPicPr>
            <a:picLocks noChangeAspect="1"/>
          </p:cNvPicPr>
          <p:nvPr/>
        </p:nvPicPr>
        <p:blipFill>
          <a:blip r:embed="rId4"/>
          <a:stretch>
            <a:fillRect/>
          </a:stretch>
        </p:blipFill>
        <p:spPr>
          <a:xfrm>
            <a:off x="6424025" y="1230629"/>
            <a:ext cx="3172867" cy="4759302"/>
          </a:xfrm>
          <a:prstGeom prst="rect">
            <a:avLst/>
          </a:prstGeom>
        </p:spPr>
      </p:pic>
      <p:sp>
        <p:nvSpPr>
          <p:cNvPr id="2" name="textruta 1">
            <a:extLst>
              <a:ext uri="{FF2B5EF4-FFF2-40B4-BE49-F238E27FC236}">
                <a16:creationId xmlns:a16="http://schemas.microsoft.com/office/drawing/2014/main" id="{07177981-70F1-4024-9EFA-DA62D0096818}"/>
              </a:ext>
            </a:extLst>
          </p:cNvPr>
          <p:cNvSpPr txBox="1"/>
          <p:nvPr/>
        </p:nvSpPr>
        <p:spPr>
          <a:xfrm>
            <a:off x="196402" y="3831001"/>
            <a:ext cx="2105230" cy="2000548"/>
          </a:xfrm>
          <a:prstGeom prst="rect">
            <a:avLst/>
          </a:prstGeom>
          <a:noFill/>
        </p:spPr>
        <p:txBody>
          <a:bodyPr wrap="square" rtlCol="0">
            <a:spAutoFit/>
          </a:bodyPr>
          <a:lstStyle/>
          <a:p>
            <a:r>
              <a:rPr lang="sv-SE" sz="2400" b="1" dirty="0">
                <a:latin typeface="+mj-lt"/>
              </a:rPr>
              <a:t>FRÅN…</a:t>
            </a:r>
          </a:p>
          <a:p>
            <a:r>
              <a:rPr lang="sv-SE" sz="2000" dirty="0"/>
              <a:t>fokus på byggnad och ett system som kan upplevas som svårt att nå</a:t>
            </a:r>
          </a:p>
        </p:txBody>
      </p:sp>
      <p:sp>
        <p:nvSpPr>
          <p:cNvPr id="8" name="textruta 7">
            <a:extLst>
              <a:ext uri="{FF2B5EF4-FFF2-40B4-BE49-F238E27FC236}">
                <a16:creationId xmlns:a16="http://schemas.microsoft.com/office/drawing/2014/main" id="{ED69CCFE-506D-4EB7-A846-36AB408233D9}"/>
              </a:ext>
            </a:extLst>
          </p:cNvPr>
          <p:cNvSpPr txBox="1"/>
          <p:nvPr/>
        </p:nvSpPr>
        <p:spPr>
          <a:xfrm>
            <a:off x="9661273" y="1530486"/>
            <a:ext cx="2610866" cy="2000548"/>
          </a:xfrm>
          <a:prstGeom prst="rect">
            <a:avLst/>
          </a:prstGeom>
          <a:noFill/>
        </p:spPr>
        <p:txBody>
          <a:bodyPr wrap="square" rtlCol="0">
            <a:spAutoFit/>
          </a:bodyPr>
          <a:lstStyle/>
          <a:p>
            <a:r>
              <a:rPr lang="sv-SE" sz="2400" b="1" dirty="0">
                <a:latin typeface="+mj-lt"/>
              </a:rPr>
              <a:t>TILL…</a:t>
            </a:r>
          </a:p>
          <a:p>
            <a:r>
              <a:rPr lang="sv-SE" sz="2000" dirty="0"/>
              <a:t>fokus på vårdens  olika kompetenser och den kombination som individen behöver</a:t>
            </a:r>
          </a:p>
        </p:txBody>
      </p:sp>
      <p:sp>
        <p:nvSpPr>
          <p:cNvPr id="3" name="Pil: höger 2">
            <a:extLst>
              <a:ext uri="{FF2B5EF4-FFF2-40B4-BE49-F238E27FC236}">
                <a16:creationId xmlns:a16="http://schemas.microsoft.com/office/drawing/2014/main" id="{5AE6C28C-964F-4EEB-B303-589CB317E9FB}"/>
              </a:ext>
            </a:extLst>
          </p:cNvPr>
          <p:cNvSpPr/>
          <p:nvPr/>
        </p:nvSpPr>
        <p:spPr>
          <a:xfrm>
            <a:off x="5680338" y="3267380"/>
            <a:ext cx="613317" cy="685800"/>
          </a:xfrm>
          <a:prstGeom prst="rightArrow">
            <a:avLst/>
          </a:prstGeom>
          <a:solidFill>
            <a:schemeClr val="accent2"/>
          </a:solidFill>
          <a:ln>
            <a:solidFill>
              <a:schemeClr val="accent3"/>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a:extLst>
              <a:ext uri="{FF2B5EF4-FFF2-40B4-BE49-F238E27FC236}">
                <a16:creationId xmlns:a16="http://schemas.microsoft.com/office/drawing/2014/main" id="{A93FB148-1474-4FE7-879E-3278E4F4BF67}"/>
              </a:ext>
            </a:extLst>
          </p:cNvPr>
          <p:cNvSpPr txBox="1"/>
          <p:nvPr/>
        </p:nvSpPr>
        <p:spPr>
          <a:xfrm>
            <a:off x="594764" y="380120"/>
            <a:ext cx="11828207" cy="646331"/>
          </a:xfrm>
          <a:prstGeom prst="rect">
            <a:avLst/>
          </a:prstGeom>
          <a:noFill/>
        </p:spPr>
        <p:txBody>
          <a:bodyPr wrap="square" rtlCol="0">
            <a:spAutoFit/>
          </a:bodyPr>
          <a:lstStyle/>
          <a:p>
            <a:endParaRPr lang="sv-SE" sz="3600" b="1" dirty="0"/>
          </a:p>
        </p:txBody>
      </p:sp>
      <p:sp>
        <p:nvSpPr>
          <p:cNvPr id="9" name="Rubrik 1">
            <a:extLst>
              <a:ext uri="{FF2B5EF4-FFF2-40B4-BE49-F238E27FC236}">
                <a16:creationId xmlns:a16="http://schemas.microsoft.com/office/drawing/2014/main" id="{CD2D42D0-C54A-470B-BB33-28E2BDAA33F7}"/>
              </a:ext>
            </a:extLst>
          </p:cNvPr>
          <p:cNvSpPr>
            <a:spLocks noGrp="1"/>
          </p:cNvSpPr>
          <p:nvPr>
            <p:ph type="title"/>
          </p:nvPr>
        </p:nvSpPr>
        <p:spPr>
          <a:xfrm>
            <a:off x="594764" y="-197023"/>
            <a:ext cx="10515600" cy="1325563"/>
          </a:xfrm>
        </p:spPr>
        <p:txBody>
          <a:bodyPr>
            <a:normAutofit/>
          </a:bodyPr>
          <a:lstStyle/>
          <a:p>
            <a:r>
              <a:rPr lang="sv-SE" sz="3600" dirty="0"/>
              <a:t>Det ÄR EN FÖRFLYTTNING…</a:t>
            </a:r>
          </a:p>
        </p:txBody>
      </p:sp>
    </p:spTree>
    <p:extLst>
      <p:ext uri="{BB962C8B-B14F-4D97-AF65-F5344CB8AC3E}">
        <p14:creationId xmlns:p14="http://schemas.microsoft.com/office/powerpoint/2010/main" val="9137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ruta 31">
            <a:extLst>
              <a:ext uri="{FF2B5EF4-FFF2-40B4-BE49-F238E27FC236}">
                <a16:creationId xmlns:a16="http://schemas.microsoft.com/office/drawing/2014/main" id="{4FC7AD7B-8340-4B52-B8A8-DF84344FFFB3}"/>
              </a:ext>
            </a:extLst>
          </p:cNvPr>
          <p:cNvSpPr txBox="1"/>
          <p:nvPr/>
        </p:nvSpPr>
        <p:spPr>
          <a:xfrm>
            <a:off x="838004" y="761326"/>
            <a:ext cx="10281745" cy="646331"/>
          </a:xfrm>
          <a:prstGeom prst="rect">
            <a:avLst/>
          </a:prstGeom>
          <a:noFill/>
        </p:spPr>
        <p:txBody>
          <a:bodyPr wrap="square" rtlCol="0">
            <a:spAutoFit/>
          </a:bodyPr>
          <a:lstStyle/>
          <a:p>
            <a:r>
              <a:rPr lang="sv-SE" sz="3600" dirty="0">
                <a:solidFill>
                  <a:schemeClr val="accent3"/>
                </a:solidFill>
                <a:latin typeface="+mj-lt"/>
              </a:rPr>
              <a:t>…OCH ETT PERSPEKTIVSKIFTE </a:t>
            </a:r>
          </a:p>
        </p:txBody>
      </p:sp>
      <p:sp>
        <p:nvSpPr>
          <p:cNvPr id="33" name="textruta 32">
            <a:extLst>
              <a:ext uri="{FF2B5EF4-FFF2-40B4-BE49-F238E27FC236}">
                <a16:creationId xmlns:a16="http://schemas.microsoft.com/office/drawing/2014/main" id="{B8C12832-B958-4BDC-8A08-E7578FA80011}"/>
              </a:ext>
            </a:extLst>
          </p:cNvPr>
          <p:cNvSpPr txBox="1"/>
          <p:nvPr/>
        </p:nvSpPr>
        <p:spPr>
          <a:xfrm>
            <a:off x="874652" y="2313134"/>
            <a:ext cx="10420828" cy="3416320"/>
          </a:xfrm>
          <a:prstGeom prst="rect">
            <a:avLst/>
          </a:prstGeom>
          <a:noFill/>
        </p:spPr>
        <p:txBody>
          <a:bodyPr wrap="square" rtlCol="0">
            <a:spAutoFit/>
          </a:bodyPr>
          <a:lstStyle/>
          <a:p>
            <a:r>
              <a:rPr lang="sv-SE" sz="2400" dirty="0"/>
              <a:t>Organisation 			        Relation</a:t>
            </a:r>
          </a:p>
          <a:p>
            <a:endParaRPr lang="sv-SE" sz="2400" dirty="0"/>
          </a:p>
          <a:p>
            <a:r>
              <a:rPr lang="sv-SE" sz="2400" dirty="0"/>
              <a:t>Reaktiv 			Proaktiv och förebyggande</a:t>
            </a:r>
          </a:p>
          <a:p>
            <a:endParaRPr lang="sv-SE" sz="2400" dirty="0"/>
          </a:p>
          <a:p>
            <a:r>
              <a:rPr lang="sv-SE" sz="2400" dirty="0"/>
              <a:t>Fragmentiserad			   Sammanhängande</a:t>
            </a:r>
          </a:p>
          <a:p>
            <a:endParaRPr lang="sv-SE" sz="2400" dirty="0"/>
          </a:p>
          <a:p>
            <a:r>
              <a:rPr lang="sv-SE" sz="2400" dirty="0"/>
              <a:t>Passiv mottagare			   Aktiv medskapare</a:t>
            </a:r>
          </a:p>
          <a:p>
            <a:endParaRPr lang="sv-SE" sz="2400" dirty="0"/>
          </a:p>
          <a:p>
            <a:r>
              <a:rPr lang="sv-SE" sz="2400" dirty="0"/>
              <a:t>Sjukdom			 Hälsa</a:t>
            </a:r>
          </a:p>
        </p:txBody>
      </p:sp>
      <p:cxnSp>
        <p:nvCxnSpPr>
          <p:cNvPr id="34" name="Rak pilkoppling 33">
            <a:extLst>
              <a:ext uri="{FF2B5EF4-FFF2-40B4-BE49-F238E27FC236}">
                <a16:creationId xmlns:a16="http://schemas.microsoft.com/office/drawing/2014/main" id="{55E49B6E-4580-48EB-B767-95DEE335203E}"/>
              </a:ext>
            </a:extLst>
          </p:cNvPr>
          <p:cNvCxnSpPr>
            <a:cxnSpLocks/>
          </p:cNvCxnSpPr>
          <p:nvPr/>
        </p:nvCxnSpPr>
        <p:spPr>
          <a:xfrm>
            <a:off x="3233618" y="2593254"/>
            <a:ext cx="1804395" cy="0"/>
          </a:xfrm>
          <a:prstGeom prst="straightConnector1">
            <a:avLst/>
          </a:prstGeom>
          <a:ln w="857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ak pilkoppling 34">
            <a:extLst>
              <a:ext uri="{FF2B5EF4-FFF2-40B4-BE49-F238E27FC236}">
                <a16:creationId xmlns:a16="http://schemas.microsoft.com/office/drawing/2014/main" id="{3CE69E9B-8923-432A-986F-CC35F34B4F7C}"/>
              </a:ext>
            </a:extLst>
          </p:cNvPr>
          <p:cNvCxnSpPr>
            <a:cxnSpLocks/>
          </p:cNvCxnSpPr>
          <p:nvPr/>
        </p:nvCxnSpPr>
        <p:spPr>
          <a:xfrm>
            <a:off x="2507126" y="3345306"/>
            <a:ext cx="1804395" cy="0"/>
          </a:xfrm>
          <a:prstGeom prst="straightConnector1">
            <a:avLst/>
          </a:prstGeom>
          <a:ln w="857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ak pilkoppling 35">
            <a:extLst>
              <a:ext uri="{FF2B5EF4-FFF2-40B4-BE49-F238E27FC236}">
                <a16:creationId xmlns:a16="http://schemas.microsoft.com/office/drawing/2014/main" id="{D04B429A-0C7A-48E6-A5ED-10741C311343}"/>
              </a:ext>
            </a:extLst>
          </p:cNvPr>
          <p:cNvCxnSpPr>
            <a:cxnSpLocks/>
          </p:cNvCxnSpPr>
          <p:nvPr/>
        </p:nvCxnSpPr>
        <p:spPr>
          <a:xfrm>
            <a:off x="3683561" y="4004763"/>
            <a:ext cx="1804395" cy="0"/>
          </a:xfrm>
          <a:prstGeom prst="straightConnector1">
            <a:avLst/>
          </a:prstGeom>
          <a:ln w="857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ak pilkoppling 36">
            <a:extLst>
              <a:ext uri="{FF2B5EF4-FFF2-40B4-BE49-F238E27FC236}">
                <a16:creationId xmlns:a16="http://schemas.microsoft.com/office/drawing/2014/main" id="{5DCD740F-737F-4406-A3B7-66F4AF800EB2}"/>
              </a:ext>
            </a:extLst>
          </p:cNvPr>
          <p:cNvCxnSpPr>
            <a:cxnSpLocks/>
          </p:cNvCxnSpPr>
          <p:nvPr/>
        </p:nvCxnSpPr>
        <p:spPr>
          <a:xfrm>
            <a:off x="3683561" y="4737108"/>
            <a:ext cx="1804395" cy="0"/>
          </a:xfrm>
          <a:prstGeom prst="straightConnector1">
            <a:avLst/>
          </a:prstGeom>
          <a:ln w="857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ak pilkoppling 37">
            <a:extLst>
              <a:ext uri="{FF2B5EF4-FFF2-40B4-BE49-F238E27FC236}">
                <a16:creationId xmlns:a16="http://schemas.microsoft.com/office/drawing/2014/main" id="{0DDFD042-6831-472F-8422-893358B692FC}"/>
              </a:ext>
            </a:extLst>
          </p:cNvPr>
          <p:cNvCxnSpPr>
            <a:cxnSpLocks/>
          </p:cNvCxnSpPr>
          <p:nvPr/>
        </p:nvCxnSpPr>
        <p:spPr>
          <a:xfrm>
            <a:off x="2634686" y="5468412"/>
            <a:ext cx="1804395" cy="0"/>
          </a:xfrm>
          <a:prstGeom prst="straightConnector1">
            <a:avLst/>
          </a:prstGeom>
          <a:ln w="857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141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986F64-40FA-4AA6-BDC1-2D090BDE4D7A}"/>
              </a:ext>
            </a:extLst>
          </p:cNvPr>
          <p:cNvSpPr>
            <a:spLocks noGrp="1"/>
          </p:cNvSpPr>
          <p:nvPr>
            <p:ph type="title"/>
          </p:nvPr>
        </p:nvSpPr>
        <p:spPr>
          <a:xfrm>
            <a:off x="838200" y="289099"/>
            <a:ext cx="10515600" cy="1325563"/>
          </a:xfrm>
        </p:spPr>
        <p:txBody>
          <a:bodyPr>
            <a:normAutofit/>
          </a:bodyPr>
          <a:lstStyle/>
          <a:p>
            <a:r>
              <a:rPr lang="sv-SE" sz="3600" dirty="0"/>
              <a:t>Innebär bland annat </a:t>
            </a:r>
          </a:p>
        </p:txBody>
      </p:sp>
      <p:sp>
        <p:nvSpPr>
          <p:cNvPr id="3" name="Platshållare för innehåll 2">
            <a:extLst>
              <a:ext uri="{FF2B5EF4-FFF2-40B4-BE49-F238E27FC236}">
                <a16:creationId xmlns:a16="http://schemas.microsoft.com/office/drawing/2014/main" id="{9DAD90AA-B41E-4C65-9722-8E77BD2891F8}"/>
              </a:ext>
            </a:extLst>
          </p:cNvPr>
          <p:cNvSpPr>
            <a:spLocks noGrp="1"/>
          </p:cNvSpPr>
          <p:nvPr>
            <p:ph idx="1"/>
          </p:nvPr>
        </p:nvSpPr>
        <p:spPr>
          <a:xfrm>
            <a:off x="838200" y="1467180"/>
            <a:ext cx="8264612" cy="4675141"/>
          </a:xfrm>
        </p:spPr>
        <p:txBody>
          <a:bodyPr>
            <a:normAutofit fontScale="85000" lnSpcReduction="20000"/>
          </a:bodyPr>
          <a:lstStyle/>
          <a:p>
            <a:pPr marL="0" indent="0">
              <a:buNone/>
            </a:pPr>
            <a:endParaRPr lang="sv-SE" sz="2400" dirty="0"/>
          </a:p>
          <a:p>
            <a:r>
              <a:rPr lang="sv-SE" sz="2400" dirty="0"/>
              <a:t>Mer flexibla vårdmöjligheter närmast individen – en förflyttning av vårdkontakter från sjukhus till primärvård till hemmiljö  </a:t>
            </a:r>
          </a:p>
          <a:p>
            <a:r>
              <a:rPr lang="sv-SE" sz="2400" dirty="0"/>
              <a:t>Tydligare samordning av insatser inom och mellan vårdsverksamheter för att bättre möta individens hela vård- och omsorgsbehov</a:t>
            </a:r>
          </a:p>
          <a:p>
            <a:r>
              <a:rPr lang="sv-SE" sz="2400" dirty="0"/>
              <a:t>Ökad tillgänglighet till vården bland annat med stöd av fler digitala  verktyg för invånaren och i vården</a:t>
            </a:r>
          </a:p>
          <a:p>
            <a:r>
              <a:rPr lang="sv-SE" sz="2400" dirty="0"/>
              <a:t>Större möjligheter för patient och närstående att vara aktiva i planeringen och genomförandet av vården</a:t>
            </a:r>
          </a:p>
          <a:p>
            <a:r>
              <a:rPr lang="sv-SE" sz="2400" dirty="0"/>
              <a:t>Ett större fokus på hälsofrämjande och sjukdomsförebyggande insatser som stärker individens möjligheter att uppleva hälsa i vardagen</a:t>
            </a:r>
          </a:p>
          <a:p>
            <a:r>
              <a:rPr lang="sv-SE" sz="2400" dirty="0"/>
              <a:t>Effektivare användningen av vårdens resurser</a:t>
            </a:r>
          </a:p>
          <a:p>
            <a:pPr marL="0" indent="0">
              <a:buNone/>
            </a:pPr>
            <a:endParaRPr lang="sv-SE" dirty="0"/>
          </a:p>
        </p:txBody>
      </p:sp>
      <p:pic>
        <p:nvPicPr>
          <p:cNvPr id="4" name="Bildobjekt 3">
            <a:extLst>
              <a:ext uri="{FF2B5EF4-FFF2-40B4-BE49-F238E27FC236}">
                <a16:creationId xmlns:a16="http://schemas.microsoft.com/office/drawing/2014/main" id="{20DE5BF1-4FC8-4B21-AB74-819F0FA253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0951" y="517945"/>
            <a:ext cx="4925578" cy="2618237"/>
          </a:xfrm>
          <a:prstGeom prst="rect">
            <a:avLst/>
          </a:prstGeom>
        </p:spPr>
      </p:pic>
    </p:spTree>
    <p:extLst>
      <p:ext uri="{BB962C8B-B14F-4D97-AF65-F5344CB8AC3E}">
        <p14:creationId xmlns:p14="http://schemas.microsoft.com/office/powerpoint/2010/main" val="775359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9irQ0x3D.sW4G6r0PH3.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48SZuG5XlyMm.fZS0Kxfzw"/>
</p:tagLst>
</file>

<file path=ppt/theme/theme1.xml><?xml version="1.0" encoding="utf-8"?>
<a:theme xmlns:a="http://schemas.openxmlformats.org/drawingml/2006/main" name="Region Kronoberg ljus">
  <a:themeElements>
    <a:clrScheme name="Region Kronoberg LJUS">
      <a:dk1>
        <a:sysClr val="windowText" lastClr="000000"/>
      </a:dk1>
      <a:lt1>
        <a:sysClr val="window" lastClr="FFFFFF"/>
      </a:lt1>
      <a:dk2>
        <a:srgbClr val="412682"/>
      </a:dk2>
      <a:lt2>
        <a:srgbClr val="E13288"/>
      </a:lt2>
      <a:accent1>
        <a:srgbClr val="83B81A"/>
      </a:accent1>
      <a:accent2>
        <a:srgbClr val="1E6633"/>
      </a:accent2>
      <a:accent3>
        <a:srgbClr val="412682"/>
      </a:accent3>
      <a:accent4>
        <a:srgbClr val="FBD300"/>
      </a:accent4>
      <a:accent5>
        <a:srgbClr val="F3980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BC2B6388-CDCB-4389-ADE0-5FCEC97757FD}"/>
    </a:ext>
  </a:extLst>
</a:theme>
</file>

<file path=ppt/theme/theme2.xml><?xml version="1.0" encoding="utf-8"?>
<a:theme xmlns:a="http://schemas.openxmlformats.org/drawingml/2006/main" name="Region Kronoberg MÖRK">
  <a:themeElements>
    <a:clrScheme name="Region Kronoberg MÖRK">
      <a:dk1>
        <a:sysClr val="windowText" lastClr="000000"/>
      </a:dk1>
      <a:lt1>
        <a:sysClr val="window" lastClr="FFFFFF"/>
      </a:lt1>
      <a:dk2>
        <a:srgbClr val="E13288"/>
      </a:dk2>
      <a:lt2>
        <a:srgbClr val="83B81A"/>
      </a:lt2>
      <a:accent1>
        <a:srgbClr val="009EE0"/>
      </a:accent1>
      <a:accent2>
        <a:srgbClr val="F39800"/>
      </a:accent2>
      <a:accent3>
        <a:srgbClr val="FBD300"/>
      </a:accent3>
      <a:accent4>
        <a:srgbClr val="412682"/>
      </a:accent4>
      <a:accent5>
        <a:srgbClr val="83B81A"/>
      </a:accent5>
      <a:accent6>
        <a:srgbClr val="BCB1AB"/>
      </a:accent6>
      <a:hlink>
        <a:srgbClr val="E13288"/>
      </a:hlink>
      <a:folHlink>
        <a:srgbClr val="1E6633"/>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7619DAD0-3D17-4DF0-B11C-CDFABD33283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Kronoberg mall</Template>
  <TotalTime>416</TotalTime>
  <Words>1181</Words>
  <Application>Microsoft Office PowerPoint</Application>
  <PresentationFormat>Bredbild</PresentationFormat>
  <Paragraphs>125</Paragraphs>
  <Slides>19</Slides>
  <Notes>9</Notes>
  <HiddenSlides>0</HiddenSlides>
  <MMClips>0</MMClips>
  <ScaleCrop>false</ScaleCrop>
  <HeadingPairs>
    <vt:vector size="8" baseType="variant">
      <vt:variant>
        <vt:lpstr>Använt teckensnitt</vt:lpstr>
      </vt:variant>
      <vt:variant>
        <vt:i4>6</vt:i4>
      </vt:variant>
      <vt:variant>
        <vt:lpstr>Tema</vt:lpstr>
      </vt:variant>
      <vt:variant>
        <vt:i4>2</vt:i4>
      </vt:variant>
      <vt:variant>
        <vt:lpstr>Serverprogram för OLE-inbäddning</vt:lpstr>
      </vt:variant>
      <vt:variant>
        <vt:i4>1</vt:i4>
      </vt:variant>
      <vt:variant>
        <vt:lpstr>Bildrubriker</vt:lpstr>
      </vt:variant>
      <vt:variant>
        <vt:i4>19</vt:i4>
      </vt:variant>
    </vt:vector>
  </HeadingPairs>
  <TitlesOfParts>
    <vt:vector size="28" baseType="lpstr">
      <vt:lpstr>Arial</vt:lpstr>
      <vt:lpstr>Calibri</vt:lpstr>
      <vt:lpstr>Brandon Grotesque Bold</vt:lpstr>
      <vt:lpstr>Wingdings</vt:lpstr>
      <vt:lpstr>Open Sans</vt:lpstr>
      <vt:lpstr>Brandon Grotesque Black</vt:lpstr>
      <vt:lpstr>Region Kronoberg ljus</vt:lpstr>
      <vt:lpstr>Region Kronoberg MÖRK</vt:lpstr>
      <vt:lpstr>think-cell Slide</vt:lpstr>
      <vt:lpstr>PowerPoint-presentation</vt:lpstr>
      <vt:lpstr>VARFÖR BEHÖVS FÖRÄNDRING?</vt:lpstr>
      <vt:lpstr>Nya behov och förutsättningar </vt:lpstr>
      <vt:lpstr>Nya behov och förutsättningar</vt:lpstr>
      <vt:lpstr>VÅRDEN BEHÖVER STÄLLA OM TILL NÄRA VÅRD  – VAD BETYDER DET?</vt:lpstr>
      <vt:lpstr>Nära vård</vt:lpstr>
      <vt:lpstr>Det ÄR EN FÖRFLYTTNING…</vt:lpstr>
      <vt:lpstr>PowerPoint-presentation</vt:lpstr>
      <vt:lpstr>Innebär bland annat </vt:lpstr>
      <vt:lpstr>HUR SKER OMSTÄLLNINGEN?</vt:lpstr>
      <vt:lpstr>på flera sätt</vt:lpstr>
      <vt:lpstr>Region Kronobergs Omställningsprogram för nära vård</vt:lpstr>
      <vt:lpstr>PowerPoint-presentation</vt:lpstr>
      <vt:lpstr>PowerPoint-presentation</vt:lpstr>
      <vt:lpstr>PowerPoint-presentation</vt:lpstr>
      <vt:lpstr>PowerPoint-presentation</vt:lpstr>
      <vt:lpstr>Vägen för idéer och förslag går via omställningsprogrammet</vt:lpstr>
      <vt:lpstr>FÖR KRONOBERGAREN!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Mölstad Mathina RST kommunikationsavd</dc:creator>
  <cp:lastModifiedBy>Mölstad Mathina RST kommunikationsavd</cp:lastModifiedBy>
  <cp:revision>36</cp:revision>
  <dcterms:created xsi:type="dcterms:W3CDTF">2022-04-07T07:14:28Z</dcterms:created>
  <dcterms:modified xsi:type="dcterms:W3CDTF">2022-04-08T06:43:53Z</dcterms:modified>
</cp:coreProperties>
</file>