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72" r:id="rId3"/>
    <p:sldId id="268" r:id="rId4"/>
    <p:sldId id="283" r:id="rId5"/>
    <p:sldId id="312" r:id="rId6"/>
    <p:sldId id="320" r:id="rId7"/>
    <p:sldId id="314" r:id="rId8"/>
    <p:sldId id="321" r:id="rId9"/>
    <p:sldId id="315" r:id="rId10"/>
    <p:sldId id="317" r:id="rId11"/>
    <p:sldId id="316" r:id="rId12"/>
    <p:sldId id="322" r:id="rId13"/>
    <p:sldId id="323" r:id="rId14"/>
    <p:sldId id="318" r:id="rId15"/>
    <p:sldId id="319" r:id="rId16"/>
    <p:sldId id="324" r:id="rId17"/>
    <p:sldId id="328" r:id="rId18"/>
    <p:sldId id="329" r:id="rId19"/>
    <p:sldId id="344" r:id="rId20"/>
    <p:sldId id="330" r:id="rId21"/>
    <p:sldId id="326"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0D1C6"/>
    <a:srgbClr val="A064AA"/>
    <a:srgbClr val="80001F"/>
    <a:srgbClr val="FED002"/>
    <a:srgbClr val="1B7F51"/>
    <a:srgbClr val="E13288"/>
    <a:srgbClr val="92D050"/>
    <a:srgbClr val="83B81A"/>
    <a:srgbClr val="63A7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245" autoAdjust="0"/>
  </p:normalViewPr>
  <p:slideViewPr>
    <p:cSldViewPr snapToGrid="0">
      <p:cViewPr varScale="1">
        <p:scale>
          <a:sx n="53" d="100"/>
          <a:sy n="53" d="100"/>
        </p:scale>
        <p:origin x="1108" y="44"/>
      </p:cViewPr>
      <p:guideLst/>
    </p:cSldViewPr>
  </p:slideViewPr>
  <p:notesTextViewPr>
    <p:cViewPr>
      <p:scale>
        <a:sx n="125" d="100"/>
        <a:sy n="125" d="100"/>
      </p:scale>
      <p:origin x="0" y="-112"/>
    </p:cViewPr>
  </p:notesTextViewPr>
  <p:sorterViewPr>
    <p:cViewPr>
      <p:scale>
        <a:sx n="100" d="100"/>
        <a:sy n="100" d="100"/>
      </p:scale>
      <p:origin x="0" y="-55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C84E0-D89A-4ED5-BEFA-CE16C7F90D0E}" type="datetimeFigureOut">
              <a:rPr lang="sv-SE" smtClean="0"/>
              <a:t>2025-03-14</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E4815-4352-4598-A1AE-7E3124F7FAE5}" type="slidenum">
              <a:rPr lang="sv-SE" smtClean="0"/>
              <a:t>‹#›</a:t>
            </a:fld>
            <a:endParaRPr lang="sv-SE" dirty="0"/>
          </a:p>
        </p:txBody>
      </p:sp>
    </p:spTree>
    <p:extLst>
      <p:ext uri="{BB962C8B-B14F-4D97-AF65-F5344CB8AC3E}">
        <p14:creationId xmlns:p14="http://schemas.microsoft.com/office/powerpoint/2010/main" val="123095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hjälpa oss att utföra det arbete vi tagit på oss genom att anamma Kronobarnsmodellen är </a:t>
            </a:r>
            <a:r>
              <a:rPr lang="sv-SE" sz="1200" kern="1200" dirty="0">
                <a:solidFill>
                  <a:schemeClr val="tx1"/>
                </a:solidFill>
                <a:effectLst/>
                <a:latin typeface="+mn-lt"/>
                <a:ea typeface="+mn-ea"/>
                <a:cs typeface="+mn-cs"/>
              </a:rPr>
              <a:t>arbetssätt vid upptäckt</a:t>
            </a:r>
            <a:r>
              <a:rPr lang="sv-SE" dirty="0"/>
              <a:t> ett bra verktyg. </a:t>
            </a:r>
          </a:p>
          <a:p>
            <a:endParaRPr lang="sv-SE" dirty="0"/>
          </a:p>
          <a:p>
            <a:r>
              <a:rPr lang="sv-SE" dirty="0"/>
              <a:t>Inte minst för att det erbjuder ett stöd och en struktur som är densamma oavsett i vilken verksamhet man befinner sig i eller vilken funktion man har i ett visst ärende. </a:t>
            </a:r>
          </a:p>
          <a:p>
            <a:endParaRPr lang="sv-SE" dirty="0"/>
          </a:p>
          <a:p>
            <a:r>
              <a:rPr lang="sv-SE" dirty="0"/>
              <a:t>Så, hur är då arbetssättets olika delar tänkta att fungera?</a:t>
            </a:r>
          </a:p>
        </p:txBody>
      </p:sp>
      <p:sp>
        <p:nvSpPr>
          <p:cNvPr id="4" name="Platshållare för bildnummer 3"/>
          <p:cNvSpPr>
            <a:spLocks noGrp="1"/>
          </p:cNvSpPr>
          <p:nvPr>
            <p:ph type="sldNum" sz="quarter" idx="5"/>
          </p:nvPr>
        </p:nvSpPr>
        <p:spPr/>
        <p:txBody>
          <a:bodyPr/>
          <a:lstStyle/>
          <a:p>
            <a:fld id="{B5FE4815-4352-4598-A1AE-7E3124F7FAE5}" type="slidenum">
              <a:rPr lang="sv-SE" smtClean="0"/>
              <a:t>1</a:t>
            </a:fld>
            <a:endParaRPr lang="sv-SE" dirty="0"/>
          </a:p>
        </p:txBody>
      </p:sp>
    </p:spTree>
    <p:extLst>
      <p:ext uri="{BB962C8B-B14F-4D97-AF65-F5344CB8AC3E}">
        <p14:creationId xmlns:p14="http://schemas.microsoft.com/office/powerpoint/2010/main" val="3424987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man uttömt alla möjligheter i sin egen verksamhet ställer man sig nästa fråga:</a:t>
            </a:r>
          </a:p>
          <a:p>
            <a:endParaRPr lang="sv-SE" dirty="0"/>
          </a:p>
          <a:p>
            <a:r>
              <a:rPr lang="sv-SE" sz="1200" b="1" dirty="0">
                <a:solidFill>
                  <a:prstClr val="black"/>
                </a:solidFill>
                <a:latin typeface="Calibri Light" panose="020F0302020204030204"/>
              </a:rPr>
              <a:t>Kan barnets behov av stöd uppfyllas inom </a:t>
            </a:r>
            <a:r>
              <a:rPr lang="sv-SE" sz="1400" b="1" u="sng" dirty="0">
                <a:solidFill>
                  <a:prstClr val="black"/>
                </a:solidFill>
                <a:latin typeface="Calibri Light" panose="020F0302020204030204"/>
              </a:rPr>
              <a:t>en </a:t>
            </a:r>
            <a:r>
              <a:rPr lang="sv-SE" sz="1400" b="1" dirty="0">
                <a:solidFill>
                  <a:prstClr val="black"/>
                </a:solidFill>
                <a:latin typeface="Calibri Light" panose="020F0302020204030204"/>
              </a:rPr>
              <a:t>annan</a:t>
            </a:r>
            <a:r>
              <a:rPr lang="sv-SE" sz="1200" b="1" dirty="0">
                <a:solidFill>
                  <a:prstClr val="black"/>
                </a:solidFill>
                <a:latin typeface="Calibri Light" panose="020F0302020204030204"/>
              </a:rPr>
              <a:t> enskild verksamhet</a:t>
            </a:r>
          </a:p>
          <a:p>
            <a:endParaRPr lang="sv-SE" sz="1200" b="1" dirty="0">
              <a:solidFill>
                <a:prstClr val="black"/>
              </a:solidFill>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prstClr val="black"/>
                </a:solidFill>
                <a:latin typeface="Calibri Light" panose="020F0302020204030204"/>
              </a:rPr>
              <a:t>I så fall görs en överlämning av materialet till den berörda verksamheten och arbetet inom </a:t>
            </a:r>
            <a:br>
              <a:rPr lang="sv-SE" sz="1200" dirty="0">
                <a:solidFill>
                  <a:prstClr val="black"/>
                </a:solidFill>
                <a:latin typeface="Calibri Light" panose="020F0302020204030204"/>
              </a:rPr>
            </a:br>
            <a:r>
              <a:rPr lang="sv-SE" sz="1200" dirty="0">
                <a:solidFill>
                  <a:prstClr val="black"/>
                </a:solidFill>
                <a:latin typeface="Calibri Light" panose="020F0302020204030204"/>
              </a:rPr>
              <a:t>ramen för </a:t>
            </a:r>
            <a:r>
              <a:rPr lang="sv-SE" dirty="0"/>
              <a:t>arbetssättet vid upptäckt</a:t>
            </a:r>
            <a:r>
              <a:rPr lang="sv-SE" sz="1200" dirty="0">
                <a:solidFill>
                  <a:prstClr val="black"/>
                </a:solidFill>
                <a:latin typeface="Calibri Light" panose="020F0302020204030204"/>
              </a:rPr>
              <a:t> avslutas.</a:t>
            </a:r>
          </a:p>
        </p:txBody>
      </p:sp>
      <p:sp>
        <p:nvSpPr>
          <p:cNvPr id="4" name="Platshållare för bildnummer 3"/>
          <p:cNvSpPr>
            <a:spLocks noGrp="1"/>
          </p:cNvSpPr>
          <p:nvPr>
            <p:ph type="sldNum" sz="quarter" idx="5"/>
          </p:nvPr>
        </p:nvSpPr>
        <p:spPr/>
        <p:txBody>
          <a:bodyPr/>
          <a:lstStyle/>
          <a:p>
            <a:fld id="{B5FE4815-4352-4598-A1AE-7E3124F7FAE5}" type="slidenum">
              <a:rPr lang="sv-SE" smtClean="0"/>
              <a:t>10</a:t>
            </a:fld>
            <a:endParaRPr lang="sv-SE" dirty="0"/>
          </a:p>
        </p:txBody>
      </p:sp>
    </p:spTree>
    <p:extLst>
      <p:ext uri="{BB962C8B-B14F-4D97-AF65-F5344CB8AC3E}">
        <p14:creationId xmlns:p14="http://schemas.microsoft.com/office/powerpoint/2010/main" val="105077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sista frågan handlar om ifall barnets behov av stöd kräver samverkan mellan flera parter. </a:t>
            </a:r>
          </a:p>
          <a:p>
            <a:endParaRPr lang="sv-SE" dirty="0"/>
          </a:p>
          <a:p>
            <a:r>
              <a:rPr lang="sv-SE" dirty="0"/>
              <a:t>Om så är fallet ska barnensbästa-ansvarig eller annan utnämnd person inhämta samtycke från vårdnadshavarna och äldre barn för att få dela information. Vi har tagit fram en länsgemensam mall för ett sådant inhämtande av samtycke.</a:t>
            </a:r>
          </a:p>
          <a:p>
            <a:endParaRPr lang="sv-SE" dirty="0"/>
          </a:p>
          <a:p>
            <a:r>
              <a:rPr lang="sv-SE" dirty="0"/>
              <a:t>Därefter kallas de parter som bedöms behöva samverka till ett möte där även vårdnadshavare (och barnet om det bedöms lämpligt) är med som likvärdiga parter.</a:t>
            </a:r>
          </a:p>
        </p:txBody>
      </p:sp>
      <p:sp>
        <p:nvSpPr>
          <p:cNvPr id="4" name="Platshållare för bildnummer 3"/>
          <p:cNvSpPr>
            <a:spLocks noGrp="1"/>
          </p:cNvSpPr>
          <p:nvPr>
            <p:ph type="sldNum" sz="quarter" idx="5"/>
          </p:nvPr>
        </p:nvSpPr>
        <p:spPr/>
        <p:txBody>
          <a:bodyPr/>
          <a:lstStyle/>
          <a:p>
            <a:fld id="{B5FE4815-4352-4598-A1AE-7E3124F7FAE5}" type="slidenum">
              <a:rPr lang="sv-SE" smtClean="0"/>
              <a:t>11</a:t>
            </a:fld>
            <a:endParaRPr lang="sv-SE" dirty="0"/>
          </a:p>
        </p:txBody>
      </p:sp>
    </p:spTree>
    <p:extLst>
      <p:ext uri="{BB962C8B-B14F-4D97-AF65-F5344CB8AC3E}">
        <p14:creationId xmlns:p14="http://schemas.microsoft.com/office/powerpoint/2010/main" val="3437121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det handlar om en komplex situation eller vid identifierade behov kan professionen ha kontakt före samverkansmötet för att underlätta samverkansmötet.</a:t>
            </a:r>
          </a:p>
          <a:p>
            <a:endParaRPr lang="sv-SE" dirty="0"/>
          </a:p>
          <a:p>
            <a:r>
              <a:rPr lang="sv-SE" dirty="0"/>
              <a:t>Informationen som delas ska vara nödvändig, relevant och proportionerlig</a:t>
            </a:r>
          </a:p>
          <a:p>
            <a:endParaRPr lang="sv-SE" dirty="0"/>
          </a:p>
        </p:txBody>
      </p:sp>
      <p:sp>
        <p:nvSpPr>
          <p:cNvPr id="4" name="Platshållare för bildnummer 3"/>
          <p:cNvSpPr>
            <a:spLocks noGrp="1"/>
          </p:cNvSpPr>
          <p:nvPr>
            <p:ph type="sldNum" sz="quarter" idx="5"/>
          </p:nvPr>
        </p:nvSpPr>
        <p:spPr/>
        <p:txBody>
          <a:bodyPr/>
          <a:lstStyle/>
          <a:p>
            <a:fld id="{B5FE4815-4352-4598-A1AE-7E3124F7FAE5}" type="slidenum">
              <a:rPr lang="sv-SE" smtClean="0"/>
              <a:t>12</a:t>
            </a:fld>
            <a:endParaRPr lang="sv-SE" dirty="0"/>
          </a:p>
        </p:txBody>
      </p:sp>
    </p:spTree>
    <p:extLst>
      <p:ext uri="{BB962C8B-B14F-4D97-AF65-F5344CB8AC3E}">
        <p14:creationId xmlns:p14="http://schemas.microsoft.com/office/powerpoint/2010/main" val="210837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det bedöms att samverkan behöver initieras går vi vidare till det sista steget i arbetssättet vid upptäckt. Här handlar det om att i samverkan skapa samsyn kring barnets situation och tillsammans upprätta en barnets plan som tydligt visar vad parterna kommit fram till och vem som ansvarar för vad. </a:t>
            </a:r>
          </a:p>
          <a:p>
            <a:endParaRPr lang="sv-SE" dirty="0"/>
          </a:p>
          <a:p>
            <a:r>
              <a:rPr lang="sv-SE" dirty="0"/>
              <a:t>Barnensbästa-ansvarig eller annan utsedd person kallar till ett samverkansmöte där barnet (om det bedöms lämpligt) och vårdnadshavarna är likvärdiga parter tillsammans med relevanta verksamhetsföreträdare.</a:t>
            </a:r>
          </a:p>
        </p:txBody>
      </p:sp>
      <p:sp>
        <p:nvSpPr>
          <p:cNvPr id="4" name="Platshållare för bildnummer 3"/>
          <p:cNvSpPr>
            <a:spLocks noGrp="1"/>
          </p:cNvSpPr>
          <p:nvPr>
            <p:ph type="sldNum" sz="quarter" idx="5"/>
          </p:nvPr>
        </p:nvSpPr>
        <p:spPr/>
        <p:txBody>
          <a:bodyPr/>
          <a:lstStyle/>
          <a:p>
            <a:fld id="{B5FE4815-4352-4598-A1AE-7E3124F7FAE5}" type="slidenum">
              <a:rPr lang="sv-SE" smtClean="0"/>
              <a:t>13</a:t>
            </a:fld>
            <a:endParaRPr lang="sv-SE" dirty="0"/>
          </a:p>
        </p:txBody>
      </p:sp>
    </p:spTree>
    <p:extLst>
      <p:ext uri="{BB962C8B-B14F-4D97-AF65-F5344CB8AC3E}">
        <p14:creationId xmlns:p14="http://schemas.microsoft.com/office/powerpoint/2010/main" val="4007171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viktigt att komma ihåg att barnet är huvudperson i mötet oavsett om barnet är närvarande eller ej och att vårdnadshavarna är viktiga parter både för barnets del och för att samarbetet med familjen ska löpa så smidigt som möjligt.</a:t>
            </a:r>
          </a:p>
          <a:p>
            <a:endParaRPr lang="sv-SE" dirty="0"/>
          </a:p>
          <a:p>
            <a:r>
              <a:rPr lang="sv-SE" dirty="0"/>
              <a:t>Genom att använda det gemensamma språk vi kommit överens om i arbetssättet vid upptäckt skapas förutsättningar för att alla parter ska få samma förståelse för vad som är sagt och överenskommet och underlätta för att skapa en samsyn kring barnets situation och behov framåt.</a:t>
            </a:r>
          </a:p>
          <a:p>
            <a:endParaRPr lang="sv-SE" dirty="0"/>
          </a:p>
          <a:p>
            <a:r>
              <a:rPr lang="sv-SE" dirty="0"/>
              <a:t>Resultatet av mötet förs in i barnets plan, gärna i punktform eller genom korta meningar.</a:t>
            </a:r>
          </a:p>
        </p:txBody>
      </p:sp>
      <p:sp>
        <p:nvSpPr>
          <p:cNvPr id="4" name="Platshållare för bildnummer 3"/>
          <p:cNvSpPr>
            <a:spLocks noGrp="1"/>
          </p:cNvSpPr>
          <p:nvPr>
            <p:ph type="sldNum" sz="quarter" idx="5"/>
          </p:nvPr>
        </p:nvSpPr>
        <p:spPr/>
        <p:txBody>
          <a:bodyPr/>
          <a:lstStyle/>
          <a:p>
            <a:fld id="{B5FE4815-4352-4598-A1AE-7E3124F7FAE5}" type="slidenum">
              <a:rPr lang="sv-SE" smtClean="0"/>
              <a:t>14</a:t>
            </a:fld>
            <a:endParaRPr lang="sv-SE" dirty="0"/>
          </a:p>
        </p:txBody>
      </p:sp>
    </p:spTree>
    <p:extLst>
      <p:ext uri="{BB962C8B-B14F-4D97-AF65-F5344CB8AC3E}">
        <p14:creationId xmlns:p14="http://schemas.microsoft.com/office/powerpoint/2010/main" val="263737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Barnets plan är i första hand tänkt som ett samverkansdokument. Det är en sorts karta för alla involverade för att tydliggöra VAD som ska göras, VEM som är ansvarig och HUR man kan ta kontakt med de dessa. </a:t>
            </a:r>
          </a:p>
          <a:p>
            <a:endParaRPr lang="sv-SE" dirty="0"/>
          </a:p>
          <a:p>
            <a:r>
              <a:rPr lang="sv-SE" dirty="0"/>
              <a:t>Barnet och barnets vårdnadshavare liksom de företrädare från olika aktörer som är närvarande ska helt enkelt ha tillgång till en aktuell gemensam plan framåt med en tydlighet i vem som har ansvar för vilken del.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Framöver hoppas vi kunna utveckla barnets plan till att även innehålla bland annat en möjlighet till kommunikation mellan olika parter och möjligheten att kunna lägga in eller länka material, information och andra dokument eller digitala resurser riktade till barnet på sidan.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er som är vana att arbeta med SIP, samordnad individuell plan, kan det vara bra att veta att Barnets plan ersätter detta.</a:t>
            </a:r>
          </a:p>
          <a:p>
            <a:endParaRPr lang="sv-SE" dirty="0"/>
          </a:p>
          <a:p>
            <a:endParaRPr lang="sv-SE" dirty="0"/>
          </a:p>
        </p:txBody>
      </p:sp>
      <p:sp>
        <p:nvSpPr>
          <p:cNvPr id="4" name="Platshållare för bildnummer 3"/>
          <p:cNvSpPr>
            <a:spLocks noGrp="1"/>
          </p:cNvSpPr>
          <p:nvPr>
            <p:ph type="sldNum" sz="quarter" idx="5"/>
          </p:nvPr>
        </p:nvSpPr>
        <p:spPr/>
        <p:txBody>
          <a:bodyPr/>
          <a:lstStyle/>
          <a:p>
            <a:fld id="{B5FE4815-4352-4598-A1AE-7E3124F7FAE5}" type="slidenum">
              <a:rPr lang="sv-SE" smtClean="0"/>
              <a:t>15</a:t>
            </a:fld>
            <a:endParaRPr lang="sv-SE" dirty="0"/>
          </a:p>
        </p:txBody>
      </p:sp>
    </p:spTree>
    <p:extLst>
      <p:ext uri="{BB962C8B-B14F-4D97-AF65-F5344CB8AC3E}">
        <p14:creationId xmlns:p14="http://schemas.microsoft.com/office/powerpoint/2010/main" val="978744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vet att det kan finnas massor av information kring ett barn och barnets situation men det är viktigt att understryka att i Barnets plan ska endast det föras in som är nödvändigt, relevant och proportionerligt för att barnet och barnets anhöriga ska få en plan framåt och samverkan ska fungera väl och sömlöst mellan alla inblandade. </a:t>
            </a:r>
          </a:p>
          <a:p>
            <a:endParaRPr lang="sv-SE" dirty="0"/>
          </a:p>
          <a:p>
            <a:r>
              <a:rPr lang="sv-SE" dirty="0"/>
              <a:t>Planen tar inte bort det ansvar varje aktör har kring barnet eller de anteckningar, journaler eller annan dokumentation som krävs inom den egna verksamheten. </a:t>
            </a:r>
          </a:p>
          <a:p>
            <a:endParaRPr lang="sv-SE" dirty="0"/>
          </a:p>
          <a:p>
            <a:r>
              <a:rPr lang="sv-SE" dirty="0"/>
              <a:t>Det kan finnas mängder av relevant information kring barnet men när man upprättar en barnets plan är det viktigt att tänka igen på om informationen är relevant för samverkan och för barnet och vårdnadshavarna i det forumet. </a:t>
            </a:r>
          </a:p>
        </p:txBody>
      </p:sp>
      <p:sp>
        <p:nvSpPr>
          <p:cNvPr id="4" name="Platshållare för bildnummer 3"/>
          <p:cNvSpPr>
            <a:spLocks noGrp="1"/>
          </p:cNvSpPr>
          <p:nvPr>
            <p:ph type="sldNum" sz="quarter" idx="5"/>
          </p:nvPr>
        </p:nvSpPr>
        <p:spPr/>
        <p:txBody>
          <a:bodyPr/>
          <a:lstStyle/>
          <a:p>
            <a:fld id="{B5FE4815-4352-4598-A1AE-7E3124F7FAE5}" type="slidenum">
              <a:rPr lang="sv-SE" smtClean="0"/>
              <a:t>16</a:t>
            </a:fld>
            <a:endParaRPr lang="sv-SE" dirty="0"/>
          </a:p>
        </p:txBody>
      </p:sp>
    </p:spTree>
    <p:extLst>
      <p:ext uri="{BB962C8B-B14F-4D97-AF65-F5344CB8AC3E}">
        <p14:creationId xmlns:p14="http://schemas.microsoft.com/office/powerpoint/2010/main" val="2957206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pågår ett arbete med Region Kronoberg och våra kommuner kring hur vi ska kunna tillskapa en digital lösning som är tillgänglig för alla parter på likvärdiga villkor samt har rätt nivå av säkerhet kring personuppgifter.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digital lösning är superviktig men samtidigt måste det vara en lösning som är hållbar, jämlik och tillgänglig både i tid och kostnad som i faktisk åtkomst för alla involverade parter. Idag sker ett utvecklingsarbete kring Region Kronobergs </a:t>
            </a:r>
            <a:r>
              <a:rPr lang="sv-SE" dirty="0" err="1"/>
              <a:t>Cambio</a:t>
            </a:r>
            <a:r>
              <a:rPr lang="sv-SE" dirty="0"/>
              <a:t> Cosmic där alla våra åtta kommuner får samma åtkomst. Vi arbetar även med 1177 för att få till en användarvänlig teknik.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Sekretessfrågan är även den väldigt viktig och något vi jobbar vidare med. Med samtycke kommer vi förbi den mesta sekretessen när det gäller möten och att prata med varandra men när vi börjar titta på digitala lösningar och ägande av uppgifter blir det lite krångligare. Vi tittar även på hur vi kan arbeta med de familjer där vi inte kan nå samtycke av olika anledningar.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tredje stora frågan som vi jobbar vidare med är att utveckla kontaktvägarna mellan olika verksamheter för att vi ska kunna arbeta så nära barnet och varandra som vi tänker oss i samverkan enligt Kronobarnsmodellen.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B5FE4815-4352-4598-A1AE-7E3124F7FAE5}" type="slidenum">
              <a:rPr lang="sv-SE" smtClean="0"/>
              <a:t>17</a:t>
            </a:fld>
            <a:endParaRPr lang="sv-SE" dirty="0"/>
          </a:p>
        </p:txBody>
      </p:sp>
    </p:spTree>
    <p:extLst>
      <p:ext uri="{BB962C8B-B14F-4D97-AF65-F5344CB8AC3E}">
        <p14:creationId xmlns:p14="http://schemas.microsoft.com/office/powerpoint/2010/main" val="1487857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viktigt att komma ihåg att Kronobarnsmodellen inte uteslutande består av en verktygslåda, länsgemensamma ramverk och ansvarsstrukturer – det är lika mycket ett arbetssätt som bygger på mellanmänskliga, ibland kallade mjuka, värden som;</a:t>
            </a:r>
          </a:p>
          <a:p>
            <a:r>
              <a:rPr lang="sv-SE" dirty="0"/>
              <a:t>Tillit mellan alla olika parter</a:t>
            </a:r>
          </a:p>
          <a:p>
            <a:r>
              <a:rPr lang="sv-SE" dirty="0"/>
              <a:t>Samverkan på riktigt</a:t>
            </a:r>
          </a:p>
          <a:p>
            <a:r>
              <a:rPr lang="sv-SE" dirty="0"/>
              <a:t>Förståelse för varandras uppdrag </a:t>
            </a:r>
          </a:p>
          <a:p>
            <a:r>
              <a:rPr lang="sv-SE" dirty="0"/>
              <a:t>Att sätta individens behov i centrum på riktigt och ta tillvara kraften och kunskapen hos denne</a:t>
            </a:r>
          </a:p>
          <a:p>
            <a:r>
              <a:rPr lang="sv-SE" dirty="0"/>
              <a:t>Och bättre samverkan kring, och fokus på främjande och förebyggande arbete på samhällsnivå</a:t>
            </a:r>
          </a:p>
          <a:p>
            <a:endParaRPr lang="sv-SE" dirty="0"/>
          </a:p>
          <a:p>
            <a:r>
              <a:rPr lang="sv-SE" dirty="0"/>
              <a:t>Det holistiska synsättet ska med andra ord genomsyra hela Kronobarnsmodellen, såväl för målgrupper som utförare. </a:t>
            </a:r>
          </a:p>
        </p:txBody>
      </p:sp>
      <p:sp>
        <p:nvSpPr>
          <p:cNvPr id="4" name="Platshållare för bildnummer 3"/>
          <p:cNvSpPr>
            <a:spLocks noGrp="1"/>
          </p:cNvSpPr>
          <p:nvPr>
            <p:ph type="sldNum" sz="quarter" idx="5"/>
          </p:nvPr>
        </p:nvSpPr>
        <p:spPr/>
        <p:txBody>
          <a:bodyPr/>
          <a:lstStyle/>
          <a:p>
            <a:fld id="{B5FE4815-4352-4598-A1AE-7E3124F7FAE5}" type="slidenum">
              <a:rPr lang="sv-SE" smtClean="0"/>
              <a:t>18</a:t>
            </a:fld>
            <a:endParaRPr lang="sv-SE" dirty="0"/>
          </a:p>
        </p:txBody>
      </p:sp>
    </p:spTree>
    <p:extLst>
      <p:ext uri="{BB962C8B-B14F-4D97-AF65-F5344CB8AC3E}">
        <p14:creationId xmlns:p14="http://schemas.microsoft.com/office/powerpoint/2010/main" val="1514403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händer mycket i processen Barnens bästa gäller! i Kronoberg hela tiden. Vi utvecklar även materialen och lägger till nya, länkar till våra följeforskares arbete med mera. På hemsidan ska de senaste varianterna av material finnas och vi kommer även lägga ut tips och idéer från länet kring hur man tacklat olika frågor eller hinder. </a:t>
            </a:r>
          </a:p>
        </p:txBody>
      </p:sp>
      <p:sp>
        <p:nvSpPr>
          <p:cNvPr id="4" name="Platshållare för bildnummer 3"/>
          <p:cNvSpPr>
            <a:spLocks noGrp="1"/>
          </p:cNvSpPr>
          <p:nvPr>
            <p:ph type="sldNum" sz="quarter" idx="5"/>
          </p:nvPr>
        </p:nvSpPr>
        <p:spPr/>
        <p:txBody>
          <a:bodyPr/>
          <a:lstStyle/>
          <a:p>
            <a:fld id="{B5FE4815-4352-4598-A1AE-7E3124F7FAE5}" type="slidenum">
              <a:rPr lang="sv-SE" smtClean="0"/>
              <a:t>19</a:t>
            </a:fld>
            <a:endParaRPr lang="sv-SE" dirty="0"/>
          </a:p>
        </p:txBody>
      </p:sp>
    </p:spTree>
    <p:extLst>
      <p:ext uri="{BB962C8B-B14F-4D97-AF65-F5344CB8AC3E}">
        <p14:creationId xmlns:p14="http://schemas.microsoft.com/office/powerpoint/2010/main" val="1240004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första delen av arbetssättet vid upptäckt innehåller barnets bästa hjulet med dess indelning i sju områden. Den här delen handlar om att uppmärksamma ett barns situation och riktar sig till alla i Kronobergs län som möter barn. </a:t>
            </a:r>
          </a:p>
          <a:p>
            <a:endParaRPr lang="sv-SE" dirty="0"/>
          </a:p>
          <a:p>
            <a:r>
              <a:rPr lang="sv-SE" dirty="0"/>
              <a:t>Det innebär att det kan vara någon som arbetar med barn men även en granne eller någon annan i samhället. </a:t>
            </a:r>
          </a:p>
          <a:p>
            <a:endParaRPr lang="sv-SE" dirty="0"/>
          </a:p>
          <a:p>
            <a:r>
              <a:rPr lang="sv-SE" dirty="0"/>
              <a:t>Hjulet är tänkt att hjälpa den som känner en diffus oro eller inte riktigt kan sätta ord på vilken eller vilka delar i barnets liv som man upplever att barnet har behov av stöd inom. </a:t>
            </a:r>
          </a:p>
          <a:p>
            <a:endParaRPr lang="sv-SE" dirty="0"/>
          </a:p>
          <a:p>
            <a:r>
              <a:rPr lang="sv-SE" dirty="0"/>
              <a:t>Här uppmärksammar vi områden såsom barnets hälsa, utveckling, lärande, omsorg, hemmet, relationer och trygghet. </a:t>
            </a:r>
          </a:p>
          <a:p>
            <a:endParaRPr lang="sv-SE" dirty="0"/>
          </a:p>
          <a:p>
            <a:r>
              <a:rPr lang="sv-SE" dirty="0"/>
              <a:t>Områdena med sina definitioner kan även hjälpa till att avgränsa eller understryka vad man känner sig bekymrad eller frågande kring. </a:t>
            </a:r>
          </a:p>
          <a:p>
            <a:endParaRPr lang="sv-SE" dirty="0"/>
          </a:p>
          <a:p>
            <a:r>
              <a:rPr lang="sv-SE" dirty="0"/>
              <a:t>När man definierat vad man uppmärksammat kring barnets situation tar man dessa tankar vidare till barnensbästa-ansvarig för att denne ska kunna ta ärendet vidare. </a:t>
            </a:r>
          </a:p>
          <a:p>
            <a:endParaRPr lang="sv-SE" dirty="0"/>
          </a:p>
        </p:txBody>
      </p:sp>
      <p:sp>
        <p:nvSpPr>
          <p:cNvPr id="4" name="Platshållare för bildnummer 3"/>
          <p:cNvSpPr>
            <a:spLocks noGrp="1"/>
          </p:cNvSpPr>
          <p:nvPr>
            <p:ph type="sldNum" sz="quarter" idx="5"/>
          </p:nvPr>
        </p:nvSpPr>
        <p:spPr/>
        <p:txBody>
          <a:bodyPr/>
          <a:lstStyle/>
          <a:p>
            <a:fld id="{B5FE4815-4352-4598-A1AE-7E3124F7FAE5}" type="slidenum">
              <a:rPr lang="sv-SE" smtClean="0"/>
              <a:t>2</a:t>
            </a:fld>
            <a:endParaRPr lang="sv-SE" dirty="0"/>
          </a:p>
        </p:txBody>
      </p:sp>
    </p:spTree>
    <p:extLst>
      <p:ext uri="{BB962C8B-B14F-4D97-AF65-F5344CB8AC3E}">
        <p14:creationId xmlns:p14="http://schemas.microsoft.com/office/powerpoint/2010/main" val="1747301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Avslutningsvis; Kronobarnsmodellen består av tre delar som fokuserar på att ge våra barn och unga en så bra uppväxt som möjligt. </a:t>
            </a:r>
          </a:p>
          <a:p>
            <a:endParaRPr lang="sv-SE" dirty="0"/>
          </a:p>
          <a:p>
            <a:r>
              <a:rPr lang="sv-SE" dirty="0"/>
              <a:t>Vi arbetar främjande för alla barn, och förebyggande för grupper av barn, för att de ska få en bra uppväxt i länet.</a:t>
            </a:r>
          </a:p>
          <a:p>
            <a:endParaRPr lang="sv-SE" dirty="0"/>
          </a:p>
          <a:p>
            <a:r>
              <a:rPr lang="sv-SE" dirty="0"/>
              <a:t>När vi uppmärksammar barn i behov av stöd, agerar vi på ett tidigt skede för att förhindra att barns behov av stöd eskalerar.</a:t>
            </a:r>
          </a:p>
          <a:p>
            <a:endParaRPr lang="sv-SE" dirty="0"/>
          </a:p>
          <a:p>
            <a:r>
              <a:rPr lang="sv-SE" dirty="0"/>
              <a:t>I de situationer vi uppmärksammar barn vi behöver samverka runt, initierar vi samverkan med relevanta parter tidigt. </a:t>
            </a:r>
          </a:p>
          <a:p>
            <a:endParaRPr lang="sv-SE" dirty="0"/>
          </a:p>
          <a:p>
            <a:r>
              <a:rPr lang="sv-SE" dirty="0"/>
              <a:t>Till vår hjälp har vi arbetssättet vid upptäckt med sina olika delar som stöd för den som bedömer barnets situation oavsett om det är barnensbästa-ansvarig eller en annan lämplig person. I detta arbete är barnets plan en tydlig karta för det fortsatta stödet runt barnet. </a:t>
            </a:r>
          </a:p>
          <a:p>
            <a:endParaRPr lang="sv-SE" dirty="0"/>
          </a:p>
          <a:p>
            <a:r>
              <a:rPr lang="sv-SE" dirty="0"/>
              <a:t>Kronobarnsmodellen omfattar alla barn i länet och är utvecklad i samverkan med alla berörda aktörer runt barnen. Därmed inte sagt att den är färdigutvecklad. När vi använder den i vår vardag kommer vi att upptäcka många områden som kan stärka och förbättra stödet runt barnen. Vi ser fram emot en fortsatt dialog i länet kring hur vi bäst erbjuder Alla barn i Kronoberg en jämlik och god uppväxt.</a:t>
            </a:r>
          </a:p>
        </p:txBody>
      </p:sp>
      <p:sp>
        <p:nvSpPr>
          <p:cNvPr id="4" name="Platshållare för bildnummer 3"/>
          <p:cNvSpPr>
            <a:spLocks noGrp="1"/>
          </p:cNvSpPr>
          <p:nvPr>
            <p:ph type="sldNum" sz="quarter" idx="5"/>
          </p:nvPr>
        </p:nvSpPr>
        <p:spPr/>
        <p:txBody>
          <a:bodyPr/>
          <a:lstStyle/>
          <a:p>
            <a:fld id="{B5FE4815-4352-4598-A1AE-7E3124F7FAE5}" type="slidenum">
              <a:rPr lang="sv-SE" smtClean="0"/>
              <a:t>20</a:t>
            </a:fld>
            <a:endParaRPr lang="sv-SE" dirty="0"/>
          </a:p>
        </p:txBody>
      </p:sp>
    </p:spTree>
    <p:extLst>
      <p:ext uri="{BB962C8B-B14F-4D97-AF65-F5344CB8AC3E}">
        <p14:creationId xmlns:p14="http://schemas.microsoft.com/office/powerpoint/2010/main" val="101141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Båda de två första delarna av Arbetssätt vid upptäckt innehåller samma barnets bästa hjul men i olika utförande. </a:t>
            </a:r>
          </a:p>
          <a:p>
            <a:endParaRPr lang="sv-SE" dirty="0"/>
          </a:p>
          <a:p>
            <a:r>
              <a:rPr lang="sv-SE" dirty="0"/>
              <a:t>Det första hjulet är mer utförligt för att det ska vara enkelt att använda för att definiera tankar och känslor runt barnets situation.</a:t>
            </a:r>
          </a:p>
          <a:p>
            <a:endParaRPr lang="sv-SE" dirty="0"/>
          </a:p>
          <a:p>
            <a:r>
              <a:rPr lang="sv-SE" dirty="0"/>
              <a:t>Det kan även vara ett lättförståeligt underlag för samtal med barn.</a:t>
            </a:r>
          </a:p>
          <a:p>
            <a:endParaRPr lang="sv-SE" dirty="0"/>
          </a:p>
          <a:p>
            <a:r>
              <a:rPr lang="sv-SE" dirty="0"/>
              <a:t>Det andra hjulet innehåller samma områden.</a:t>
            </a:r>
          </a:p>
          <a:p>
            <a:endParaRPr lang="sv-SE" dirty="0"/>
          </a:p>
          <a:p>
            <a:r>
              <a:rPr lang="sv-SE" dirty="0"/>
              <a:t>Det andra versionen kommer med ett fördjupningsmaterial som förtydligar barnkonventionen och ger inom varje område förslag på fördjupningsfrågor för att få större kunskap om det individuella barnets livssituation.</a:t>
            </a:r>
          </a:p>
          <a:p>
            <a:endParaRPr lang="sv-SE" dirty="0"/>
          </a:p>
          <a:p>
            <a:r>
              <a:rPr lang="sv-SE" dirty="0"/>
              <a:t>Mer om det strax.</a:t>
            </a:r>
          </a:p>
        </p:txBody>
      </p:sp>
      <p:sp>
        <p:nvSpPr>
          <p:cNvPr id="4" name="Platshållare för bildnummer 3"/>
          <p:cNvSpPr>
            <a:spLocks noGrp="1"/>
          </p:cNvSpPr>
          <p:nvPr>
            <p:ph type="sldNum" sz="quarter" idx="5"/>
          </p:nvPr>
        </p:nvSpPr>
        <p:spPr/>
        <p:txBody>
          <a:bodyPr/>
          <a:lstStyle/>
          <a:p>
            <a:fld id="{B5FE4815-4352-4598-A1AE-7E3124F7FAE5}" type="slidenum">
              <a:rPr lang="sv-SE" smtClean="0"/>
              <a:t>3</a:t>
            </a:fld>
            <a:endParaRPr lang="sv-SE" dirty="0"/>
          </a:p>
        </p:txBody>
      </p:sp>
    </p:spTree>
    <p:extLst>
      <p:ext uri="{BB962C8B-B14F-4D97-AF65-F5344CB8AC3E}">
        <p14:creationId xmlns:p14="http://schemas.microsoft.com/office/powerpoint/2010/main" val="788953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första delen i arbetssättet vid upptäckt är med andra ord främst till för att vi ska kunna uppmärksamma ett barns situation så tidigt som möjligt.</a:t>
            </a:r>
          </a:p>
          <a:p>
            <a:endParaRPr lang="sv-SE" dirty="0"/>
          </a:p>
          <a:p>
            <a:r>
              <a:rPr lang="sv-SE" dirty="0"/>
              <a:t>Barnets bästa hjulet kan med fördel även användas i det främjande och förebyggande arbetet. </a:t>
            </a:r>
          </a:p>
        </p:txBody>
      </p:sp>
      <p:sp>
        <p:nvSpPr>
          <p:cNvPr id="4" name="Platshållare för bildnummer 3"/>
          <p:cNvSpPr>
            <a:spLocks noGrp="1"/>
          </p:cNvSpPr>
          <p:nvPr>
            <p:ph type="sldNum" sz="quarter" idx="5"/>
          </p:nvPr>
        </p:nvSpPr>
        <p:spPr/>
        <p:txBody>
          <a:bodyPr/>
          <a:lstStyle/>
          <a:p>
            <a:fld id="{B5FE4815-4352-4598-A1AE-7E3124F7FAE5}" type="slidenum">
              <a:rPr lang="sv-SE" smtClean="0"/>
              <a:t>4</a:t>
            </a:fld>
            <a:endParaRPr lang="sv-SE" dirty="0"/>
          </a:p>
        </p:txBody>
      </p:sp>
    </p:spTree>
    <p:extLst>
      <p:ext uri="{BB962C8B-B14F-4D97-AF65-F5344CB8AC3E}">
        <p14:creationId xmlns:p14="http://schemas.microsoft.com/office/powerpoint/2010/main" val="1328013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viktigt att redan här lyfta fram att Kronbarnsmodellens arbetssätt inte tar bort vikten av att göra en orosanmälan till socialtjänsten när och om en sådan bör göras. </a:t>
            </a:r>
          </a:p>
          <a:p>
            <a:endParaRPr lang="sv-SE" dirty="0"/>
          </a:p>
          <a:p>
            <a:r>
              <a:rPr lang="sv-SE" dirty="0"/>
              <a:t>Det gäller i samtliga steg i modellen. </a:t>
            </a:r>
          </a:p>
          <a:p>
            <a:endParaRPr lang="sv-SE" dirty="0"/>
          </a:p>
          <a:p>
            <a:r>
              <a:rPr lang="sv-SE" dirty="0"/>
              <a:t>Orosanmälan är socialtjänstens verktyg för att kunna sätta in insatser eller erbjuda hjälp och stöd utifrån sin verksamhet och är därmed inget som ”ersätts” av Kronobarnsmodellen. </a:t>
            </a:r>
          </a:p>
        </p:txBody>
      </p:sp>
      <p:sp>
        <p:nvSpPr>
          <p:cNvPr id="4" name="Platshållare för bildnummer 3"/>
          <p:cNvSpPr>
            <a:spLocks noGrp="1"/>
          </p:cNvSpPr>
          <p:nvPr>
            <p:ph type="sldNum" sz="quarter" idx="5"/>
          </p:nvPr>
        </p:nvSpPr>
        <p:spPr/>
        <p:txBody>
          <a:bodyPr/>
          <a:lstStyle/>
          <a:p>
            <a:fld id="{B5FE4815-4352-4598-A1AE-7E3124F7FAE5}" type="slidenum">
              <a:rPr lang="sv-SE" smtClean="0"/>
              <a:t>5</a:t>
            </a:fld>
            <a:endParaRPr lang="sv-SE" dirty="0"/>
          </a:p>
        </p:txBody>
      </p:sp>
    </p:spTree>
    <p:extLst>
      <p:ext uri="{BB962C8B-B14F-4D97-AF65-F5344CB8AC3E}">
        <p14:creationId xmlns:p14="http://schemas.microsoft.com/office/powerpoint/2010/main" val="211399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den som uppmärksammat ett barn i behov av stöd och definierat vilket eller vilka områden i barnets bästa hjulet oron finns, lämnar den personen över informationen till barnensbästa-ansvarig för barnet.</a:t>
            </a:r>
          </a:p>
          <a:p>
            <a:endParaRPr lang="sv-SE" dirty="0"/>
          </a:p>
          <a:p>
            <a:r>
              <a:rPr lang="sv-SE" dirty="0"/>
              <a:t>Därmed går vi in i nästa steg i arbetssättet vid upptäckt.</a:t>
            </a:r>
          </a:p>
          <a:p>
            <a:endParaRPr lang="sv-SE" dirty="0"/>
          </a:p>
          <a:p>
            <a:r>
              <a:rPr lang="sv-SE" dirty="0"/>
              <a:t>Tanken bakom barnensbästa-ansvarig är att denna funktion ska finnas i verksamheter som möter ALLA barn för att ge alla barn likvärdiga förutsättningar.</a:t>
            </a:r>
          </a:p>
          <a:p>
            <a:endParaRPr lang="sv-SE" dirty="0"/>
          </a:p>
          <a:p>
            <a:r>
              <a:rPr lang="sv-SE" dirty="0"/>
              <a:t>Detta innebär att barnensbästa-ansvarig för det ofödda barnet ligger inom mödravården.</a:t>
            </a:r>
          </a:p>
          <a:p>
            <a:endParaRPr lang="sv-SE" dirty="0"/>
          </a:p>
          <a:p>
            <a:r>
              <a:rPr lang="sv-SE" dirty="0"/>
              <a:t>Därefter tas ansvaret över av barnhälsovården från det att barnet är fött tills barnet börjar i förskoleklass.</a:t>
            </a:r>
          </a:p>
          <a:p>
            <a:endParaRPr lang="sv-SE" dirty="0"/>
          </a:p>
          <a:p>
            <a:r>
              <a:rPr lang="sv-SE" dirty="0"/>
              <a:t>Från förskoleklass till dess barnet fyller 18 år är det rektor i den skolform barnet går i som är barnensbästa-ansvarig.</a:t>
            </a:r>
          </a:p>
          <a:p>
            <a:endParaRPr lang="sv-SE" dirty="0"/>
          </a:p>
          <a:p>
            <a:r>
              <a:rPr lang="sv-SE" dirty="0"/>
              <a:t>Om barnet hoppat av skolan eller inte börjat gymnasiet tar kommunalt aktivitetsansvarige (KAA) i kommunen över funktionen som barnensbästa-ansvarig.</a:t>
            </a:r>
          </a:p>
          <a:p>
            <a:endParaRPr lang="sv-SE" dirty="0"/>
          </a:p>
        </p:txBody>
      </p:sp>
      <p:sp>
        <p:nvSpPr>
          <p:cNvPr id="4" name="Platshållare för bildnummer 3"/>
          <p:cNvSpPr>
            <a:spLocks noGrp="1"/>
          </p:cNvSpPr>
          <p:nvPr>
            <p:ph type="sldNum" sz="quarter" idx="5"/>
          </p:nvPr>
        </p:nvSpPr>
        <p:spPr/>
        <p:txBody>
          <a:bodyPr/>
          <a:lstStyle/>
          <a:p>
            <a:fld id="{B5FE4815-4352-4598-A1AE-7E3124F7FAE5}" type="slidenum">
              <a:rPr lang="sv-SE" smtClean="0"/>
              <a:t>6</a:t>
            </a:fld>
            <a:endParaRPr lang="sv-SE" dirty="0"/>
          </a:p>
        </p:txBody>
      </p:sp>
    </p:spTree>
    <p:extLst>
      <p:ext uri="{BB962C8B-B14F-4D97-AF65-F5344CB8AC3E}">
        <p14:creationId xmlns:p14="http://schemas.microsoft.com/office/powerpoint/2010/main" val="3702715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förtydliga ytterligare:</a:t>
            </a:r>
          </a:p>
          <a:p>
            <a:r>
              <a:rPr lang="sv-SE" dirty="0"/>
              <a:t>Även om barnensbästa-ansvarig tillhör en viss verksamhet, är det viktigt att förstå att det individuella barnets situation och behov avgör vem som är bäst lämpad att få uppdraget kring informationsinsamling och analys. Den verksamhet som känner barnet bäst oftast har bäst förutsättningar för att inhämta den kunskapen. </a:t>
            </a:r>
          </a:p>
          <a:p>
            <a:endParaRPr lang="sv-SE" dirty="0"/>
          </a:p>
          <a:p>
            <a:r>
              <a:rPr lang="sv-SE" dirty="0"/>
              <a:t>Här kan det vara bra med några exempel:</a:t>
            </a:r>
          </a:p>
          <a:p>
            <a:r>
              <a:rPr lang="sv-SE" dirty="0"/>
              <a:t>Om vi t.ex. har ett barn på förskolan som vi behöver uppmärksamma, så aktiveras barnensbästa-ansvarig inom barnhälsovården. Det är då troligt att ansvaret för informationsinsamling och analys görs på förskolan, som kan ha bättre kunskap om barnet än vad barnhälsovården har. </a:t>
            </a:r>
          </a:p>
          <a:p>
            <a:endParaRPr lang="sv-SE" dirty="0"/>
          </a:p>
          <a:p>
            <a:r>
              <a:rPr lang="sv-SE" dirty="0"/>
              <a:t>Ett annat exempel är om vi har ett barn i skolan, där rektorn är barnensbästa-ansvarig. I en del sådana situationer kan ansvaret för informationsinsamling och analys delegeras till elevhälsoteamet på skolan. </a:t>
            </a:r>
          </a:p>
          <a:p>
            <a:endParaRPr lang="sv-SE" dirty="0"/>
          </a:p>
          <a:p>
            <a:r>
              <a:rPr lang="sv-SE" dirty="0"/>
              <a:t>Så barnensbästa-ansvaret ligger inom de verksamheter som möter ALLA barn i länet, för att vi inte ska riskera att missa barn som t.ex. inte går på förskolan. Utgångspunkten är att vi hela tiden ska utgå från det enskilda barnets behov. </a:t>
            </a:r>
          </a:p>
          <a:p>
            <a:endParaRPr lang="sv-SE" dirty="0"/>
          </a:p>
          <a:p>
            <a:r>
              <a:rPr lang="sv-SE" dirty="0"/>
              <a:t>Den person som ska samla in information och analysera denna använder sig av barnets bästa hjulet.</a:t>
            </a:r>
          </a:p>
          <a:p>
            <a:endParaRPr lang="sv-SE" dirty="0"/>
          </a:p>
          <a:p>
            <a:r>
              <a:rPr lang="sv-SE" dirty="0"/>
              <a:t>Det är ingen djupgående analys eller utredning som ska till i detta läge, utan en översiktlig analys över vad i barnets livssituation, utifrån de 7 områdena i barnetsbästa-hjulet där det finns ett behov av stöd. </a:t>
            </a:r>
          </a:p>
        </p:txBody>
      </p:sp>
      <p:sp>
        <p:nvSpPr>
          <p:cNvPr id="4" name="Platshållare för bildnummer 3"/>
          <p:cNvSpPr>
            <a:spLocks noGrp="1"/>
          </p:cNvSpPr>
          <p:nvPr>
            <p:ph type="sldNum" sz="quarter" idx="5"/>
          </p:nvPr>
        </p:nvSpPr>
        <p:spPr/>
        <p:txBody>
          <a:bodyPr/>
          <a:lstStyle/>
          <a:p>
            <a:fld id="{B5FE4815-4352-4598-A1AE-7E3124F7FAE5}" type="slidenum">
              <a:rPr lang="sv-SE" smtClean="0"/>
              <a:t>7</a:t>
            </a:fld>
            <a:endParaRPr lang="sv-SE" dirty="0"/>
          </a:p>
        </p:txBody>
      </p:sp>
    </p:spTree>
    <p:extLst>
      <p:ext uri="{BB962C8B-B14F-4D97-AF65-F5344CB8AC3E}">
        <p14:creationId xmlns:p14="http://schemas.microsoft.com/office/powerpoint/2010/main" val="1803431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informationsinsamlingen kring barnets situation är klar och har analyserats, följer nästa steg för barnensbästa-ansvarig eller den person som har gjort informationsinsamlingen; att ställa sig och sin organisation en rad frågor för att bedöma vad nästa steg bör bli.</a:t>
            </a:r>
          </a:p>
          <a:p>
            <a:endParaRPr lang="sv-SE" dirty="0"/>
          </a:p>
          <a:p>
            <a:r>
              <a:rPr lang="sv-SE" dirty="0"/>
              <a:t>Den första frågan handlar om ifall barnet behov kan uppfyllas inom ramen för den egna verksamheten. </a:t>
            </a:r>
          </a:p>
          <a:p>
            <a:endParaRPr lang="sv-SE" dirty="0"/>
          </a:p>
          <a:p>
            <a:r>
              <a:rPr lang="sv-SE" dirty="0"/>
              <a:t>I så fall görs det på lämpligt sätt och arbetet inom ramen för arbetssättet vid upptäckt avslutas.</a:t>
            </a:r>
          </a:p>
        </p:txBody>
      </p:sp>
      <p:sp>
        <p:nvSpPr>
          <p:cNvPr id="4" name="Platshållare för bildnummer 3"/>
          <p:cNvSpPr>
            <a:spLocks noGrp="1"/>
          </p:cNvSpPr>
          <p:nvPr>
            <p:ph type="sldNum" sz="quarter" idx="5"/>
          </p:nvPr>
        </p:nvSpPr>
        <p:spPr/>
        <p:txBody>
          <a:bodyPr/>
          <a:lstStyle/>
          <a:p>
            <a:fld id="{B5FE4815-4352-4598-A1AE-7E3124F7FAE5}" type="slidenum">
              <a:rPr lang="sv-SE" smtClean="0"/>
              <a:t>8</a:t>
            </a:fld>
            <a:endParaRPr lang="sv-SE" dirty="0"/>
          </a:p>
        </p:txBody>
      </p:sp>
    </p:spTree>
    <p:extLst>
      <p:ext uri="{BB962C8B-B14F-4D97-AF65-F5344CB8AC3E}">
        <p14:creationId xmlns:p14="http://schemas.microsoft.com/office/powerpoint/2010/main" val="3149022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Nästa fråga handlar om ifall man uttömt alla möjligheter att uppfylla barnets behov inom ramen för den egna verksamheten?</a:t>
            </a:r>
          </a:p>
          <a:p>
            <a:r>
              <a:rPr lang="sv-SE" dirty="0"/>
              <a:t>Finns det något mer man kan göra?</a:t>
            </a:r>
          </a:p>
        </p:txBody>
      </p:sp>
      <p:sp>
        <p:nvSpPr>
          <p:cNvPr id="4" name="Platshållare för bildnummer 3"/>
          <p:cNvSpPr>
            <a:spLocks noGrp="1"/>
          </p:cNvSpPr>
          <p:nvPr>
            <p:ph type="sldNum" sz="quarter" idx="5"/>
          </p:nvPr>
        </p:nvSpPr>
        <p:spPr/>
        <p:txBody>
          <a:bodyPr/>
          <a:lstStyle/>
          <a:p>
            <a:fld id="{B5FE4815-4352-4598-A1AE-7E3124F7FAE5}" type="slidenum">
              <a:rPr lang="sv-SE" smtClean="0"/>
              <a:t>9</a:t>
            </a:fld>
            <a:endParaRPr lang="sv-SE" dirty="0"/>
          </a:p>
        </p:txBody>
      </p:sp>
    </p:spTree>
    <p:extLst>
      <p:ext uri="{BB962C8B-B14F-4D97-AF65-F5344CB8AC3E}">
        <p14:creationId xmlns:p14="http://schemas.microsoft.com/office/powerpoint/2010/main" val="3427601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CEAB3D-E9D8-4C1A-924F-25D3684FD7B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1F1BF54-9E96-4B5C-84C8-02CCE04CC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EFB1A61-32F1-4B29-8503-92217431CE72}"/>
              </a:ext>
            </a:extLst>
          </p:cNvPr>
          <p:cNvSpPr>
            <a:spLocks noGrp="1"/>
          </p:cNvSpPr>
          <p:nvPr>
            <p:ph type="dt" sz="half" idx="10"/>
          </p:nvPr>
        </p:nvSpPr>
        <p:spPr/>
        <p:txBody>
          <a:bodyPr/>
          <a:lstStyle/>
          <a:p>
            <a:fld id="{9B688B19-DE1D-40CA-8EFA-C2089F5B9625}" type="datetimeFigureOut">
              <a:rPr lang="sv-SE" smtClean="0"/>
              <a:t>2025-03-14</a:t>
            </a:fld>
            <a:endParaRPr lang="sv-SE" dirty="0"/>
          </a:p>
        </p:txBody>
      </p:sp>
      <p:sp>
        <p:nvSpPr>
          <p:cNvPr id="5" name="Platshållare för sidfot 4">
            <a:extLst>
              <a:ext uri="{FF2B5EF4-FFF2-40B4-BE49-F238E27FC236}">
                <a16:creationId xmlns:a16="http://schemas.microsoft.com/office/drawing/2014/main" id="{3C4BA9A6-3484-457D-A714-F29619A36D4C}"/>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04272E99-88FE-41B1-BDCC-322716922DB9}"/>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2976436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77702F-ABDD-44DC-81BE-DEDE180FF76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2CB056B-264D-4093-97E8-778E22F80CA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AD96DA1-B28B-4B75-9CD7-D9AE8EF075DB}"/>
              </a:ext>
            </a:extLst>
          </p:cNvPr>
          <p:cNvSpPr>
            <a:spLocks noGrp="1"/>
          </p:cNvSpPr>
          <p:nvPr>
            <p:ph type="dt" sz="half" idx="10"/>
          </p:nvPr>
        </p:nvSpPr>
        <p:spPr/>
        <p:txBody>
          <a:bodyPr/>
          <a:lstStyle/>
          <a:p>
            <a:fld id="{9B688B19-DE1D-40CA-8EFA-C2089F5B9625}" type="datetimeFigureOut">
              <a:rPr lang="sv-SE" smtClean="0"/>
              <a:t>2025-03-14</a:t>
            </a:fld>
            <a:endParaRPr lang="sv-SE" dirty="0"/>
          </a:p>
        </p:txBody>
      </p:sp>
      <p:sp>
        <p:nvSpPr>
          <p:cNvPr id="5" name="Platshållare för sidfot 4">
            <a:extLst>
              <a:ext uri="{FF2B5EF4-FFF2-40B4-BE49-F238E27FC236}">
                <a16:creationId xmlns:a16="http://schemas.microsoft.com/office/drawing/2014/main" id="{5808B737-BBA3-460C-A883-FB557E859534}"/>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CBCD9BCE-213F-4532-9F96-13E36343B324}"/>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1076589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DAF73A9-6A6D-47BB-80BE-6299FB8930D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205D38C-AC35-4847-9199-2392E280F8D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2B5D200-7349-4366-B503-229978198355}"/>
              </a:ext>
            </a:extLst>
          </p:cNvPr>
          <p:cNvSpPr>
            <a:spLocks noGrp="1"/>
          </p:cNvSpPr>
          <p:nvPr>
            <p:ph type="dt" sz="half" idx="10"/>
          </p:nvPr>
        </p:nvSpPr>
        <p:spPr/>
        <p:txBody>
          <a:bodyPr/>
          <a:lstStyle/>
          <a:p>
            <a:fld id="{9B688B19-DE1D-40CA-8EFA-C2089F5B9625}" type="datetimeFigureOut">
              <a:rPr lang="sv-SE" smtClean="0"/>
              <a:t>2025-03-14</a:t>
            </a:fld>
            <a:endParaRPr lang="sv-SE" dirty="0"/>
          </a:p>
        </p:txBody>
      </p:sp>
      <p:sp>
        <p:nvSpPr>
          <p:cNvPr id="5" name="Platshållare för sidfot 4">
            <a:extLst>
              <a:ext uri="{FF2B5EF4-FFF2-40B4-BE49-F238E27FC236}">
                <a16:creationId xmlns:a16="http://schemas.microsoft.com/office/drawing/2014/main" id="{921B43DA-075A-4DFA-82D7-FB0519E0316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854E705E-7F93-4F22-AD72-1F03980A3AE3}"/>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177686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t">
            <a:normAutofit/>
          </a:bodyPr>
          <a:lstStyle>
            <a:lvl1pPr algn="l">
              <a:defRPr sz="5400"/>
            </a:lvl1pPr>
          </a:lstStyle>
          <a:p>
            <a:r>
              <a:rPr lang="sv-SE"/>
              <a:t>Klicka här för att ändra mall för rubrikformat</a:t>
            </a:r>
            <a:endParaRPr lang="en-US" dirty="0"/>
          </a:p>
        </p:txBody>
      </p:sp>
      <p:sp>
        <p:nvSpPr>
          <p:cNvPr id="3" name="Subtitle 2"/>
          <p:cNvSpPr>
            <a:spLocks noGrp="1"/>
          </p:cNvSpPr>
          <p:nvPr>
            <p:ph type="subTitle" idx="1"/>
          </p:nvPr>
        </p:nvSpPr>
        <p:spPr>
          <a:xfrm>
            <a:off x="9144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3138321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a:xfrm>
            <a:off x="838200" y="1825625"/>
            <a:ext cx="10515600" cy="415688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3557455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1" y="4589468"/>
            <a:ext cx="10515600" cy="137358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303901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17634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17634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476936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9"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2"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491539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d i loggan">
    <p:spTree>
      <p:nvGrpSpPr>
        <p:cNvPr id="1" name=""/>
        <p:cNvGrpSpPr/>
        <p:nvPr/>
      </p:nvGrpSpPr>
      <p:grpSpPr>
        <a:xfrm>
          <a:off x="0" y="0"/>
          <a:ext cx="0" cy="0"/>
          <a:chOff x="0" y="0"/>
          <a:chExt cx="0" cy="0"/>
        </a:xfrm>
      </p:grpSpPr>
      <p:sp>
        <p:nvSpPr>
          <p:cNvPr id="6" name="Platshållare för bild 12"/>
          <p:cNvSpPr>
            <a:spLocks noGrp="1"/>
          </p:cNvSpPr>
          <p:nvPr>
            <p:ph type="pic" sz="quarter" idx="16"/>
          </p:nvPr>
        </p:nvSpPr>
        <p:spPr>
          <a:xfrm>
            <a:off x="3699716" y="752595"/>
            <a:ext cx="4792568" cy="5352811"/>
          </a:xfrm>
          <a:custGeom>
            <a:avLst/>
            <a:gdLst>
              <a:gd name="connsiteX0" fmla="*/ 2347784 w 4658627"/>
              <a:gd name="connsiteY0" fmla="*/ 2619633 h 5029200"/>
              <a:gd name="connsiteX1" fmla="*/ 4000915 w 4658627"/>
              <a:gd name="connsiteY1" fmla="*/ 2619633 h 5029200"/>
              <a:gd name="connsiteX2" fmla="*/ 4658627 w 4658627"/>
              <a:gd name="connsiteY2" fmla="*/ 3277345 h 5029200"/>
              <a:gd name="connsiteX3" fmla="*/ 4658627 w 4658627"/>
              <a:gd name="connsiteY3" fmla="*/ 5029200 h 5029200"/>
              <a:gd name="connsiteX4" fmla="*/ 3005496 w 4658627"/>
              <a:gd name="connsiteY4" fmla="*/ 5029200 h 5029200"/>
              <a:gd name="connsiteX5" fmla="*/ 2347784 w 4658627"/>
              <a:gd name="connsiteY5" fmla="*/ 4371488 h 5029200"/>
              <a:gd name="connsiteX6" fmla="*/ 1014234 w 4658627"/>
              <a:gd name="connsiteY6" fmla="*/ 656840 h 5029200"/>
              <a:gd name="connsiteX7" fmla="*/ 695997 w 4658627"/>
              <a:gd name="connsiteY7" fmla="*/ 947352 h 5029200"/>
              <a:gd name="connsiteX8" fmla="*/ 1014234 w 4658627"/>
              <a:gd name="connsiteY8" fmla="*/ 1237864 h 5029200"/>
              <a:gd name="connsiteX9" fmla="*/ 1332471 w 4658627"/>
              <a:gd name="connsiteY9" fmla="*/ 947352 h 5029200"/>
              <a:gd name="connsiteX10" fmla="*/ 1014234 w 4658627"/>
              <a:gd name="connsiteY10" fmla="*/ 656840 h 5029200"/>
              <a:gd name="connsiteX11" fmla="*/ 3005496 w 4658627"/>
              <a:gd name="connsiteY11" fmla="*/ 0 h 5029200"/>
              <a:gd name="connsiteX12" fmla="*/ 4658627 w 4658627"/>
              <a:gd name="connsiteY12" fmla="*/ 0 h 5029200"/>
              <a:gd name="connsiteX13" fmla="*/ 4658627 w 4658627"/>
              <a:gd name="connsiteY13" fmla="*/ 1751855 h 5029200"/>
              <a:gd name="connsiteX14" fmla="*/ 4000915 w 4658627"/>
              <a:gd name="connsiteY14" fmla="*/ 2409567 h 5029200"/>
              <a:gd name="connsiteX15" fmla="*/ 2347784 w 4658627"/>
              <a:gd name="connsiteY15" fmla="*/ 2409567 h 5029200"/>
              <a:gd name="connsiteX16" fmla="*/ 2347784 w 4658627"/>
              <a:gd name="connsiteY16" fmla="*/ 657712 h 5029200"/>
              <a:gd name="connsiteX17" fmla="*/ 3005496 w 4658627"/>
              <a:gd name="connsiteY17" fmla="*/ 0 h 5029200"/>
              <a:gd name="connsiteX18" fmla="*/ 0 w 4658627"/>
              <a:gd name="connsiteY18" fmla="*/ 0 h 5029200"/>
              <a:gd name="connsiteX19" fmla="*/ 1399484 w 4658627"/>
              <a:gd name="connsiteY19" fmla="*/ 0 h 5029200"/>
              <a:gd name="connsiteX20" fmla="*/ 2131540 w 4658627"/>
              <a:gd name="connsiteY20" fmla="*/ 732056 h 5029200"/>
              <a:gd name="connsiteX21" fmla="*/ 2131540 w 4658627"/>
              <a:gd name="connsiteY21" fmla="*/ 5029200 h 5029200"/>
              <a:gd name="connsiteX22" fmla="*/ 732056 w 4658627"/>
              <a:gd name="connsiteY22" fmla="*/ 5029200 h 5029200"/>
              <a:gd name="connsiteX23" fmla="*/ 0 w 4658627"/>
              <a:gd name="connsiteY23" fmla="*/ 4297144 h 5029200"/>
              <a:gd name="connsiteX0" fmla="*/ 2347784 w 4658627"/>
              <a:gd name="connsiteY0" fmla="*/ 2619633 h 5260206"/>
              <a:gd name="connsiteX1" fmla="*/ 4000915 w 4658627"/>
              <a:gd name="connsiteY1" fmla="*/ 2619633 h 5260206"/>
              <a:gd name="connsiteX2" fmla="*/ 4658627 w 4658627"/>
              <a:gd name="connsiteY2" fmla="*/ 3277345 h 5260206"/>
              <a:gd name="connsiteX3" fmla="*/ 4658627 w 4658627"/>
              <a:gd name="connsiteY3" fmla="*/ 5029200 h 5260206"/>
              <a:gd name="connsiteX4" fmla="*/ 3005496 w 4658627"/>
              <a:gd name="connsiteY4" fmla="*/ 5029200 h 5260206"/>
              <a:gd name="connsiteX5" fmla="*/ 2347784 w 4658627"/>
              <a:gd name="connsiteY5" fmla="*/ 4371488 h 5260206"/>
              <a:gd name="connsiteX6" fmla="*/ 2347784 w 4658627"/>
              <a:gd name="connsiteY6" fmla="*/ 2619633 h 5260206"/>
              <a:gd name="connsiteX7" fmla="*/ 1014234 w 4658627"/>
              <a:gd name="connsiteY7" fmla="*/ 656840 h 5260206"/>
              <a:gd name="connsiteX8" fmla="*/ 695997 w 4658627"/>
              <a:gd name="connsiteY8" fmla="*/ 947352 h 5260206"/>
              <a:gd name="connsiteX9" fmla="*/ 1014234 w 4658627"/>
              <a:gd name="connsiteY9" fmla="*/ 1237864 h 5260206"/>
              <a:gd name="connsiteX10" fmla="*/ 1332471 w 4658627"/>
              <a:gd name="connsiteY10" fmla="*/ 947352 h 5260206"/>
              <a:gd name="connsiteX11" fmla="*/ 1014234 w 4658627"/>
              <a:gd name="connsiteY11" fmla="*/ 656840 h 5260206"/>
              <a:gd name="connsiteX12" fmla="*/ 3005496 w 4658627"/>
              <a:gd name="connsiteY12" fmla="*/ 0 h 5260206"/>
              <a:gd name="connsiteX13" fmla="*/ 4658627 w 4658627"/>
              <a:gd name="connsiteY13" fmla="*/ 0 h 5260206"/>
              <a:gd name="connsiteX14" fmla="*/ 4658627 w 4658627"/>
              <a:gd name="connsiteY14" fmla="*/ 1751855 h 5260206"/>
              <a:gd name="connsiteX15" fmla="*/ 4000915 w 4658627"/>
              <a:gd name="connsiteY15" fmla="*/ 2409567 h 5260206"/>
              <a:gd name="connsiteX16" fmla="*/ 2347784 w 4658627"/>
              <a:gd name="connsiteY16" fmla="*/ 2409567 h 5260206"/>
              <a:gd name="connsiteX17" fmla="*/ 2347784 w 4658627"/>
              <a:gd name="connsiteY17" fmla="*/ 657712 h 5260206"/>
              <a:gd name="connsiteX18" fmla="*/ 3005496 w 4658627"/>
              <a:gd name="connsiteY18" fmla="*/ 0 h 5260206"/>
              <a:gd name="connsiteX19" fmla="*/ 0 w 4658627"/>
              <a:gd name="connsiteY19" fmla="*/ 0 h 5260206"/>
              <a:gd name="connsiteX20" fmla="*/ 1399484 w 4658627"/>
              <a:gd name="connsiteY20" fmla="*/ 0 h 5260206"/>
              <a:gd name="connsiteX21" fmla="*/ 2131540 w 4658627"/>
              <a:gd name="connsiteY21" fmla="*/ 732056 h 5260206"/>
              <a:gd name="connsiteX22" fmla="*/ 2131540 w 4658627"/>
              <a:gd name="connsiteY22" fmla="*/ 5029200 h 5260206"/>
              <a:gd name="connsiteX23" fmla="*/ 693555 w 4658627"/>
              <a:gd name="connsiteY23" fmla="*/ 5260206 h 5260206"/>
              <a:gd name="connsiteX24" fmla="*/ 0 w 4658627"/>
              <a:gd name="connsiteY24" fmla="*/ 4297144 h 5260206"/>
              <a:gd name="connsiteX25" fmla="*/ 0 w 4658627"/>
              <a:gd name="connsiteY25" fmla="*/ 0 h 5260206"/>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656840 h 5317958"/>
              <a:gd name="connsiteX8" fmla="*/ 695997 w 4658627"/>
              <a:gd name="connsiteY8" fmla="*/ 947352 h 5317958"/>
              <a:gd name="connsiteX9" fmla="*/ 1014234 w 4658627"/>
              <a:gd name="connsiteY9" fmla="*/ 1237864 h 5317958"/>
              <a:gd name="connsiteX10" fmla="*/ 1332471 w 4658627"/>
              <a:gd name="connsiteY10" fmla="*/ 947352 h 5317958"/>
              <a:gd name="connsiteX11" fmla="*/ 1014234 w 4658627"/>
              <a:gd name="connsiteY11" fmla="*/ 656840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693555 w 4658627"/>
              <a:gd name="connsiteY23" fmla="*/ 5260206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656840 h 5317958"/>
              <a:gd name="connsiteX8" fmla="*/ 695997 w 4658627"/>
              <a:gd name="connsiteY8" fmla="*/ 947352 h 5317958"/>
              <a:gd name="connsiteX9" fmla="*/ 1014234 w 4658627"/>
              <a:gd name="connsiteY9" fmla="*/ 1237864 h 5317958"/>
              <a:gd name="connsiteX10" fmla="*/ 1332471 w 4658627"/>
              <a:gd name="connsiteY10" fmla="*/ 947352 h 5317958"/>
              <a:gd name="connsiteX11" fmla="*/ 1014234 w 4658627"/>
              <a:gd name="connsiteY11" fmla="*/ 656840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656840 h 5317958"/>
              <a:gd name="connsiteX8" fmla="*/ 695997 w 4658627"/>
              <a:gd name="connsiteY8" fmla="*/ 947352 h 5317958"/>
              <a:gd name="connsiteX9" fmla="*/ 1014234 w 4658627"/>
              <a:gd name="connsiteY9" fmla="*/ 1237864 h 5317958"/>
              <a:gd name="connsiteX10" fmla="*/ 1332471 w 4658627"/>
              <a:gd name="connsiteY10" fmla="*/ 947352 h 5317958"/>
              <a:gd name="connsiteX11" fmla="*/ 1014234 w 4658627"/>
              <a:gd name="connsiteY11" fmla="*/ 656840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656840 h 5317958"/>
              <a:gd name="connsiteX8" fmla="*/ 695997 w 4658627"/>
              <a:gd name="connsiteY8" fmla="*/ 947352 h 5317958"/>
              <a:gd name="connsiteX9" fmla="*/ 1014234 w 4658627"/>
              <a:gd name="connsiteY9" fmla="*/ 1314866 h 5317958"/>
              <a:gd name="connsiteX10" fmla="*/ 1332471 w 4658627"/>
              <a:gd name="connsiteY10" fmla="*/ 947352 h 5317958"/>
              <a:gd name="connsiteX11" fmla="*/ 1014234 w 4658627"/>
              <a:gd name="connsiteY11" fmla="*/ 656840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599089 h 5317958"/>
              <a:gd name="connsiteX8" fmla="*/ 695997 w 4658627"/>
              <a:gd name="connsiteY8" fmla="*/ 947352 h 5317958"/>
              <a:gd name="connsiteX9" fmla="*/ 1014234 w 4658627"/>
              <a:gd name="connsiteY9" fmla="*/ 1314866 h 5317958"/>
              <a:gd name="connsiteX10" fmla="*/ 1332471 w 4658627"/>
              <a:gd name="connsiteY10" fmla="*/ 947352 h 5317958"/>
              <a:gd name="connsiteX11" fmla="*/ 1014234 w 4658627"/>
              <a:gd name="connsiteY11" fmla="*/ 599089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599089 h 5317958"/>
              <a:gd name="connsiteX8" fmla="*/ 657496 w 4658627"/>
              <a:gd name="connsiteY8" fmla="*/ 956977 h 5317958"/>
              <a:gd name="connsiteX9" fmla="*/ 1014234 w 4658627"/>
              <a:gd name="connsiteY9" fmla="*/ 1314866 h 5317958"/>
              <a:gd name="connsiteX10" fmla="*/ 1332471 w 4658627"/>
              <a:gd name="connsiteY10" fmla="*/ 947352 h 5317958"/>
              <a:gd name="connsiteX11" fmla="*/ 1014234 w 4658627"/>
              <a:gd name="connsiteY11" fmla="*/ 599089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599089 h 5317958"/>
              <a:gd name="connsiteX8" fmla="*/ 657496 w 4658627"/>
              <a:gd name="connsiteY8" fmla="*/ 956977 h 5317958"/>
              <a:gd name="connsiteX9" fmla="*/ 1014234 w 4658627"/>
              <a:gd name="connsiteY9" fmla="*/ 1314866 h 5317958"/>
              <a:gd name="connsiteX10" fmla="*/ 1390222 w 4658627"/>
              <a:gd name="connsiteY10" fmla="*/ 966603 h 5317958"/>
              <a:gd name="connsiteX11" fmla="*/ 1014234 w 4658627"/>
              <a:gd name="connsiteY11" fmla="*/ 599089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599089 h 5317958"/>
              <a:gd name="connsiteX8" fmla="*/ 657496 w 4658627"/>
              <a:gd name="connsiteY8" fmla="*/ 956977 h 5317958"/>
              <a:gd name="connsiteX9" fmla="*/ 1014234 w 4658627"/>
              <a:gd name="connsiteY9" fmla="*/ 1314866 h 5317958"/>
              <a:gd name="connsiteX10" fmla="*/ 1390222 w 4658627"/>
              <a:gd name="connsiteY10" fmla="*/ 966603 h 5317958"/>
              <a:gd name="connsiteX11" fmla="*/ 1014234 w 4658627"/>
              <a:gd name="connsiteY11" fmla="*/ 599089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599089 h 5317958"/>
              <a:gd name="connsiteX8" fmla="*/ 657496 w 4658627"/>
              <a:gd name="connsiteY8" fmla="*/ 956977 h 5317958"/>
              <a:gd name="connsiteX9" fmla="*/ 1014234 w 4658627"/>
              <a:gd name="connsiteY9" fmla="*/ 1314866 h 5317958"/>
              <a:gd name="connsiteX10" fmla="*/ 1390222 w 4658627"/>
              <a:gd name="connsiteY10" fmla="*/ 966603 h 5317958"/>
              <a:gd name="connsiteX11" fmla="*/ 1014234 w 4658627"/>
              <a:gd name="connsiteY11" fmla="*/ 599089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599089 h 5317958"/>
              <a:gd name="connsiteX8" fmla="*/ 657496 w 4658627"/>
              <a:gd name="connsiteY8" fmla="*/ 956977 h 5317958"/>
              <a:gd name="connsiteX9" fmla="*/ 1014234 w 4658627"/>
              <a:gd name="connsiteY9" fmla="*/ 1314866 h 5317958"/>
              <a:gd name="connsiteX10" fmla="*/ 1390222 w 4658627"/>
              <a:gd name="connsiteY10" fmla="*/ 966603 h 5317958"/>
              <a:gd name="connsiteX11" fmla="*/ 1014234 w 4658627"/>
              <a:gd name="connsiteY11" fmla="*/ 599089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599089 h 5317958"/>
              <a:gd name="connsiteX8" fmla="*/ 657496 w 4658627"/>
              <a:gd name="connsiteY8" fmla="*/ 956977 h 5317958"/>
              <a:gd name="connsiteX9" fmla="*/ 1014234 w 4658627"/>
              <a:gd name="connsiteY9" fmla="*/ 1314866 h 5317958"/>
              <a:gd name="connsiteX10" fmla="*/ 1390222 w 4658627"/>
              <a:gd name="connsiteY10" fmla="*/ 966603 h 5317958"/>
              <a:gd name="connsiteX11" fmla="*/ 1014234 w 4658627"/>
              <a:gd name="connsiteY11" fmla="*/ 599089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347784 w 4658627"/>
              <a:gd name="connsiteY16" fmla="*/ 2409567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658627"/>
              <a:gd name="connsiteY0" fmla="*/ 2619633 h 5317958"/>
              <a:gd name="connsiteX1" fmla="*/ 4000915 w 4658627"/>
              <a:gd name="connsiteY1" fmla="*/ 2619633 h 5317958"/>
              <a:gd name="connsiteX2" fmla="*/ 4658627 w 4658627"/>
              <a:gd name="connsiteY2" fmla="*/ 3277345 h 5317958"/>
              <a:gd name="connsiteX3" fmla="*/ 4658627 w 4658627"/>
              <a:gd name="connsiteY3" fmla="*/ 5029200 h 5317958"/>
              <a:gd name="connsiteX4" fmla="*/ 3005496 w 4658627"/>
              <a:gd name="connsiteY4" fmla="*/ 5029200 h 5317958"/>
              <a:gd name="connsiteX5" fmla="*/ 2347784 w 4658627"/>
              <a:gd name="connsiteY5" fmla="*/ 4371488 h 5317958"/>
              <a:gd name="connsiteX6" fmla="*/ 2347784 w 4658627"/>
              <a:gd name="connsiteY6" fmla="*/ 2619633 h 5317958"/>
              <a:gd name="connsiteX7" fmla="*/ 1014234 w 4658627"/>
              <a:gd name="connsiteY7" fmla="*/ 599089 h 5317958"/>
              <a:gd name="connsiteX8" fmla="*/ 657496 w 4658627"/>
              <a:gd name="connsiteY8" fmla="*/ 956977 h 5317958"/>
              <a:gd name="connsiteX9" fmla="*/ 1014234 w 4658627"/>
              <a:gd name="connsiteY9" fmla="*/ 1314866 h 5317958"/>
              <a:gd name="connsiteX10" fmla="*/ 1390222 w 4658627"/>
              <a:gd name="connsiteY10" fmla="*/ 966603 h 5317958"/>
              <a:gd name="connsiteX11" fmla="*/ 1014234 w 4658627"/>
              <a:gd name="connsiteY11" fmla="*/ 599089 h 5317958"/>
              <a:gd name="connsiteX12" fmla="*/ 3005496 w 4658627"/>
              <a:gd name="connsiteY12" fmla="*/ 0 h 5317958"/>
              <a:gd name="connsiteX13" fmla="*/ 4658627 w 4658627"/>
              <a:gd name="connsiteY13" fmla="*/ 0 h 5317958"/>
              <a:gd name="connsiteX14" fmla="*/ 4658627 w 4658627"/>
              <a:gd name="connsiteY14" fmla="*/ 1751855 h 5317958"/>
              <a:gd name="connsiteX15" fmla="*/ 4000915 w 4658627"/>
              <a:gd name="connsiteY15" fmla="*/ 2409567 h 5317958"/>
              <a:gd name="connsiteX16" fmla="*/ 2415161 w 4658627"/>
              <a:gd name="connsiteY16" fmla="*/ 2563571 h 5317958"/>
              <a:gd name="connsiteX17" fmla="*/ 2347784 w 4658627"/>
              <a:gd name="connsiteY17" fmla="*/ 657712 h 5317958"/>
              <a:gd name="connsiteX18" fmla="*/ 3005496 w 4658627"/>
              <a:gd name="connsiteY18" fmla="*/ 0 h 5317958"/>
              <a:gd name="connsiteX19" fmla="*/ 0 w 4658627"/>
              <a:gd name="connsiteY19" fmla="*/ 0 h 5317958"/>
              <a:gd name="connsiteX20" fmla="*/ 1399484 w 4658627"/>
              <a:gd name="connsiteY20" fmla="*/ 0 h 5317958"/>
              <a:gd name="connsiteX21" fmla="*/ 2131540 w 4658627"/>
              <a:gd name="connsiteY21" fmla="*/ 732056 h 5317958"/>
              <a:gd name="connsiteX22" fmla="*/ 2141165 w 4658627"/>
              <a:gd name="connsiteY22" fmla="*/ 5317958 h 5317958"/>
              <a:gd name="connsiteX23" fmla="*/ 712806 w 4658627"/>
              <a:gd name="connsiteY23" fmla="*/ 5289082 h 5317958"/>
              <a:gd name="connsiteX24" fmla="*/ 0 w 4658627"/>
              <a:gd name="connsiteY24" fmla="*/ 4297144 h 5317958"/>
              <a:gd name="connsiteX25" fmla="*/ 0 w 4658627"/>
              <a:gd name="connsiteY25" fmla="*/ 0 h 5317958"/>
              <a:gd name="connsiteX0" fmla="*/ 2347784 w 4783755"/>
              <a:gd name="connsiteY0" fmla="*/ 2619633 h 5317958"/>
              <a:gd name="connsiteX1" fmla="*/ 4000915 w 4783755"/>
              <a:gd name="connsiteY1" fmla="*/ 2619633 h 5317958"/>
              <a:gd name="connsiteX2" fmla="*/ 4658627 w 4783755"/>
              <a:gd name="connsiteY2" fmla="*/ 3277345 h 5317958"/>
              <a:gd name="connsiteX3" fmla="*/ 4658627 w 4783755"/>
              <a:gd name="connsiteY3" fmla="*/ 5029200 h 5317958"/>
              <a:gd name="connsiteX4" fmla="*/ 3005496 w 4783755"/>
              <a:gd name="connsiteY4" fmla="*/ 5029200 h 5317958"/>
              <a:gd name="connsiteX5" fmla="*/ 2347784 w 4783755"/>
              <a:gd name="connsiteY5" fmla="*/ 4371488 h 5317958"/>
              <a:gd name="connsiteX6" fmla="*/ 2347784 w 4783755"/>
              <a:gd name="connsiteY6" fmla="*/ 2619633 h 5317958"/>
              <a:gd name="connsiteX7" fmla="*/ 1014234 w 4783755"/>
              <a:gd name="connsiteY7" fmla="*/ 599089 h 5317958"/>
              <a:gd name="connsiteX8" fmla="*/ 657496 w 4783755"/>
              <a:gd name="connsiteY8" fmla="*/ 956977 h 5317958"/>
              <a:gd name="connsiteX9" fmla="*/ 1014234 w 4783755"/>
              <a:gd name="connsiteY9" fmla="*/ 1314866 h 5317958"/>
              <a:gd name="connsiteX10" fmla="*/ 1390222 w 4783755"/>
              <a:gd name="connsiteY10" fmla="*/ 966603 h 5317958"/>
              <a:gd name="connsiteX11" fmla="*/ 1014234 w 4783755"/>
              <a:gd name="connsiteY11" fmla="*/ 599089 h 5317958"/>
              <a:gd name="connsiteX12" fmla="*/ 3005496 w 4783755"/>
              <a:gd name="connsiteY12" fmla="*/ 0 h 5317958"/>
              <a:gd name="connsiteX13" fmla="*/ 4783755 w 4783755"/>
              <a:gd name="connsiteY13" fmla="*/ 9625 h 5317958"/>
              <a:gd name="connsiteX14" fmla="*/ 4658627 w 4783755"/>
              <a:gd name="connsiteY14" fmla="*/ 1751855 h 5317958"/>
              <a:gd name="connsiteX15" fmla="*/ 4000915 w 4783755"/>
              <a:gd name="connsiteY15" fmla="*/ 2409567 h 5317958"/>
              <a:gd name="connsiteX16" fmla="*/ 2415161 w 4783755"/>
              <a:gd name="connsiteY16" fmla="*/ 2563571 h 5317958"/>
              <a:gd name="connsiteX17" fmla="*/ 2347784 w 4783755"/>
              <a:gd name="connsiteY17" fmla="*/ 657712 h 5317958"/>
              <a:gd name="connsiteX18" fmla="*/ 3005496 w 4783755"/>
              <a:gd name="connsiteY18" fmla="*/ 0 h 5317958"/>
              <a:gd name="connsiteX19" fmla="*/ 0 w 4783755"/>
              <a:gd name="connsiteY19" fmla="*/ 0 h 5317958"/>
              <a:gd name="connsiteX20" fmla="*/ 1399484 w 4783755"/>
              <a:gd name="connsiteY20" fmla="*/ 0 h 5317958"/>
              <a:gd name="connsiteX21" fmla="*/ 2131540 w 4783755"/>
              <a:gd name="connsiteY21" fmla="*/ 732056 h 5317958"/>
              <a:gd name="connsiteX22" fmla="*/ 2141165 w 4783755"/>
              <a:gd name="connsiteY22" fmla="*/ 5317958 h 5317958"/>
              <a:gd name="connsiteX23" fmla="*/ 712806 w 4783755"/>
              <a:gd name="connsiteY23" fmla="*/ 5289082 h 5317958"/>
              <a:gd name="connsiteX24" fmla="*/ 0 w 4783755"/>
              <a:gd name="connsiteY24" fmla="*/ 4297144 h 5317958"/>
              <a:gd name="connsiteX25" fmla="*/ 0 w 4783755"/>
              <a:gd name="connsiteY25" fmla="*/ 0 h 5317958"/>
              <a:gd name="connsiteX0" fmla="*/ 2347784 w 4785489"/>
              <a:gd name="connsiteY0" fmla="*/ 2619633 h 5317958"/>
              <a:gd name="connsiteX1" fmla="*/ 4000915 w 4785489"/>
              <a:gd name="connsiteY1" fmla="*/ 2619633 h 5317958"/>
              <a:gd name="connsiteX2" fmla="*/ 4658627 w 4785489"/>
              <a:gd name="connsiteY2" fmla="*/ 3277345 h 5317958"/>
              <a:gd name="connsiteX3" fmla="*/ 4658627 w 4785489"/>
              <a:gd name="connsiteY3" fmla="*/ 5029200 h 5317958"/>
              <a:gd name="connsiteX4" fmla="*/ 3005496 w 4785489"/>
              <a:gd name="connsiteY4" fmla="*/ 5029200 h 5317958"/>
              <a:gd name="connsiteX5" fmla="*/ 2347784 w 4785489"/>
              <a:gd name="connsiteY5" fmla="*/ 4371488 h 5317958"/>
              <a:gd name="connsiteX6" fmla="*/ 2347784 w 4785489"/>
              <a:gd name="connsiteY6" fmla="*/ 2619633 h 5317958"/>
              <a:gd name="connsiteX7" fmla="*/ 1014234 w 4785489"/>
              <a:gd name="connsiteY7" fmla="*/ 599089 h 5317958"/>
              <a:gd name="connsiteX8" fmla="*/ 657496 w 4785489"/>
              <a:gd name="connsiteY8" fmla="*/ 956977 h 5317958"/>
              <a:gd name="connsiteX9" fmla="*/ 1014234 w 4785489"/>
              <a:gd name="connsiteY9" fmla="*/ 1314866 h 5317958"/>
              <a:gd name="connsiteX10" fmla="*/ 1390222 w 4785489"/>
              <a:gd name="connsiteY10" fmla="*/ 966603 h 5317958"/>
              <a:gd name="connsiteX11" fmla="*/ 1014234 w 4785489"/>
              <a:gd name="connsiteY11" fmla="*/ 599089 h 5317958"/>
              <a:gd name="connsiteX12" fmla="*/ 3005496 w 4785489"/>
              <a:gd name="connsiteY12" fmla="*/ 0 h 5317958"/>
              <a:gd name="connsiteX13" fmla="*/ 4783755 w 4785489"/>
              <a:gd name="connsiteY13" fmla="*/ 9625 h 5317958"/>
              <a:gd name="connsiteX14" fmla="*/ 4658627 w 4785489"/>
              <a:gd name="connsiteY14" fmla="*/ 1751855 h 5317958"/>
              <a:gd name="connsiteX15" fmla="*/ 4000915 w 4785489"/>
              <a:gd name="connsiteY15" fmla="*/ 2409567 h 5317958"/>
              <a:gd name="connsiteX16" fmla="*/ 2415161 w 4785489"/>
              <a:gd name="connsiteY16" fmla="*/ 2563571 h 5317958"/>
              <a:gd name="connsiteX17" fmla="*/ 2347784 w 4785489"/>
              <a:gd name="connsiteY17" fmla="*/ 657712 h 5317958"/>
              <a:gd name="connsiteX18" fmla="*/ 3005496 w 4785489"/>
              <a:gd name="connsiteY18" fmla="*/ 0 h 5317958"/>
              <a:gd name="connsiteX19" fmla="*/ 0 w 4785489"/>
              <a:gd name="connsiteY19" fmla="*/ 0 h 5317958"/>
              <a:gd name="connsiteX20" fmla="*/ 1399484 w 4785489"/>
              <a:gd name="connsiteY20" fmla="*/ 0 h 5317958"/>
              <a:gd name="connsiteX21" fmla="*/ 2131540 w 4785489"/>
              <a:gd name="connsiteY21" fmla="*/ 732056 h 5317958"/>
              <a:gd name="connsiteX22" fmla="*/ 2141165 w 4785489"/>
              <a:gd name="connsiteY22" fmla="*/ 5317958 h 5317958"/>
              <a:gd name="connsiteX23" fmla="*/ 712806 w 4785489"/>
              <a:gd name="connsiteY23" fmla="*/ 5289082 h 5317958"/>
              <a:gd name="connsiteX24" fmla="*/ 0 w 4785489"/>
              <a:gd name="connsiteY24" fmla="*/ 4297144 h 5317958"/>
              <a:gd name="connsiteX25" fmla="*/ 0 w 4785489"/>
              <a:gd name="connsiteY25" fmla="*/ 0 h 5317958"/>
              <a:gd name="connsiteX0" fmla="*/ 2347784 w 4783755"/>
              <a:gd name="connsiteY0" fmla="*/ 2619633 h 5317958"/>
              <a:gd name="connsiteX1" fmla="*/ 4000915 w 4783755"/>
              <a:gd name="connsiteY1" fmla="*/ 2619633 h 5317958"/>
              <a:gd name="connsiteX2" fmla="*/ 4658627 w 4783755"/>
              <a:gd name="connsiteY2" fmla="*/ 3277345 h 5317958"/>
              <a:gd name="connsiteX3" fmla="*/ 4658627 w 4783755"/>
              <a:gd name="connsiteY3" fmla="*/ 5029200 h 5317958"/>
              <a:gd name="connsiteX4" fmla="*/ 3005496 w 4783755"/>
              <a:gd name="connsiteY4" fmla="*/ 5029200 h 5317958"/>
              <a:gd name="connsiteX5" fmla="*/ 2347784 w 4783755"/>
              <a:gd name="connsiteY5" fmla="*/ 4371488 h 5317958"/>
              <a:gd name="connsiteX6" fmla="*/ 2347784 w 4783755"/>
              <a:gd name="connsiteY6" fmla="*/ 2619633 h 5317958"/>
              <a:gd name="connsiteX7" fmla="*/ 1014234 w 4783755"/>
              <a:gd name="connsiteY7" fmla="*/ 599089 h 5317958"/>
              <a:gd name="connsiteX8" fmla="*/ 657496 w 4783755"/>
              <a:gd name="connsiteY8" fmla="*/ 956977 h 5317958"/>
              <a:gd name="connsiteX9" fmla="*/ 1014234 w 4783755"/>
              <a:gd name="connsiteY9" fmla="*/ 1314866 h 5317958"/>
              <a:gd name="connsiteX10" fmla="*/ 1390222 w 4783755"/>
              <a:gd name="connsiteY10" fmla="*/ 966603 h 5317958"/>
              <a:gd name="connsiteX11" fmla="*/ 1014234 w 4783755"/>
              <a:gd name="connsiteY11" fmla="*/ 599089 h 5317958"/>
              <a:gd name="connsiteX12" fmla="*/ 3005496 w 4783755"/>
              <a:gd name="connsiteY12" fmla="*/ 0 h 5317958"/>
              <a:gd name="connsiteX13" fmla="*/ 4783755 w 4783755"/>
              <a:gd name="connsiteY13" fmla="*/ 9625 h 5317958"/>
              <a:gd name="connsiteX14" fmla="*/ 4658627 w 4783755"/>
              <a:gd name="connsiteY14" fmla="*/ 1751855 h 5317958"/>
              <a:gd name="connsiteX15" fmla="*/ 4000915 w 4783755"/>
              <a:gd name="connsiteY15" fmla="*/ 2409567 h 5317958"/>
              <a:gd name="connsiteX16" fmla="*/ 2415161 w 4783755"/>
              <a:gd name="connsiteY16" fmla="*/ 2563571 h 5317958"/>
              <a:gd name="connsiteX17" fmla="*/ 2347784 w 4783755"/>
              <a:gd name="connsiteY17" fmla="*/ 657712 h 5317958"/>
              <a:gd name="connsiteX18" fmla="*/ 3005496 w 4783755"/>
              <a:gd name="connsiteY18" fmla="*/ 0 h 5317958"/>
              <a:gd name="connsiteX19" fmla="*/ 0 w 4783755"/>
              <a:gd name="connsiteY19" fmla="*/ 0 h 5317958"/>
              <a:gd name="connsiteX20" fmla="*/ 1399484 w 4783755"/>
              <a:gd name="connsiteY20" fmla="*/ 0 h 5317958"/>
              <a:gd name="connsiteX21" fmla="*/ 2131540 w 4783755"/>
              <a:gd name="connsiteY21" fmla="*/ 732056 h 5317958"/>
              <a:gd name="connsiteX22" fmla="*/ 2141165 w 4783755"/>
              <a:gd name="connsiteY22" fmla="*/ 5317958 h 5317958"/>
              <a:gd name="connsiteX23" fmla="*/ 712806 w 4783755"/>
              <a:gd name="connsiteY23" fmla="*/ 5289082 h 5317958"/>
              <a:gd name="connsiteX24" fmla="*/ 0 w 4783755"/>
              <a:gd name="connsiteY24" fmla="*/ 4297144 h 5317958"/>
              <a:gd name="connsiteX25" fmla="*/ 0 w 4783755"/>
              <a:gd name="connsiteY25" fmla="*/ 0 h 5317958"/>
              <a:gd name="connsiteX0" fmla="*/ 2347784 w 4783755"/>
              <a:gd name="connsiteY0" fmla="*/ 2619633 h 5317958"/>
              <a:gd name="connsiteX1" fmla="*/ 4000915 w 4783755"/>
              <a:gd name="connsiteY1" fmla="*/ 2619633 h 5317958"/>
              <a:gd name="connsiteX2" fmla="*/ 4658627 w 4783755"/>
              <a:gd name="connsiteY2" fmla="*/ 3277345 h 5317958"/>
              <a:gd name="connsiteX3" fmla="*/ 4658627 w 4783755"/>
              <a:gd name="connsiteY3" fmla="*/ 5029200 h 5317958"/>
              <a:gd name="connsiteX4" fmla="*/ 3005496 w 4783755"/>
              <a:gd name="connsiteY4" fmla="*/ 5029200 h 5317958"/>
              <a:gd name="connsiteX5" fmla="*/ 2347784 w 4783755"/>
              <a:gd name="connsiteY5" fmla="*/ 4371488 h 5317958"/>
              <a:gd name="connsiteX6" fmla="*/ 2347784 w 4783755"/>
              <a:gd name="connsiteY6" fmla="*/ 2619633 h 5317958"/>
              <a:gd name="connsiteX7" fmla="*/ 1014234 w 4783755"/>
              <a:gd name="connsiteY7" fmla="*/ 599089 h 5317958"/>
              <a:gd name="connsiteX8" fmla="*/ 657496 w 4783755"/>
              <a:gd name="connsiteY8" fmla="*/ 956977 h 5317958"/>
              <a:gd name="connsiteX9" fmla="*/ 1014234 w 4783755"/>
              <a:gd name="connsiteY9" fmla="*/ 1314866 h 5317958"/>
              <a:gd name="connsiteX10" fmla="*/ 1390222 w 4783755"/>
              <a:gd name="connsiteY10" fmla="*/ 966603 h 5317958"/>
              <a:gd name="connsiteX11" fmla="*/ 1014234 w 4783755"/>
              <a:gd name="connsiteY11" fmla="*/ 599089 h 5317958"/>
              <a:gd name="connsiteX12" fmla="*/ 3178751 w 4783755"/>
              <a:gd name="connsiteY12" fmla="*/ 38501 h 5317958"/>
              <a:gd name="connsiteX13" fmla="*/ 4783755 w 4783755"/>
              <a:gd name="connsiteY13" fmla="*/ 9625 h 5317958"/>
              <a:gd name="connsiteX14" fmla="*/ 4658627 w 4783755"/>
              <a:gd name="connsiteY14" fmla="*/ 1751855 h 5317958"/>
              <a:gd name="connsiteX15" fmla="*/ 4000915 w 4783755"/>
              <a:gd name="connsiteY15" fmla="*/ 2409567 h 5317958"/>
              <a:gd name="connsiteX16" fmla="*/ 2415161 w 4783755"/>
              <a:gd name="connsiteY16" fmla="*/ 2563571 h 5317958"/>
              <a:gd name="connsiteX17" fmla="*/ 2347784 w 4783755"/>
              <a:gd name="connsiteY17" fmla="*/ 657712 h 5317958"/>
              <a:gd name="connsiteX18" fmla="*/ 3178751 w 4783755"/>
              <a:gd name="connsiteY18" fmla="*/ 38501 h 5317958"/>
              <a:gd name="connsiteX19" fmla="*/ 0 w 4783755"/>
              <a:gd name="connsiteY19" fmla="*/ 0 h 5317958"/>
              <a:gd name="connsiteX20" fmla="*/ 1399484 w 4783755"/>
              <a:gd name="connsiteY20" fmla="*/ 0 h 5317958"/>
              <a:gd name="connsiteX21" fmla="*/ 2131540 w 4783755"/>
              <a:gd name="connsiteY21" fmla="*/ 732056 h 5317958"/>
              <a:gd name="connsiteX22" fmla="*/ 2141165 w 4783755"/>
              <a:gd name="connsiteY22" fmla="*/ 5317958 h 5317958"/>
              <a:gd name="connsiteX23" fmla="*/ 712806 w 4783755"/>
              <a:gd name="connsiteY23" fmla="*/ 5289082 h 5317958"/>
              <a:gd name="connsiteX24" fmla="*/ 0 w 4783755"/>
              <a:gd name="connsiteY24" fmla="*/ 4297144 h 5317958"/>
              <a:gd name="connsiteX25" fmla="*/ 0 w 4783755"/>
              <a:gd name="connsiteY25" fmla="*/ 0 h 5317958"/>
              <a:gd name="connsiteX0" fmla="*/ 2347784 w 4783755"/>
              <a:gd name="connsiteY0" fmla="*/ 2619633 h 5317958"/>
              <a:gd name="connsiteX1" fmla="*/ 4000915 w 4783755"/>
              <a:gd name="connsiteY1" fmla="*/ 2619633 h 5317958"/>
              <a:gd name="connsiteX2" fmla="*/ 4658627 w 4783755"/>
              <a:gd name="connsiteY2" fmla="*/ 3277345 h 5317958"/>
              <a:gd name="connsiteX3" fmla="*/ 4658627 w 4783755"/>
              <a:gd name="connsiteY3" fmla="*/ 5029200 h 5317958"/>
              <a:gd name="connsiteX4" fmla="*/ 3005496 w 4783755"/>
              <a:gd name="connsiteY4" fmla="*/ 5029200 h 5317958"/>
              <a:gd name="connsiteX5" fmla="*/ 2347784 w 4783755"/>
              <a:gd name="connsiteY5" fmla="*/ 4371488 h 5317958"/>
              <a:gd name="connsiteX6" fmla="*/ 2347784 w 4783755"/>
              <a:gd name="connsiteY6" fmla="*/ 2619633 h 5317958"/>
              <a:gd name="connsiteX7" fmla="*/ 1014234 w 4783755"/>
              <a:gd name="connsiteY7" fmla="*/ 599089 h 5317958"/>
              <a:gd name="connsiteX8" fmla="*/ 657496 w 4783755"/>
              <a:gd name="connsiteY8" fmla="*/ 956977 h 5317958"/>
              <a:gd name="connsiteX9" fmla="*/ 1014234 w 4783755"/>
              <a:gd name="connsiteY9" fmla="*/ 1314866 h 5317958"/>
              <a:gd name="connsiteX10" fmla="*/ 1390222 w 4783755"/>
              <a:gd name="connsiteY10" fmla="*/ 966603 h 5317958"/>
              <a:gd name="connsiteX11" fmla="*/ 1014234 w 4783755"/>
              <a:gd name="connsiteY11" fmla="*/ 599089 h 5317958"/>
              <a:gd name="connsiteX12" fmla="*/ 3178751 w 4783755"/>
              <a:gd name="connsiteY12" fmla="*/ 38501 h 5317958"/>
              <a:gd name="connsiteX13" fmla="*/ 4783755 w 4783755"/>
              <a:gd name="connsiteY13" fmla="*/ 9625 h 5317958"/>
              <a:gd name="connsiteX14" fmla="*/ 4658627 w 4783755"/>
              <a:gd name="connsiteY14" fmla="*/ 1751855 h 5317958"/>
              <a:gd name="connsiteX15" fmla="*/ 4000915 w 4783755"/>
              <a:gd name="connsiteY15" fmla="*/ 2409567 h 5317958"/>
              <a:gd name="connsiteX16" fmla="*/ 2415161 w 4783755"/>
              <a:gd name="connsiteY16" fmla="*/ 2563571 h 5317958"/>
              <a:gd name="connsiteX17" fmla="*/ 2415160 w 4783755"/>
              <a:gd name="connsiteY17" fmla="*/ 888718 h 5317958"/>
              <a:gd name="connsiteX18" fmla="*/ 3178751 w 4783755"/>
              <a:gd name="connsiteY18" fmla="*/ 38501 h 5317958"/>
              <a:gd name="connsiteX19" fmla="*/ 0 w 4783755"/>
              <a:gd name="connsiteY19" fmla="*/ 0 h 5317958"/>
              <a:gd name="connsiteX20" fmla="*/ 1399484 w 4783755"/>
              <a:gd name="connsiteY20" fmla="*/ 0 h 5317958"/>
              <a:gd name="connsiteX21" fmla="*/ 2131540 w 4783755"/>
              <a:gd name="connsiteY21" fmla="*/ 732056 h 5317958"/>
              <a:gd name="connsiteX22" fmla="*/ 2141165 w 4783755"/>
              <a:gd name="connsiteY22" fmla="*/ 5317958 h 5317958"/>
              <a:gd name="connsiteX23" fmla="*/ 712806 w 4783755"/>
              <a:gd name="connsiteY23" fmla="*/ 5289082 h 5317958"/>
              <a:gd name="connsiteX24" fmla="*/ 0 w 4783755"/>
              <a:gd name="connsiteY24" fmla="*/ 4297144 h 5317958"/>
              <a:gd name="connsiteX25" fmla="*/ 0 w 4783755"/>
              <a:gd name="connsiteY25" fmla="*/ 0 h 5317958"/>
              <a:gd name="connsiteX0" fmla="*/ 2347784 w 4783755"/>
              <a:gd name="connsiteY0" fmla="*/ 2619633 h 5317958"/>
              <a:gd name="connsiteX1" fmla="*/ 4000915 w 4783755"/>
              <a:gd name="connsiteY1" fmla="*/ 2619633 h 5317958"/>
              <a:gd name="connsiteX2" fmla="*/ 4658627 w 4783755"/>
              <a:gd name="connsiteY2" fmla="*/ 3277345 h 5317958"/>
              <a:gd name="connsiteX3" fmla="*/ 4658627 w 4783755"/>
              <a:gd name="connsiteY3" fmla="*/ 5029200 h 5317958"/>
              <a:gd name="connsiteX4" fmla="*/ 3005496 w 4783755"/>
              <a:gd name="connsiteY4" fmla="*/ 5029200 h 5317958"/>
              <a:gd name="connsiteX5" fmla="*/ 2347784 w 4783755"/>
              <a:gd name="connsiteY5" fmla="*/ 4371488 h 5317958"/>
              <a:gd name="connsiteX6" fmla="*/ 2347784 w 4783755"/>
              <a:gd name="connsiteY6" fmla="*/ 2619633 h 5317958"/>
              <a:gd name="connsiteX7" fmla="*/ 1014234 w 4783755"/>
              <a:gd name="connsiteY7" fmla="*/ 599089 h 5317958"/>
              <a:gd name="connsiteX8" fmla="*/ 657496 w 4783755"/>
              <a:gd name="connsiteY8" fmla="*/ 956977 h 5317958"/>
              <a:gd name="connsiteX9" fmla="*/ 1014234 w 4783755"/>
              <a:gd name="connsiteY9" fmla="*/ 1314866 h 5317958"/>
              <a:gd name="connsiteX10" fmla="*/ 1390222 w 4783755"/>
              <a:gd name="connsiteY10" fmla="*/ 966603 h 5317958"/>
              <a:gd name="connsiteX11" fmla="*/ 1014234 w 4783755"/>
              <a:gd name="connsiteY11" fmla="*/ 599089 h 5317958"/>
              <a:gd name="connsiteX12" fmla="*/ 3236502 w 4783755"/>
              <a:gd name="connsiteY12" fmla="*/ 57752 h 5317958"/>
              <a:gd name="connsiteX13" fmla="*/ 4783755 w 4783755"/>
              <a:gd name="connsiteY13" fmla="*/ 9625 h 5317958"/>
              <a:gd name="connsiteX14" fmla="*/ 4658627 w 4783755"/>
              <a:gd name="connsiteY14" fmla="*/ 1751855 h 5317958"/>
              <a:gd name="connsiteX15" fmla="*/ 4000915 w 4783755"/>
              <a:gd name="connsiteY15" fmla="*/ 2409567 h 5317958"/>
              <a:gd name="connsiteX16" fmla="*/ 2415161 w 4783755"/>
              <a:gd name="connsiteY16" fmla="*/ 2563571 h 5317958"/>
              <a:gd name="connsiteX17" fmla="*/ 2415160 w 4783755"/>
              <a:gd name="connsiteY17" fmla="*/ 888718 h 5317958"/>
              <a:gd name="connsiteX18" fmla="*/ 3236502 w 4783755"/>
              <a:gd name="connsiteY18" fmla="*/ 57752 h 5317958"/>
              <a:gd name="connsiteX19" fmla="*/ 0 w 4783755"/>
              <a:gd name="connsiteY19" fmla="*/ 0 h 5317958"/>
              <a:gd name="connsiteX20" fmla="*/ 1399484 w 4783755"/>
              <a:gd name="connsiteY20" fmla="*/ 0 h 5317958"/>
              <a:gd name="connsiteX21" fmla="*/ 2131540 w 4783755"/>
              <a:gd name="connsiteY21" fmla="*/ 732056 h 5317958"/>
              <a:gd name="connsiteX22" fmla="*/ 2141165 w 4783755"/>
              <a:gd name="connsiteY22" fmla="*/ 5317958 h 5317958"/>
              <a:gd name="connsiteX23" fmla="*/ 712806 w 4783755"/>
              <a:gd name="connsiteY23" fmla="*/ 5289082 h 5317958"/>
              <a:gd name="connsiteX24" fmla="*/ 0 w 4783755"/>
              <a:gd name="connsiteY24" fmla="*/ 4297144 h 5317958"/>
              <a:gd name="connsiteX25" fmla="*/ 0 w 4783755"/>
              <a:gd name="connsiteY25" fmla="*/ 0 h 5317958"/>
              <a:gd name="connsiteX0" fmla="*/ 2347784 w 4783755"/>
              <a:gd name="connsiteY0" fmla="*/ 2619633 h 5317958"/>
              <a:gd name="connsiteX1" fmla="*/ 4000915 w 4783755"/>
              <a:gd name="connsiteY1" fmla="*/ 2619633 h 5317958"/>
              <a:gd name="connsiteX2" fmla="*/ 4658627 w 4783755"/>
              <a:gd name="connsiteY2" fmla="*/ 3277345 h 5317958"/>
              <a:gd name="connsiteX3" fmla="*/ 4658627 w 4783755"/>
              <a:gd name="connsiteY3" fmla="*/ 5029200 h 5317958"/>
              <a:gd name="connsiteX4" fmla="*/ 3005496 w 4783755"/>
              <a:gd name="connsiteY4" fmla="*/ 5029200 h 5317958"/>
              <a:gd name="connsiteX5" fmla="*/ 2347784 w 4783755"/>
              <a:gd name="connsiteY5" fmla="*/ 4371488 h 5317958"/>
              <a:gd name="connsiteX6" fmla="*/ 2347784 w 4783755"/>
              <a:gd name="connsiteY6" fmla="*/ 2619633 h 5317958"/>
              <a:gd name="connsiteX7" fmla="*/ 1014234 w 4783755"/>
              <a:gd name="connsiteY7" fmla="*/ 599089 h 5317958"/>
              <a:gd name="connsiteX8" fmla="*/ 657496 w 4783755"/>
              <a:gd name="connsiteY8" fmla="*/ 956977 h 5317958"/>
              <a:gd name="connsiteX9" fmla="*/ 1014234 w 4783755"/>
              <a:gd name="connsiteY9" fmla="*/ 1314866 h 5317958"/>
              <a:gd name="connsiteX10" fmla="*/ 1390222 w 4783755"/>
              <a:gd name="connsiteY10" fmla="*/ 966603 h 5317958"/>
              <a:gd name="connsiteX11" fmla="*/ 1014234 w 4783755"/>
              <a:gd name="connsiteY11" fmla="*/ 599089 h 5317958"/>
              <a:gd name="connsiteX12" fmla="*/ 3236502 w 4783755"/>
              <a:gd name="connsiteY12" fmla="*/ 57752 h 5317958"/>
              <a:gd name="connsiteX13" fmla="*/ 4783755 w 4783755"/>
              <a:gd name="connsiteY13" fmla="*/ 9625 h 5317958"/>
              <a:gd name="connsiteX14" fmla="*/ 4658627 w 4783755"/>
              <a:gd name="connsiteY14" fmla="*/ 1751855 h 5317958"/>
              <a:gd name="connsiteX15" fmla="*/ 4000915 w 4783755"/>
              <a:gd name="connsiteY15" fmla="*/ 2409567 h 5317958"/>
              <a:gd name="connsiteX16" fmla="*/ 2415161 w 4783755"/>
              <a:gd name="connsiteY16" fmla="*/ 2563571 h 5317958"/>
              <a:gd name="connsiteX17" fmla="*/ 2415160 w 4783755"/>
              <a:gd name="connsiteY17" fmla="*/ 888718 h 5317958"/>
              <a:gd name="connsiteX18" fmla="*/ 3236502 w 4783755"/>
              <a:gd name="connsiteY18" fmla="*/ 57752 h 5317958"/>
              <a:gd name="connsiteX19" fmla="*/ 0 w 4783755"/>
              <a:gd name="connsiteY19" fmla="*/ 0 h 5317958"/>
              <a:gd name="connsiteX20" fmla="*/ 1399484 w 4783755"/>
              <a:gd name="connsiteY20" fmla="*/ 0 h 5317958"/>
              <a:gd name="connsiteX21" fmla="*/ 2131540 w 4783755"/>
              <a:gd name="connsiteY21" fmla="*/ 732056 h 5317958"/>
              <a:gd name="connsiteX22" fmla="*/ 2141165 w 4783755"/>
              <a:gd name="connsiteY22" fmla="*/ 5317958 h 5317958"/>
              <a:gd name="connsiteX23" fmla="*/ 712806 w 4783755"/>
              <a:gd name="connsiteY23" fmla="*/ 5289082 h 5317958"/>
              <a:gd name="connsiteX24" fmla="*/ 0 w 4783755"/>
              <a:gd name="connsiteY24" fmla="*/ 4297144 h 5317958"/>
              <a:gd name="connsiteX25" fmla="*/ 0 w 4783755"/>
              <a:gd name="connsiteY25" fmla="*/ 0 h 5317958"/>
              <a:gd name="connsiteX0" fmla="*/ 2347784 w 4783755"/>
              <a:gd name="connsiteY0" fmla="*/ 2619633 h 5317958"/>
              <a:gd name="connsiteX1" fmla="*/ 4000915 w 4783755"/>
              <a:gd name="connsiteY1" fmla="*/ 2619633 h 5317958"/>
              <a:gd name="connsiteX2" fmla="*/ 4658627 w 4783755"/>
              <a:gd name="connsiteY2" fmla="*/ 3277345 h 5317958"/>
              <a:gd name="connsiteX3" fmla="*/ 4658627 w 4783755"/>
              <a:gd name="connsiteY3" fmla="*/ 5029200 h 5317958"/>
              <a:gd name="connsiteX4" fmla="*/ 3005496 w 4783755"/>
              <a:gd name="connsiteY4" fmla="*/ 5029200 h 5317958"/>
              <a:gd name="connsiteX5" fmla="*/ 2347784 w 4783755"/>
              <a:gd name="connsiteY5" fmla="*/ 4371488 h 5317958"/>
              <a:gd name="connsiteX6" fmla="*/ 2347784 w 4783755"/>
              <a:gd name="connsiteY6" fmla="*/ 2619633 h 5317958"/>
              <a:gd name="connsiteX7" fmla="*/ 1014234 w 4783755"/>
              <a:gd name="connsiteY7" fmla="*/ 599089 h 5317958"/>
              <a:gd name="connsiteX8" fmla="*/ 657496 w 4783755"/>
              <a:gd name="connsiteY8" fmla="*/ 956977 h 5317958"/>
              <a:gd name="connsiteX9" fmla="*/ 1014234 w 4783755"/>
              <a:gd name="connsiteY9" fmla="*/ 1314866 h 5317958"/>
              <a:gd name="connsiteX10" fmla="*/ 1390222 w 4783755"/>
              <a:gd name="connsiteY10" fmla="*/ 966603 h 5317958"/>
              <a:gd name="connsiteX11" fmla="*/ 1014234 w 4783755"/>
              <a:gd name="connsiteY11" fmla="*/ 599089 h 5317958"/>
              <a:gd name="connsiteX12" fmla="*/ 3236502 w 4783755"/>
              <a:gd name="connsiteY12" fmla="*/ 57752 h 5317958"/>
              <a:gd name="connsiteX13" fmla="*/ 4783755 w 4783755"/>
              <a:gd name="connsiteY13" fmla="*/ 9625 h 5317958"/>
              <a:gd name="connsiteX14" fmla="*/ 4658627 w 4783755"/>
              <a:gd name="connsiteY14" fmla="*/ 1751855 h 5317958"/>
              <a:gd name="connsiteX15" fmla="*/ 4000915 w 4783755"/>
              <a:gd name="connsiteY15" fmla="*/ 2409567 h 5317958"/>
              <a:gd name="connsiteX16" fmla="*/ 2415161 w 4783755"/>
              <a:gd name="connsiteY16" fmla="*/ 2563571 h 5317958"/>
              <a:gd name="connsiteX17" fmla="*/ 2415160 w 4783755"/>
              <a:gd name="connsiteY17" fmla="*/ 888718 h 5317958"/>
              <a:gd name="connsiteX18" fmla="*/ 3236502 w 4783755"/>
              <a:gd name="connsiteY18" fmla="*/ 57752 h 5317958"/>
              <a:gd name="connsiteX19" fmla="*/ 0 w 4783755"/>
              <a:gd name="connsiteY19" fmla="*/ 0 h 5317958"/>
              <a:gd name="connsiteX20" fmla="*/ 1399484 w 4783755"/>
              <a:gd name="connsiteY20" fmla="*/ 0 h 5317958"/>
              <a:gd name="connsiteX21" fmla="*/ 2131540 w 4783755"/>
              <a:gd name="connsiteY21" fmla="*/ 732056 h 5317958"/>
              <a:gd name="connsiteX22" fmla="*/ 2141165 w 4783755"/>
              <a:gd name="connsiteY22" fmla="*/ 5317958 h 5317958"/>
              <a:gd name="connsiteX23" fmla="*/ 712806 w 4783755"/>
              <a:gd name="connsiteY23" fmla="*/ 5289082 h 5317958"/>
              <a:gd name="connsiteX24" fmla="*/ 0 w 4783755"/>
              <a:gd name="connsiteY24" fmla="*/ 4297144 h 5317958"/>
              <a:gd name="connsiteX25" fmla="*/ 0 w 4783755"/>
              <a:gd name="connsiteY25" fmla="*/ 0 h 5317958"/>
              <a:gd name="connsiteX0" fmla="*/ 2347784 w 4783755"/>
              <a:gd name="connsiteY0" fmla="*/ 2623570 h 5321895"/>
              <a:gd name="connsiteX1" fmla="*/ 4000915 w 4783755"/>
              <a:gd name="connsiteY1" fmla="*/ 2623570 h 5321895"/>
              <a:gd name="connsiteX2" fmla="*/ 4658627 w 4783755"/>
              <a:gd name="connsiteY2" fmla="*/ 3281282 h 5321895"/>
              <a:gd name="connsiteX3" fmla="*/ 4658627 w 4783755"/>
              <a:gd name="connsiteY3" fmla="*/ 5033137 h 5321895"/>
              <a:gd name="connsiteX4" fmla="*/ 3005496 w 4783755"/>
              <a:gd name="connsiteY4" fmla="*/ 5033137 h 5321895"/>
              <a:gd name="connsiteX5" fmla="*/ 2347784 w 4783755"/>
              <a:gd name="connsiteY5" fmla="*/ 4375425 h 5321895"/>
              <a:gd name="connsiteX6" fmla="*/ 2347784 w 4783755"/>
              <a:gd name="connsiteY6" fmla="*/ 2623570 h 5321895"/>
              <a:gd name="connsiteX7" fmla="*/ 1014234 w 4783755"/>
              <a:gd name="connsiteY7" fmla="*/ 603026 h 5321895"/>
              <a:gd name="connsiteX8" fmla="*/ 657496 w 4783755"/>
              <a:gd name="connsiteY8" fmla="*/ 960914 h 5321895"/>
              <a:gd name="connsiteX9" fmla="*/ 1014234 w 4783755"/>
              <a:gd name="connsiteY9" fmla="*/ 1318803 h 5321895"/>
              <a:gd name="connsiteX10" fmla="*/ 1390222 w 4783755"/>
              <a:gd name="connsiteY10" fmla="*/ 970540 h 5321895"/>
              <a:gd name="connsiteX11" fmla="*/ 1014234 w 4783755"/>
              <a:gd name="connsiteY11" fmla="*/ 603026 h 5321895"/>
              <a:gd name="connsiteX12" fmla="*/ 3313504 w 4783755"/>
              <a:gd name="connsiteY12" fmla="*/ 23188 h 5321895"/>
              <a:gd name="connsiteX13" fmla="*/ 4783755 w 4783755"/>
              <a:gd name="connsiteY13" fmla="*/ 13562 h 5321895"/>
              <a:gd name="connsiteX14" fmla="*/ 4658627 w 4783755"/>
              <a:gd name="connsiteY14" fmla="*/ 1755792 h 5321895"/>
              <a:gd name="connsiteX15" fmla="*/ 4000915 w 4783755"/>
              <a:gd name="connsiteY15" fmla="*/ 2413504 h 5321895"/>
              <a:gd name="connsiteX16" fmla="*/ 2415161 w 4783755"/>
              <a:gd name="connsiteY16" fmla="*/ 2567508 h 5321895"/>
              <a:gd name="connsiteX17" fmla="*/ 2415160 w 4783755"/>
              <a:gd name="connsiteY17" fmla="*/ 892655 h 5321895"/>
              <a:gd name="connsiteX18" fmla="*/ 3313504 w 4783755"/>
              <a:gd name="connsiteY18" fmla="*/ 23188 h 5321895"/>
              <a:gd name="connsiteX19" fmla="*/ 0 w 4783755"/>
              <a:gd name="connsiteY19" fmla="*/ 3937 h 5321895"/>
              <a:gd name="connsiteX20" fmla="*/ 1399484 w 4783755"/>
              <a:gd name="connsiteY20" fmla="*/ 3937 h 5321895"/>
              <a:gd name="connsiteX21" fmla="*/ 2131540 w 4783755"/>
              <a:gd name="connsiteY21" fmla="*/ 735993 h 5321895"/>
              <a:gd name="connsiteX22" fmla="*/ 2141165 w 4783755"/>
              <a:gd name="connsiteY22" fmla="*/ 5321895 h 5321895"/>
              <a:gd name="connsiteX23" fmla="*/ 712806 w 4783755"/>
              <a:gd name="connsiteY23" fmla="*/ 5293019 h 5321895"/>
              <a:gd name="connsiteX24" fmla="*/ 0 w 4783755"/>
              <a:gd name="connsiteY24" fmla="*/ 4301081 h 5321895"/>
              <a:gd name="connsiteX25" fmla="*/ 0 w 4783755"/>
              <a:gd name="connsiteY25" fmla="*/ 3937 h 5321895"/>
              <a:gd name="connsiteX0" fmla="*/ 2347784 w 4783755"/>
              <a:gd name="connsiteY0" fmla="*/ 2619633 h 5317958"/>
              <a:gd name="connsiteX1" fmla="*/ 4000915 w 4783755"/>
              <a:gd name="connsiteY1" fmla="*/ 2619633 h 5317958"/>
              <a:gd name="connsiteX2" fmla="*/ 4658627 w 4783755"/>
              <a:gd name="connsiteY2" fmla="*/ 3277345 h 5317958"/>
              <a:gd name="connsiteX3" fmla="*/ 4658627 w 4783755"/>
              <a:gd name="connsiteY3" fmla="*/ 5029200 h 5317958"/>
              <a:gd name="connsiteX4" fmla="*/ 3005496 w 4783755"/>
              <a:gd name="connsiteY4" fmla="*/ 5029200 h 5317958"/>
              <a:gd name="connsiteX5" fmla="*/ 2347784 w 4783755"/>
              <a:gd name="connsiteY5" fmla="*/ 4371488 h 5317958"/>
              <a:gd name="connsiteX6" fmla="*/ 2347784 w 4783755"/>
              <a:gd name="connsiteY6" fmla="*/ 2619633 h 5317958"/>
              <a:gd name="connsiteX7" fmla="*/ 1014234 w 4783755"/>
              <a:gd name="connsiteY7" fmla="*/ 599089 h 5317958"/>
              <a:gd name="connsiteX8" fmla="*/ 657496 w 4783755"/>
              <a:gd name="connsiteY8" fmla="*/ 956977 h 5317958"/>
              <a:gd name="connsiteX9" fmla="*/ 1014234 w 4783755"/>
              <a:gd name="connsiteY9" fmla="*/ 1314866 h 5317958"/>
              <a:gd name="connsiteX10" fmla="*/ 1390222 w 4783755"/>
              <a:gd name="connsiteY10" fmla="*/ 966603 h 5317958"/>
              <a:gd name="connsiteX11" fmla="*/ 1014234 w 4783755"/>
              <a:gd name="connsiteY11" fmla="*/ 599089 h 5317958"/>
              <a:gd name="connsiteX12" fmla="*/ 3313504 w 4783755"/>
              <a:gd name="connsiteY12" fmla="*/ 19251 h 5317958"/>
              <a:gd name="connsiteX13" fmla="*/ 4783755 w 4783755"/>
              <a:gd name="connsiteY13" fmla="*/ 9625 h 5317958"/>
              <a:gd name="connsiteX14" fmla="*/ 4658627 w 4783755"/>
              <a:gd name="connsiteY14" fmla="*/ 1751855 h 5317958"/>
              <a:gd name="connsiteX15" fmla="*/ 4000915 w 4783755"/>
              <a:gd name="connsiteY15" fmla="*/ 2409567 h 5317958"/>
              <a:gd name="connsiteX16" fmla="*/ 2415161 w 4783755"/>
              <a:gd name="connsiteY16" fmla="*/ 2563571 h 5317958"/>
              <a:gd name="connsiteX17" fmla="*/ 2415160 w 4783755"/>
              <a:gd name="connsiteY17" fmla="*/ 888718 h 5317958"/>
              <a:gd name="connsiteX18" fmla="*/ 3313504 w 4783755"/>
              <a:gd name="connsiteY18" fmla="*/ 19251 h 5317958"/>
              <a:gd name="connsiteX19" fmla="*/ 0 w 4783755"/>
              <a:gd name="connsiteY19" fmla="*/ 0 h 5317958"/>
              <a:gd name="connsiteX20" fmla="*/ 1399484 w 4783755"/>
              <a:gd name="connsiteY20" fmla="*/ 0 h 5317958"/>
              <a:gd name="connsiteX21" fmla="*/ 2131540 w 4783755"/>
              <a:gd name="connsiteY21" fmla="*/ 732056 h 5317958"/>
              <a:gd name="connsiteX22" fmla="*/ 2141165 w 4783755"/>
              <a:gd name="connsiteY22" fmla="*/ 5317958 h 5317958"/>
              <a:gd name="connsiteX23" fmla="*/ 712806 w 4783755"/>
              <a:gd name="connsiteY23" fmla="*/ 5289082 h 5317958"/>
              <a:gd name="connsiteX24" fmla="*/ 0 w 4783755"/>
              <a:gd name="connsiteY24" fmla="*/ 4297144 h 5317958"/>
              <a:gd name="connsiteX25" fmla="*/ 0 w 4783755"/>
              <a:gd name="connsiteY25" fmla="*/ 0 h 5317958"/>
              <a:gd name="connsiteX0" fmla="*/ 2347784 w 4783755"/>
              <a:gd name="connsiteY0" fmla="*/ 2619633 h 5317958"/>
              <a:gd name="connsiteX1" fmla="*/ 4000915 w 4783755"/>
              <a:gd name="connsiteY1" fmla="*/ 2619633 h 5317958"/>
              <a:gd name="connsiteX2" fmla="*/ 4658627 w 4783755"/>
              <a:gd name="connsiteY2" fmla="*/ 3277345 h 5317958"/>
              <a:gd name="connsiteX3" fmla="*/ 4658627 w 4783755"/>
              <a:gd name="connsiteY3" fmla="*/ 5029200 h 5317958"/>
              <a:gd name="connsiteX4" fmla="*/ 3005496 w 4783755"/>
              <a:gd name="connsiteY4" fmla="*/ 5029200 h 5317958"/>
              <a:gd name="connsiteX5" fmla="*/ 2347784 w 4783755"/>
              <a:gd name="connsiteY5" fmla="*/ 4371488 h 5317958"/>
              <a:gd name="connsiteX6" fmla="*/ 2347784 w 4783755"/>
              <a:gd name="connsiteY6" fmla="*/ 2619633 h 5317958"/>
              <a:gd name="connsiteX7" fmla="*/ 1014234 w 4783755"/>
              <a:gd name="connsiteY7" fmla="*/ 599089 h 5317958"/>
              <a:gd name="connsiteX8" fmla="*/ 657496 w 4783755"/>
              <a:gd name="connsiteY8" fmla="*/ 956977 h 5317958"/>
              <a:gd name="connsiteX9" fmla="*/ 1014234 w 4783755"/>
              <a:gd name="connsiteY9" fmla="*/ 1314866 h 5317958"/>
              <a:gd name="connsiteX10" fmla="*/ 1390222 w 4783755"/>
              <a:gd name="connsiteY10" fmla="*/ 966603 h 5317958"/>
              <a:gd name="connsiteX11" fmla="*/ 1014234 w 4783755"/>
              <a:gd name="connsiteY11" fmla="*/ 599089 h 5317958"/>
              <a:gd name="connsiteX12" fmla="*/ 3313504 w 4783755"/>
              <a:gd name="connsiteY12" fmla="*/ 19251 h 5317958"/>
              <a:gd name="connsiteX13" fmla="*/ 4783755 w 4783755"/>
              <a:gd name="connsiteY13" fmla="*/ 9625 h 5317958"/>
              <a:gd name="connsiteX14" fmla="*/ 4658627 w 4783755"/>
              <a:gd name="connsiteY14" fmla="*/ 1751855 h 5317958"/>
              <a:gd name="connsiteX15" fmla="*/ 4000915 w 4783755"/>
              <a:gd name="connsiteY15" fmla="*/ 2409567 h 5317958"/>
              <a:gd name="connsiteX16" fmla="*/ 2415161 w 4783755"/>
              <a:gd name="connsiteY16" fmla="*/ 2563571 h 5317958"/>
              <a:gd name="connsiteX17" fmla="*/ 2415160 w 4783755"/>
              <a:gd name="connsiteY17" fmla="*/ 888718 h 5317958"/>
              <a:gd name="connsiteX18" fmla="*/ 3313504 w 4783755"/>
              <a:gd name="connsiteY18" fmla="*/ 19251 h 5317958"/>
              <a:gd name="connsiteX19" fmla="*/ 0 w 4783755"/>
              <a:gd name="connsiteY19" fmla="*/ 0 h 5317958"/>
              <a:gd name="connsiteX20" fmla="*/ 1399484 w 4783755"/>
              <a:gd name="connsiteY20" fmla="*/ 0 h 5317958"/>
              <a:gd name="connsiteX21" fmla="*/ 2131540 w 4783755"/>
              <a:gd name="connsiteY21" fmla="*/ 732056 h 5317958"/>
              <a:gd name="connsiteX22" fmla="*/ 2141165 w 4783755"/>
              <a:gd name="connsiteY22" fmla="*/ 5317958 h 5317958"/>
              <a:gd name="connsiteX23" fmla="*/ 712806 w 4783755"/>
              <a:gd name="connsiteY23" fmla="*/ 5289082 h 5317958"/>
              <a:gd name="connsiteX24" fmla="*/ 0 w 4783755"/>
              <a:gd name="connsiteY24" fmla="*/ 4297144 h 5317958"/>
              <a:gd name="connsiteX25" fmla="*/ 0 w 4783755"/>
              <a:gd name="connsiteY25" fmla="*/ 0 h 5317958"/>
              <a:gd name="connsiteX0" fmla="*/ 2347784 w 4784218"/>
              <a:gd name="connsiteY0" fmla="*/ 2619633 h 5317958"/>
              <a:gd name="connsiteX1" fmla="*/ 4000915 w 4784218"/>
              <a:gd name="connsiteY1" fmla="*/ 2619633 h 5317958"/>
              <a:gd name="connsiteX2" fmla="*/ 4658627 w 4784218"/>
              <a:gd name="connsiteY2" fmla="*/ 3277345 h 5317958"/>
              <a:gd name="connsiteX3" fmla="*/ 4658627 w 4784218"/>
              <a:gd name="connsiteY3" fmla="*/ 5029200 h 5317958"/>
              <a:gd name="connsiteX4" fmla="*/ 3005496 w 4784218"/>
              <a:gd name="connsiteY4" fmla="*/ 5029200 h 5317958"/>
              <a:gd name="connsiteX5" fmla="*/ 2347784 w 4784218"/>
              <a:gd name="connsiteY5" fmla="*/ 4371488 h 5317958"/>
              <a:gd name="connsiteX6" fmla="*/ 2347784 w 4784218"/>
              <a:gd name="connsiteY6" fmla="*/ 2619633 h 5317958"/>
              <a:gd name="connsiteX7" fmla="*/ 1014234 w 4784218"/>
              <a:gd name="connsiteY7" fmla="*/ 599089 h 5317958"/>
              <a:gd name="connsiteX8" fmla="*/ 657496 w 4784218"/>
              <a:gd name="connsiteY8" fmla="*/ 956977 h 5317958"/>
              <a:gd name="connsiteX9" fmla="*/ 1014234 w 4784218"/>
              <a:gd name="connsiteY9" fmla="*/ 1314866 h 5317958"/>
              <a:gd name="connsiteX10" fmla="*/ 1390222 w 4784218"/>
              <a:gd name="connsiteY10" fmla="*/ 966603 h 5317958"/>
              <a:gd name="connsiteX11" fmla="*/ 1014234 w 4784218"/>
              <a:gd name="connsiteY11" fmla="*/ 599089 h 5317958"/>
              <a:gd name="connsiteX12" fmla="*/ 3313504 w 4784218"/>
              <a:gd name="connsiteY12" fmla="*/ 19251 h 5317958"/>
              <a:gd name="connsiteX13" fmla="*/ 4783755 w 4784218"/>
              <a:gd name="connsiteY13" fmla="*/ 9625 h 5317958"/>
              <a:gd name="connsiteX14" fmla="*/ 4754880 w 4784218"/>
              <a:gd name="connsiteY14" fmla="*/ 1722979 h 5317958"/>
              <a:gd name="connsiteX15" fmla="*/ 4000915 w 4784218"/>
              <a:gd name="connsiteY15" fmla="*/ 2409567 h 5317958"/>
              <a:gd name="connsiteX16" fmla="*/ 2415161 w 4784218"/>
              <a:gd name="connsiteY16" fmla="*/ 2563571 h 5317958"/>
              <a:gd name="connsiteX17" fmla="*/ 2415160 w 4784218"/>
              <a:gd name="connsiteY17" fmla="*/ 888718 h 5317958"/>
              <a:gd name="connsiteX18" fmla="*/ 3313504 w 4784218"/>
              <a:gd name="connsiteY18" fmla="*/ 19251 h 5317958"/>
              <a:gd name="connsiteX19" fmla="*/ 0 w 4784218"/>
              <a:gd name="connsiteY19" fmla="*/ 0 h 5317958"/>
              <a:gd name="connsiteX20" fmla="*/ 1399484 w 4784218"/>
              <a:gd name="connsiteY20" fmla="*/ 0 h 5317958"/>
              <a:gd name="connsiteX21" fmla="*/ 2131540 w 4784218"/>
              <a:gd name="connsiteY21" fmla="*/ 732056 h 5317958"/>
              <a:gd name="connsiteX22" fmla="*/ 2141165 w 4784218"/>
              <a:gd name="connsiteY22" fmla="*/ 5317958 h 5317958"/>
              <a:gd name="connsiteX23" fmla="*/ 712806 w 4784218"/>
              <a:gd name="connsiteY23" fmla="*/ 5289082 h 5317958"/>
              <a:gd name="connsiteX24" fmla="*/ 0 w 4784218"/>
              <a:gd name="connsiteY24" fmla="*/ 4297144 h 5317958"/>
              <a:gd name="connsiteX25" fmla="*/ 0 w 4784218"/>
              <a:gd name="connsiteY25" fmla="*/ 0 h 5317958"/>
              <a:gd name="connsiteX0" fmla="*/ 2347784 w 4784218"/>
              <a:gd name="connsiteY0" fmla="*/ 2619633 h 5317958"/>
              <a:gd name="connsiteX1" fmla="*/ 4000915 w 4784218"/>
              <a:gd name="connsiteY1" fmla="*/ 2619633 h 5317958"/>
              <a:gd name="connsiteX2" fmla="*/ 4658627 w 4784218"/>
              <a:gd name="connsiteY2" fmla="*/ 3277345 h 5317958"/>
              <a:gd name="connsiteX3" fmla="*/ 4658627 w 4784218"/>
              <a:gd name="connsiteY3" fmla="*/ 5029200 h 5317958"/>
              <a:gd name="connsiteX4" fmla="*/ 3005496 w 4784218"/>
              <a:gd name="connsiteY4" fmla="*/ 5029200 h 5317958"/>
              <a:gd name="connsiteX5" fmla="*/ 2347784 w 4784218"/>
              <a:gd name="connsiteY5" fmla="*/ 4371488 h 5317958"/>
              <a:gd name="connsiteX6" fmla="*/ 2347784 w 4784218"/>
              <a:gd name="connsiteY6" fmla="*/ 2619633 h 5317958"/>
              <a:gd name="connsiteX7" fmla="*/ 1014234 w 4784218"/>
              <a:gd name="connsiteY7" fmla="*/ 599089 h 5317958"/>
              <a:gd name="connsiteX8" fmla="*/ 657496 w 4784218"/>
              <a:gd name="connsiteY8" fmla="*/ 956977 h 5317958"/>
              <a:gd name="connsiteX9" fmla="*/ 1014234 w 4784218"/>
              <a:gd name="connsiteY9" fmla="*/ 1314866 h 5317958"/>
              <a:gd name="connsiteX10" fmla="*/ 1390222 w 4784218"/>
              <a:gd name="connsiteY10" fmla="*/ 966603 h 5317958"/>
              <a:gd name="connsiteX11" fmla="*/ 1014234 w 4784218"/>
              <a:gd name="connsiteY11" fmla="*/ 599089 h 5317958"/>
              <a:gd name="connsiteX12" fmla="*/ 3313504 w 4784218"/>
              <a:gd name="connsiteY12" fmla="*/ 19251 h 5317958"/>
              <a:gd name="connsiteX13" fmla="*/ 4783755 w 4784218"/>
              <a:gd name="connsiteY13" fmla="*/ 9625 h 5317958"/>
              <a:gd name="connsiteX14" fmla="*/ 4754880 w 4784218"/>
              <a:gd name="connsiteY14" fmla="*/ 1722979 h 5317958"/>
              <a:gd name="connsiteX15" fmla="*/ 4000915 w 4784218"/>
              <a:gd name="connsiteY15" fmla="*/ 2409567 h 5317958"/>
              <a:gd name="connsiteX16" fmla="*/ 2415161 w 4784218"/>
              <a:gd name="connsiteY16" fmla="*/ 2563571 h 5317958"/>
              <a:gd name="connsiteX17" fmla="*/ 2415160 w 4784218"/>
              <a:gd name="connsiteY17" fmla="*/ 888718 h 5317958"/>
              <a:gd name="connsiteX18" fmla="*/ 3313504 w 4784218"/>
              <a:gd name="connsiteY18" fmla="*/ 19251 h 5317958"/>
              <a:gd name="connsiteX19" fmla="*/ 0 w 4784218"/>
              <a:gd name="connsiteY19" fmla="*/ 0 h 5317958"/>
              <a:gd name="connsiteX20" fmla="*/ 1399484 w 4784218"/>
              <a:gd name="connsiteY20" fmla="*/ 0 h 5317958"/>
              <a:gd name="connsiteX21" fmla="*/ 2131540 w 4784218"/>
              <a:gd name="connsiteY21" fmla="*/ 732056 h 5317958"/>
              <a:gd name="connsiteX22" fmla="*/ 2141165 w 4784218"/>
              <a:gd name="connsiteY22" fmla="*/ 5317958 h 5317958"/>
              <a:gd name="connsiteX23" fmla="*/ 712806 w 4784218"/>
              <a:gd name="connsiteY23" fmla="*/ 5289082 h 5317958"/>
              <a:gd name="connsiteX24" fmla="*/ 0 w 4784218"/>
              <a:gd name="connsiteY24" fmla="*/ 4297144 h 5317958"/>
              <a:gd name="connsiteX25" fmla="*/ 0 w 4784218"/>
              <a:gd name="connsiteY25" fmla="*/ 0 h 5317958"/>
              <a:gd name="connsiteX0" fmla="*/ 2347784 w 4784218"/>
              <a:gd name="connsiteY0" fmla="*/ 2619633 h 5317958"/>
              <a:gd name="connsiteX1" fmla="*/ 4000915 w 4784218"/>
              <a:gd name="connsiteY1" fmla="*/ 2619633 h 5317958"/>
              <a:gd name="connsiteX2" fmla="*/ 4658627 w 4784218"/>
              <a:gd name="connsiteY2" fmla="*/ 3277345 h 5317958"/>
              <a:gd name="connsiteX3" fmla="*/ 4658627 w 4784218"/>
              <a:gd name="connsiteY3" fmla="*/ 5029200 h 5317958"/>
              <a:gd name="connsiteX4" fmla="*/ 3005496 w 4784218"/>
              <a:gd name="connsiteY4" fmla="*/ 5029200 h 5317958"/>
              <a:gd name="connsiteX5" fmla="*/ 2347784 w 4784218"/>
              <a:gd name="connsiteY5" fmla="*/ 4371488 h 5317958"/>
              <a:gd name="connsiteX6" fmla="*/ 2347784 w 4784218"/>
              <a:gd name="connsiteY6" fmla="*/ 2619633 h 5317958"/>
              <a:gd name="connsiteX7" fmla="*/ 1014234 w 4784218"/>
              <a:gd name="connsiteY7" fmla="*/ 599089 h 5317958"/>
              <a:gd name="connsiteX8" fmla="*/ 657496 w 4784218"/>
              <a:gd name="connsiteY8" fmla="*/ 956977 h 5317958"/>
              <a:gd name="connsiteX9" fmla="*/ 1014234 w 4784218"/>
              <a:gd name="connsiteY9" fmla="*/ 1314866 h 5317958"/>
              <a:gd name="connsiteX10" fmla="*/ 1390222 w 4784218"/>
              <a:gd name="connsiteY10" fmla="*/ 966603 h 5317958"/>
              <a:gd name="connsiteX11" fmla="*/ 1014234 w 4784218"/>
              <a:gd name="connsiteY11" fmla="*/ 599089 h 5317958"/>
              <a:gd name="connsiteX12" fmla="*/ 3313504 w 4784218"/>
              <a:gd name="connsiteY12" fmla="*/ 19251 h 5317958"/>
              <a:gd name="connsiteX13" fmla="*/ 4783755 w 4784218"/>
              <a:gd name="connsiteY13" fmla="*/ 9625 h 5317958"/>
              <a:gd name="connsiteX14" fmla="*/ 4754880 w 4784218"/>
              <a:gd name="connsiteY14" fmla="*/ 1722979 h 5317958"/>
              <a:gd name="connsiteX15" fmla="*/ 3972040 w 4784218"/>
              <a:gd name="connsiteY15" fmla="*/ 2534696 h 5317958"/>
              <a:gd name="connsiteX16" fmla="*/ 2415161 w 4784218"/>
              <a:gd name="connsiteY16" fmla="*/ 2563571 h 5317958"/>
              <a:gd name="connsiteX17" fmla="*/ 2415160 w 4784218"/>
              <a:gd name="connsiteY17" fmla="*/ 888718 h 5317958"/>
              <a:gd name="connsiteX18" fmla="*/ 3313504 w 4784218"/>
              <a:gd name="connsiteY18" fmla="*/ 19251 h 5317958"/>
              <a:gd name="connsiteX19" fmla="*/ 0 w 4784218"/>
              <a:gd name="connsiteY19" fmla="*/ 0 h 5317958"/>
              <a:gd name="connsiteX20" fmla="*/ 1399484 w 4784218"/>
              <a:gd name="connsiteY20" fmla="*/ 0 h 5317958"/>
              <a:gd name="connsiteX21" fmla="*/ 2131540 w 4784218"/>
              <a:gd name="connsiteY21" fmla="*/ 732056 h 5317958"/>
              <a:gd name="connsiteX22" fmla="*/ 2141165 w 4784218"/>
              <a:gd name="connsiteY22" fmla="*/ 5317958 h 5317958"/>
              <a:gd name="connsiteX23" fmla="*/ 712806 w 4784218"/>
              <a:gd name="connsiteY23" fmla="*/ 5289082 h 5317958"/>
              <a:gd name="connsiteX24" fmla="*/ 0 w 4784218"/>
              <a:gd name="connsiteY24" fmla="*/ 4297144 h 5317958"/>
              <a:gd name="connsiteX25" fmla="*/ 0 w 4784218"/>
              <a:gd name="connsiteY25" fmla="*/ 0 h 5317958"/>
              <a:gd name="connsiteX0" fmla="*/ 2347784 w 4784218"/>
              <a:gd name="connsiteY0" fmla="*/ 2619633 h 5317958"/>
              <a:gd name="connsiteX1" fmla="*/ 4000915 w 4784218"/>
              <a:gd name="connsiteY1" fmla="*/ 2619633 h 5317958"/>
              <a:gd name="connsiteX2" fmla="*/ 4658627 w 4784218"/>
              <a:gd name="connsiteY2" fmla="*/ 3277345 h 5317958"/>
              <a:gd name="connsiteX3" fmla="*/ 4658627 w 4784218"/>
              <a:gd name="connsiteY3" fmla="*/ 5029200 h 5317958"/>
              <a:gd name="connsiteX4" fmla="*/ 3005496 w 4784218"/>
              <a:gd name="connsiteY4" fmla="*/ 5029200 h 5317958"/>
              <a:gd name="connsiteX5" fmla="*/ 2347784 w 4784218"/>
              <a:gd name="connsiteY5" fmla="*/ 4371488 h 5317958"/>
              <a:gd name="connsiteX6" fmla="*/ 2347784 w 4784218"/>
              <a:gd name="connsiteY6" fmla="*/ 2619633 h 5317958"/>
              <a:gd name="connsiteX7" fmla="*/ 1014234 w 4784218"/>
              <a:gd name="connsiteY7" fmla="*/ 599089 h 5317958"/>
              <a:gd name="connsiteX8" fmla="*/ 657496 w 4784218"/>
              <a:gd name="connsiteY8" fmla="*/ 956977 h 5317958"/>
              <a:gd name="connsiteX9" fmla="*/ 1014234 w 4784218"/>
              <a:gd name="connsiteY9" fmla="*/ 1314866 h 5317958"/>
              <a:gd name="connsiteX10" fmla="*/ 1390222 w 4784218"/>
              <a:gd name="connsiteY10" fmla="*/ 966603 h 5317958"/>
              <a:gd name="connsiteX11" fmla="*/ 1014234 w 4784218"/>
              <a:gd name="connsiteY11" fmla="*/ 599089 h 5317958"/>
              <a:gd name="connsiteX12" fmla="*/ 3313504 w 4784218"/>
              <a:gd name="connsiteY12" fmla="*/ 19251 h 5317958"/>
              <a:gd name="connsiteX13" fmla="*/ 4783755 w 4784218"/>
              <a:gd name="connsiteY13" fmla="*/ 9625 h 5317958"/>
              <a:gd name="connsiteX14" fmla="*/ 4754880 w 4784218"/>
              <a:gd name="connsiteY14" fmla="*/ 1722979 h 5317958"/>
              <a:gd name="connsiteX15" fmla="*/ 3972040 w 4784218"/>
              <a:gd name="connsiteY15" fmla="*/ 2534696 h 5317958"/>
              <a:gd name="connsiteX16" fmla="*/ 2415161 w 4784218"/>
              <a:gd name="connsiteY16" fmla="*/ 2563571 h 5317958"/>
              <a:gd name="connsiteX17" fmla="*/ 2415160 w 4784218"/>
              <a:gd name="connsiteY17" fmla="*/ 888718 h 5317958"/>
              <a:gd name="connsiteX18" fmla="*/ 3313504 w 4784218"/>
              <a:gd name="connsiteY18" fmla="*/ 19251 h 5317958"/>
              <a:gd name="connsiteX19" fmla="*/ 0 w 4784218"/>
              <a:gd name="connsiteY19" fmla="*/ 0 h 5317958"/>
              <a:gd name="connsiteX20" fmla="*/ 1399484 w 4784218"/>
              <a:gd name="connsiteY20" fmla="*/ 0 h 5317958"/>
              <a:gd name="connsiteX21" fmla="*/ 2131540 w 4784218"/>
              <a:gd name="connsiteY21" fmla="*/ 732056 h 5317958"/>
              <a:gd name="connsiteX22" fmla="*/ 2141165 w 4784218"/>
              <a:gd name="connsiteY22" fmla="*/ 5317958 h 5317958"/>
              <a:gd name="connsiteX23" fmla="*/ 712806 w 4784218"/>
              <a:gd name="connsiteY23" fmla="*/ 5289082 h 5317958"/>
              <a:gd name="connsiteX24" fmla="*/ 0 w 4784218"/>
              <a:gd name="connsiteY24" fmla="*/ 4297144 h 5317958"/>
              <a:gd name="connsiteX25" fmla="*/ 0 w 4784218"/>
              <a:gd name="connsiteY25" fmla="*/ 0 h 5317958"/>
              <a:gd name="connsiteX0" fmla="*/ 2347784 w 4787385"/>
              <a:gd name="connsiteY0" fmla="*/ 2619633 h 5317958"/>
              <a:gd name="connsiteX1" fmla="*/ 4000915 w 4787385"/>
              <a:gd name="connsiteY1" fmla="*/ 2619633 h 5317958"/>
              <a:gd name="connsiteX2" fmla="*/ 4658627 w 4787385"/>
              <a:gd name="connsiteY2" fmla="*/ 3277345 h 5317958"/>
              <a:gd name="connsiteX3" fmla="*/ 4658627 w 4787385"/>
              <a:gd name="connsiteY3" fmla="*/ 5029200 h 5317958"/>
              <a:gd name="connsiteX4" fmla="*/ 3005496 w 4787385"/>
              <a:gd name="connsiteY4" fmla="*/ 5029200 h 5317958"/>
              <a:gd name="connsiteX5" fmla="*/ 2347784 w 4787385"/>
              <a:gd name="connsiteY5" fmla="*/ 4371488 h 5317958"/>
              <a:gd name="connsiteX6" fmla="*/ 2347784 w 4787385"/>
              <a:gd name="connsiteY6" fmla="*/ 2619633 h 5317958"/>
              <a:gd name="connsiteX7" fmla="*/ 1014234 w 4787385"/>
              <a:gd name="connsiteY7" fmla="*/ 599089 h 5317958"/>
              <a:gd name="connsiteX8" fmla="*/ 657496 w 4787385"/>
              <a:gd name="connsiteY8" fmla="*/ 956977 h 5317958"/>
              <a:gd name="connsiteX9" fmla="*/ 1014234 w 4787385"/>
              <a:gd name="connsiteY9" fmla="*/ 1314866 h 5317958"/>
              <a:gd name="connsiteX10" fmla="*/ 1390222 w 4787385"/>
              <a:gd name="connsiteY10" fmla="*/ 966603 h 5317958"/>
              <a:gd name="connsiteX11" fmla="*/ 1014234 w 4787385"/>
              <a:gd name="connsiteY11" fmla="*/ 599089 h 5317958"/>
              <a:gd name="connsiteX12" fmla="*/ 3313504 w 4787385"/>
              <a:gd name="connsiteY12" fmla="*/ 19251 h 5317958"/>
              <a:gd name="connsiteX13" fmla="*/ 4783755 w 4787385"/>
              <a:gd name="connsiteY13" fmla="*/ 9625 h 5317958"/>
              <a:gd name="connsiteX14" fmla="*/ 4754880 w 4787385"/>
              <a:gd name="connsiteY14" fmla="*/ 1722979 h 5317958"/>
              <a:gd name="connsiteX15" fmla="*/ 3972040 w 4787385"/>
              <a:gd name="connsiteY15" fmla="*/ 2534696 h 5317958"/>
              <a:gd name="connsiteX16" fmla="*/ 2415161 w 4787385"/>
              <a:gd name="connsiteY16" fmla="*/ 2563571 h 5317958"/>
              <a:gd name="connsiteX17" fmla="*/ 2415160 w 4787385"/>
              <a:gd name="connsiteY17" fmla="*/ 888718 h 5317958"/>
              <a:gd name="connsiteX18" fmla="*/ 3313504 w 4787385"/>
              <a:gd name="connsiteY18" fmla="*/ 19251 h 5317958"/>
              <a:gd name="connsiteX19" fmla="*/ 0 w 4787385"/>
              <a:gd name="connsiteY19" fmla="*/ 0 h 5317958"/>
              <a:gd name="connsiteX20" fmla="*/ 1399484 w 4787385"/>
              <a:gd name="connsiteY20" fmla="*/ 0 h 5317958"/>
              <a:gd name="connsiteX21" fmla="*/ 2131540 w 4787385"/>
              <a:gd name="connsiteY21" fmla="*/ 732056 h 5317958"/>
              <a:gd name="connsiteX22" fmla="*/ 2141165 w 4787385"/>
              <a:gd name="connsiteY22" fmla="*/ 5317958 h 5317958"/>
              <a:gd name="connsiteX23" fmla="*/ 712806 w 4787385"/>
              <a:gd name="connsiteY23" fmla="*/ 5289082 h 5317958"/>
              <a:gd name="connsiteX24" fmla="*/ 0 w 4787385"/>
              <a:gd name="connsiteY24" fmla="*/ 4297144 h 5317958"/>
              <a:gd name="connsiteX25" fmla="*/ 0 w 4787385"/>
              <a:gd name="connsiteY25" fmla="*/ 0 h 5317958"/>
              <a:gd name="connsiteX0" fmla="*/ 2415161 w 4787385"/>
              <a:gd name="connsiteY0" fmla="*/ 2821764 h 5317958"/>
              <a:gd name="connsiteX1" fmla="*/ 4000915 w 4787385"/>
              <a:gd name="connsiteY1" fmla="*/ 2619633 h 5317958"/>
              <a:gd name="connsiteX2" fmla="*/ 4658627 w 4787385"/>
              <a:gd name="connsiteY2" fmla="*/ 3277345 h 5317958"/>
              <a:gd name="connsiteX3" fmla="*/ 4658627 w 4787385"/>
              <a:gd name="connsiteY3" fmla="*/ 5029200 h 5317958"/>
              <a:gd name="connsiteX4" fmla="*/ 3005496 w 4787385"/>
              <a:gd name="connsiteY4" fmla="*/ 5029200 h 5317958"/>
              <a:gd name="connsiteX5" fmla="*/ 2347784 w 4787385"/>
              <a:gd name="connsiteY5" fmla="*/ 4371488 h 5317958"/>
              <a:gd name="connsiteX6" fmla="*/ 2415161 w 4787385"/>
              <a:gd name="connsiteY6" fmla="*/ 2821764 h 5317958"/>
              <a:gd name="connsiteX7" fmla="*/ 1014234 w 4787385"/>
              <a:gd name="connsiteY7" fmla="*/ 599089 h 5317958"/>
              <a:gd name="connsiteX8" fmla="*/ 657496 w 4787385"/>
              <a:gd name="connsiteY8" fmla="*/ 956977 h 5317958"/>
              <a:gd name="connsiteX9" fmla="*/ 1014234 w 4787385"/>
              <a:gd name="connsiteY9" fmla="*/ 1314866 h 5317958"/>
              <a:gd name="connsiteX10" fmla="*/ 1390222 w 4787385"/>
              <a:gd name="connsiteY10" fmla="*/ 966603 h 5317958"/>
              <a:gd name="connsiteX11" fmla="*/ 1014234 w 4787385"/>
              <a:gd name="connsiteY11" fmla="*/ 599089 h 5317958"/>
              <a:gd name="connsiteX12" fmla="*/ 3313504 w 4787385"/>
              <a:gd name="connsiteY12" fmla="*/ 19251 h 5317958"/>
              <a:gd name="connsiteX13" fmla="*/ 4783755 w 4787385"/>
              <a:gd name="connsiteY13" fmla="*/ 9625 h 5317958"/>
              <a:gd name="connsiteX14" fmla="*/ 4754880 w 4787385"/>
              <a:gd name="connsiteY14" fmla="*/ 1722979 h 5317958"/>
              <a:gd name="connsiteX15" fmla="*/ 3972040 w 4787385"/>
              <a:gd name="connsiteY15" fmla="*/ 2534696 h 5317958"/>
              <a:gd name="connsiteX16" fmla="*/ 2415161 w 4787385"/>
              <a:gd name="connsiteY16" fmla="*/ 2563571 h 5317958"/>
              <a:gd name="connsiteX17" fmla="*/ 2415160 w 4787385"/>
              <a:gd name="connsiteY17" fmla="*/ 888718 h 5317958"/>
              <a:gd name="connsiteX18" fmla="*/ 3313504 w 4787385"/>
              <a:gd name="connsiteY18" fmla="*/ 19251 h 5317958"/>
              <a:gd name="connsiteX19" fmla="*/ 0 w 4787385"/>
              <a:gd name="connsiteY19" fmla="*/ 0 h 5317958"/>
              <a:gd name="connsiteX20" fmla="*/ 1399484 w 4787385"/>
              <a:gd name="connsiteY20" fmla="*/ 0 h 5317958"/>
              <a:gd name="connsiteX21" fmla="*/ 2131540 w 4787385"/>
              <a:gd name="connsiteY21" fmla="*/ 732056 h 5317958"/>
              <a:gd name="connsiteX22" fmla="*/ 2141165 w 4787385"/>
              <a:gd name="connsiteY22" fmla="*/ 5317958 h 5317958"/>
              <a:gd name="connsiteX23" fmla="*/ 712806 w 4787385"/>
              <a:gd name="connsiteY23" fmla="*/ 5289082 h 5317958"/>
              <a:gd name="connsiteX24" fmla="*/ 0 w 4787385"/>
              <a:gd name="connsiteY24" fmla="*/ 4297144 h 5317958"/>
              <a:gd name="connsiteX25" fmla="*/ 0 w 4787385"/>
              <a:gd name="connsiteY25" fmla="*/ 0 h 5317958"/>
              <a:gd name="connsiteX0" fmla="*/ 2415161 w 4787385"/>
              <a:gd name="connsiteY0" fmla="*/ 2821764 h 5337209"/>
              <a:gd name="connsiteX1" fmla="*/ 4000915 w 4787385"/>
              <a:gd name="connsiteY1" fmla="*/ 2619633 h 5337209"/>
              <a:gd name="connsiteX2" fmla="*/ 4658627 w 4787385"/>
              <a:gd name="connsiteY2" fmla="*/ 3277345 h 5337209"/>
              <a:gd name="connsiteX3" fmla="*/ 4783755 w 4787385"/>
              <a:gd name="connsiteY3" fmla="*/ 5337209 h 5337209"/>
              <a:gd name="connsiteX4" fmla="*/ 3005496 w 4787385"/>
              <a:gd name="connsiteY4" fmla="*/ 5029200 h 5337209"/>
              <a:gd name="connsiteX5" fmla="*/ 2347784 w 4787385"/>
              <a:gd name="connsiteY5" fmla="*/ 4371488 h 5337209"/>
              <a:gd name="connsiteX6" fmla="*/ 2415161 w 4787385"/>
              <a:gd name="connsiteY6" fmla="*/ 2821764 h 5337209"/>
              <a:gd name="connsiteX7" fmla="*/ 1014234 w 4787385"/>
              <a:gd name="connsiteY7" fmla="*/ 599089 h 5337209"/>
              <a:gd name="connsiteX8" fmla="*/ 657496 w 4787385"/>
              <a:gd name="connsiteY8" fmla="*/ 956977 h 5337209"/>
              <a:gd name="connsiteX9" fmla="*/ 1014234 w 4787385"/>
              <a:gd name="connsiteY9" fmla="*/ 1314866 h 5337209"/>
              <a:gd name="connsiteX10" fmla="*/ 1390222 w 4787385"/>
              <a:gd name="connsiteY10" fmla="*/ 966603 h 5337209"/>
              <a:gd name="connsiteX11" fmla="*/ 1014234 w 4787385"/>
              <a:gd name="connsiteY11" fmla="*/ 599089 h 5337209"/>
              <a:gd name="connsiteX12" fmla="*/ 3313504 w 4787385"/>
              <a:gd name="connsiteY12" fmla="*/ 19251 h 5337209"/>
              <a:gd name="connsiteX13" fmla="*/ 4783755 w 4787385"/>
              <a:gd name="connsiteY13" fmla="*/ 9625 h 5337209"/>
              <a:gd name="connsiteX14" fmla="*/ 4754880 w 4787385"/>
              <a:gd name="connsiteY14" fmla="*/ 1722979 h 5337209"/>
              <a:gd name="connsiteX15" fmla="*/ 3972040 w 4787385"/>
              <a:gd name="connsiteY15" fmla="*/ 2534696 h 5337209"/>
              <a:gd name="connsiteX16" fmla="*/ 2415161 w 4787385"/>
              <a:gd name="connsiteY16" fmla="*/ 2563571 h 5337209"/>
              <a:gd name="connsiteX17" fmla="*/ 2415160 w 4787385"/>
              <a:gd name="connsiteY17" fmla="*/ 888718 h 5337209"/>
              <a:gd name="connsiteX18" fmla="*/ 3313504 w 4787385"/>
              <a:gd name="connsiteY18" fmla="*/ 19251 h 5337209"/>
              <a:gd name="connsiteX19" fmla="*/ 0 w 4787385"/>
              <a:gd name="connsiteY19" fmla="*/ 0 h 5337209"/>
              <a:gd name="connsiteX20" fmla="*/ 1399484 w 4787385"/>
              <a:gd name="connsiteY20" fmla="*/ 0 h 5337209"/>
              <a:gd name="connsiteX21" fmla="*/ 2131540 w 4787385"/>
              <a:gd name="connsiteY21" fmla="*/ 732056 h 5337209"/>
              <a:gd name="connsiteX22" fmla="*/ 2141165 w 4787385"/>
              <a:gd name="connsiteY22" fmla="*/ 5317958 h 5337209"/>
              <a:gd name="connsiteX23" fmla="*/ 712806 w 4787385"/>
              <a:gd name="connsiteY23" fmla="*/ 5289082 h 5337209"/>
              <a:gd name="connsiteX24" fmla="*/ 0 w 4787385"/>
              <a:gd name="connsiteY24" fmla="*/ 4297144 h 5337209"/>
              <a:gd name="connsiteX25" fmla="*/ 0 w 4787385"/>
              <a:gd name="connsiteY25" fmla="*/ 0 h 5337209"/>
              <a:gd name="connsiteX0" fmla="*/ 2415161 w 4787385"/>
              <a:gd name="connsiteY0" fmla="*/ 2821764 h 5346834"/>
              <a:gd name="connsiteX1" fmla="*/ 4000915 w 4787385"/>
              <a:gd name="connsiteY1" fmla="*/ 2619633 h 5346834"/>
              <a:gd name="connsiteX2" fmla="*/ 4658627 w 4787385"/>
              <a:gd name="connsiteY2" fmla="*/ 3277345 h 5346834"/>
              <a:gd name="connsiteX3" fmla="*/ 4783755 w 4787385"/>
              <a:gd name="connsiteY3" fmla="*/ 5337209 h 5346834"/>
              <a:gd name="connsiteX4" fmla="*/ 3419382 w 4787385"/>
              <a:gd name="connsiteY4" fmla="*/ 5346834 h 5346834"/>
              <a:gd name="connsiteX5" fmla="*/ 2347784 w 4787385"/>
              <a:gd name="connsiteY5" fmla="*/ 4371488 h 5346834"/>
              <a:gd name="connsiteX6" fmla="*/ 2415161 w 4787385"/>
              <a:gd name="connsiteY6" fmla="*/ 2821764 h 5346834"/>
              <a:gd name="connsiteX7" fmla="*/ 1014234 w 4787385"/>
              <a:gd name="connsiteY7" fmla="*/ 599089 h 5346834"/>
              <a:gd name="connsiteX8" fmla="*/ 657496 w 4787385"/>
              <a:gd name="connsiteY8" fmla="*/ 956977 h 5346834"/>
              <a:gd name="connsiteX9" fmla="*/ 1014234 w 4787385"/>
              <a:gd name="connsiteY9" fmla="*/ 1314866 h 5346834"/>
              <a:gd name="connsiteX10" fmla="*/ 1390222 w 4787385"/>
              <a:gd name="connsiteY10" fmla="*/ 966603 h 5346834"/>
              <a:gd name="connsiteX11" fmla="*/ 1014234 w 4787385"/>
              <a:gd name="connsiteY11" fmla="*/ 599089 h 5346834"/>
              <a:gd name="connsiteX12" fmla="*/ 3313504 w 4787385"/>
              <a:gd name="connsiteY12" fmla="*/ 19251 h 5346834"/>
              <a:gd name="connsiteX13" fmla="*/ 4783755 w 4787385"/>
              <a:gd name="connsiteY13" fmla="*/ 9625 h 5346834"/>
              <a:gd name="connsiteX14" fmla="*/ 4754880 w 4787385"/>
              <a:gd name="connsiteY14" fmla="*/ 1722979 h 5346834"/>
              <a:gd name="connsiteX15" fmla="*/ 3972040 w 4787385"/>
              <a:gd name="connsiteY15" fmla="*/ 2534696 h 5346834"/>
              <a:gd name="connsiteX16" fmla="*/ 2415161 w 4787385"/>
              <a:gd name="connsiteY16" fmla="*/ 2563571 h 5346834"/>
              <a:gd name="connsiteX17" fmla="*/ 2415160 w 4787385"/>
              <a:gd name="connsiteY17" fmla="*/ 888718 h 5346834"/>
              <a:gd name="connsiteX18" fmla="*/ 3313504 w 4787385"/>
              <a:gd name="connsiteY18" fmla="*/ 19251 h 5346834"/>
              <a:gd name="connsiteX19" fmla="*/ 0 w 4787385"/>
              <a:gd name="connsiteY19" fmla="*/ 0 h 5346834"/>
              <a:gd name="connsiteX20" fmla="*/ 1399484 w 4787385"/>
              <a:gd name="connsiteY20" fmla="*/ 0 h 5346834"/>
              <a:gd name="connsiteX21" fmla="*/ 2131540 w 4787385"/>
              <a:gd name="connsiteY21" fmla="*/ 732056 h 5346834"/>
              <a:gd name="connsiteX22" fmla="*/ 2141165 w 4787385"/>
              <a:gd name="connsiteY22" fmla="*/ 5317958 h 5346834"/>
              <a:gd name="connsiteX23" fmla="*/ 712806 w 4787385"/>
              <a:gd name="connsiteY23" fmla="*/ 5289082 h 5346834"/>
              <a:gd name="connsiteX24" fmla="*/ 0 w 4787385"/>
              <a:gd name="connsiteY24" fmla="*/ 4297144 h 5346834"/>
              <a:gd name="connsiteX25" fmla="*/ 0 w 4787385"/>
              <a:gd name="connsiteY25" fmla="*/ 0 h 5346834"/>
              <a:gd name="connsiteX0" fmla="*/ 2415161 w 4787385"/>
              <a:gd name="connsiteY0" fmla="*/ 2821764 h 5346834"/>
              <a:gd name="connsiteX1" fmla="*/ 4000915 w 4787385"/>
              <a:gd name="connsiteY1" fmla="*/ 2619633 h 5346834"/>
              <a:gd name="connsiteX2" fmla="*/ 4658627 w 4787385"/>
              <a:gd name="connsiteY2" fmla="*/ 3277345 h 5346834"/>
              <a:gd name="connsiteX3" fmla="*/ 4783755 w 4787385"/>
              <a:gd name="connsiteY3" fmla="*/ 5337209 h 5346834"/>
              <a:gd name="connsiteX4" fmla="*/ 3419382 w 4787385"/>
              <a:gd name="connsiteY4" fmla="*/ 5346834 h 5346834"/>
              <a:gd name="connsiteX5" fmla="*/ 2415160 w 4787385"/>
              <a:gd name="connsiteY5" fmla="*/ 4400364 h 5346834"/>
              <a:gd name="connsiteX6" fmla="*/ 2415161 w 4787385"/>
              <a:gd name="connsiteY6" fmla="*/ 2821764 h 5346834"/>
              <a:gd name="connsiteX7" fmla="*/ 1014234 w 4787385"/>
              <a:gd name="connsiteY7" fmla="*/ 599089 h 5346834"/>
              <a:gd name="connsiteX8" fmla="*/ 657496 w 4787385"/>
              <a:gd name="connsiteY8" fmla="*/ 956977 h 5346834"/>
              <a:gd name="connsiteX9" fmla="*/ 1014234 w 4787385"/>
              <a:gd name="connsiteY9" fmla="*/ 1314866 h 5346834"/>
              <a:gd name="connsiteX10" fmla="*/ 1390222 w 4787385"/>
              <a:gd name="connsiteY10" fmla="*/ 966603 h 5346834"/>
              <a:gd name="connsiteX11" fmla="*/ 1014234 w 4787385"/>
              <a:gd name="connsiteY11" fmla="*/ 599089 h 5346834"/>
              <a:gd name="connsiteX12" fmla="*/ 3313504 w 4787385"/>
              <a:gd name="connsiteY12" fmla="*/ 19251 h 5346834"/>
              <a:gd name="connsiteX13" fmla="*/ 4783755 w 4787385"/>
              <a:gd name="connsiteY13" fmla="*/ 9625 h 5346834"/>
              <a:gd name="connsiteX14" fmla="*/ 4754880 w 4787385"/>
              <a:gd name="connsiteY14" fmla="*/ 1722979 h 5346834"/>
              <a:gd name="connsiteX15" fmla="*/ 3972040 w 4787385"/>
              <a:gd name="connsiteY15" fmla="*/ 2534696 h 5346834"/>
              <a:gd name="connsiteX16" fmla="*/ 2415161 w 4787385"/>
              <a:gd name="connsiteY16" fmla="*/ 2563571 h 5346834"/>
              <a:gd name="connsiteX17" fmla="*/ 2415160 w 4787385"/>
              <a:gd name="connsiteY17" fmla="*/ 888718 h 5346834"/>
              <a:gd name="connsiteX18" fmla="*/ 3313504 w 4787385"/>
              <a:gd name="connsiteY18" fmla="*/ 19251 h 5346834"/>
              <a:gd name="connsiteX19" fmla="*/ 0 w 4787385"/>
              <a:gd name="connsiteY19" fmla="*/ 0 h 5346834"/>
              <a:gd name="connsiteX20" fmla="*/ 1399484 w 4787385"/>
              <a:gd name="connsiteY20" fmla="*/ 0 h 5346834"/>
              <a:gd name="connsiteX21" fmla="*/ 2131540 w 4787385"/>
              <a:gd name="connsiteY21" fmla="*/ 732056 h 5346834"/>
              <a:gd name="connsiteX22" fmla="*/ 2141165 w 4787385"/>
              <a:gd name="connsiteY22" fmla="*/ 5317958 h 5346834"/>
              <a:gd name="connsiteX23" fmla="*/ 712806 w 4787385"/>
              <a:gd name="connsiteY23" fmla="*/ 5289082 h 5346834"/>
              <a:gd name="connsiteX24" fmla="*/ 0 w 4787385"/>
              <a:gd name="connsiteY24" fmla="*/ 4297144 h 5346834"/>
              <a:gd name="connsiteX25" fmla="*/ 0 w 4787385"/>
              <a:gd name="connsiteY25" fmla="*/ 0 h 5346834"/>
              <a:gd name="connsiteX0" fmla="*/ 2415161 w 4787385"/>
              <a:gd name="connsiteY0" fmla="*/ 2821764 h 5346834"/>
              <a:gd name="connsiteX1" fmla="*/ 4010541 w 4787385"/>
              <a:gd name="connsiteY1" fmla="*/ 2821764 h 5346834"/>
              <a:gd name="connsiteX2" fmla="*/ 4658627 w 4787385"/>
              <a:gd name="connsiteY2" fmla="*/ 3277345 h 5346834"/>
              <a:gd name="connsiteX3" fmla="*/ 4783755 w 4787385"/>
              <a:gd name="connsiteY3" fmla="*/ 5337209 h 5346834"/>
              <a:gd name="connsiteX4" fmla="*/ 3419382 w 4787385"/>
              <a:gd name="connsiteY4" fmla="*/ 5346834 h 5346834"/>
              <a:gd name="connsiteX5" fmla="*/ 2415160 w 4787385"/>
              <a:gd name="connsiteY5" fmla="*/ 4400364 h 5346834"/>
              <a:gd name="connsiteX6" fmla="*/ 2415161 w 4787385"/>
              <a:gd name="connsiteY6" fmla="*/ 2821764 h 5346834"/>
              <a:gd name="connsiteX7" fmla="*/ 1014234 w 4787385"/>
              <a:gd name="connsiteY7" fmla="*/ 599089 h 5346834"/>
              <a:gd name="connsiteX8" fmla="*/ 657496 w 4787385"/>
              <a:gd name="connsiteY8" fmla="*/ 956977 h 5346834"/>
              <a:gd name="connsiteX9" fmla="*/ 1014234 w 4787385"/>
              <a:gd name="connsiteY9" fmla="*/ 1314866 h 5346834"/>
              <a:gd name="connsiteX10" fmla="*/ 1390222 w 4787385"/>
              <a:gd name="connsiteY10" fmla="*/ 966603 h 5346834"/>
              <a:gd name="connsiteX11" fmla="*/ 1014234 w 4787385"/>
              <a:gd name="connsiteY11" fmla="*/ 599089 h 5346834"/>
              <a:gd name="connsiteX12" fmla="*/ 3313504 w 4787385"/>
              <a:gd name="connsiteY12" fmla="*/ 19251 h 5346834"/>
              <a:gd name="connsiteX13" fmla="*/ 4783755 w 4787385"/>
              <a:gd name="connsiteY13" fmla="*/ 9625 h 5346834"/>
              <a:gd name="connsiteX14" fmla="*/ 4754880 w 4787385"/>
              <a:gd name="connsiteY14" fmla="*/ 1722979 h 5346834"/>
              <a:gd name="connsiteX15" fmla="*/ 3972040 w 4787385"/>
              <a:gd name="connsiteY15" fmla="*/ 2534696 h 5346834"/>
              <a:gd name="connsiteX16" fmla="*/ 2415161 w 4787385"/>
              <a:gd name="connsiteY16" fmla="*/ 2563571 h 5346834"/>
              <a:gd name="connsiteX17" fmla="*/ 2415160 w 4787385"/>
              <a:gd name="connsiteY17" fmla="*/ 888718 h 5346834"/>
              <a:gd name="connsiteX18" fmla="*/ 3313504 w 4787385"/>
              <a:gd name="connsiteY18" fmla="*/ 19251 h 5346834"/>
              <a:gd name="connsiteX19" fmla="*/ 0 w 4787385"/>
              <a:gd name="connsiteY19" fmla="*/ 0 h 5346834"/>
              <a:gd name="connsiteX20" fmla="*/ 1399484 w 4787385"/>
              <a:gd name="connsiteY20" fmla="*/ 0 h 5346834"/>
              <a:gd name="connsiteX21" fmla="*/ 2131540 w 4787385"/>
              <a:gd name="connsiteY21" fmla="*/ 732056 h 5346834"/>
              <a:gd name="connsiteX22" fmla="*/ 2141165 w 4787385"/>
              <a:gd name="connsiteY22" fmla="*/ 5317958 h 5346834"/>
              <a:gd name="connsiteX23" fmla="*/ 712806 w 4787385"/>
              <a:gd name="connsiteY23" fmla="*/ 5289082 h 5346834"/>
              <a:gd name="connsiteX24" fmla="*/ 0 w 4787385"/>
              <a:gd name="connsiteY24" fmla="*/ 4297144 h 5346834"/>
              <a:gd name="connsiteX25" fmla="*/ 0 w 4787385"/>
              <a:gd name="connsiteY25" fmla="*/ 0 h 5346834"/>
              <a:gd name="connsiteX0" fmla="*/ 2415161 w 4787385"/>
              <a:gd name="connsiteY0" fmla="*/ 2821764 h 5346834"/>
              <a:gd name="connsiteX1" fmla="*/ 4010541 w 4787385"/>
              <a:gd name="connsiteY1" fmla="*/ 2821764 h 5346834"/>
              <a:gd name="connsiteX2" fmla="*/ 4764505 w 4787385"/>
              <a:gd name="connsiteY2" fmla="*/ 3671980 h 5346834"/>
              <a:gd name="connsiteX3" fmla="*/ 4783755 w 4787385"/>
              <a:gd name="connsiteY3" fmla="*/ 5337209 h 5346834"/>
              <a:gd name="connsiteX4" fmla="*/ 3419382 w 4787385"/>
              <a:gd name="connsiteY4" fmla="*/ 5346834 h 5346834"/>
              <a:gd name="connsiteX5" fmla="*/ 2415160 w 4787385"/>
              <a:gd name="connsiteY5" fmla="*/ 4400364 h 5346834"/>
              <a:gd name="connsiteX6" fmla="*/ 2415161 w 4787385"/>
              <a:gd name="connsiteY6" fmla="*/ 2821764 h 5346834"/>
              <a:gd name="connsiteX7" fmla="*/ 1014234 w 4787385"/>
              <a:gd name="connsiteY7" fmla="*/ 599089 h 5346834"/>
              <a:gd name="connsiteX8" fmla="*/ 657496 w 4787385"/>
              <a:gd name="connsiteY8" fmla="*/ 956977 h 5346834"/>
              <a:gd name="connsiteX9" fmla="*/ 1014234 w 4787385"/>
              <a:gd name="connsiteY9" fmla="*/ 1314866 h 5346834"/>
              <a:gd name="connsiteX10" fmla="*/ 1390222 w 4787385"/>
              <a:gd name="connsiteY10" fmla="*/ 966603 h 5346834"/>
              <a:gd name="connsiteX11" fmla="*/ 1014234 w 4787385"/>
              <a:gd name="connsiteY11" fmla="*/ 599089 h 5346834"/>
              <a:gd name="connsiteX12" fmla="*/ 3313504 w 4787385"/>
              <a:gd name="connsiteY12" fmla="*/ 19251 h 5346834"/>
              <a:gd name="connsiteX13" fmla="*/ 4783755 w 4787385"/>
              <a:gd name="connsiteY13" fmla="*/ 9625 h 5346834"/>
              <a:gd name="connsiteX14" fmla="*/ 4754880 w 4787385"/>
              <a:gd name="connsiteY14" fmla="*/ 1722979 h 5346834"/>
              <a:gd name="connsiteX15" fmla="*/ 3972040 w 4787385"/>
              <a:gd name="connsiteY15" fmla="*/ 2534696 h 5346834"/>
              <a:gd name="connsiteX16" fmla="*/ 2415161 w 4787385"/>
              <a:gd name="connsiteY16" fmla="*/ 2563571 h 5346834"/>
              <a:gd name="connsiteX17" fmla="*/ 2415160 w 4787385"/>
              <a:gd name="connsiteY17" fmla="*/ 888718 h 5346834"/>
              <a:gd name="connsiteX18" fmla="*/ 3313504 w 4787385"/>
              <a:gd name="connsiteY18" fmla="*/ 19251 h 5346834"/>
              <a:gd name="connsiteX19" fmla="*/ 0 w 4787385"/>
              <a:gd name="connsiteY19" fmla="*/ 0 h 5346834"/>
              <a:gd name="connsiteX20" fmla="*/ 1399484 w 4787385"/>
              <a:gd name="connsiteY20" fmla="*/ 0 h 5346834"/>
              <a:gd name="connsiteX21" fmla="*/ 2131540 w 4787385"/>
              <a:gd name="connsiteY21" fmla="*/ 732056 h 5346834"/>
              <a:gd name="connsiteX22" fmla="*/ 2141165 w 4787385"/>
              <a:gd name="connsiteY22" fmla="*/ 5317958 h 5346834"/>
              <a:gd name="connsiteX23" fmla="*/ 712806 w 4787385"/>
              <a:gd name="connsiteY23" fmla="*/ 5289082 h 5346834"/>
              <a:gd name="connsiteX24" fmla="*/ 0 w 4787385"/>
              <a:gd name="connsiteY24" fmla="*/ 4297144 h 5346834"/>
              <a:gd name="connsiteX25" fmla="*/ 0 w 4787385"/>
              <a:gd name="connsiteY25" fmla="*/ 0 h 5346834"/>
              <a:gd name="connsiteX0" fmla="*/ 2415161 w 4787385"/>
              <a:gd name="connsiteY0" fmla="*/ 2821764 h 5346834"/>
              <a:gd name="connsiteX1" fmla="*/ 3856536 w 4787385"/>
              <a:gd name="connsiteY1" fmla="*/ 2821764 h 5346834"/>
              <a:gd name="connsiteX2" fmla="*/ 4764505 w 4787385"/>
              <a:gd name="connsiteY2" fmla="*/ 3671980 h 5346834"/>
              <a:gd name="connsiteX3" fmla="*/ 4783755 w 4787385"/>
              <a:gd name="connsiteY3" fmla="*/ 5337209 h 5346834"/>
              <a:gd name="connsiteX4" fmla="*/ 3419382 w 4787385"/>
              <a:gd name="connsiteY4" fmla="*/ 5346834 h 5346834"/>
              <a:gd name="connsiteX5" fmla="*/ 2415160 w 4787385"/>
              <a:gd name="connsiteY5" fmla="*/ 4400364 h 5346834"/>
              <a:gd name="connsiteX6" fmla="*/ 2415161 w 4787385"/>
              <a:gd name="connsiteY6" fmla="*/ 2821764 h 5346834"/>
              <a:gd name="connsiteX7" fmla="*/ 1014234 w 4787385"/>
              <a:gd name="connsiteY7" fmla="*/ 599089 h 5346834"/>
              <a:gd name="connsiteX8" fmla="*/ 657496 w 4787385"/>
              <a:gd name="connsiteY8" fmla="*/ 956977 h 5346834"/>
              <a:gd name="connsiteX9" fmla="*/ 1014234 w 4787385"/>
              <a:gd name="connsiteY9" fmla="*/ 1314866 h 5346834"/>
              <a:gd name="connsiteX10" fmla="*/ 1390222 w 4787385"/>
              <a:gd name="connsiteY10" fmla="*/ 966603 h 5346834"/>
              <a:gd name="connsiteX11" fmla="*/ 1014234 w 4787385"/>
              <a:gd name="connsiteY11" fmla="*/ 599089 h 5346834"/>
              <a:gd name="connsiteX12" fmla="*/ 3313504 w 4787385"/>
              <a:gd name="connsiteY12" fmla="*/ 19251 h 5346834"/>
              <a:gd name="connsiteX13" fmla="*/ 4783755 w 4787385"/>
              <a:gd name="connsiteY13" fmla="*/ 9625 h 5346834"/>
              <a:gd name="connsiteX14" fmla="*/ 4754880 w 4787385"/>
              <a:gd name="connsiteY14" fmla="*/ 1722979 h 5346834"/>
              <a:gd name="connsiteX15" fmla="*/ 3972040 w 4787385"/>
              <a:gd name="connsiteY15" fmla="*/ 2534696 h 5346834"/>
              <a:gd name="connsiteX16" fmla="*/ 2415161 w 4787385"/>
              <a:gd name="connsiteY16" fmla="*/ 2563571 h 5346834"/>
              <a:gd name="connsiteX17" fmla="*/ 2415160 w 4787385"/>
              <a:gd name="connsiteY17" fmla="*/ 888718 h 5346834"/>
              <a:gd name="connsiteX18" fmla="*/ 3313504 w 4787385"/>
              <a:gd name="connsiteY18" fmla="*/ 19251 h 5346834"/>
              <a:gd name="connsiteX19" fmla="*/ 0 w 4787385"/>
              <a:gd name="connsiteY19" fmla="*/ 0 h 5346834"/>
              <a:gd name="connsiteX20" fmla="*/ 1399484 w 4787385"/>
              <a:gd name="connsiteY20" fmla="*/ 0 h 5346834"/>
              <a:gd name="connsiteX21" fmla="*/ 2131540 w 4787385"/>
              <a:gd name="connsiteY21" fmla="*/ 732056 h 5346834"/>
              <a:gd name="connsiteX22" fmla="*/ 2141165 w 4787385"/>
              <a:gd name="connsiteY22" fmla="*/ 5317958 h 5346834"/>
              <a:gd name="connsiteX23" fmla="*/ 712806 w 4787385"/>
              <a:gd name="connsiteY23" fmla="*/ 5289082 h 5346834"/>
              <a:gd name="connsiteX24" fmla="*/ 0 w 4787385"/>
              <a:gd name="connsiteY24" fmla="*/ 4297144 h 5346834"/>
              <a:gd name="connsiteX25" fmla="*/ 0 w 4787385"/>
              <a:gd name="connsiteY25" fmla="*/ 0 h 5346834"/>
              <a:gd name="connsiteX0" fmla="*/ 2415161 w 4787385"/>
              <a:gd name="connsiteY0" fmla="*/ 2821764 h 5346834"/>
              <a:gd name="connsiteX1" fmla="*/ 3856536 w 4787385"/>
              <a:gd name="connsiteY1" fmla="*/ 2821764 h 5346834"/>
              <a:gd name="connsiteX2" fmla="*/ 4764505 w 4787385"/>
              <a:gd name="connsiteY2" fmla="*/ 3671980 h 5346834"/>
              <a:gd name="connsiteX3" fmla="*/ 4783755 w 4787385"/>
              <a:gd name="connsiteY3" fmla="*/ 5337209 h 5346834"/>
              <a:gd name="connsiteX4" fmla="*/ 3419382 w 4787385"/>
              <a:gd name="connsiteY4" fmla="*/ 5346834 h 5346834"/>
              <a:gd name="connsiteX5" fmla="*/ 2415160 w 4787385"/>
              <a:gd name="connsiteY5" fmla="*/ 4400364 h 5346834"/>
              <a:gd name="connsiteX6" fmla="*/ 2415161 w 4787385"/>
              <a:gd name="connsiteY6" fmla="*/ 2821764 h 5346834"/>
              <a:gd name="connsiteX7" fmla="*/ 1014234 w 4787385"/>
              <a:gd name="connsiteY7" fmla="*/ 599089 h 5346834"/>
              <a:gd name="connsiteX8" fmla="*/ 657496 w 4787385"/>
              <a:gd name="connsiteY8" fmla="*/ 956977 h 5346834"/>
              <a:gd name="connsiteX9" fmla="*/ 1014234 w 4787385"/>
              <a:gd name="connsiteY9" fmla="*/ 1314866 h 5346834"/>
              <a:gd name="connsiteX10" fmla="*/ 1390222 w 4787385"/>
              <a:gd name="connsiteY10" fmla="*/ 966603 h 5346834"/>
              <a:gd name="connsiteX11" fmla="*/ 1014234 w 4787385"/>
              <a:gd name="connsiteY11" fmla="*/ 599089 h 5346834"/>
              <a:gd name="connsiteX12" fmla="*/ 3313504 w 4787385"/>
              <a:gd name="connsiteY12" fmla="*/ 19251 h 5346834"/>
              <a:gd name="connsiteX13" fmla="*/ 4783755 w 4787385"/>
              <a:gd name="connsiteY13" fmla="*/ 9625 h 5346834"/>
              <a:gd name="connsiteX14" fmla="*/ 4754880 w 4787385"/>
              <a:gd name="connsiteY14" fmla="*/ 1722979 h 5346834"/>
              <a:gd name="connsiteX15" fmla="*/ 3972040 w 4787385"/>
              <a:gd name="connsiteY15" fmla="*/ 2534696 h 5346834"/>
              <a:gd name="connsiteX16" fmla="*/ 2415161 w 4787385"/>
              <a:gd name="connsiteY16" fmla="*/ 2563571 h 5346834"/>
              <a:gd name="connsiteX17" fmla="*/ 2415160 w 4787385"/>
              <a:gd name="connsiteY17" fmla="*/ 888718 h 5346834"/>
              <a:gd name="connsiteX18" fmla="*/ 3313504 w 4787385"/>
              <a:gd name="connsiteY18" fmla="*/ 19251 h 5346834"/>
              <a:gd name="connsiteX19" fmla="*/ 0 w 4787385"/>
              <a:gd name="connsiteY19" fmla="*/ 0 h 5346834"/>
              <a:gd name="connsiteX20" fmla="*/ 1399484 w 4787385"/>
              <a:gd name="connsiteY20" fmla="*/ 0 h 5346834"/>
              <a:gd name="connsiteX21" fmla="*/ 2131540 w 4787385"/>
              <a:gd name="connsiteY21" fmla="*/ 732056 h 5346834"/>
              <a:gd name="connsiteX22" fmla="*/ 2141165 w 4787385"/>
              <a:gd name="connsiteY22" fmla="*/ 5317958 h 5346834"/>
              <a:gd name="connsiteX23" fmla="*/ 712806 w 4787385"/>
              <a:gd name="connsiteY23" fmla="*/ 5289082 h 5346834"/>
              <a:gd name="connsiteX24" fmla="*/ 0 w 4787385"/>
              <a:gd name="connsiteY24" fmla="*/ 4297144 h 5346834"/>
              <a:gd name="connsiteX25" fmla="*/ 0 w 4787385"/>
              <a:gd name="connsiteY25" fmla="*/ 0 h 5346834"/>
              <a:gd name="connsiteX0" fmla="*/ 2415161 w 4787385"/>
              <a:gd name="connsiteY0" fmla="*/ 2821764 h 5346834"/>
              <a:gd name="connsiteX1" fmla="*/ 3856536 w 4787385"/>
              <a:gd name="connsiteY1" fmla="*/ 2821764 h 5346834"/>
              <a:gd name="connsiteX2" fmla="*/ 4764505 w 4787385"/>
              <a:gd name="connsiteY2" fmla="*/ 3671980 h 5346834"/>
              <a:gd name="connsiteX3" fmla="*/ 4783755 w 4787385"/>
              <a:gd name="connsiteY3" fmla="*/ 5337209 h 5346834"/>
              <a:gd name="connsiteX4" fmla="*/ 3419382 w 4787385"/>
              <a:gd name="connsiteY4" fmla="*/ 5346834 h 5346834"/>
              <a:gd name="connsiteX5" fmla="*/ 2415160 w 4787385"/>
              <a:gd name="connsiteY5" fmla="*/ 4400364 h 5346834"/>
              <a:gd name="connsiteX6" fmla="*/ 2415161 w 4787385"/>
              <a:gd name="connsiteY6" fmla="*/ 2821764 h 5346834"/>
              <a:gd name="connsiteX7" fmla="*/ 1014234 w 4787385"/>
              <a:gd name="connsiteY7" fmla="*/ 599089 h 5346834"/>
              <a:gd name="connsiteX8" fmla="*/ 657496 w 4787385"/>
              <a:gd name="connsiteY8" fmla="*/ 956977 h 5346834"/>
              <a:gd name="connsiteX9" fmla="*/ 1014234 w 4787385"/>
              <a:gd name="connsiteY9" fmla="*/ 1314866 h 5346834"/>
              <a:gd name="connsiteX10" fmla="*/ 1390222 w 4787385"/>
              <a:gd name="connsiteY10" fmla="*/ 966603 h 5346834"/>
              <a:gd name="connsiteX11" fmla="*/ 1014234 w 4787385"/>
              <a:gd name="connsiteY11" fmla="*/ 599089 h 5346834"/>
              <a:gd name="connsiteX12" fmla="*/ 3313504 w 4787385"/>
              <a:gd name="connsiteY12" fmla="*/ 19251 h 5346834"/>
              <a:gd name="connsiteX13" fmla="*/ 4783755 w 4787385"/>
              <a:gd name="connsiteY13" fmla="*/ 9625 h 5346834"/>
              <a:gd name="connsiteX14" fmla="*/ 4754880 w 4787385"/>
              <a:gd name="connsiteY14" fmla="*/ 1722979 h 5346834"/>
              <a:gd name="connsiteX15" fmla="*/ 3972040 w 4787385"/>
              <a:gd name="connsiteY15" fmla="*/ 2534696 h 5346834"/>
              <a:gd name="connsiteX16" fmla="*/ 2415161 w 4787385"/>
              <a:gd name="connsiteY16" fmla="*/ 2563571 h 5346834"/>
              <a:gd name="connsiteX17" fmla="*/ 2415160 w 4787385"/>
              <a:gd name="connsiteY17" fmla="*/ 888718 h 5346834"/>
              <a:gd name="connsiteX18" fmla="*/ 3313504 w 4787385"/>
              <a:gd name="connsiteY18" fmla="*/ 19251 h 5346834"/>
              <a:gd name="connsiteX19" fmla="*/ 0 w 4787385"/>
              <a:gd name="connsiteY19" fmla="*/ 0 h 5346834"/>
              <a:gd name="connsiteX20" fmla="*/ 1399484 w 4787385"/>
              <a:gd name="connsiteY20" fmla="*/ 0 h 5346834"/>
              <a:gd name="connsiteX21" fmla="*/ 2131540 w 4787385"/>
              <a:gd name="connsiteY21" fmla="*/ 732056 h 5346834"/>
              <a:gd name="connsiteX22" fmla="*/ 2141165 w 4787385"/>
              <a:gd name="connsiteY22" fmla="*/ 5317958 h 5346834"/>
              <a:gd name="connsiteX23" fmla="*/ 712806 w 4787385"/>
              <a:gd name="connsiteY23" fmla="*/ 5289082 h 5346834"/>
              <a:gd name="connsiteX24" fmla="*/ 0 w 4787385"/>
              <a:gd name="connsiteY24" fmla="*/ 4297144 h 5346834"/>
              <a:gd name="connsiteX25" fmla="*/ 0 w 4787385"/>
              <a:gd name="connsiteY25" fmla="*/ 0 h 5346834"/>
              <a:gd name="connsiteX0" fmla="*/ 2415161 w 4787385"/>
              <a:gd name="connsiteY0" fmla="*/ 2821764 h 5346834"/>
              <a:gd name="connsiteX1" fmla="*/ 3856536 w 4787385"/>
              <a:gd name="connsiteY1" fmla="*/ 2821764 h 5346834"/>
              <a:gd name="connsiteX2" fmla="*/ 4764505 w 4787385"/>
              <a:gd name="connsiteY2" fmla="*/ 3671980 h 5346834"/>
              <a:gd name="connsiteX3" fmla="*/ 4783755 w 4787385"/>
              <a:gd name="connsiteY3" fmla="*/ 5337209 h 5346834"/>
              <a:gd name="connsiteX4" fmla="*/ 3419382 w 4787385"/>
              <a:gd name="connsiteY4" fmla="*/ 5346834 h 5346834"/>
              <a:gd name="connsiteX5" fmla="*/ 2415160 w 4787385"/>
              <a:gd name="connsiteY5" fmla="*/ 4400364 h 5346834"/>
              <a:gd name="connsiteX6" fmla="*/ 2415161 w 4787385"/>
              <a:gd name="connsiteY6" fmla="*/ 2821764 h 5346834"/>
              <a:gd name="connsiteX7" fmla="*/ 1014234 w 4787385"/>
              <a:gd name="connsiteY7" fmla="*/ 599089 h 5346834"/>
              <a:gd name="connsiteX8" fmla="*/ 657496 w 4787385"/>
              <a:gd name="connsiteY8" fmla="*/ 956977 h 5346834"/>
              <a:gd name="connsiteX9" fmla="*/ 1014234 w 4787385"/>
              <a:gd name="connsiteY9" fmla="*/ 1314866 h 5346834"/>
              <a:gd name="connsiteX10" fmla="*/ 1390222 w 4787385"/>
              <a:gd name="connsiteY10" fmla="*/ 966603 h 5346834"/>
              <a:gd name="connsiteX11" fmla="*/ 1014234 w 4787385"/>
              <a:gd name="connsiteY11" fmla="*/ 599089 h 5346834"/>
              <a:gd name="connsiteX12" fmla="*/ 3313504 w 4787385"/>
              <a:gd name="connsiteY12" fmla="*/ 19251 h 5346834"/>
              <a:gd name="connsiteX13" fmla="*/ 4783755 w 4787385"/>
              <a:gd name="connsiteY13" fmla="*/ 9625 h 5346834"/>
              <a:gd name="connsiteX14" fmla="*/ 4754880 w 4787385"/>
              <a:gd name="connsiteY14" fmla="*/ 1722979 h 5346834"/>
              <a:gd name="connsiteX15" fmla="*/ 3972040 w 4787385"/>
              <a:gd name="connsiteY15" fmla="*/ 2534696 h 5346834"/>
              <a:gd name="connsiteX16" fmla="*/ 2415161 w 4787385"/>
              <a:gd name="connsiteY16" fmla="*/ 2563571 h 5346834"/>
              <a:gd name="connsiteX17" fmla="*/ 2415160 w 4787385"/>
              <a:gd name="connsiteY17" fmla="*/ 888718 h 5346834"/>
              <a:gd name="connsiteX18" fmla="*/ 3313504 w 4787385"/>
              <a:gd name="connsiteY18" fmla="*/ 19251 h 5346834"/>
              <a:gd name="connsiteX19" fmla="*/ 0 w 4787385"/>
              <a:gd name="connsiteY19" fmla="*/ 0 h 5346834"/>
              <a:gd name="connsiteX20" fmla="*/ 1399484 w 4787385"/>
              <a:gd name="connsiteY20" fmla="*/ 0 h 5346834"/>
              <a:gd name="connsiteX21" fmla="*/ 2131540 w 4787385"/>
              <a:gd name="connsiteY21" fmla="*/ 732056 h 5346834"/>
              <a:gd name="connsiteX22" fmla="*/ 2141165 w 4787385"/>
              <a:gd name="connsiteY22" fmla="*/ 5317958 h 5346834"/>
              <a:gd name="connsiteX23" fmla="*/ 712806 w 4787385"/>
              <a:gd name="connsiteY23" fmla="*/ 5289082 h 5346834"/>
              <a:gd name="connsiteX24" fmla="*/ 0 w 4787385"/>
              <a:gd name="connsiteY24" fmla="*/ 4297144 h 5346834"/>
              <a:gd name="connsiteX25" fmla="*/ 0 w 4787385"/>
              <a:gd name="connsiteY25" fmla="*/ 0 h 5346834"/>
              <a:gd name="connsiteX0" fmla="*/ 2415161 w 4787385"/>
              <a:gd name="connsiteY0" fmla="*/ 2821764 h 5346834"/>
              <a:gd name="connsiteX1" fmla="*/ 3856536 w 4787385"/>
              <a:gd name="connsiteY1" fmla="*/ 2821764 h 5346834"/>
              <a:gd name="connsiteX2" fmla="*/ 4764505 w 4787385"/>
              <a:gd name="connsiteY2" fmla="*/ 3671980 h 5346834"/>
              <a:gd name="connsiteX3" fmla="*/ 4783755 w 4787385"/>
              <a:gd name="connsiteY3" fmla="*/ 5337209 h 5346834"/>
              <a:gd name="connsiteX4" fmla="*/ 3419382 w 4787385"/>
              <a:gd name="connsiteY4" fmla="*/ 5346834 h 5346834"/>
              <a:gd name="connsiteX5" fmla="*/ 2415160 w 4787385"/>
              <a:gd name="connsiteY5" fmla="*/ 4400364 h 5346834"/>
              <a:gd name="connsiteX6" fmla="*/ 2415161 w 4787385"/>
              <a:gd name="connsiteY6" fmla="*/ 2821764 h 5346834"/>
              <a:gd name="connsiteX7" fmla="*/ 1014234 w 4787385"/>
              <a:gd name="connsiteY7" fmla="*/ 599089 h 5346834"/>
              <a:gd name="connsiteX8" fmla="*/ 657496 w 4787385"/>
              <a:gd name="connsiteY8" fmla="*/ 956977 h 5346834"/>
              <a:gd name="connsiteX9" fmla="*/ 1014234 w 4787385"/>
              <a:gd name="connsiteY9" fmla="*/ 1314866 h 5346834"/>
              <a:gd name="connsiteX10" fmla="*/ 1390222 w 4787385"/>
              <a:gd name="connsiteY10" fmla="*/ 966603 h 5346834"/>
              <a:gd name="connsiteX11" fmla="*/ 1014234 w 4787385"/>
              <a:gd name="connsiteY11" fmla="*/ 599089 h 5346834"/>
              <a:gd name="connsiteX12" fmla="*/ 3313504 w 4787385"/>
              <a:gd name="connsiteY12" fmla="*/ 19251 h 5346834"/>
              <a:gd name="connsiteX13" fmla="*/ 4783755 w 4787385"/>
              <a:gd name="connsiteY13" fmla="*/ 9625 h 5346834"/>
              <a:gd name="connsiteX14" fmla="*/ 4754880 w 4787385"/>
              <a:gd name="connsiteY14" fmla="*/ 1722979 h 5346834"/>
              <a:gd name="connsiteX15" fmla="*/ 3972040 w 4787385"/>
              <a:gd name="connsiteY15" fmla="*/ 2534696 h 5346834"/>
              <a:gd name="connsiteX16" fmla="*/ 2415161 w 4787385"/>
              <a:gd name="connsiteY16" fmla="*/ 2563571 h 5346834"/>
              <a:gd name="connsiteX17" fmla="*/ 2415160 w 4787385"/>
              <a:gd name="connsiteY17" fmla="*/ 888718 h 5346834"/>
              <a:gd name="connsiteX18" fmla="*/ 3313504 w 4787385"/>
              <a:gd name="connsiteY18" fmla="*/ 19251 h 5346834"/>
              <a:gd name="connsiteX19" fmla="*/ 0 w 4787385"/>
              <a:gd name="connsiteY19" fmla="*/ 0 h 5346834"/>
              <a:gd name="connsiteX20" fmla="*/ 1399484 w 4787385"/>
              <a:gd name="connsiteY20" fmla="*/ 0 h 5346834"/>
              <a:gd name="connsiteX21" fmla="*/ 2131540 w 4787385"/>
              <a:gd name="connsiteY21" fmla="*/ 732056 h 5346834"/>
              <a:gd name="connsiteX22" fmla="*/ 2141165 w 4787385"/>
              <a:gd name="connsiteY22" fmla="*/ 5317958 h 5346834"/>
              <a:gd name="connsiteX23" fmla="*/ 712806 w 4787385"/>
              <a:gd name="connsiteY23" fmla="*/ 5289082 h 5346834"/>
              <a:gd name="connsiteX24" fmla="*/ 0 w 4787385"/>
              <a:gd name="connsiteY24" fmla="*/ 4297144 h 5346834"/>
              <a:gd name="connsiteX25" fmla="*/ 0 w 4787385"/>
              <a:gd name="connsiteY25" fmla="*/ 0 h 5346834"/>
              <a:gd name="connsiteX0" fmla="*/ 2415161 w 4787385"/>
              <a:gd name="connsiteY0" fmla="*/ 2821764 h 5346834"/>
              <a:gd name="connsiteX1" fmla="*/ 3856536 w 4787385"/>
              <a:gd name="connsiteY1" fmla="*/ 2821764 h 5346834"/>
              <a:gd name="connsiteX2" fmla="*/ 4764505 w 4787385"/>
              <a:gd name="connsiteY2" fmla="*/ 3671980 h 5346834"/>
              <a:gd name="connsiteX3" fmla="*/ 4783755 w 4787385"/>
              <a:gd name="connsiteY3" fmla="*/ 5337209 h 5346834"/>
              <a:gd name="connsiteX4" fmla="*/ 3419382 w 4787385"/>
              <a:gd name="connsiteY4" fmla="*/ 5346834 h 5346834"/>
              <a:gd name="connsiteX5" fmla="*/ 2415160 w 4787385"/>
              <a:gd name="connsiteY5" fmla="*/ 4400364 h 5346834"/>
              <a:gd name="connsiteX6" fmla="*/ 2415161 w 4787385"/>
              <a:gd name="connsiteY6" fmla="*/ 2821764 h 5346834"/>
              <a:gd name="connsiteX7" fmla="*/ 1014234 w 4787385"/>
              <a:gd name="connsiteY7" fmla="*/ 599089 h 5346834"/>
              <a:gd name="connsiteX8" fmla="*/ 657496 w 4787385"/>
              <a:gd name="connsiteY8" fmla="*/ 956977 h 5346834"/>
              <a:gd name="connsiteX9" fmla="*/ 1014234 w 4787385"/>
              <a:gd name="connsiteY9" fmla="*/ 1314866 h 5346834"/>
              <a:gd name="connsiteX10" fmla="*/ 1390222 w 4787385"/>
              <a:gd name="connsiteY10" fmla="*/ 966603 h 5346834"/>
              <a:gd name="connsiteX11" fmla="*/ 1014234 w 4787385"/>
              <a:gd name="connsiteY11" fmla="*/ 599089 h 5346834"/>
              <a:gd name="connsiteX12" fmla="*/ 3313504 w 4787385"/>
              <a:gd name="connsiteY12" fmla="*/ 19251 h 5346834"/>
              <a:gd name="connsiteX13" fmla="*/ 4783755 w 4787385"/>
              <a:gd name="connsiteY13" fmla="*/ 9625 h 5346834"/>
              <a:gd name="connsiteX14" fmla="*/ 4754880 w 4787385"/>
              <a:gd name="connsiteY14" fmla="*/ 1722979 h 5346834"/>
              <a:gd name="connsiteX15" fmla="*/ 3972040 w 4787385"/>
              <a:gd name="connsiteY15" fmla="*/ 2534696 h 5346834"/>
              <a:gd name="connsiteX16" fmla="*/ 2415161 w 4787385"/>
              <a:gd name="connsiteY16" fmla="*/ 2563571 h 5346834"/>
              <a:gd name="connsiteX17" fmla="*/ 2415160 w 4787385"/>
              <a:gd name="connsiteY17" fmla="*/ 888718 h 5346834"/>
              <a:gd name="connsiteX18" fmla="*/ 3313504 w 4787385"/>
              <a:gd name="connsiteY18" fmla="*/ 19251 h 5346834"/>
              <a:gd name="connsiteX19" fmla="*/ 0 w 4787385"/>
              <a:gd name="connsiteY19" fmla="*/ 0 h 5346834"/>
              <a:gd name="connsiteX20" fmla="*/ 1399484 w 4787385"/>
              <a:gd name="connsiteY20" fmla="*/ 0 h 5346834"/>
              <a:gd name="connsiteX21" fmla="*/ 2131540 w 4787385"/>
              <a:gd name="connsiteY21" fmla="*/ 732056 h 5346834"/>
              <a:gd name="connsiteX22" fmla="*/ 2141165 w 4787385"/>
              <a:gd name="connsiteY22" fmla="*/ 5317958 h 5346834"/>
              <a:gd name="connsiteX23" fmla="*/ 712806 w 4787385"/>
              <a:gd name="connsiteY23" fmla="*/ 5289082 h 5346834"/>
              <a:gd name="connsiteX24" fmla="*/ 0 w 4787385"/>
              <a:gd name="connsiteY24" fmla="*/ 4297144 h 5346834"/>
              <a:gd name="connsiteX25" fmla="*/ 0 w 4787385"/>
              <a:gd name="connsiteY25" fmla="*/ 0 h 5346834"/>
              <a:gd name="connsiteX0" fmla="*/ 2415161 w 4791144"/>
              <a:gd name="connsiteY0" fmla="*/ 2821764 h 5346834"/>
              <a:gd name="connsiteX1" fmla="*/ 3856536 w 4791144"/>
              <a:gd name="connsiteY1" fmla="*/ 2821764 h 5346834"/>
              <a:gd name="connsiteX2" fmla="*/ 4764505 w 4791144"/>
              <a:gd name="connsiteY2" fmla="*/ 3671980 h 5346834"/>
              <a:gd name="connsiteX3" fmla="*/ 4783755 w 4791144"/>
              <a:gd name="connsiteY3" fmla="*/ 5337209 h 5346834"/>
              <a:gd name="connsiteX4" fmla="*/ 3419382 w 4791144"/>
              <a:gd name="connsiteY4" fmla="*/ 5346834 h 5346834"/>
              <a:gd name="connsiteX5" fmla="*/ 2415160 w 4791144"/>
              <a:gd name="connsiteY5" fmla="*/ 4400364 h 5346834"/>
              <a:gd name="connsiteX6" fmla="*/ 2415161 w 4791144"/>
              <a:gd name="connsiteY6" fmla="*/ 2821764 h 5346834"/>
              <a:gd name="connsiteX7" fmla="*/ 1014234 w 4791144"/>
              <a:gd name="connsiteY7" fmla="*/ 599089 h 5346834"/>
              <a:gd name="connsiteX8" fmla="*/ 657496 w 4791144"/>
              <a:gd name="connsiteY8" fmla="*/ 956977 h 5346834"/>
              <a:gd name="connsiteX9" fmla="*/ 1014234 w 4791144"/>
              <a:gd name="connsiteY9" fmla="*/ 1314866 h 5346834"/>
              <a:gd name="connsiteX10" fmla="*/ 1390222 w 4791144"/>
              <a:gd name="connsiteY10" fmla="*/ 966603 h 5346834"/>
              <a:gd name="connsiteX11" fmla="*/ 1014234 w 4791144"/>
              <a:gd name="connsiteY11" fmla="*/ 599089 h 5346834"/>
              <a:gd name="connsiteX12" fmla="*/ 3313504 w 4791144"/>
              <a:gd name="connsiteY12" fmla="*/ 19251 h 5346834"/>
              <a:gd name="connsiteX13" fmla="*/ 4783755 w 4791144"/>
              <a:gd name="connsiteY13" fmla="*/ 9625 h 5346834"/>
              <a:gd name="connsiteX14" fmla="*/ 4754880 w 4791144"/>
              <a:gd name="connsiteY14" fmla="*/ 1722979 h 5346834"/>
              <a:gd name="connsiteX15" fmla="*/ 3972040 w 4791144"/>
              <a:gd name="connsiteY15" fmla="*/ 2534696 h 5346834"/>
              <a:gd name="connsiteX16" fmla="*/ 2415161 w 4791144"/>
              <a:gd name="connsiteY16" fmla="*/ 2563571 h 5346834"/>
              <a:gd name="connsiteX17" fmla="*/ 2415160 w 4791144"/>
              <a:gd name="connsiteY17" fmla="*/ 888718 h 5346834"/>
              <a:gd name="connsiteX18" fmla="*/ 3313504 w 4791144"/>
              <a:gd name="connsiteY18" fmla="*/ 19251 h 5346834"/>
              <a:gd name="connsiteX19" fmla="*/ 0 w 4791144"/>
              <a:gd name="connsiteY19" fmla="*/ 0 h 5346834"/>
              <a:gd name="connsiteX20" fmla="*/ 1399484 w 4791144"/>
              <a:gd name="connsiteY20" fmla="*/ 0 h 5346834"/>
              <a:gd name="connsiteX21" fmla="*/ 2131540 w 4791144"/>
              <a:gd name="connsiteY21" fmla="*/ 732056 h 5346834"/>
              <a:gd name="connsiteX22" fmla="*/ 2141165 w 4791144"/>
              <a:gd name="connsiteY22" fmla="*/ 5317958 h 5346834"/>
              <a:gd name="connsiteX23" fmla="*/ 712806 w 4791144"/>
              <a:gd name="connsiteY23" fmla="*/ 5289082 h 5346834"/>
              <a:gd name="connsiteX24" fmla="*/ 0 w 4791144"/>
              <a:gd name="connsiteY24" fmla="*/ 4297144 h 5346834"/>
              <a:gd name="connsiteX25" fmla="*/ 0 w 4791144"/>
              <a:gd name="connsiteY25" fmla="*/ 0 h 5346834"/>
              <a:gd name="connsiteX0" fmla="*/ 2415161 w 4803056"/>
              <a:gd name="connsiteY0" fmla="*/ 2821764 h 5346834"/>
              <a:gd name="connsiteX1" fmla="*/ 3856536 w 4803056"/>
              <a:gd name="connsiteY1" fmla="*/ 2821764 h 5346834"/>
              <a:gd name="connsiteX2" fmla="*/ 4764505 w 4803056"/>
              <a:gd name="connsiteY2" fmla="*/ 3671980 h 5346834"/>
              <a:gd name="connsiteX3" fmla="*/ 4783755 w 4803056"/>
              <a:gd name="connsiteY3" fmla="*/ 5337209 h 5346834"/>
              <a:gd name="connsiteX4" fmla="*/ 3419382 w 4803056"/>
              <a:gd name="connsiteY4" fmla="*/ 5346834 h 5346834"/>
              <a:gd name="connsiteX5" fmla="*/ 2415160 w 4803056"/>
              <a:gd name="connsiteY5" fmla="*/ 4400364 h 5346834"/>
              <a:gd name="connsiteX6" fmla="*/ 2415161 w 4803056"/>
              <a:gd name="connsiteY6" fmla="*/ 2821764 h 5346834"/>
              <a:gd name="connsiteX7" fmla="*/ 1014234 w 4803056"/>
              <a:gd name="connsiteY7" fmla="*/ 599089 h 5346834"/>
              <a:gd name="connsiteX8" fmla="*/ 657496 w 4803056"/>
              <a:gd name="connsiteY8" fmla="*/ 956977 h 5346834"/>
              <a:gd name="connsiteX9" fmla="*/ 1014234 w 4803056"/>
              <a:gd name="connsiteY9" fmla="*/ 1314866 h 5346834"/>
              <a:gd name="connsiteX10" fmla="*/ 1390222 w 4803056"/>
              <a:gd name="connsiteY10" fmla="*/ 966603 h 5346834"/>
              <a:gd name="connsiteX11" fmla="*/ 1014234 w 4803056"/>
              <a:gd name="connsiteY11" fmla="*/ 599089 h 5346834"/>
              <a:gd name="connsiteX12" fmla="*/ 3313504 w 4803056"/>
              <a:gd name="connsiteY12" fmla="*/ 19251 h 5346834"/>
              <a:gd name="connsiteX13" fmla="*/ 4783755 w 4803056"/>
              <a:gd name="connsiteY13" fmla="*/ 9625 h 5346834"/>
              <a:gd name="connsiteX14" fmla="*/ 4754880 w 4803056"/>
              <a:gd name="connsiteY14" fmla="*/ 1722979 h 5346834"/>
              <a:gd name="connsiteX15" fmla="*/ 3972040 w 4803056"/>
              <a:gd name="connsiteY15" fmla="*/ 2534696 h 5346834"/>
              <a:gd name="connsiteX16" fmla="*/ 2415161 w 4803056"/>
              <a:gd name="connsiteY16" fmla="*/ 2563571 h 5346834"/>
              <a:gd name="connsiteX17" fmla="*/ 2415160 w 4803056"/>
              <a:gd name="connsiteY17" fmla="*/ 888718 h 5346834"/>
              <a:gd name="connsiteX18" fmla="*/ 3313504 w 4803056"/>
              <a:gd name="connsiteY18" fmla="*/ 19251 h 5346834"/>
              <a:gd name="connsiteX19" fmla="*/ 0 w 4803056"/>
              <a:gd name="connsiteY19" fmla="*/ 0 h 5346834"/>
              <a:gd name="connsiteX20" fmla="*/ 1399484 w 4803056"/>
              <a:gd name="connsiteY20" fmla="*/ 0 h 5346834"/>
              <a:gd name="connsiteX21" fmla="*/ 2131540 w 4803056"/>
              <a:gd name="connsiteY21" fmla="*/ 732056 h 5346834"/>
              <a:gd name="connsiteX22" fmla="*/ 2141165 w 4803056"/>
              <a:gd name="connsiteY22" fmla="*/ 5317958 h 5346834"/>
              <a:gd name="connsiteX23" fmla="*/ 712806 w 4803056"/>
              <a:gd name="connsiteY23" fmla="*/ 5289082 h 5346834"/>
              <a:gd name="connsiteX24" fmla="*/ 0 w 4803056"/>
              <a:gd name="connsiteY24" fmla="*/ 4297144 h 5346834"/>
              <a:gd name="connsiteX25" fmla="*/ 0 w 4803056"/>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90222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0 h 5346834"/>
              <a:gd name="connsiteX21" fmla="*/ 2131540 w 4792568"/>
              <a:gd name="connsiteY21" fmla="*/ 732056 h 5346834"/>
              <a:gd name="connsiteX22" fmla="*/ 2141165 w 4792568"/>
              <a:gd name="connsiteY22" fmla="*/ 5317958 h 5346834"/>
              <a:gd name="connsiteX23" fmla="*/ 712806 w 4792568"/>
              <a:gd name="connsiteY23" fmla="*/ 5289082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90222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732056 h 5346834"/>
              <a:gd name="connsiteX22" fmla="*/ 2141165 w 4792568"/>
              <a:gd name="connsiteY22" fmla="*/ 5317958 h 5346834"/>
              <a:gd name="connsiteX23" fmla="*/ 712806 w 4792568"/>
              <a:gd name="connsiteY23" fmla="*/ 5289082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90222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712806 w 4792568"/>
              <a:gd name="connsiteY23" fmla="*/ 5289082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90222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712806 w 4792568"/>
              <a:gd name="connsiteY23" fmla="*/ 5289082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90222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90222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90222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90222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78269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78269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78269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78269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14234 w 4792568"/>
              <a:gd name="connsiteY9" fmla="*/ 1314866 h 5346834"/>
              <a:gd name="connsiteX10" fmla="*/ 1378269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14234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14234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15161 w 4792568"/>
              <a:gd name="connsiteY16" fmla="*/ 2563571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03208 w 4792568"/>
              <a:gd name="connsiteY16" fmla="*/ 2545642 h 5346834"/>
              <a:gd name="connsiteX17" fmla="*/ 2415160 w 4792568"/>
              <a:gd name="connsiteY17" fmla="*/ 888718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03208 w 4792568"/>
              <a:gd name="connsiteY16" fmla="*/ 2545642 h 5346834"/>
              <a:gd name="connsiteX17" fmla="*/ 2415160 w 4792568"/>
              <a:gd name="connsiteY17" fmla="*/ 954459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03208 w 4792568"/>
              <a:gd name="connsiteY16" fmla="*/ 2545642 h 5346834"/>
              <a:gd name="connsiteX17" fmla="*/ 2415160 w 4792568"/>
              <a:gd name="connsiteY17" fmla="*/ 954459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972040 w 4792568"/>
              <a:gd name="connsiteY15" fmla="*/ 2534696 h 5346834"/>
              <a:gd name="connsiteX16" fmla="*/ 2403208 w 4792568"/>
              <a:gd name="connsiteY16" fmla="*/ 2545642 h 5346834"/>
              <a:gd name="connsiteX17" fmla="*/ 2415160 w 4792568"/>
              <a:gd name="connsiteY17" fmla="*/ 954459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15160 w 4792568"/>
              <a:gd name="connsiteY17" fmla="*/ 954459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15160 w 4792568"/>
              <a:gd name="connsiteY17" fmla="*/ 954459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15160 w 4792568"/>
              <a:gd name="connsiteY17" fmla="*/ 954459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15160 w 4792568"/>
              <a:gd name="connsiteY17" fmla="*/ 954459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15161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15161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09185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15160 w 4792568"/>
              <a:gd name="connsiteY5" fmla="*/ 4400364 h 5346834"/>
              <a:gd name="connsiteX6" fmla="*/ 2409185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09185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09184 w 4792568"/>
              <a:gd name="connsiteY5" fmla="*/ 4328647 h 5346834"/>
              <a:gd name="connsiteX6" fmla="*/ 2409185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09185 w 4792568"/>
              <a:gd name="connsiteY0" fmla="*/ 2821764 h 5346834"/>
              <a:gd name="connsiteX1" fmla="*/ 3856536 w 4792568"/>
              <a:gd name="connsiteY1" fmla="*/ 2821764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09184 w 4792568"/>
              <a:gd name="connsiteY5" fmla="*/ 4328647 h 5346834"/>
              <a:gd name="connsiteX6" fmla="*/ 2409185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09185 w 4792568"/>
              <a:gd name="connsiteY0" fmla="*/ 2821764 h 5346834"/>
              <a:gd name="connsiteX1" fmla="*/ 3778841 w 4792568"/>
              <a:gd name="connsiteY1" fmla="*/ 2815788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09184 w 4792568"/>
              <a:gd name="connsiteY5" fmla="*/ 4328647 h 5346834"/>
              <a:gd name="connsiteX6" fmla="*/ 2409185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09185 w 4792568"/>
              <a:gd name="connsiteY0" fmla="*/ 2821764 h 5346834"/>
              <a:gd name="connsiteX1" fmla="*/ 3778841 w 4792568"/>
              <a:gd name="connsiteY1" fmla="*/ 2815788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09184 w 4792568"/>
              <a:gd name="connsiteY5" fmla="*/ 4328647 h 5346834"/>
              <a:gd name="connsiteX6" fmla="*/ 2409185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09185 w 4792568"/>
              <a:gd name="connsiteY0" fmla="*/ 2821764 h 5346834"/>
              <a:gd name="connsiteX1" fmla="*/ 3778841 w 4792568"/>
              <a:gd name="connsiteY1" fmla="*/ 2815788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09184 w 4792568"/>
              <a:gd name="connsiteY5" fmla="*/ 4328647 h 5346834"/>
              <a:gd name="connsiteX6" fmla="*/ 2409185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28309 w 4792568"/>
              <a:gd name="connsiteY23" fmla="*/ 5308333 h 5346834"/>
              <a:gd name="connsiteX24" fmla="*/ 0 w 4792568"/>
              <a:gd name="connsiteY24" fmla="*/ 4297144 h 5346834"/>
              <a:gd name="connsiteX25" fmla="*/ 0 w 4792568"/>
              <a:gd name="connsiteY25" fmla="*/ 0 h 5346834"/>
              <a:gd name="connsiteX0" fmla="*/ 2409185 w 4792568"/>
              <a:gd name="connsiteY0" fmla="*/ 2821764 h 5346834"/>
              <a:gd name="connsiteX1" fmla="*/ 3778841 w 4792568"/>
              <a:gd name="connsiteY1" fmla="*/ 2815788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09184 w 4792568"/>
              <a:gd name="connsiteY5" fmla="*/ 4328647 h 5346834"/>
              <a:gd name="connsiteX6" fmla="*/ 2409185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70145 w 4792568"/>
              <a:gd name="connsiteY23" fmla="*/ 5320286 h 5346834"/>
              <a:gd name="connsiteX24" fmla="*/ 0 w 4792568"/>
              <a:gd name="connsiteY24" fmla="*/ 4297144 h 5346834"/>
              <a:gd name="connsiteX25" fmla="*/ 0 w 4792568"/>
              <a:gd name="connsiteY25" fmla="*/ 0 h 5346834"/>
              <a:gd name="connsiteX0" fmla="*/ 2409185 w 4792568"/>
              <a:gd name="connsiteY0" fmla="*/ 2821764 h 5346834"/>
              <a:gd name="connsiteX1" fmla="*/ 3778841 w 4792568"/>
              <a:gd name="connsiteY1" fmla="*/ 2815788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09184 w 4792568"/>
              <a:gd name="connsiteY5" fmla="*/ 4328647 h 5346834"/>
              <a:gd name="connsiteX6" fmla="*/ 2409185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70145 w 4792568"/>
              <a:gd name="connsiteY23" fmla="*/ 5320286 h 5346834"/>
              <a:gd name="connsiteX24" fmla="*/ 0 w 4792568"/>
              <a:gd name="connsiteY24" fmla="*/ 4297144 h 5346834"/>
              <a:gd name="connsiteX25" fmla="*/ 0 w 4792568"/>
              <a:gd name="connsiteY25" fmla="*/ 0 h 5346834"/>
              <a:gd name="connsiteX0" fmla="*/ 2409185 w 4792568"/>
              <a:gd name="connsiteY0" fmla="*/ 2821764 h 5346834"/>
              <a:gd name="connsiteX1" fmla="*/ 3778841 w 4792568"/>
              <a:gd name="connsiteY1" fmla="*/ 2815788 h 5346834"/>
              <a:gd name="connsiteX2" fmla="*/ 4764505 w 4792568"/>
              <a:gd name="connsiteY2" fmla="*/ 3671980 h 5346834"/>
              <a:gd name="connsiteX3" fmla="*/ 4783755 w 4792568"/>
              <a:gd name="connsiteY3" fmla="*/ 5337209 h 5346834"/>
              <a:gd name="connsiteX4" fmla="*/ 3419382 w 4792568"/>
              <a:gd name="connsiteY4" fmla="*/ 5346834 h 5346834"/>
              <a:gd name="connsiteX5" fmla="*/ 2409184 w 4792568"/>
              <a:gd name="connsiteY5" fmla="*/ 4328647 h 5346834"/>
              <a:gd name="connsiteX6" fmla="*/ 2409185 w 4792568"/>
              <a:gd name="connsiteY6" fmla="*/ 2821764 h 5346834"/>
              <a:gd name="connsiteX7" fmla="*/ 1008257 w 4792568"/>
              <a:gd name="connsiteY7" fmla="*/ 599089 h 5346834"/>
              <a:gd name="connsiteX8" fmla="*/ 657496 w 4792568"/>
              <a:gd name="connsiteY8" fmla="*/ 956977 h 5346834"/>
              <a:gd name="connsiteX9" fmla="*/ 1026187 w 4792568"/>
              <a:gd name="connsiteY9" fmla="*/ 1326819 h 5346834"/>
              <a:gd name="connsiteX10" fmla="*/ 1378269 w 4792568"/>
              <a:gd name="connsiteY10" fmla="*/ 966603 h 5346834"/>
              <a:gd name="connsiteX11" fmla="*/ 1008257 w 4792568"/>
              <a:gd name="connsiteY11" fmla="*/ 599089 h 5346834"/>
              <a:gd name="connsiteX12" fmla="*/ 3313504 w 4792568"/>
              <a:gd name="connsiteY12" fmla="*/ 19251 h 5346834"/>
              <a:gd name="connsiteX13" fmla="*/ 4783755 w 4792568"/>
              <a:gd name="connsiteY13" fmla="*/ 9625 h 5346834"/>
              <a:gd name="connsiteX14" fmla="*/ 4754880 w 4792568"/>
              <a:gd name="connsiteY14" fmla="*/ 1722979 h 5346834"/>
              <a:gd name="connsiteX15" fmla="*/ 3888369 w 4792568"/>
              <a:gd name="connsiteY15" fmla="*/ 2534696 h 5346834"/>
              <a:gd name="connsiteX16" fmla="*/ 2403208 w 4792568"/>
              <a:gd name="connsiteY16" fmla="*/ 2545642 h 5346834"/>
              <a:gd name="connsiteX17" fmla="*/ 2409184 w 4792568"/>
              <a:gd name="connsiteY17" fmla="*/ 1020200 h 5346834"/>
              <a:gd name="connsiteX18" fmla="*/ 3313504 w 4792568"/>
              <a:gd name="connsiteY18" fmla="*/ 19251 h 5346834"/>
              <a:gd name="connsiteX19" fmla="*/ 0 w 4792568"/>
              <a:gd name="connsiteY19" fmla="*/ 0 h 5346834"/>
              <a:gd name="connsiteX20" fmla="*/ 1399484 w 4792568"/>
              <a:gd name="connsiteY20" fmla="*/ 19251 h 5346834"/>
              <a:gd name="connsiteX21" fmla="*/ 2131540 w 4792568"/>
              <a:gd name="connsiteY21" fmla="*/ 991938 h 5346834"/>
              <a:gd name="connsiteX22" fmla="*/ 2141165 w 4792568"/>
              <a:gd name="connsiteY22" fmla="*/ 5317958 h 5346834"/>
              <a:gd name="connsiteX23" fmla="*/ 870145 w 4792568"/>
              <a:gd name="connsiteY23" fmla="*/ 5320286 h 5346834"/>
              <a:gd name="connsiteX24" fmla="*/ 0 w 4792568"/>
              <a:gd name="connsiteY24" fmla="*/ 4297144 h 5346834"/>
              <a:gd name="connsiteX25" fmla="*/ 0 w 4792568"/>
              <a:gd name="connsiteY25" fmla="*/ 0 h 5346834"/>
              <a:gd name="connsiteX0" fmla="*/ 2409185 w 4792568"/>
              <a:gd name="connsiteY0" fmla="*/ 2827618 h 5352688"/>
              <a:gd name="connsiteX1" fmla="*/ 3778841 w 4792568"/>
              <a:gd name="connsiteY1" fmla="*/ 2821642 h 5352688"/>
              <a:gd name="connsiteX2" fmla="*/ 4764505 w 4792568"/>
              <a:gd name="connsiteY2" fmla="*/ 3677834 h 5352688"/>
              <a:gd name="connsiteX3" fmla="*/ 4783755 w 4792568"/>
              <a:gd name="connsiteY3" fmla="*/ 5343063 h 5352688"/>
              <a:gd name="connsiteX4" fmla="*/ 3419382 w 4792568"/>
              <a:gd name="connsiteY4" fmla="*/ 5352688 h 5352688"/>
              <a:gd name="connsiteX5" fmla="*/ 2409184 w 4792568"/>
              <a:gd name="connsiteY5" fmla="*/ 4334501 h 5352688"/>
              <a:gd name="connsiteX6" fmla="*/ 2409185 w 4792568"/>
              <a:gd name="connsiteY6" fmla="*/ 2827618 h 5352688"/>
              <a:gd name="connsiteX7" fmla="*/ 1008257 w 4792568"/>
              <a:gd name="connsiteY7" fmla="*/ 604943 h 5352688"/>
              <a:gd name="connsiteX8" fmla="*/ 657496 w 4792568"/>
              <a:gd name="connsiteY8" fmla="*/ 962831 h 5352688"/>
              <a:gd name="connsiteX9" fmla="*/ 1026187 w 4792568"/>
              <a:gd name="connsiteY9" fmla="*/ 1332673 h 5352688"/>
              <a:gd name="connsiteX10" fmla="*/ 1378269 w 4792568"/>
              <a:gd name="connsiteY10" fmla="*/ 972457 h 5352688"/>
              <a:gd name="connsiteX11" fmla="*/ 1008257 w 4792568"/>
              <a:gd name="connsiteY11" fmla="*/ 604943 h 5352688"/>
              <a:gd name="connsiteX12" fmla="*/ 3313504 w 4792568"/>
              <a:gd name="connsiteY12" fmla="*/ 25105 h 5352688"/>
              <a:gd name="connsiteX13" fmla="*/ 4783755 w 4792568"/>
              <a:gd name="connsiteY13" fmla="*/ 15479 h 5352688"/>
              <a:gd name="connsiteX14" fmla="*/ 4754880 w 4792568"/>
              <a:gd name="connsiteY14" fmla="*/ 1728833 h 5352688"/>
              <a:gd name="connsiteX15" fmla="*/ 3888369 w 4792568"/>
              <a:gd name="connsiteY15" fmla="*/ 2540550 h 5352688"/>
              <a:gd name="connsiteX16" fmla="*/ 2403208 w 4792568"/>
              <a:gd name="connsiteY16" fmla="*/ 2551496 h 5352688"/>
              <a:gd name="connsiteX17" fmla="*/ 2409184 w 4792568"/>
              <a:gd name="connsiteY17" fmla="*/ 1026054 h 5352688"/>
              <a:gd name="connsiteX18" fmla="*/ 3313504 w 4792568"/>
              <a:gd name="connsiteY18" fmla="*/ 25105 h 5352688"/>
              <a:gd name="connsiteX19" fmla="*/ 0 w 4792568"/>
              <a:gd name="connsiteY19" fmla="*/ 5854 h 5352688"/>
              <a:gd name="connsiteX20" fmla="*/ 1262025 w 4792568"/>
              <a:gd name="connsiteY20" fmla="*/ 7176 h 5352688"/>
              <a:gd name="connsiteX21" fmla="*/ 2131540 w 4792568"/>
              <a:gd name="connsiteY21" fmla="*/ 997792 h 5352688"/>
              <a:gd name="connsiteX22" fmla="*/ 2141165 w 4792568"/>
              <a:gd name="connsiteY22" fmla="*/ 5323812 h 5352688"/>
              <a:gd name="connsiteX23" fmla="*/ 870145 w 4792568"/>
              <a:gd name="connsiteY23" fmla="*/ 5326140 h 5352688"/>
              <a:gd name="connsiteX24" fmla="*/ 0 w 4792568"/>
              <a:gd name="connsiteY24" fmla="*/ 4302998 h 5352688"/>
              <a:gd name="connsiteX25" fmla="*/ 0 w 4792568"/>
              <a:gd name="connsiteY25" fmla="*/ 5854 h 5352688"/>
              <a:gd name="connsiteX0" fmla="*/ 2409185 w 4792568"/>
              <a:gd name="connsiteY0" fmla="*/ 2827618 h 5352688"/>
              <a:gd name="connsiteX1" fmla="*/ 3778841 w 4792568"/>
              <a:gd name="connsiteY1" fmla="*/ 2821642 h 5352688"/>
              <a:gd name="connsiteX2" fmla="*/ 4764505 w 4792568"/>
              <a:gd name="connsiteY2" fmla="*/ 3677834 h 5352688"/>
              <a:gd name="connsiteX3" fmla="*/ 4783755 w 4792568"/>
              <a:gd name="connsiteY3" fmla="*/ 5343063 h 5352688"/>
              <a:gd name="connsiteX4" fmla="*/ 3419382 w 4792568"/>
              <a:gd name="connsiteY4" fmla="*/ 5352688 h 5352688"/>
              <a:gd name="connsiteX5" fmla="*/ 2409184 w 4792568"/>
              <a:gd name="connsiteY5" fmla="*/ 4334501 h 5352688"/>
              <a:gd name="connsiteX6" fmla="*/ 2409185 w 4792568"/>
              <a:gd name="connsiteY6" fmla="*/ 2827618 h 5352688"/>
              <a:gd name="connsiteX7" fmla="*/ 1008257 w 4792568"/>
              <a:gd name="connsiteY7" fmla="*/ 604943 h 5352688"/>
              <a:gd name="connsiteX8" fmla="*/ 657496 w 4792568"/>
              <a:gd name="connsiteY8" fmla="*/ 962831 h 5352688"/>
              <a:gd name="connsiteX9" fmla="*/ 1026187 w 4792568"/>
              <a:gd name="connsiteY9" fmla="*/ 1332673 h 5352688"/>
              <a:gd name="connsiteX10" fmla="*/ 1378269 w 4792568"/>
              <a:gd name="connsiteY10" fmla="*/ 972457 h 5352688"/>
              <a:gd name="connsiteX11" fmla="*/ 1008257 w 4792568"/>
              <a:gd name="connsiteY11" fmla="*/ 604943 h 5352688"/>
              <a:gd name="connsiteX12" fmla="*/ 3313504 w 4792568"/>
              <a:gd name="connsiteY12" fmla="*/ 25105 h 5352688"/>
              <a:gd name="connsiteX13" fmla="*/ 4783755 w 4792568"/>
              <a:gd name="connsiteY13" fmla="*/ 15479 h 5352688"/>
              <a:gd name="connsiteX14" fmla="*/ 4754880 w 4792568"/>
              <a:gd name="connsiteY14" fmla="*/ 1728833 h 5352688"/>
              <a:gd name="connsiteX15" fmla="*/ 3888369 w 4792568"/>
              <a:gd name="connsiteY15" fmla="*/ 2540550 h 5352688"/>
              <a:gd name="connsiteX16" fmla="*/ 2403208 w 4792568"/>
              <a:gd name="connsiteY16" fmla="*/ 2551496 h 5352688"/>
              <a:gd name="connsiteX17" fmla="*/ 2409184 w 4792568"/>
              <a:gd name="connsiteY17" fmla="*/ 1026054 h 5352688"/>
              <a:gd name="connsiteX18" fmla="*/ 3313504 w 4792568"/>
              <a:gd name="connsiteY18" fmla="*/ 25105 h 5352688"/>
              <a:gd name="connsiteX19" fmla="*/ 0 w 4792568"/>
              <a:gd name="connsiteY19" fmla="*/ 5854 h 5352688"/>
              <a:gd name="connsiteX20" fmla="*/ 1262025 w 4792568"/>
              <a:gd name="connsiteY20" fmla="*/ 7176 h 5352688"/>
              <a:gd name="connsiteX21" fmla="*/ 2131540 w 4792568"/>
              <a:gd name="connsiteY21" fmla="*/ 997792 h 5352688"/>
              <a:gd name="connsiteX22" fmla="*/ 2141165 w 4792568"/>
              <a:gd name="connsiteY22" fmla="*/ 5323812 h 5352688"/>
              <a:gd name="connsiteX23" fmla="*/ 870145 w 4792568"/>
              <a:gd name="connsiteY23" fmla="*/ 5326140 h 5352688"/>
              <a:gd name="connsiteX24" fmla="*/ 0 w 4792568"/>
              <a:gd name="connsiteY24" fmla="*/ 4302998 h 5352688"/>
              <a:gd name="connsiteX25" fmla="*/ 0 w 4792568"/>
              <a:gd name="connsiteY25" fmla="*/ 5854 h 5352688"/>
              <a:gd name="connsiteX0" fmla="*/ 2409185 w 4792568"/>
              <a:gd name="connsiteY0" fmla="*/ 2825785 h 5350855"/>
              <a:gd name="connsiteX1" fmla="*/ 3778841 w 4792568"/>
              <a:gd name="connsiteY1" fmla="*/ 2819809 h 5350855"/>
              <a:gd name="connsiteX2" fmla="*/ 4764505 w 4792568"/>
              <a:gd name="connsiteY2" fmla="*/ 3676001 h 5350855"/>
              <a:gd name="connsiteX3" fmla="*/ 4783755 w 4792568"/>
              <a:gd name="connsiteY3" fmla="*/ 5341230 h 5350855"/>
              <a:gd name="connsiteX4" fmla="*/ 3419382 w 4792568"/>
              <a:gd name="connsiteY4" fmla="*/ 5350855 h 5350855"/>
              <a:gd name="connsiteX5" fmla="*/ 2409184 w 4792568"/>
              <a:gd name="connsiteY5" fmla="*/ 4332668 h 5350855"/>
              <a:gd name="connsiteX6" fmla="*/ 2409185 w 4792568"/>
              <a:gd name="connsiteY6" fmla="*/ 2825785 h 5350855"/>
              <a:gd name="connsiteX7" fmla="*/ 1008257 w 4792568"/>
              <a:gd name="connsiteY7" fmla="*/ 603110 h 5350855"/>
              <a:gd name="connsiteX8" fmla="*/ 657496 w 4792568"/>
              <a:gd name="connsiteY8" fmla="*/ 960998 h 5350855"/>
              <a:gd name="connsiteX9" fmla="*/ 1026187 w 4792568"/>
              <a:gd name="connsiteY9" fmla="*/ 1330840 h 5350855"/>
              <a:gd name="connsiteX10" fmla="*/ 1378269 w 4792568"/>
              <a:gd name="connsiteY10" fmla="*/ 970624 h 5350855"/>
              <a:gd name="connsiteX11" fmla="*/ 1008257 w 4792568"/>
              <a:gd name="connsiteY11" fmla="*/ 603110 h 5350855"/>
              <a:gd name="connsiteX12" fmla="*/ 3313504 w 4792568"/>
              <a:gd name="connsiteY12" fmla="*/ 23272 h 5350855"/>
              <a:gd name="connsiteX13" fmla="*/ 4783755 w 4792568"/>
              <a:gd name="connsiteY13" fmla="*/ 13646 h 5350855"/>
              <a:gd name="connsiteX14" fmla="*/ 4754880 w 4792568"/>
              <a:gd name="connsiteY14" fmla="*/ 1727000 h 5350855"/>
              <a:gd name="connsiteX15" fmla="*/ 3888369 w 4792568"/>
              <a:gd name="connsiteY15" fmla="*/ 2538717 h 5350855"/>
              <a:gd name="connsiteX16" fmla="*/ 2403208 w 4792568"/>
              <a:gd name="connsiteY16" fmla="*/ 2549663 h 5350855"/>
              <a:gd name="connsiteX17" fmla="*/ 2409184 w 4792568"/>
              <a:gd name="connsiteY17" fmla="*/ 1024221 h 5350855"/>
              <a:gd name="connsiteX18" fmla="*/ 3313504 w 4792568"/>
              <a:gd name="connsiteY18" fmla="*/ 23272 h 5350855"/>
              <a:gd name="connsiteX19" fmla="*/ 11952 w 4792568"/>
              <a:gd name="connsiteY19" fmla="*/ 15974 h 5350855"/>
              <a:gd name="connsiteX20" fmla="*/ 1262025 w 4792568"/>
              <a:gd name="connsiteY20" fmla="*/ 5343 h 5350855"/>
              <a:gd name="connsiteX21" fmla="*/ 2131540 w 4792568"/>
              <a:gd name="connsiteY21" fmla="*/ 995959 h 5350855"/>
              <a:gd name="connsiteX22" fmla="*/ 2141165 w 4792568"/>
              <a:gd name="connsiteY22" fmla="*/ 5321979 h 5350855"/>
              <a:gd name="connsiteX23" fmla="*/ 870145 w 4792568"/>
              <a:gd name="connsiteY23" fmla="*/ 5324307 h 5350855"/>
              <a:gd name="connsiteX24" fmla="*/ 0 w 4792568"/>
              <a:gd name="connsiteY24" fmla="*/ 4301165 h 5350855"/>
              <a:gd name="connsiteX25" fmla="*/ 11952 w 4792568"/>
              <a:gd name="connsiteY25" fmla="*/ 15974 h 5350855"/>
              <a:gd name="connsiteX0" fmla="*/ 2409185 w 4792568"/>
              <a:gd name="connsiteY0" fmla="*/ 2826480 h 5351550"/>
              <a:gd name="connsiteX1" fmla="*/ 3778841 w 4792568"/>
              <a:gd name="connsiteY1" fmla="*/ 2820504 h 5351550"/>
              <a:gd name="connsiteX2" fmla="*/ 4764505 w 4792568"/>
              <a:gd name="connsiteY2" fmla="*/ 3676696 h 5351550"/>
              <a:gd name="connsiteX3" fmla="*/ 4783755 w 4792568"/>
              <a:gd name="connsiteY3" fmla="*/ 5341925 h 5351550"/>
              <a:gd name="connsiteX4" fmla="*/ 3419382 w 4792568"/>
              <a:gd name="connsiteY4" fmla="*/ 5351550 h 5351550"/>
              <a:gd name="connsiteX5" fmla="*/ 2409184 w 4792568"/>
              <a:gd name="connsiteY5" fmla="*/ 4333363 h 5351550"/>
              <a:gd name="connsiteX6" fmla="*/ 2409185 w 4792568"/>
              <a:gd name="connsiteY6" fmla="*/ 2826480 h 5351550"/>
              <a:gd name="connsiteX7" fmla="*/ 1008257 w 4792568"/>
              <a:gd name="connsiteY7" fmla="*/ 603805 h 5351550"/>
              <a:gd name="connsiteX8" fmla="*/ 657496 w 4792568"/>
              <a:gd name="connsiteY8" fmla="*/ 961693 h 5351550"/>
              <a:gd name="connsiteX9" fmla="*/ 1026187 w 4792568"/>
              <a:gd name="connsiteY9" fmla="*/ 1331535 h 5351550"/>
              <a:gd name="connsiteX10" fmla="*/ 1378269 w 4792568"/>
              <a:gd name="connsiteY10" fmla="*/ 971319 h 5351550"/>
              <a:gd name="connsiteX11" fmla="*/ 1008257 w 4792568"/>
              <a:gd name="connsiteY11" fmla="*/ 603805 h 5351550"/>
              <a:gd name="connsiteX12" fmla="*/ 3313504 w 4792568"/>
              <a:gd name="connsiteY12" fmla="*/ 23967 h 5351550"/>
              <a:gd name="connsiteX13" fmla="*/ 4783755 w 4792568"/>
              <a:gd name="connsiteY13" fmla="*/ 14341 h 5351550"/>
              <a:gd name="connsiteX14" fmla="*/ 4754880 w 4792568"/>
              <a:gd name="connsiteY14" fmla="*/ 1727695 h 5351550"/>
              <a:gd name="connsiteX15" fmla="*/ 3888369 w 4792568"/>
              <a:gd name="connsiteY15" fmla="*/ 2539412 h 5351550"/>
              <a:gd name="connsiteX16" fmla="*/ 2403208 w 4792568"/>
              <a:gd name="connsiteY16" fmla="*/ 2550358 h 5351550"/>
              <a:gd name="connsiteX17" fmla="*/ 2409184 w 4792568"/>
              <a:gd name="connsiteY17" fmla="*/ 1024916 h 5351550"/>
              <a:gd name="connsiteX18" fmla="*/ 3313504 w 4792568"/>
              <a:gd name="connsiteY18" fmla="*/ 23967 h 5351550"/>
              <a:gd name="connsiteX19" fmla="*/ 11952 w 4792568"/>
              <a:gd name="connsiteY19" fmla="*/ 16669 h 5351550"/>
              <a:gd name="connsiteX20" fmla="*/ 1262025 w 4792568"/>
              <a:gd name="connsiteY20" fmla="*/ 6038 h 5351550"/>
              <a:gd name="connsiteX21" fmla="*/ 2131540 w 4792568"/>
              <a:gd name="connsiteY21" fmla="*/ 996654 h 5351550"/>
              <a:gd name="connsiteX22" fmla="*/ 2141165 w 4792568"/>
              <a:gd name="connsiteY22" fmla="*/ 5322674 h 5351550"/>
              <a:gd name="connsiteX23" fmla="*/ 870145 w 4792568"/>
              <a:gd name="connsiteY23" fmla="*/ 5325002 h 5351550"/>
              <a:gd name="connsiteX24" fmla="*/ 0 w 4792568"/>
              <a:gd name="connsiteY24" fmla="*/ 4301860 h 5351550"/>
              <a:gd name="connsiteX25" fmla="*/ 11952 w 4792568"/>
              <a:gd name="connsiteY25" fmla="*/ 16669 h 5351550"/>
              <a:gd name="connsiteX0" fmla="*/ 2409185 w 4792568"/>
              <a:gd name="connsiteY0" fmla="*/ 2827741 h 5352811"/>
              <a:gd name="connsiteX1" fmla="*/ 3778841 w 4792568"/>
              <a:gd name="connsiteY1" fmla="*/ 2821765 h 5352811"/>
              <a:gd name="connsiteX2" fmla="*/ 4764505 w 4792568"/>
              <a:gd name="connsiteY2" fmla="*/ 3677957 h 5352811"/>
              <a:gd name="connsiteX3" fmla="*/ 4783755 w 4792568"/>
              <a:gd name="connsiteY3" fmla="*/ 5343186 h 5352811"/>
              <a:gd name="connsiteX4" fmla="*/ 3419382 w 4792568"/>
              <a:gd name="connsiteY4" fmla="*/ 5352811 h 5352811"/>
              <a:gd name="connsiteX5" fmla="*/ 2409184 w 4792568"/>
              <a:gd name="connsiteY5" fmla="*/ 4334624 h 5352811"/>
              <a:gd name="connsiteX6" fmla="*/ 2409185 w 4792568"/>
              <a:gd name="connsiteY6" fmla="*/ 2827741 h 5352811"/>
              <a:gd name="connsiteX7" fmla="*/ 1008257 w 4792568"/>
              <a:gd name="connsiteY7" fmla="*/ 605066 h 5352811"/>
              <a:gd name="connsiteX8" fmla="*/ 657496 w 4792568"/>
              <a:gd name="connsiteY8" fmla="*/ 962954 h 5352811"/>
              <a:gd name="connsiteX9" fmla="*/ 1026187 w 4792568"/>
              <a:gd name="connsiteY9" fmla="*/ 1332796 h 5352811"/>
              <a:gd name="connsiteX10" fmla="*/ 1378269 w 4792568"/>
              <a:gd name="connsiteY10" fmla="*/ 972580 h 5352811"/>
              <a:gd name="connsiteX11" fmla="*/ 1008257 w 4792568"/>
              <a:gd name="connsiteY11" fmla="*/ 605066 h 5352811"/>
              <a:gd name="connsiteX12" fmla="*/ 3313504 w 4792568"/>
              <a:gd name="connsiteY12" fmla="*/ 25228 h 5352811"/>
              <a:gd name="connsiteX13" fmla="*/ 4783755 w 4792568"/>
              <a:gd name="connsiteY13" fmla="*/ 15602 h 5352811"/>
              <a:gd name="connsiteX14" fmla="*/ 4754880 w 4792568"/>
              <a:gd name="connsiteY14" fmla="*/ 1728956 h 5352811"/>
              <a:gd name="connsiteX15" fmla="*/ 3888369 w 4792568"/>
              <a:gd name="connsiteY15" fmla="*/ 2540673 h 5352811"/>
              <a:gd name="connsiteX16" fmla="*/ 2403208 w 4792568"/>
              <a:gd name="connsiteY16" fmla="*/ 2551619 h 5352811"/>
              <a:gd name="connsiteX17" fmla="*/ 2409184 w 4792568"/>
              <a:gd name="connsiteY17" fmla="*/ 1026177 h 5352811"/>
              <a:gd name="connsiteX18" fmla="*/ 3313504 w 4792568"/>
              <a:gd name="connsiteY18" fmla="*/ 25228 h 5352811"/>
              <a:gd name="connsiteX19" fmla="*/ 17929 w 4792568"/>
              <a:gd name="connsiteY19" fmla="*/ 0 h 5352811"/>
              <a:gd name="connsiteX20" fmla="*/ 1262025 w 4792568"/>
              <a:gd name="connsiteY20" fmla="*/ 7299 h 5352811"/>
              <a:gd name="connsiteX21" fmla="*/ 2131540 w 4792568"/>
              <a:gd name="connsiteY21" fmla="*/ 997915 h 5352811"/>
              <a:gd name="connsiteX22" fmla="*/ 2141165 w 4792568"/>
              <a:gd name="connsiteY22" fmla="*/ 5323935 h 5352811"/>
              <a:gd name="connsiteX23" fmla="*/ 870145 w 4792568"/>
              <a:gd name="connsiteY23" fmla="*/ 5326263 h 5352811"/>
              <a:gd name="connsiteX24" fmla="*/ 0 w 4792568"/>
              <a:gd name="connsiteY24" fmla="*/ 4303121 h 5352811"/>
              <a:gd name="connsiteX25" fmla="*/ 17929 w 4792568"/>
              <a:gd name="connsiteY25" fmla="*/ 0 h 5352811"/>
              <a:gd name="connsiteX0" fmla="*/ 2409185 w 4792568"/>
              <a:gd name="connsiteY0" fmla="*/ 2827741 h 5352811"/>
              <a:gd name="connsiteX1" fmla="*/ 3778841 w 4792568"/>
              <a:gd name="connsiteY1" fmla="*/ 2821765 h 5352811"/>
              <a:gd name="connsiteX2" fmla="*/ 4764505 w 4792568"/>
              <a:gd name="connsiteY2" fmla="*/ 3677957 h 5352811"/>
              <a:gd name="connsiteX3" fmla="*/ 4783755 w 4792568"/>
              <a:gd name="connsiteY3" fmla="*/ 5343186 h 5352811"/>
              <a:gd name="connsiteX4" fmla="*/ 3419382 w 4792568"/>
              <a:gd name="connsiteY4" fmla="*/ 5352811 h 5352811"/>
              <a:gd name="connsiteX5" fmla="*/ 2409184 w 4792568"/>
              <a:gd name="connsiteY5" fmla="*/ 4334624 h 5352811"/>
              <a:gd name="connsiteX6" fmla="*/ 2409185 w 4792568"/>
              <a:gd name="connsiteY6" fmla="*/ 2827741 h 5352811"/>
              <a:gd name="connsiteX7" fmla="*/ 1008257 w 4792568"/>
              <a:gd name="connsiteY7" fmla="*/ 605066 h 5352811"/>
              <a:gd name="connsiteX8" fmla="*/ 657496 w 4792568"/>
              <a:gd name="connsiteY8" fmla="*/ 962954 h 5352811"/>
              <a:gd name="connsiteX9" fmla="*/ 1026187 w 4792568"/>
              <a:gd name="connsiteY9" fmla="*/ 1332796 h 5352811"/>
              <a:gd name="connsiteX10" fmla="*/ 1378269 w 4792568"/>
              <a:gd name="connsiteY10" fmla="*/ 972580 h 5352811"/>
              <a:gd name="connsiteX11" fmla="*/ 1008257 w 4792568"/>
              <a:gd name="connsiteY11" fmla="*/ 605066 h 5352811"/>
              <a:gd name="connsiteX12" fmla="*/ 3313504 w 4792568"/>
              <a:gd name="connsiteY12" fmla="*/ 25228 h 5352811"/>
              <a:gd name="connsiteX13" fmla="*/ 4783755 w 4792568"/>
              <a:gd name="connsiteY13" fmla="*/ 15602 h 5352811"/>
              <a:gd name="connsiteX14" fmla="*/ 4754880 w 4792568"/>
              <a:gd name="connsiteY14" fmla="*/ 1728956 h 5352811"/>
              <a:gd name="connsiteX15" fmla="*/ 3888369 w 4792568"/>
              <a:gd name="connsiteY15" fmla="*/ 2540673 h 5352811"/>
              <a:gd name="connsiteX16" fmla="*/ 2403208 w 4792568"/>
              <a:gd name="connsiteY16" fmla="*/ 2551619 h 5352811"/>
              <a:gd name="connsiteX17" fmla="*/ 2409184 w 4792568"/>
              <a:gd name="connsiteY17" fmla="*/ 1026177 h 5352811"/>
              <a:gd name="connsiteX18" fmla="*/ 3313504 w 4792568"/>
              <a:gd name="connsiteY18" fmla="*/ 25228 h 5352811"/>
              <a:gd name="connsiteX19" fmla="*/ 17929 w 4792568"/>
              <a:gd name="connsiteY19" fmla="*/ 0 h 5352811"/>
              <a:gd name="connsiteX20" fmla="*/ 1262025 w 4792568"/>
              <a:gd name="connsiteY20" fmla="*/ 7299 h 5352811"/>
              <a:gd name="connsiteX21" fmla="*/ 2131540 w 4792568"/>
              <a:gd name="connsiteY21" fmla="*/ 997915 h 5352811"/>
              <a:gd name="connsiteX22" fmla="*/ 2141165 w 4792568"/>
              <a:gd name="connsiteY22" fmla="*/ 5323935 h 5352811"/>
              <a:gd name="connsiteX23" fmla="*/ 870145 w 4792568"/>
              <a:gd name="connsiteY23" fmla="*/ 5326263 h 5352811"/>
              <a:gd name="connsiteX24" fmla="*/ 0 w 4792568"/>
              <a:gd name="connsiteY24" fmla="*/ 4303121 h 5352811"/>
              <a:gd name="connsiteX25" fmla="*/ 17929 w 4792568"/>
              <a:gd name="connsiteY25" fmla="*/ 0 h 5352811"/>
              <a:gd name="connsiteX0" fmla="*/ 2409185 w 4792568"/>
              <a:gd name="connsiteY0" fmla="*/ 2827741 h 5352811"/>
              <a:gd name="connsiteX1" fmla="*/ 3778841 w 4792568"/>
              <a:gd name="connsiteY1" fmla="*/ 2821765 h 5352811"/>
              <a:gd name="connsiteX2" fmla="*/ 4764505 w 4792568"/>
              <a:gd name="connsiteY2" fmla="*/ 3677957 h 5352811"/>
              <a:gd name="connsiteX3" fmla="*/ 4783755 w 4792568"/>
              <a:gd name="connsiteY3" fmla="*/ 5343186 h 5352811"/>
              <a:gd name="connsiteX4" fmla="*/ 3419382 w 4792568"/>
              <a:gd name="connsiteY4" fmla="*/ 5352811 h 5352811"/>
              <a:gd name="connsiteX5" fmla="*/ 2409184 w 4792568"/>
              <a:gd name="connsiteY5" fmla="*/ 4334624 h 5352811"/>
              <a:gd name="connsiteX6" fmla="*/ 2409185 w 4792568"/>
              <a:gd name="connsiteY6" fmla="*/ 2827741 h 5352811"/>
              <a:gd name="connsiteX7" fmla="*/ 1002281 w 4792568"/>
              <a:gd name="connsiteY7" fmla="*/ 611043 h 5352811"/>
              <a:gd name="connsiteX8" fmla="*/ 657496 w 4792568"/>
              <a:gd name="connsiteY8" fmla="*/ 962954 h 5352811"/>
              <a:gd name="connsiteX9" fmla="*/ 1026187 w 4792568"/>
              <a:gd name="connsiteY9" fmla="*/ 1332796 h 5352811"/>
              <a:gd name="connsiteX10" fmla="*/ 1378269 w 4792568"/>
              <a:gd name="connsiteY10" fmla="*/ 972580 h 5352811"/>
              <a:gd name="connsiteX11" fmla="*/ 1002281 w 4792568"/>
              <a:gd name="connsiteY11" fmla="*/ 611043 h 5352811"/>
              <a:gd name="connsiteX12" fmla="*/ 3313504 w 4792568"/>
              <a:gd name="connsiteY12" fmla="*/ 25228 h 5352811"/>
              <a:gd name="connsiteX13" fmla="*/ 4783755 w 4792568"/>
              <a:gd name="connsiteY13" fmla="*/ 15602 h 5352811"/>
              <a:gd name="connsiteX14" fmla="*/ 4754880 w 4792568"/>
              <a:gd name="connsiteY14" fmla="*/ 1728956 h 5352811"/>
              <a:gd name="connsiteX15" fmla="*/ 3888369 w 4792568"/>
              <a:gd name="connsiteY15" fmla="*/ 2540673 h 5352811"/>
              <a:gd name="connsiteX16" fmla="*/ 2403208 w 4792568"/>
              <a:gd name="connsiteY16" fmla="*/ 2551619 h 5352811"/>
              <a:gd name="connsiteX17" fmla="*/ 2409184 w 4792568"/>
              <a:gd name="connsiteY17" fmla="*/ 1026177 h 5352811"/>
              <a:gd name="connsiteX18" fmla="*/ 3313504 w 4792568"/>
              <a:gd name="connsiteY18" fmla="*/ 25228 h 5352811"/>
              <a:gd name="connsiteX19" fmla="*/ 17929 w 4792568"/>
              <a:gd name="connsiteY19" fmla="*/ 0 h 5352811"/>
              <a:gd name="connsiteX20" fmla="*/ 1262025 w 4792568"/>
              <a:gd name="connsiteY20" fmla="*/ 7299 h 5352811"/>
              <a:gd name="connsiteX21" fmla="*/ 2131540 w 4792568"/>
              <a:gd name="connsiteY21" fmla="*/ 997915 h 5352811"/>
              <a:gd name="connsiteX22" fmla="*/ 2141165 w 4792568"/>
              <a:gd name="connsiteY22" fmla="*/ 5323935 h 5352811"/>
              <a:gd name="connsiteX23" fmla="*/ 870145 w 4792568"/>
              <a:gd name="connsiteY23" fmla="*/ 5326263 h 5352811"/>
              <a:gd name="connsiteX24" fmla="*/ 0 w 4792568"/>
              <a:gd name="connsiteY24" fmla="*/ 4303121 h 5352811"/>
              <a:gd name="connsiteX25" fmla="*/ 17929 w 4792568"/>
              <a:gd name="connsiteY25" fmla="*/ 0 h 5352811"/>
              <a:gd name="connsiteX0" fmla="*/ 2409185 w 4792568"/>
              <a:gd name="connsiteY0" fmla="*/ 2827741 h 5352811"/>
              <a:gd name="connsiteX1" fmla="*/ 3778841 w 4792568"/>
              <a:gd name="connsiteY1" fmla="*/ 2821765 h 5352811"/>
              <a:gd name="connsiteX2" fmla="*/ 4764505 w 4792568"/>
              <a:gd name="connsiteY2" fmla="*/ 3677957 h 5352811"/>
              <a:gd name="connsiteX3" fmla="*/ 4783755 w 4792568"/>
              <a:gd name="connsiteY3" fmla="*/ 5343186 h 5352811"/>
              <a:gd name="connsiteX4" fmla="*/ 3419382 w 4792568"/>
              <a:gd name="connsiteY4" fmla="*/ 5352811 h 5352811"/>
              <a:gd name="connsiteX5" fmla="*/ 2409184 w 4792568"/>
              <a:gd name="connsiteY5" fmla="*/ 4334624 h 5352811"/>
              <a:gd name="connsiteX6" fmla="*/ 2409185 w 4792568"/>
              <a:gd name="connsiteY6" fmla="*/ 2827741 h 5352811"/>
              <a:gd name="connsiteX7" fmla="*/ 1002281 w 4792568"/>
              <a:gd name="connsiteY7" fmla="*/ 611043 h 5352811"/>
              <a:gd name="connsiteX8" fmla="*/ 657496 w 4792568"/>
              <a:gd name="connsiteY8" fmla="*/ 962954 h 5352811"/>
              <a:gd name="connsiteX9" fmla="*/ 1026187 w 4792568"/>
              <a:gd name="connsiteY9" fmla="*/ 1332796 h 5352811"/>
              <a:gd name="connsiteX10" fmla="*/ 1378269 w 4792568"/>
              <a:gd name="connsiteY10" fmla="*/ 972580 h 5352811"/>
              <a:gd name="connsiteX11" fmla="*/ 1002281 w 4792568"/>
              <a:gd name="connsiteY11" fmla="*/ 611043 h 5352811"/>
              <a:gd name="connsiteX12" fmla="*/ 3313504 w 4792568"/>
              <a:gd name="connsiteY12" fmla="*/ 25228 h 5352811"/>
              <a:gd name="connsiteX13" fmla="*/ 4783755 w 4792568"/>
              <a:gd name="connsiteY13" fmla="*/ 15602 h 5352811"/>
              <a:gd name="connsiteX14" fmla="*/ 4754880 w 4792568"/>
              <a:gd name="connsiteY14" fmla="*/ 1728956 h 5352811"/>
              <a:gd name="connsiteX15" fmla="*/ 3888369 w 4792568"/>
              <a:gd name="connsiteY15" fmla="*/ 2540673 h 5352811"/>
              <a:gd name="connsiteX16" fmla="*/ 2403208 w 4792568"/>
              <a:gd name="connsiteY16" fmla="*/ 2551619 h 5352811"/>
              <a:gd name="connsiteX17" fmla="*/ 2409184 w 4792568"/>
              <a:gd name="connsiteY17" fmla="*/ 1026177 h 5352811"/>
              <a:gd name="connsiteX18" fmla="*/ 3313504 w 4792568"/>
              <a:gd name="connsiteY18" fmla="*/ 25228 h 5352811"/>
              <a:gd name="connsiteX19" fmla="*/ 17929 w 4792568"/>
              <a:gd name="connsiteY19" fmla="*/ 0 h 5352811"/>
              <a:gd name="connsiteX20" fmla="*/ 1262025 w 4792568"/>
              <a:gd name="connsiteY20" fmla="*/ 7299 h 5352811"/>
              <a:gd name="connsiteX21" fmla="*/ 2131540 w 4792568"/>
              <a:gd name="connsiteY21" fmla="*/ 997915 h 5352811"/>
              <a:gd name="connsiteX22" fmla="*/ 2141165 w 4792568"/>
              <a:gd name="connsiteY22" fmla="*/ 5323935 h 5352811"/>
              <a:gd name="connsiteX23" fmla="*/ 870145 w 4792568"/>
              <a:gd name="connsiteY23" fmla="*/ 5326263 h 5352811"/>
              <a:gd name="connsiteX24" fmla="*/ 0 w 4792568"/>
              <a:gd name="connsiteY24" fmla="*/ 4303121 h 5352811"/>
              <a:gd name="connsiteX25" fmla="*/ 17929 w 4792568"/>
              <a:gd name="connsiteY25" fmla="*/ 0 h 5352811"/>
              <a:gd name="connsiteX0" fmla="*/ 2409185 w 4792568"/>
              <a:gd name="connsiteY0" fmla="*/ 2827741 h 5352811"/>
              <a:gd name="connsiteX1" fmla="*/ 3778841 w 4792568"/>
              <a:gd name="connsiteY1" fmla="*/ 2821765 h 5352811"/>
              <a:gd name="connsiteX2" fmla="*/ 4764505 w 4792568"/>
              <a:gd name="connsiteY2" fmla="*/ 3677957 h 5352811"/>
              <a:gd name="connsiteX3" fmla="*/ 4783755 w 4792568"/>
              <a:gd name="connsiteY3" fmla="*/ 5343186 h 5352811"/>
              <a:gd name="connsiteX4" fmla="*/ 3419382 w 4792568"/>
              <a:gd name="connsiteY4" fmla="*/ 5352811 h 5352811"/>
              <a:gd name="connsiteX5" fmla="*/ 2409184 w 4792568"/>
              <a:gd name="connsiteY5" fmla="*/ 4334624 h 5352811"/>
              <a:gd name="connsiteX6" fmla="*/ 2409185 w 4792568"/>
              <a:gd name="connsiteY6" fmla="*/ 2827741 h 5352811"/>
              <a:gd name="connsiteX7" fmla="*/ 1002281 w 4792568"/>
              <a:gd name="connsiteY7" fmla="*/ 611043 h 5352811"/>
              <a:gd name="connsiteX8" fmla="*/ 657496 w 4792568"/>
              <a:gd name="connsiteY8" fmla="*/ 962954 h 5352811"/>
              <a:gd name="connsiteX9" fmla="*/ 1026187 w 4792568"/>
              <a:gd name="connsiteY9" fmla="*/ 1332796 h 5352811"/>
              <a:gd name="connsiteX10" fmla="*/ 1378269 w 4792568"/>
              <a:gd name="connsiteY10" fmla="*/ 972580 h 5352811"/>
              <a:gd name="connsiteX11" fmla="*/ 1002281 w 4792568"/>
              <a:gd name="connsiteY11" fmla="*/ 611043 h 5352811"/>
              <a:gd name="connsiteX12" fmla="*/ 3313504 w 4792568"/>
              <a:gd name="connsiteY12" fmla="*/ 25228 h 5352811"/>
              <a:gd name="connsiteX13" fmla="*/ 4783755 w 4792568"/>
              <a:gd name="connsiteY13" fmla="*/ 15602 h 5352811"/>
              <a:gd name="connsiteX14" fmla="*/ 4754880 w 4792568"/>
              <a:gd name="connsiteY14" fmla="*/ 1728956 h 5352811"/>
              <a:gd name="connsiteX15" fmla="*/ 3863656 w 4792568"/>
              <a:gd name="connsiteY15" fmla="*/ 2548911 h 5352811"/>
              <a:gd name="connsiteX16" fmla="*/ 2403208 w 4792568"/>
              <a:gd name="connsiteY16" fmla="*/ 2551619 h 5352811"/>
              <a:gd name="connsiteX17" fmla="*/ 2409184 w 4792568"/>
              <a:gd name="connsiteY17" fmla="*/ 1026177 h 5352811"/>
              <a:gd name="connsiteX18" fmla="*/ 3313504 w 4792568"/>
              <a:gd name="connsiteY18" fmla="*/ 25228 h 5352811"/>
              <a:gd name="connsiteX19" fmla="*/ 17929 w 4792568"/>
              <a:gd name="connsiteY19" fmla="*/ 0 h 5352811"/>
              <a:gd name="connsiteX20" fmla="*/ 1262025 w 4792568"/>
              <a:gd name="connsiteY20" fmla="*/ 7299 h 5352811"/>
              <a:gd name="connsiteX21" fmla="*/ 2131540 w 4792568"/>
              <a:gd name="connsiteY21" fmla="*/ 997915 h 5352811"/>
              <a:gd name="connsiteX22" fmla="*/ 2141165 w 4792568"/>
              <a:gd name="connsiteY22" fmla="*/ 5323935 h 5352811"/>
              <a:gd name="connsiteX23" fmla="*/ 870145 w 4792568"/>
              <a:gd name="connsiteY23" fmla="*/ 5326263 h 5352811"/>
              <a:gd name="connsiteX24" fmla="*/ 0 w 4792568"/>
              <a:gd name="connsiteY24" fmla="*/ 4303121 h 5352811"/>
              <a:gd name="connsiteX25" fmla="*/ 17929 w 4792568"/>
              <a:gd name="connsiteY25" fmla="*/ 0 h 5352811"/>
              <a:gd name="connsiteX0" fmla="*/ 2409185 w 4792568"/>
              <a:gd name="connsiteY0" fmla="*/ 2827741 h 5352811"/>
              <a:gd name="connsiteX1" fmla="*/ 3778841 w 4792568"/>
              <a:gd name="connsiteY1" fmla="*/ 2821765 h 5352811"/>
              <a:gd name="connsiteX2" fmla="*/ 4764505 w 4792568"/>
              <a:gd name="connsiteY2" fmla="*/ 3677957 h 5352811"/>
              <a:gd name="connsiteX3" fmla="*/ 4783755 w 4792568"/>
              <a:gd name="connsiteY3" fmla="*/ 5343186 h 5352811"/>
              <a:gd name="connsiteX4" fmla="*/ 3419382 w 4792568"/>
              <a:gd name="connsiteY4" fmla="*/ 5352811 h 5352811"/>
              <a:gd name="connsiteX5" fmla="*/ 2409184 w 4792568"/>
              <a:gd name="connsiteY5" fmla="*/ 4334624 h 5352811"/>
              <a:gd name="connsiteX6" fmla="*/ 2409185 w 4792568"/>
              <a:gd name="connsiteY6" fmla="*/ 2827741 h 5352811"/>
              <a:gd name="connsiteX7" fmla="*/ 1002281 w 4792568"/>
              <a:gd name="connsiteY7" fmla="*/ 611043 h 5352811"/>
              <a:gd name="connsiteX8" fmla="*/ 657496 w 4792568"/>
              <a:gd name="connsiteY8" fmla="*/ 962954 h 5352811"/>
              <a:gd name="connsiteX9" fmla="*/ 1026187 w 4792568"/>
              <a:gd name="connsiteY9" fmla="*/ 1332796 h 5352811"/>
              <a:gd name="connsiteX10" fmla="*/ 1378269 w 4792568"/>
              <a:gd name="connsiteY10" fmla="*/ 972580 h 5352811"/>
              <a:gd name="connsiteX11" fmla="*/ 1002281 w 4792568"/>
              <a:gd name="connsiteY11" fmla="*/ 611043 h 5352811"/>
              <a:gd name="connsiteX12" fmla="*/ 3313504 w 4792568"/>
              <a:gd name="connsiteY12" fmla="*/ 25228 h 5352811"/>
              <a:gd name="connsiteX13" fmla="*/ 4783755 w 4792568"/>
              <a:gd name="connsiteY13" fmla="*/ 15602 h 5352811"/>
              <a:gd name="connsiteX14" fmla="*/ 4754880 w 4792568"/>
              <a:gd name="connsiteY14" fmla="*/ 1728956 h 5352811"/>
              <a:gd name="connsiteX15" fmla="*/ 3863656 w 4792568"/>
              <a:gd name="connsiteY15" fmla="*/ 2548911 h 5352811"/>
              <a:gd name="connsiteX16" fmla="*/ 2403208 w 4792568"/>
              <a:gd name="connsiteY16" fmla="*/ 2551619 h 5352811"/>
              <a:gd name="connsiteX17" fmla="*/ 2409184 w 4792568"/>
              <a:gd name="connsiteY17" fmla="*/ 1026177 h 5352811"/>
              <a:gd name="connsiteX18" fmla="*/ 3313504 w 4792568"/>
              <a:gd name="connsiteY18" fmla="*/ 25228 h 5352811"/>
              <a:gd name="connsiteX19" fmla="*/ 17929 w 4792568"/>
              <a:gd name="connsiteY19" fmla="*/ 0 h 5352811"/>
              <a:gd name="connsiteX20" fmla="*/ 1262025 w 4792568"/>
              <a:gd name="connsiteY20" fmla="*/ 7299 h 5352811"/>
              <a:gd name="connsiteX21" fmla="*/ 2131540 w 4792568"/>
              <a:gd name="connsiteY21" fmla="*/ 997915 h 5352811"/>
              <a:gd name="connsiteX22" fmla="*/ 2141165 w 4792568"/>
              <a:gd name="connsiteY22" fmla="*/ 5323935 h 5352811"/>
              <a:gd name="connsiteX23" fmla="*/ 870145 w 4792568"/>
              <a:gd name="connsiteY23" fmla="*/ 5326263 h 5352811"/>
              <a:gd name="connsiteX24" fmla="*/ 0 w 4792568"/>
              <a:gd name="connsiteY24" fmla="*/ 4303121 h 5352811"/>
              <a:gd name="connsiteX25" fmla="*/ 17929 w 4792568"/>
              <a:gd name="connsiteY25" fmla="*/ 0 h 535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92568" h="5352811">
                <a:moveTo>
                  <a:pt x="2409185" y="2827741"/>
                </a:moveTo>
                <a:lnTo>
                  <a:pt x="3778841" y="2821765"/>
                </a:lnTo>
                <a:cubicBezTo>
                  <a:pt x="4354533" y="2835038"/>
                  <a:pt x="4764505" y="3314713"/>
                  <a:pt x="4764505" y="3677957"/>
                </a:cubicBezTo>
                <a:cubicBezTo>
                  <a:pt x="4780547" y="4271534"/>
                  <a:pt x="4806213" y="4778484"/>
                  <a:pt x="4783755" y="5343186"/>
                </a:cubicBezTo>
                <a:lnTo>
                  <a:pt x="3419382" y="5352811"/>
                </a:lnTo>
                <a:cubicBezTo>
                  <a:pt x="2719254" y="5314310"/>
                  <a:pt x="2418809" y="4830672"/>
                  <a:pt x="2409184" y="4334624"/>
                </a:cubicBezTo>
                <a:cubicBezTo>
                  <a:pt x="2409184" y="3808424"/>
                  <a:pt x="2409185" y="3353941"/>
                  <a:pt x="2409185" y="2827741"/>
                </a:cubicBezTo>
                <a:close/>
                <a:moveTo>
                  <a:pt x="1002281" y="611043"/>
                </a:moveTo>
                <a:cubicBezTo>
                  <a:pt x="750670" y="609438"/>
                  <a:pt x="653512" y="842662"/>
                  <a:pt x="657496" y="962954"/>
                </a:cubicBezTo>
                <a:cubicBezTo>
                  <a:pt x="661480" y="1083246"/>
                  <a:pt x="750669" y="1343144"/>
                  <a:pt x="1026187" y="1332796"/>
                </a:cubicBezTo>
                <a:cubicBezTo>
                  <a:pt x="1301705" y="1322448"/>
                  <a:pt x="1382253" y="1092872"/>
                  <a:pt x="1378269" y="972580"/>
                </a:cubicBezTo>
                <a:cubicBezTo>
                  <a:pt x="1374285" y="852288"/>
                  <a:pt x="1253892" y="612648"/>
                  <a:pt x="1002281" y="611043"/>
                </a:cubicBezTo>
                <a:close/>
                <a:moveTo>
                  <a:pt x="3313504" y="25228"/>
                </a:moveTo>
                <a:cubicBezTo>
                  <a:pt x="3829255" y="9186"/>
                  <a:pt x="4268004" y="31644"/>
                  <a:pt x="4783755" y="15602"/>
                </a:cubicBezTo>
                <a:cubicBezTo>
                  <a:pt x="4780548" y="798475"/>
                  <a:pt x="4806214" y="1157839"/>
                  <a:pt x="4754880" y="1728956"/>
                </a:cubicBezTo>
                <a:cubicBezTo>
                  <a:pt x="4697128" y="2236579"/>
                  <a:pt x="4271223" y="2499082"/>
                  <a:pt x="3863656" y="2548911"/>
                </a:cubicBezTo>
                <a:lnTo>
                  <a:pt x="2403208" y="2551619"/>
                </a:lnTo>
                <a:cubicBezTo>
                  <a:pt x="2403208" y="1993335"/>
                  <a:pt x="2403208" y="1632273"/>
                  <a:pt x="2409184" y="1026177"/>
                </a:cubicBezTo>
                <a:cubicBezTo>
                  <a:pt x="2421137" y="453755"/>
                  <a:pt x="2825132" y="63729"/>
                  <a:pt x="3313504" y="25228"/>
                </a:cubicBezTo>
                <a:close/>
                <a:moveTo>
                  <a:pt x="17929" y="0"/>
                </a:moveTo>
                <a:lnTo>
                  <a:pt x="1262025" y="7299"/>
                </a:lnTo>
                <a:cubicBezTo>
                  <a:pt x="1791834" y="-22583"/>
                  <a:pt x="2150790" y="545486"/>
                  <a:pt x="2131540" y="997915"/>
                </a:cubicBezTo>
                <a:cubicBezTo>
                  <a:pt x="2134748" y="2526549"/>
                  <a:pt x="2137957" y="3795301"/>
                  <a:pt x="2141165" y="5323935"/>
                </a:cubicBezTo>
                <a:lnTo>
                  <a:pt x="870145" y="5326263"/>
                </a:lnTo>
                <a:cubicBezTo>
                  <a:pt x="284598" y="5333561"/>
                  <a:pt x="0" y="4707424"/>
                  <a:pt x="0" y="4303121"/>
                </a:cubicBezTo>
                <a:cubicBezTo>
                  <a:pt x="5976" y="2868747"/>
                  <a:pt x="11953" y="1434374"/>
                  <a:pt x="17929" y="0"/>
                </a:cubicBezTo>
                <a:close/>
              </a:path>
            </a:pathLst>
          </a:custGeom>
        </p:spPr>
        <p:txBody>
          <a:bodyPr wrap="square">
            <a:noAutofit/>
          </a:bodyPr>
          <a:lstStyle/>
          <a:p>
            <a:r>
              <a:rPr lang="sv-SE"/>
              <a:t>Klicka på ikonen för att lägga till en bild</a:t>
            </a:r>
          </a:p>
        </p:txBody>
      </p:sp>
    </p:spTree>
    <p:extLst>
      <p:ext uri="{BB962C8B-B14F-4D97-AF65-F5344CB8AC3E}">
        <p14:creationId xmlns:p14="http://schemas.microsoft.com/office/powerpoint/2010/main" val="942229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14758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9" name="Platshållare för sidfot 8"/>
          <p:cNvSpPr>
            <a:spLocks noGrp="1"/>
          </p:cNvSpPr>
          <p:nvPr>
            <p:ph type="ftr" sz="quarter" idx="11"/>
          </p:nvPr>
        </p:nvSpPr>
        <p:spPr/>
        <p:txBody>
          <a:bodyPr/>
          <a:lstStyle/>
          <a:p>
            <a:endParaRPr lang="sv-SE" dirty="0"/>
          </a:p>
        </p:txBody>
      </p:sp>
      <p:sp>
        <p:nvSpPr>
          <p:cNvPr id="10" name="Platshållare för bildnummer 9"/>
          <p:cNvSpPr>
            <a:spLocks noGrp="1"/>
          </p:cNvSpPr>
          <p:nvPr>
            <p:ph type="sldNum" sz="quarter" idx="12"/>
          </p:nvPr>
        </p:nvSpPr>
        <p:spPr/>
        <p:txBody>
          <a:bodyPr/>
          <a:lstStyle/>
          <a:p>
            <a:fld id="{3534EC4E-653F-44F8-91A4-8055E33ABF2E}" type="slidenum">
              <a:rPr lang="sv-SE" smtClean="0"/>
              <a:pPr/>
              <a:t>‹#›</a:t>
            </a:fld>
            <a:endParaRPr lang="sv-SE" dirty="0"/>
          </a:p>
        </p:txBody>
      </p:sp>
    </p:spTree>
    <p:extLst>
      <p:ext uri="{BB962C8B-B14F-4D97-AF65-F5344CB8AC3E}">
        <p14:creationId xmlns:p14="http://schemas.microsoft.com/office/powerpoint/2010/main" val="291257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CA6B4D-48E0-4426-828C-64D3B6C47C2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43BCF25-A141-4A85-B8F1-95614D0B5F5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71385B4-396E-4A9A-BB65-C9E258FD6569}"/>
              </a:ext>
            </a:extLst>
          </p:cNvPr>
          <p:cNvSpPr>
            <a:spLocks noGrp="1"/>
          </p:cNvSpPr>
          <p:nvPr>
            <p:ph type="dt" sz="half" idx="10"/>
          </p:nvPr>
        </p:nvSpPr>
        <p:spPr/>
        <p:txBody>
          <a:bodyPr/>
          <a:lstStyle/>
          <a:p>
            <a:fld id="{9B688B19-DE1D-40CA-8EFA-C2089F5B9625}" type="datetimeFigureOut">
              <a:rPr lang="sv-SE" smtClean="0"/>
              <a:t>2025-03-14</a:t>
            </a:fld>
            <a:endParaRPr lang="sv-SE" dirty="0"/>
          </a:p>
        </p:txBody>
      </p:sp>
      <p:sp>
        <p:nvSpPr>
          <p:cNvPr id="5" name="Platshållare för sidfot 4">
            <a:extLst>
              <a:ext uri="{FF2B5EF4-FFF2-40B4-BE49-F238E27FC236}">
                <a16:creationId xmlns:a16="http://schemas.microsoft.com/office/drawing/2014/main" id="{06B43282-8700-41F0-950A-5D02A83CE1A9}"/>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66E42141-12CE-4496-9ACA-1C6B5C840CFF}"/>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166376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585712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50996" y="792875"/>
            <a:ext cx="4602804" cy="4873625"/>
          </a:xfrm>
          <a:prstGeom prst="round2DiagRect">
            <a:avLst>
              <a:gd name="adj1" fmla="val 41753"/>
              <a:gd name="adj2" fmla="val 0"/>
            </a:avLst>
          </a:prstGeom>
        </p:spPr>
        <p:txBody>
          <a:bodyPr anchor="t">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2" name="Title 1"/>
          <p:cNvSpPr>
            <a:spLocks noGrp="1"/>
          </p:cNvSpPr>
          <p:nvPr>
            <p:ph type="title"/>
          </p:nvPr>
        </p:nvSpPr>
        <p:spPr>
          <a:xfrm>
            <a:off x="839788" y="457200"/>
            <a:ext cx="4977352" cy="1600200"/>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839788" y="2057400"/>
            <a:ext cx="497735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6203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D79BA1-E9A2-4887-8C73-FEEFE668F35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EF0B126-94EF-4FEA-9649-8E259BA688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A9EE43E-DEB3-4DE7-9737-0111B860321C}"/>
              </a:ext>
            </a:extLst>
          </p:cNvPr>
          <p:cNvSpPr>
            <a:spLocks noGrp="1"/>
          </p:cNvSpPr>
          <p:nvPr>
            <p:ph type="dt" sz="half" idx="10"/>
          </p:nvPr>
        </p:nvSpPr>
        <p:spPr/>
        <p:txBody>
          <a:bodyPr/>
          <a:lstStyle/>
          <a:p>
            <a:fld id="{9B688B19-DE1D-40CA-8EFA-C2089F5B9625}" type="datetimeFigureOut">
              <a:rPr lang="sv-SE" smtClean="0"/>
              <a:t>2025-03-14</a:t>
            </a:fld>
            <a:endParaRPr lang="sv-SE" dirty="0"/>
          </a:p>
        </p:txBody>
      </p:sp>
      <p:sp>
        <p:nvSpPr>
          <p:cNvPr id="5" name="Platshållare för sidfot 4">
            <a:extLst>
              <a:ext uri="{FF2B5EF4-FFF2-40B4-BE49-F238E27FC236}">
                <a16:creationId xmlns:a16="http://schemas.microsoft.com/office/drawing/2014/main" id="{9D56EC27-4651-4E4A-8342-2883A416BB50}"/>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7FFE3770-C994-401D-BA18-B76435AB5157}"/>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146068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7072D-ACCD-4177-8761-04A85263FD7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E2A4067-E000-45E6-A992-D594D262404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DC8A8F4-1704-4E1F-BB8F-74A26263545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711747B-520D-4943-90E1-CC3C200C4E82}"/>
              </a:ext>
            </a:extLst>
          </p:cNvPr>
          <p:cNvSpPr>
            <a:spLocks noGrp="1"/>
          </p:cNvSpPr>
          <p:nvPr>
            <p:ph type="dt" sz="half" idx="10"/>
          </p:nvPr>
        </p:nvSpPr>
        <p:spPr/>
        <p:txBody>
          <a:bodyPr/>
          <a:lstStyle/>
          <a:p>
            <a:fld id="{9B688B19-DE1D-40CA-8EFA-C2089F5B9625}" type="datetimeFigureOut">
              <a:rPr lang="sv-SE" smtClean="0"/>
              <a:t>2025-03-14</a:t>
            </a:fld>
            <a:endParaRPr lang="sv-SE" dirty="0"/>
          </a:p>
        </p:txBody>
      </p:sp>
      <p:sp>
        <p:nvSpPr>
          <p:cNvPr id="6" name="Platshållare för sidfot 5">
            <a:extLst>
              <a:ext uri="{FF2B5EF4-FFF2-40B4-BE49-F238E27FC236}">
                <a16:creationId xmlns:a16="http://schemas.microsoft.com/office/drawing/2014/main" id="{0109142C-807B-4DF5-A789-C33028533761}"/>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57B288A6-ED2A-4970-8EAE-FF0F00760F59}"/>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286708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0CB853-C697-4984-AE09-AADEE9B4CD3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BFC7646-D282-45A7-8F64-E844E8B619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898899B-434A-4955-A34C-5A58220CCC5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4682702-A385-4E3B-A380-0A9190E7A8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1E5B866-3F5B-4986-97CC-B7616E5030A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A4639DA-E045-4F0F-98FE-AFA706DF29C9}"/>
              </a:ext>
            </a:extLst>
          </p:cNvPr>
          <p:cNvSpPr>
            <a:spLocks noGrp="1"/>
          </p:cNvSpPr>
          <p:nvPr>
            <p:ph type="dt" sz="half" idx="10"/>
          </p:nvPr>
        </p:nvSpPr>
        <p:spPr/>
        <p:txBody>
          <a:bodyPr/>
          <a:lstStyle/>
          <a:p>
            <a:fld id="{9B688B19-DE1D-40CA-8EFA-C2089F5B9625}" type="datetimeFigureOut">
              <a:rPr lang="sv-SE" smtClean="0"/>
              <a:t>2025-03-14</a:t>
            </a:fld>
            <a:endParaRPr lang="sv-SE" dirty="0"/>
          </a:p>
        </p:txBody>
      </p:sp>
      <p:sp>
        <p:nvSpPr>
          <p:cNvPr id="8" name="Platshållare för sidfot 7">
            <a:extLst>
              <a:ext uri="{FF2B5EF4-FFF2-40B4-BE49-F238E27FC236}">
                <a16:creationId xmlns:a16="http://schemas.microsoft.com/office/drawing/2014/main" id="{409FB59C-3EB5-4B75-A68D-8B6EDE913DEC}"/>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8680A7E6-8B2D-4DA7-85F1-BE77BB356A2D}"/>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215648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2C23E9-C158-4382-AC02-03D5E364050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6BA1B98-C36A-407F-9F3D-E3211D431694}"/>
              </a:ext>
            </a:extLst>
          </p:cNvPr>
          <p:cNvSpPr>
            <a:spLocks noGrp="1"/>
          </p:cNvSpPr>
          <p:nvPr>
            <p:ph type="dt" sz="half" idx="10"/>
          </p:nvPr>
        </p:nvSpPr>
        <p:spPr/>
        <p:txBody>
          <a:bodyPr/>
          <a:lstStyle/>
          <a:p>
            <a:fld id="{9B688B19-DE1D-40CA-8EFA-C2089F5B9625}" type="datetimeFigureOut">
              <a:rPr lang="sv-SE" smtClean="0"/>
              <a:t>2025-03-14</a:t>
            </a:fld>
            <a:endParaRPr lang="sv-SE" dirty="0"/>
          </a:p>
        </p:txBody>
      </p:sp>
      <p:sp>
        <p:nvSpPr>
          <p:cNvPr id="4" name="Platshållare för sidfot 3">
            <a:extLst>
              <a:ext uri="{FF2B5EF4-FFF2-40B4-BE49-F238E27FC236}">
                <a16:creationId xmlns:a16="http://schemas.microsoft.com/office/drawing/2014/main" id="{8E4C37BE-E793-4CF0-87B8-6A4A6A0A97FF}"/>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7E1AE592-DE65-4241-BD5A-6CB7361F66F1}"/>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266858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ABB89D4-AC41-4365-96E1-89C7B4CB58E5}"/>
              </a:ext>
            </a:extLst>
          </p:cNvPr>
          <p:cNvSpPr>
            <a:spLocks noGrp="1"/>
          </p:cNvSpPr>
          <p:nvPr>
            <p:ph type="dt" sz="half" idx="10"/>
          </p:nvPr>
        </p:nvSpPr>
        <p:spPr/>
        <p:txBody>
          <a:bodyPr/>
          <a:lstStyle/>
          <a:p>
            <a:fld id="{9B688B19-DE1D-40CA-8EFA-C2089F5B9625}" type="datetimeFigureOut">
              <a:rPr lang="sv-SE" smtClean="0"/>
              <a:t>2025-03-14</a:t>
            </a:fld>
            <a:endParaRPr lang="sv-SE" dirty="0"/>
          </a:p>
        </p:txBody>
      </p:sp>
      <p:sp>
        <p:nvSpPr>
          <p:cNvPr id="3" name="Platshållare för sidfot 2">
            <a:extLst>
              <a:ext uri="{FF2B5EF4-FFF2-40B4-BE49-F238E27FC236}">
                <a16:creationId xmlns:a16="http://schemas.microsoft.com/office/drawing/2014/main" id="{FA35670D-CF7E-4B12-AEB1-61FCDC4D0981}"/>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2542829C-9C30-47E9-934D-97B22F2F3656}"/>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236919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F144BC-4007-4721-9BC4-7A0E25544D6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9B2638-4D02-4381-A99D-8BA3C48BF6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5864829-FE99-40A9-B6EA-1C590BE2A2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564D917-54D8-430B-8AA8-C17AAED92A40}"/>
              </a:ext>
            </a:extLst>
          </p:cNvPr>
          <p:cNvSpPr>
            <a:spLocks noGrp="1"/>
          </p:cNvSpPr>
          <p:nvPr>
            <p:ph type="dt" sz="half" idx="10"/>
          </p:nvPr>
        </p:nvSpPr>
        <p:spPr/>
        <p:txBody>
          <a:bodyPr/>
          <a:lstStyle/>
          <a:p>
            <a:fld id="{9B688B19-DE1D-40CA-8EFA-C2089F5B9625}" type="datetimeFigureOut">
              <a:rPr lang="sv-SE" smtClean="0"/>
              <a:t>2025-03-14</a:t>
            </a:fld>
            <a:endParaRPr lang="sv-SE" dirty="0"/>
          </a:p>
        </p:txBody>
      </p:sp>
      <p:sp>
        <p:nvSpPr>
          <p:cNvPr id="6" name="Platshållare för sidfot 5">
            <a:extLst>
              <a:ext uri="{FF2B5EF4-FFF2-40B4-BE49-F238E27FC236}">
                <a16:creationId xmlns:a16="http://schemas.microsoft.com/office/drawing/2014/main" id="{CC5D2F4A-6A9F-40B8-830B-EE006D48B578}"/>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3AA97176-3E86-4E95-AC6C-F24B3221AE25}"/>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403137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12D590-9474-4909-B0C5-024FB024DAF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DFA24D5-C183-48C0-8244-2A2C8AA97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EC77A8DA-35C7-4FD3-851E-F07D8C4DEF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84C2DC5-D847-426A-B9D3-BDB1B74A98BB}"/>
              </a:ext>
            </a:extLst>
          </p:cNvPr>
          <p:cNvSpPr>
            <a:spLocks noGrp="1"/>
          </p:cNvSpPr>
          <p:nvPr>
            <p:ph type="dt" sz="half" idx="10"/>
          </p:nvPr>
        </p:nvSpPr>
        <p:spPr/>
        <p:txBody>
          <a:bodyPr/>
          <a:lstStyle/>
          <a:p>
            <a:fld id="{9B688B19-DE1D-40CA-8EFA-C2089F5B9625}" type="datetimeFigureOut">
              <a:rPr lang="sv-SE" smtClean="0"/>
              <a:t>2025-03-14</a:t>
            </a:fld>
            <a:endParaRPr lang="sv-SE" dirty="0"/>
          </a:p>
        </p:txBody>
      </p:sp>
      <p:sp>
        <p:nvSpPr>
          <p:cNvPr id="6" name="Platshållare för sidfot 5">
            <a:extLst>
              <a:ext uri="{FF2B5EF4-FFF2-40B4-BE49-F238E27FC236}">
                <a16:creationId xmlns:a16="http://schemas.microsoft.com/office/drawing/2014/main" id="{56204F29-5305-4D77-85DD-16102AB292EA}"/>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284AB22-726E-4936-87AA-0E59F0ACF9A0}"/>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3475629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F7C89F3-8085-4B18-8935-65D16CDEEE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B2BB892-3C55-4F39-9276-24EAFCDC87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DC9B5EE-B153-478D-BEEA-FB4C50014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88B19-DE1D-40CA-8EFA-C2089F5B9625}" type="datetimeFigureOut">
              <a:rPr lang="sv-SE" smtClean="0"/>
              <a:t>2025-03-14</a:t>
            </a:fld>
            <a:endParaRPr lang="sv-SE" dirty="0"/>
          </a:p>
        </p:txBody>
      </p:sp>
      <p:sp>
        <p:nvSpPr>
          <p:cNvPr id="5" name="Platshållare för sidfot 4">
            <a:extLst>
              <a:ext uri="{FF2B5EF4-FFF2-40B4-BE49-F238E27FC236}">
                <a16:creationId xmlns:a16="http://schemas.microsoft.com/office/drawing/2014/main" id="{EF184F8C-9203-4C6B-A5C3-54481E735D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5263A1C2-09E8-45AC-835D-F351C35235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36393-2C67-4004-AAF6-BA066ADD2317}" type="slidenum">
              <a:rPr lang="sv-SE" smtClean="0"/>
              <a:t>‹#›</a:t>
            </a:fld>
            <a:endParaRPr lang="sv-SE" dirty="0"/>
          </a:p>
        </p:txBody>
      </p:sp>
    </p:spTree>
    <p:extLst>
      <p:ext uri="{BB962C8B-B14F-4D97-AF65-F5344CB8AC3E}">
        <p14:creationId xmlns:p14="http://schemas.microsoft.com/office/powerpoint/2010/main" val="3577723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sv-SE" dirty="0"/>
              <a:t>Klicka här för att ändra format</a:t>
            </a:r>
            <a:endParaRPr lang="en-US" dirty="0"/>
          </a:p>
        </p:txBody>
      </p:sp>
      <p:sp>
        <p:nvSpPr>
          <p:cNvPr id="3" name="Text Placeholder 2"/>
          <p:cNvSpPr>
            <a:spLocks noGrp="1"/>
          </p:cNvSpPr>
          <p:nvPr>
            <p:ph type="body" idx="1"/>
          </p:nvPr>
        </p:nvSpPr>
        <p:spPr>
          <a:xfrm>
            <a:off x="838200" y="1825625"/>
            <a:ext cx="10515600" cy="427699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sv-SE"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3534EC4E-653F-44F8-91A4-8055E33ABF2E}" type="slidenum">
              <a:rPr lang="sv-SE" smtClean="0"/>
              <a:pPr/>
              <a:t>‹#›</a:t>
            </a:fld>
            <a:endParaRPr lang="sv-SE" dirty="0"/>
          </a:p>
        </p:txBody>
      </p:sp>
      <p:cxnSp>
        <p:nvCxnSpPr>
          <p:cNvPr id="7" name="Rak 6"/>
          <p:cNvCxnSpPr/>
          <p:nvPr userDrawn="1"/>
        </p:nvCxnSpPr>
        <p:spPr>
          <a:xfrm>
            <a:off x="838200" y="6229488"/>
            <a:ext cx="10538388" cy="0"/>
          </a:xfrm>
          <a:prstGeom prst="line">
            <a:avLst/>
          </a:prstGeom>
          <a:ln w="19050">
            <a:solidFill>
              <a:srgbClr val="E13288"/>
            </a:solidFill>
          </a:ln>
        </p:spPr>
        <p:style>
          <a:lnRef idx="1">
            <a:schemeClr val="accent1"/>
          </a:lnRef>
          <a:fillRef idx="0">
            <a:schemeClr val="accent1"/>
          </a:fillRef>
          <a:effectRef idx="0">
            <a:schemeClr val="accent1"/>
          </a:effectRef>
          <a:fontRef idx="minor">
            <a:schemeClr val="tx1"/>
          </a:fontRef>
        </p:style>
      </p:cxnSp>
      <p:pic>
        <p:nvPicPr>
          <p:cNvPr id="10" name="Bildobjekt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01903" y="6301496"/>
            <a:ext cx="1368182" cy="419865"/>
          </a:xfrm>
          <a:prstGeom prst="rect">
            <a:avLst/>
          </a:prstGeom>
        </p:spPr>
      </p:pic>
    </p:spTree>
    <p:extLst>
      <p:ext uri="{BB962C8B-B14F-4D97-AF65-F5344CB8AC3E}">
        <p14:creationId xmlns:p14="http://schemas.microsoft.com/office/powerpoint/2010/main" val="955250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regionkronoberg.se/barnensbastagall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80978E4E-DB99-461B-ACC2-73B5B9D89E77}"/>
              </a:ext>
            </a:extLst>
          </p:cNvPr>
          <p:cNvPicPr>
            <a:picLocks noChangeAspect="1"/>
          </p:cNvPicPr>
          <p:nvPr/>
        </p:nvPicPr>
        <p:blipFill rotWithShape="1">
          <a:blip r:embed="rId3"/>
          <a:srcRect l="37925" t="28770" r="37798" b="14130"/>
          <a:stretch/>
        </p:blipFill>
        <p:spPr>
          <a:xfrm>
            <a:off x="176980" y="887234"/>
            <a:ext cx="5830529" cy="5226844"/>
          </a:xfrm>
          <a:prstGeom prst="rect">
            <a:avLst/>
          </a:prstGeom>
        </p:spPr>
      </p:pic>
      <p:pic>
        <p:nvPicPr>
          <p:cNvPr id="6" name="Platshållare för innehåll 4">
            <a:extLst>
              <a:ext uri="{FF2B5EF4-FFF2-40B4-BE49-F238E27FC236}">
                <a16:creationId xmlns:a16="http://schemas.microsoft.com/office/drawing/2014/main" id="{6A4923D1-DD71-492B-8C0F-B97E25DC212B}"/>
              </a:ext>
            </a:extLst>
          </p:cNvPr>
          <p:cNvPicPr>
            <a:picLocks noChangeAspect="1"/>
          </p:cNvPicPr>
          <p:nvPr/>
        </p:nvPicPr>
        <p:blipFill rotWithShape="1">
          <a:blip r:embed="rId4"/>
          <a:srcRect l="25596" t="28770" r="26359" b="16322"/>
          <a:stretch/>
        </p:blipFill>
        <p:spPr>
          <a:xfrm>
            <a:off x="5496732" y="1717808"/>
            <a:ext cx="6414554" cy="3422383"/>
          </a:xfrm>
          <a:prstGeom prst="rect">
            <a:avLst/>
          </a:prstGeom>
        </p:spPr>
      </p:pic>
      <p:sp>
        <p:nvSpPr>
          <p:cNvPr id="8" name="Rubrik 1">
            <a:extLst>
              <a:ext uri="{FF2B5EF4-FFF2-40B4-BE49-F238E27FC236}">
                <a16:creationId xmlns:a16="http://schemas.microsoft.com/office/drawing/2014/main" id="{1081B836-52A9-4FDC-99D4-AE2333B5FF13}"/>
              </a:ext>
            </a:extLst>
          </p:cNvPr>
          <p:cNvSpPr txBox="1">
            <a:spLocks/>
          </p:cNvSpPr>
          <p:nvPr/>
        </p:nvSpPr>
        <p:spPr>
          <a:xfrm>
            <a:off x="7186153" y="504307"/>
            <a:ext cx="414110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200" b="1" dirty="0"/>
              <a:t>Arbetssätt vid upptäckt</a:t>
            </a:r>
          </a:p>
        </p:txBody>
      </p:sp>
      <p:sp>
        <p:nvSpPr>
          <p:cNvPr id="2" name="Rubrik 1">
            <a:extLst>
              <a:ext uri="{FF2B5EF4-FFF2-40B4-BE49-F238E27FC236}">
                <a16:creationId xmlns:a16="http://schemas.microsoft.com/office/drawing/2014/main" id="{D12B9BAC-20C5-428D-94CD-2E3386B07779}"/>
              </a:ext>
            </a:extLst>
          </p:cNvPr>
          <p:cNvSpPr>
            <a:spLocks noGrp="1"/>
          </p:cNvSpPr>
          <p:nvPr>
            <p:ph type="title"/>
          </p:nvPr>
        </p:nvSpPr>
        <p:spPr>
          <a:xfrm>
            <a:off x="1463835" y="102154"/>
            <a:ext cx="3881284" cy="1064934"/>
          </a:xfrm>
        </p:spPr>
        <p:txBody>
          <a:bodyPr>
            <a:noAutofit/>
          </a:bodyPr>
          <a:lstStyle/>
          <a:p>
            <a:r>
              <a:rPr lang="sv-SE" sz="3200" b="1" dirty="0"/>
              <a:t>Kronobarnsmodellen</a:t>
            </a:r>
          </a:p>
        </p:txBody>
      </p:sp>
      <p:pic>
        <p:nvPicPr>
          <p:cNvPr id="7" name="Bildobjekt 6">
            <a:extLst>
              <a:ext uri="{FF2B5EF4-FFF2-40B4-BE49-F238E27FC236}">
                <a16:creationId xmlns:a16="http://schemas.microsoft.com/office/drawing/2014/main" id="{C38DF038-294F-42BE-B431-87C349DC52BC}"/>
              </a:ext>
            </a:extLst>
          </p:cNvPr>
          <p:cNvPicPr>
            <a:picLocks noChangeAspect="1"/>
          </p:cNvPicPr>
          <p:nvPr/>
        </p:nvPicPr>
        <p:blipFill rotWithShape="1">
          <a:blip r:embed="rId5"/>
          <a:srcRect l="32420" t="26711" r="31935" b="8819"/>
          <a:stretch/>
        </p:blipFill>
        <p:spPr>
          <a:xfrm>
            <a:off x="5496732" y="2530309"/>
            <a:ext cx="1956120" cy="1990141"/>
          </a:xfrm>
          <a:prstGeom prst="ellipse">
            <a:avLst/>
          </a:prstGeom>
        </p:spPr>
      </p:pic>
    </p:spTree>
    <p:extLst>
      <p:ext uri="{BB962C8B-B14F-4D97-AF65-F5344CB8AC3E}">
        <p14:creationId xmlns:p14="http://schemas.microsoft.com/office/powerpoint/2010/main" val="791644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76EE693-6E01-4386-806C-405384408DDA}"/>
              </a:ext>
            </a:extLst>
          </p:cNvPr>
          <p:cNvPicPr>
            <a:picLocks noGrp="1" noChangeAspect="1"/>
          </p:cNvPicPr>
          <p:nvPr>
            <p:ph idx="1"/>
          </p:nvPr>
        </p:nvPicPr>
        <p:blipFill rotWithShape="1">
          <a:blip r:embed="rId3"/>
          <a:srcRect l="41300" t="28770" r="26359" b="16322"/>
          <a:stretch/>
        </p:blipFill>
        <p:spPr>
          <a:xfrm>
            <a:off x="192445" y="816465"/>
            <a:ext cx="7492183" cy="5938296"/>
          </a:xfrm>
        </p:spPr>
      </p:pic>
      <p:sp>
        <p:nvSpPr>
          <p:cNvPr id="4" name="Rektangel 3">
            <a:extLst>
              <a:ext uri="{FF2B5EF4-FFF2-40B4-BE49-F238E27FC236}">
                <a16:creationId xmlns:a16="http://schemas.microsoft.com/office/drawing/2014/main" id="{A7631C2D-252B-4120-B4D6-D7FBA2C0A5FE}"/>
              </a:ext>
            </a:extLst>
          </p:cNvPr>
          <p:cNvSpPr/>
          <p:nvPr/>
        </p:nvSpPr>
        <p:spPr>
          <a:xfrm rot="2535349">
            <a:off x="3584601" y="855793"/>
            <a:ext cx="1111045" cy="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ktangel 5">
            <a:extLst>
              <a:ext uri="{FF2B5EF4-FFF2-40B4-BE49-F238E27FC236}">
                <a16:creationId xmlns:a16="http://schemas.microsoft.com/office/drawing/2014/main" id="{04E7A2AC-E42F-444B-A22D-DFA4B55ED410}"/>
              </a:ext>
            </a:extLst>
          </p:cNvPr>
          <p:cNvSpPr/>
          <p:nvPr/>
        </p:nvSpPr>
        <p:spPr>
          <a:xfrm rot="8376993">
            <a:off x="3726821" y="1389795"/>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1" name="Rektangel 10">
            <a:extLst>
              <a:ext uri="{FF2B5EF4-FFF2-40B4-BE49-F238E27FC236}">
                <a16:creationId xmlns:a16="http://schemas.microsoft.com/office/drawing/2014/main" id="{F326C09A-36BF-41BD-A1FF-E642660C4191}"/>
              </a:ext>
            </a:extLst>
          </p:cNvPr>
          <p:cNvSpPr/>
          <p:nvPr/>
        </p:nvSpPr>
        <p:spPr>
          <a:xfrm>
            <a:off x="4180075" y="816465"/>
            <a:ext cx="3541824" cy="5860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6DEA7ED8-C672-4EB7-8943-A3932058AD8E}"/>
              </a:ext>
            </a:extLst>
          </p:cNvPr>
          <p:cNvSpPr>
            <a:spLocks noGrp="1"/>
          </p:cNvSpPr>
          <p:nvPr>
            <p:ph type="title"/>
          </p:nvPr>
        </p:nvSpPr>
        <p:spPr>
          <a:xfrm>
            <a:off x="796409" y="0"/>
            <a:ext cx="10815487" cy="1325563"/>
          </a:xfrm>
        </p:spPr>
        <p:txBody>
          <a:bodyPr/>
          <a:lstStyle/>
          <a:p>
            <a:pPr algn="ctr"/>
            <a:r>
              <a:rPr lang="sv-SE" dirty="0"/>
              <a:t>Arbetssätt vid upptäckt</a:t>
            </a:r>
          </a:p>
        </p:txBody>
      </p:sp>
      <p:sp>
        <p:nvSpPr>
          <p:cNvPr id="9" name="Rektangel 8">
            <a:extLst>
              <a:ext uri="{FF2B5EF4-FFF2-40B4-BE49-F238E27FC236}">
                <a16:creationId xmlns:a16="http://schemas.microsoft.com/office/drawing/2014/main" id="{BFD483E0-7410-4045-B16F-E9EDFF5FF561}"/>
              </a:ext>
            </a:extLst>
          </p:cNvPr>
          <p:cNvSpPr/>
          <p:nvPr/>
        </p:nvSpPr>
        <p:spPr>
          <a:xfrm rot="2535349">
            <a:off x="3476006" y="5758493"/>
            <a:ext cx="1111045" cy="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ktangel 9">
            <a:extLst>
              <a:ext uri="{FF2B5EF4-FFF2-40B4-BE49-F238E27FC236}">
                <a16:creationId xmlns:a16="http://schemas.microsoft.com/office/drawing/2014/main" id="{654A2C3E-8362-434D-A45E-ABAB421050BC}"/>
              </a:ext>
            </a:extLst>
          </p:cNvPr>
          <p:cNvSpPr/>
          <p:nvPr/>
        </p:nvSpPr>
        <p:spPr>
          <a:xfrm rot="8376993">
            <a:off x="3681792" y="6269119"/>
            <a:ext cx="1111045"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C4EBBFEE-1FE5-4B5B-A0C4-5CC3330CCF9D}"/>
              </a:ext>
            </a:extLst>
          </p:cNvPr>
          <p:cNvSpPr/>
          <p:nvPr/>
        </p:nvSpPr>
        <p:spPr>
          <a:xfrm rot="8086434">
            <a:off x="-650330" y="1190032"/>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3" name="Rektangel 12">
            <a:extLst>
              <a:ext uri="{FF2B5EF4-FFF2-40B4-BE49-F238E27FC236}">
                <a16:creationId xmlns:a16="http://schemas.microsoft.com/office/drawing/2014/main" id="{AF354BD0-88DA-4CED-B1AD-304FD9E4FA2F}"/>
              </a:ext>
            </a:extLst>
          </p:cNvPr>
          <p:cNvSpPr/>
          <p:nvPr/>
        </p:nvSpPr>
        <p:spPr>
          <a:xfrm rot="8376993">
            <a:off x="3197094" y="1914310"/>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4" name="Rektangel 13">
            <a:extLst>
              <a:ext uri="{FF2B5EF4-FFF2-40B4-BE49-F238E27FC236}">
                <a16:creationId xmlns:a16="http://schemas.microsoft.com/office/drawing/2014/main" id="{DB51EEE3-0966-4A5B-BB04-0103E3093FB2}"/>
              </a:ext>
            </a:extLst>
          </p:cNvPr>
          <p:cNvSpPr/>
          <p:nvPr/>
        </p:nvSpPr>
        <p:spPr>
          <a:xfrm rot="8086434">
            <a:off x="-703346" y="6047613"/>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8" name="Rektangel 17">
            <a:extLst>
              <a:ext uri="{FF2B5EF4-FFF2-40B4-BE49-F238E27FC236}">
                <a16:creationId xmlns:a16="http://schemas.microsoft.com/office/drawing/2014/main" id="{9ADFF60D-25EE-4437-AD72-053938A20747}"/>
              </a:ext>
            </a:extLst>
          </p:cNvPr>
          <p:cNvSpPr/>
          <p:nvPr/>
        </p:nvSpPr>
        <p:spPr>
          <a:xfrm rot="8086434">
            <a:off x="-691470" y="2067945"/>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20" name="Tankebubbla: moln 19">
            <a:extLst>
              <a:ext uri="{FF2B5EF4-FFF2-40B4-BE49-F238E27FC236}">
                <a16:creationId xmlns:a16="http://schemas.microsoft.com/office/drawing/2014/main" id="{DC1AADD5-505C-4183-8FDE-77708319F26B}"/>
              </a:ext>
            </a:extLst>
          </p:cNvPr>
          <p:cNvSpPr/>
          <p:nvPr/>
        </p:nvSpPr>
        <p:spPr>
          <a:xfrm>
            <a:off x="7257087" y="662781"/>
            <a:ext cx="4715840" cy="5532437"/>
          </a:xfrm>
          <a:prstGeom prst="cloudCallout">
            <a:avLst>
              <a:gd name="adj1" fmla="val -69012"/>
              <a:gd name="adj2" fmla="val -3699"/>
            </a:avLst>
          </a:prstGeom>
          <a:solidFill>
            <a:srgbClr val="FED0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ubrik 1">
            <a:extLst>
              <a:ext uri="{FF2B5EF4-FFF2-40B4-BE49-F238E27FC236}">
                <a16:creationId xmlns:a16="http://schemas.microsoft.com/office/drawing/2014/main" id="{B24AB495-BD3B-4F2E-A5A1-65D59F39DA3A}"/>
              </a:ext>
            </a:extLst>
          </p:cNvPr>
          <p:cNvSpPr txBox="1">
            <a:spLocks/>
          </p:cNvSpPr>
          <p:nvPr/>
        </p:nvSpPr>
        <p:spPr>
          <a:xfrm>
            <a:off x="7721899" y="2700314"/>
            <a:ext cx="4168704" cy="19790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l" defTabSz="914400" rtl="0" eaLnBrk="1" fontAlgn="auto" latinLnBrk="0" hangingPunct="1">
              <a:lnSpc>
                <a:spcPct val="100000"/>
              </a:lnSpc>
              <a:spcBef>
                <a:spcPct val="0"/>
              </a:spcBef>
              <a:spcAft>
                <a:spcPts val="0"/>
              </a:spcAft>
              <a:buClrTx/>
              <a:buSzTx/>
              <a:tabLst/>
              <a:defRPr/>
            </a:pPr>
            <a:r>
              <a:rPr lang="sv-SE" sz="2000" b="1" dirty="0">
                <a:solidFill>
                  <a:prstClr val="black"/>
                </a:solidFill>
                <a:latin typeface="Calibri Light" panose="020F0302020204030204"/>
              </a:rPr>
              <a:t>Kan barnets behov av stöd uppfyllas inom </a:t>
            </a:r>
            <a:r>
              <a:rPr lang="sv-SE" sz="2400" b="1" u="sng" dirty="0">
                <a:solidFill>
                  <a:prstClr val="black"/>
                </a:solidFill>
                <a:latin typeface="Calibri Light" panose="020F0302020204030204"/>
              </a:rPr>
              <a:t>en </a:t>
            </a:r>
            <a:r>
              <a:rPr lang="sv-SE" sz="2400" b="1" dirty="0">
                <a:solidFill>
                  <a:prstClr val="black"/>
                </a:solidFill>
                <a:latin typeface="Calibri Light" panose="020F0302020204030204"/>
              </a:rPr>
              <a:t>annan</a:t>
            </a:r>
            <a:r>
              <a:rPr lang="sv-SE" sz="2000" b="1" dirty="0">
                <a:solidFill>
                  <a:prstClr val="black"/>
                </a:solidFill>
                <a:latin typeface="Calibri Light" panose="020F0302020204030204"/>
              </a:rPr>
              <a:t> enskild verksamhet?</a:t>
            </a:r>
          </a:p>
          <a:p>
            <a:pPr marR="0" lvl="0" algn="l" defTabSz="914400" rtl="0" eaLnBrk="1" fontAlgn="auto" latinLnBrk="0" hangingPunct="1">
              <a:lnSpc>
                <a:spcPct val="100000"/>
              </a:lnSpc>
              <a:spcBef>
                <a:spcPct val="0"/>
              </a:spcBef>
              <a:spcAft>
                <a:spcPts val="0"/>
              </a:spcAft>
              <a:buClrTx/>
              <a:buSzTx/>
              <a:tabLst/>
              <a:defRPr/>
            </a:pPr>
            <a:endParaRPr lang="sv-SE" sz="2000" dirty="0">
              <a:solidFill>
                <a:prstClr val="black"/>
              </a:solidFill>
              <a:latin typeface="Calibri Light" panose="020F0302020204030204"/>
            </a:endParaRPr>
          </a:p>
          <a:p>
            <a:pPr lvl="0">
              <a:lnSpc>
                <a:spcPct val="100000"/>
              </a:lnSpc>
              <a:defRPr/>
            </a:pPr>
            <a:r>
              <a:rPr lang="sv-SE" sz="2000" dirty="0">
                <a:solidFill>
                  <a:prstClr val="black"/>
                </a:solidFill>
                <a:latin typeface="Calibri Light" panose="020F0302020204030204"/>
              </a:rPr>
              <a:t>I så fall görs en överlämning av materialet till den berörda verksamheten och arbetet inom </a:t>
            </a:r>
            <a:br>
              <a:rPr lang="sv-SE" sz="2000" dirty="0">
                <a:solidFill>
                  <a:prstClr val="black"/>
                </a:solidFill>
                <a:latin typeface="Calibri Light" panose="020F0302020204030204"/>
              </a:rPr>
            </a:br>
            <a:r>
              <a:rPr lang="sv-SE" sz="2000" dirty="0">
                <a:solidFill>
                  <a:prstClr val="black"/>
                </a:solidFill>
                <a:latin typeface="Calibri Light" panose="020F0302020204030204"/>
              </a:rPr>
              <a:t>ramen för </a:t>
            </a:r>
            <a:r>
              <a:rPr lang="sv-SE" sz="2000" dirty="0">
                <a:solidFill>
                  <a:prstClr val="black"/>
                </a:solidFill>
              </a:rPr>
              <a:t>arbetssättet vid </a:t>
            </a:r>
            <a:br>
              <a:rPr lang="sv-SE" sz="2000" dirty="0">
                <a:solidFill>
                  <a:prstClr val="black"/>
                </a:solidFill>
              </a:rPr>
            </a:br>
            <a:r>
              <a:rPr lang="sv-SE" sz="2000" dirty="0">
                <a:solidFill>
                  <a:prstClr val="black"/>
                </a:solidFill>
              </a:rPr>
              <a:t>upptäckt </a:t>
            </a:r>
            <a:r>
              <a:rPr lang="sv-SE" sz="2000" dirty="0">
                <a:solidFill>
                  <a:prstClr val="black"/>
                </a:solidFill>
                <a:latin typeface="Calibri Light" panose="020F0302020204030204"/>
              </a:rPr>
              <a:t>avslutas.</a:t>
            </a:r>
          </a:p>
          <a:p>
            <a:pPr marR="0" lvl="0" algn="l" defTabSz="914400" rtl="0" eaLnBrk="1" fontAlgn="auto" latinLnBrk="0" hangingPunct="1">
              <a:lnSpc>
                <a:spcPct val="100000"/>
              </a:lnSpc>
              <a:spcBef>
                <a:spcPct val="0"/>
              </a:spcBef>
              <a:spcAft>
                <a:spcPts val="0"/>
              </a:spcAft>
              <a:buClrTx/>
              <a:buSzTx/>
              <a:tabLst/>
              <a:defRPr/>
            </a:pPr>
            <a:endParaRPr lang="sv-SE" sz="2000" dirty="0">
              <a:solidFill>
                <a:prstClr val="black"/>
              </a:solidFill>
              <a:latin typeface="Calibri Light" panose="020F0302020204030204"/>
            </a:endParaRPr>
          </a:p>
        </p:txBody>
      </p:sp>
      <p:sp>
        <p:nvSpPr>
          <p:cNvPr id="21" name="Ellips 20">
            <a:extLst>
              <a:ext uri="{FF2B5EF4-FFF2-40B4-BE49-F238E27FC236}">
                <a16:creationId xmlns:a16="http://schemas.microsoft.com/office/drawing/2014/main" id="{BA6C0E97-7AC3-4BAE-852E-3868FE317BB1}"/>
              </a:ext>
            </a:extLst>
          </p:cNvPr>
          <p:cNvSpPr/>
          <p:nvPr/>
        </p:nvSpPr>
        <p:spPr>
          <a:xfrm>
            <a:off x="5394167" y="2454592"/>
            <a:ext cx="614639" cy="54963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2" name="Flödesschema: Uppehåll 21">
            <a:extLst>
              <a:ext uri="{FF2B5EF4-FFF2-40B4-BE49-F238E27FC236}">
                <a16:creationId xmlns:a16="http://schemas.microsoft.com/office/drawing/2014/main" id="{1CF6D828-3283-4AF7-83A4-89B300317FD4}"/>
              </a:ext>
            </a:extLst>
          </p:cNvPr>
          <p:cNvSpPr/>
          <p:nvPr/>
        </p:nvSpPr>
        <p:spPr>
          <a:xfrm rot="16200000">
            <a:off x="5127895" y="3158174"/>
            <a:ext cx="1138297" cy="712999"/>
          </a:xfrm>
          <a:prstGeom prst="flowChartDelay">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3" name="Rubrik 1">
            <a:extLst>
              <a:ext uri="{FF2B5EF4-FFF2-40B4-BE49-F238E27FC236}">
                <a16:creationId xmlns:a16="http://schemas.microsoft.com/office/drawing/2014/main" id="{3595795B-28B3-40FA-8D8E-F25AD806B17B}"/>
              </a:ext>
            </a:extLst>
          </p:cNvPr>
          <p:cNvSpPr txBox="1">
            <a:spLocks/>
          </p:cNvSpPr>
          <p:nvPr/>
        </p:nvSpPr>
        <p:spPr>
          <a:xfrm>
            <a:off x="4445016" y="3953944"/>
            <a:ext cx="259524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2000" b="1" dirty="0"/>
              <a:t>Ansvarig för informations-insamlingen</a:t>
            </a:r>
          </a:p>
        </p:txBody>
      </p:sp>
      <p:sp>
        <p:nvSpPr>
          <p:cNvPr id="24" name="Ellips 23">
            <a:extLst>
              <a:ext uri="{FF2B5EF4-FFF2-40B4-BE49-F238E27FC236}">
                <a16:creationId xmlns:a16="http://schemas.microsoft.com/office/drawing/2014/main" id="{90F292E8-8AA0-442E-A128-BE54F60F2DC0}"/>
              </a:ext>
            </a:extLst>
          </p:cNvPr>
          <p:cNvSpPr/>
          <p:nvPr/>
        </p:nvSpPr>
        <p:spPr>
          <a:xfrm>
            <a:off x="4400941" y="2470358"/>
            <a:ext cx="614639" cy="5496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5" name="Flödesschema: Uppehåll 24">
            <a:extLst>
              <a:ext uri="{FF2B5EF4-FFF2-40B4-BE49-F238E27FC236}">
                <a16:creationId xmlns:a16="http://schemas.microsoft.com/office/drawing/2014/main" id="{CB59F226-8DCA-4788-9153-46BCB3F0D4FF}"/>
              </a:ext>
            </a:extLst>
          </p:cNvPr>
          <p:cNvSpPr/>
          <p:nvPr/>
        </p:nvSpPr>
        <p:spPr>
          <a:xfrm rot="16200000">
            <a:off x="4134669" y="3173940"/>
            <a:ext cx="1138297" cy="71299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6" name="Rubrik 1">
            <a:extLst>
              <a:ext uri="{FF2B5EF4-FFF2-40B4-BE49-F238E27FC236}">
                <a16:creationId xmlns:a16="http://schemas.microsoft.com/office/drawing/2014/main" id="{652DA5D4-65D0-4593-8FA0-4DC09A7E4C3F}"/>
              </a:ext>
            </a:extLst>
          </p:cNvPr>
          <p:cNvSpPr txBox="1">
            <a:spLocks/>
          </p:cNvSpPr>
          <p:nvPr/>
        </p:nvSpPr>
        <p:spPr>
          <a:xfrm>
            <a:off x="3549990" y="1391231"/>
            <a:ext cx="230904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2000" b="1" dirty="0"/>
              <a:t>Barnensbästa-ansvarig</a:t>
            </a:r>
          </a:p>
        </p:txBody>
      </p:sp>
    </p:spTree>
    <p:extLst>
      <p:ext uri="{BB962C8B-B14F-4D97-AF65-F5344CB8AC3E}">
        <p14:creationId xmlns:p14="http://schemas.microsoft.com/office/powerpoint/2010/main" val="379150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76EE693-6E01-4386-806C-405384408DDA}"/>
              </a:ext>
            </a:extLst>
          </p:cNvPr>
          <p:cNvPicPr>
            <a:picLocks noGrp="1" noChangeAspect="1"/>
          </p:cNvPicPr>
          <p:nvPr>
            <p:ph idx="1"/>
          </p:nvPr>
        </p:nvPicPr>
        <p:blipFill rotWithShape="1">
          <a:blip r:embed="rId3"/>
          <a:srcRect l="41300" t="28770" r="26359" b="16322"/>
          <a:stretch/>
        </p:blipFill>
        <p:spPr>
          <a:xfrm>
            <a:off x="192445" y="816465"/>
            <a:ext cx="7492183" cy="5938296"/>
          </a:xfrm>
        </p:spPr>
      </p:pic>
      <p:sp>
        <p:nvSpPr>
          <p:cNvPr id="4" name="Rektangel 3">
            <a:extLst>
              <a:ext uri="{FF2B5EF4-FFF2-40B4-BE49-F238E27FC236}">
                <a16:creationId xmlns:a16="http://schemas.microsoft.com/office/drawing/2014/main" id="{A7631C2D-252B-4120-B4D6-D7FBA2C0A5FE}"/>
              </a:ext>
            </a:extLst>
          </p:cNvPr>
          <p:cNvSpPr/>
          <p:nvPr/>
        </p:nvSpPr>
        <p:spPr>
          <a:xfrm rot="2535349">
            <a:off x="3584601" y="855793"/>
            <a:ext cx="1111045" cy="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ktangel 5">
            <a:extLst>
              <a:ext uri="{FF2B5EF4-FFF2-40B4-BE49-F238E27FC236}">
                <a16:creationId xmlns:a16="http://schemas.microsoft.com/office/drawing/2014/main" id="{04E7A2AC-E42F-444B-A22D-DFA4B55ED410}"/>
              </a:ext>
            </a:extLst>
          </p:cNvPr>
          <p:cNvSpPr/>
          <p:nvPr/>
        </p:nvSpPr>
        <p:spPr>
          <a:xfrm rot="8376993">
            <a:off x="3726821" y="1389795"/>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1" name="Rektangel 10">
            <a:extLst>
              <a:ext uri="{FF2B5EF4-FFF2-40B4-BE49-F238E27FC236}">
                <a16:creationId xmlns:a16="http://schemas.microsoft.com/office/drawing/2014/main" id="{F326C09A-36BF-41BD-A1FF-E642660C4191}"/>
              </a:ext>
            </a:extLst>
          </p:cNvPr>
          <p:cNvSpPr/>
          <p:nvPr/>
        </p:nvSpPr>
        <p:spPr>
          <a:xfrm>
            <a:off x="4142804" y="759803"/>
            <a:ext cx="3541824" cy="5860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6DEA7ED8-C672-4EB7-8943-A3932058AD8E}"/>
              </a:ext>
            </a:extLst>
          </p:cNvPr>
          <p:cNvSpPr>
            <a:spLocks noGrp="1"/>
          </p:cNvSpPr>
          <p:nvPr>
            <p:ph type="title"/>
          </p:nvPr>
        </p:nvSpPr>
        <p:spPr>
          <a:xfrm>
            <a:off x="796409" y="0"/>
            <a:ext cx="10815487" cy="1325563"/>
          </a:xfrm>
        </p:spPr>
        <p:txBody>
          <a:bodyPr/>
          <a:lstStyle/>
          <a:p>
            <a:pPr algn="ctr"/>
            <a:r>
              <a:rPr lang="sv-SE" dirty="0"/>
              <a:t>Arbetssätt vid upptäckt</a:t>
            </a:r>
          </a:p>
        </p:txBody>
      </p:sp>
      <p:sp>
        <p:nvSpPr>
          <p:cNvPr id="9" name="Rektangel 8">
            <a:extLst>
              <a:ext uri="{FF2B5EF4-FFF2-40B4-BE49-F238E27FC236}">
                <a16:creationId xmlns:a16="http://schemas.microsoft.com/office/drawing/2014/main" id="{BFD483E0-7410-4045-B16F-E9EDFF5FF561}"/>
              </a:ext>
            </a:extLst>
          </p:cNvPr>
          <p:cNvSpPr/>
          <p:nvPr/>
        </p:nvSpPr>
        <p:spPr>
          <a:xfrm rot="2535349">
            <a:off x="3476006" y="5758493"/>
            <a:ext cx="1111045" cy="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ktangel 9">
            <a:extLst>
              <a:ext uri="{FF2B5EF4-FFF2-40B4-BE49-F238E27FC236}">
                <a16:creationId xmlns:a16="http://schemas.microsoft.com/office/drawing/2014/main" id="{654A2C3E-8362-434D-A45E-ABAB421050BC}"/>
              </a:ext>
            </a:extLst>
          </p:cNvPr>
          <p:cNvSpPr/>
          <p:nvPr/>
        </p:nvSpPr>
        <p:spPr>
          <a:xfrm rot="8376993">
            <a:off x="3681792" y="6269119"/>
            <a:ext cx="1111045"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C4EBBFEE-1FE5-4B5B-A0C4-5CC3330CCF9D}"/>
              </a:ext>
            </a:extLst>
          </p:cNvPr>
          <p:cNvSpPr/>
          <p:nvPr/>
        </p:nvSpPr>
        <p:spPr>
          <a:xfrm rot="8086434">
            <a:off x="-650330" y="1190032"/>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3" name="Rektangel 12">
            <a:extLst>
              <a:ext uri="{FF2B5EF4-FFF2-40B4-BE49-F238E27FC236}">
                <a16:creationId xmlns:a16="http://schemas.microsoft.com/office/drawing/2014/main" id="{AF354BD0-88DA-4CED-B1AD-304FD9E4FA2F}"/>
              </a:ext>
            </a:extLst>
          </p:cNvPr>
          <p:cNvSpPr/>
          <p:nvPr/>
        </p:nvSpPr>
        <p:spPr>
          <a:xfrm rot="8376993">
            <a:off x="3197094" y="1914310"/>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4" name="Rektangel 13">
            <a:extLst>
              <a:ext uri="{FF2B5EF4-FFF2-40B4-BE49-F238E27FC236}">
                <a16:creationId xmlns:a16="http://schemas.microsoft.com/office/drawing/2014/main" id="{DB51EEE3-0966-4A5B-BB04-0103E3093FB2}"/>
              </a:ext>
            </a:extLst>
          </p:cNvPr>
          <p:cNvSpPr/>
          <p:nvPr/>
        </p:nvSpPr>
        <p:spPr>
          <a:xfrm rot="8086434">
            <a:off x="-703346" y="6047613"/>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8" name="Rektangel 17">
            <a:extLst>
              <a:ext uri="{FF2B5EF4-FFF2-40B4-BE49-F238E27FC236}">
                <a16:creationId xmlns:a16="http://schemas.microsoft.com/office/drawing/2014/main" id="{9ADFF60D-25EE-4437-AD72-053938A20747}"/>
              </a:ext>
            </a:extLst>
          </p:cNvPr>
          <p:cNvSpPr/>
          <p:nvPr/>
        </p:nvSpPr>
        <p:spPr>
          <a:xfrm rot="8086434">
            <a:off x="-691470" y="2067945"/>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20" name="Tankebubbla: moln 19">
            <a:extLst>
              <a:ext uri="{FF2B5EF4-FFF2-40B4-BE49-F238E27FC236}">
                <a16:creationId xmlns:a16="http://schemas.microsoft.com/office/drawing/2014/main" id="{32613CA7-24FE-4B8A-84F8-8DF19F901442}"/>
              </a:ext>
            </a:extLst>
          </p:cNvPr>
          <p:cNvSpPr/>
          <p:nvPr/>
        </p:nvSpPr>
        <p:spPr>
          <a:xfrm>
            <a:off x="7245619" y="662781"/>
            <a:ext cx="4715840" cy="5532437"/>
          </a:xfrm>
          <a:prstGeom prst="cloudCallout">
            <a:avLst>
              <a:gd name="adj1" fmla="val -69012"/>
              <a:gd name="adj2" fmla="val -3699"/>
            </a:avLst>
          </a:prstGeom>
          <a:solidFill>
            <a:srgbClr val="FED0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ubrik 1">
            <a:extLst>
              <a:ext uri="{FF2B5EF4-FFF2-40B4-BE49-F238E27FC236}">
                <a16:creationId xmlns:a16="http://schemas.microsoft.com/office/drawing/2014/main" id="{B24AB495-BD3B-4F2E-A5A1-65D59F39DA3A}"/>
              </a:ext>
            </a:extLst>
          </p:cNvPr>
          <p:cNvSpPr txBox="1">
            <a:spLocks/>
          </p:cNvSpPr>
          <p:nvPr/>
        </p:nvSpPr>
        <p:spPr>
          <a:xfrm>
            <a:off x="7722960" y="1382833"/>
            <a:ext cx="4325347" cy="41061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marR="0" lvl="0" indent="-342900" algn="l" defTabSz="914400" rtl="0" eaLnBrk="1" fontAlgn="auto" latinLnBrk="0" hangingPunct="1">
              <a:lnSpc>
                <a:spcPct val="100000"/>
              </a:lnSpc>
              <a:spcBef>
                <a:spcPct val="0"/>
              </a:spcBef>
              <a:spcAft>
                <a:spcPts val="0"/>
              </a:spcAft>
              <a:buClrTx/>
              <a:buSzTx/>
              <a:buFontTx/>
              <a:buChar char="-"/>
              <a:tabLst/>
              <a:defRPr/>
            </a:pPr>
            <a:endParaRPr lang="sv-SE" sz="2000" dirty="0">
              <a:solidFill>
                <a:prstClr val="black"/>
              </a:solidFill>
              <a:latin typeface="Calibri Light" panose="020F0302020204030204"/>
            </a:endParaRPr>
          </a:p>
          <a:p>
            <a:pPr marR="0" lvl="0" algn="l" defTabSz="914400" rtl="0" eaLnBrk="1" fontAlgn="auto" latinLnBrk="0" hangingPunct="1">
              <a:lnSpc>
                <a:spcPct val="100000"/>
              </a:lnSpc>
              <a:spcBef>
                <a:spcPct val="0"/>
              </a:spcBef>
              <a:spcAft>
                <a:spcPts val="0"/>
              </a:spcAft>
              <a:buClrTx/>
              <a:buSzTx/>
              <a:tabLst/>
              <a:defRPr/>
            </a:pPr>
            <a:r>
              <a:rPr lang="sv-SE" sz="2000" b="1" dirty="0">
                <a:solidFill>
                  <a:prstClr val="black"/>
                </a:solidFill>
                <a:latin typeface="Calibri Light" panose="020F0302020204030204"/>
              </a:rPr>
              <a:t>Kräver barnets behov av stöd att </a:t>
            </a:r>
            <a:r>
              <a:rPr lang="sv-SE" sz="2400" b="1" u="sng" dirty="0">
                <a:solidFill>
                  <a:prstClr val="black"/>
                </a:solidFill>
                <a:latin typeface="Calibri Light" panose="020F0302020204030204"/>
              </a:rPr>
              <a:t>samverkan</a:t>
            </a:r>
            <a:r>
              <a:rPr lang="sv-SE" sz="2400" b="1" dirty="0">
                <a:solidFill>
                  <a:prstClr val="black"/>
                </a:solidFill>
                <a:latin typeface="Calibri Light" panose="020F0302020204030204"/>
              </a:rPr>
              <a:t> </a:t>
            </a:r>
            <a:r>
              <a:rPr lang="sv-SE" sz="2000" b="1" dirty="0">
                <a:solidFill>
                  <a:prstClr val="black"/>
                </a:solidFill>
                <a:latin typeface="Calibri Light" panose="020F0302020204030204"/>
              </a:rPr>
              <a:t>sker mellan olika verksamheter?</a:t>
            </a:r>
          </a:p>
          <a:p>
            <a:pPr marR="0" lvl="0" algn="l" defTabSz="914400" rtl="0" eaLnBrk="1" fontAlgn="auto" latinLnBrk="0" hangingPunct="1">
              <a:lnSpc>
                <a:spcPct val="100000"/>
              </a:lnSpc>
              <a:spcBef>
                <a:spcPct val="0"/>
              </a:spcBef>
              <a:spcAft>
                <a:spcPts val="0"/>
              </a:spcAft>
              <a:buClrTx/>
              <a:buSzTx/>
              <a:tabLst/>
              <a:defRPr/>
            </a:pPr>
            <a:endParaRPr lang="sv-SE" sz="600" dirty="0">
              <a:solidFill>
                <a:prstClr val="black"/>
              </a:solidFill>
              <a:latin typeface="Calibri Light" panose="020F0302020204030204"/>
            </a:endParaRPr>
          </a:p>
          <a:p>
            <a:pPr marR="0" lvl="0" algn="l" defTabSz="914400" rtl="0" eaLnBrk="1" fontAlgn="auto" latinLnBrk="0" hangingPunct="1">
              <a:lnSpc>
                <a:spcPct val="100000"/>
              </a:lnSpc>
              <a:spcBef>
                <a:spcPct val="0"/>
              </a:spcBef>
              <a:spcAft>
                <a:spcPts val="0"/>
              </a:spcAft>
              <a:buClrTx/>
              <a:buSzTx/>
              <a:tabLst/>
              <a:defRPr/>
            </a:pPr>
            <a:r>
              <a:rPr lang="sv-SE" sz="2000" dirty="0">
                <a:solidFill>
                  <a:prstClr val="black"/>
                </a:solidFill>
                <a:latin typeface="Calibri Light" panose="020F0302020204030204"/>
              </a:rPr>
              <a:t>I så fall ska barnensbästa-ansvarig inhämta samtycke från vårdnadshavarna (och äldre barn) för att få dela sådan information.</a:t>
            </a:r>
          </a:p>
          <a:p>
            <a:pPr marR="0" lvl="0" algn="l" defTabSz="914400" rtl="0" eaLnBrk="1" fontAlgn="auto" latinLnBrk="0" hangingPunct="1">
              <a:lnSpc>
                <a:spcPct val="100000"/>
              </a:lnSpc>
              <a:spcBef>
                <a:spcPct val="0"/>
              </a:spcBef>
              <a:spcAft>
                <a:spcPts val="0"/>
              </a:spcAft>
              <a:buClrTx/>
              <a:buSzTx/>
              <a:tabLst/>
              <a:defRPr/>
            </a:pPr>
            <a:endParaRPr lang="sv-SE" sz="600" dirty="0">
              <a:solidFill>
                <a:prstClr val="black"/>
              </a:solidFill>
              <a:latin typeface="Calibri Light" panose="020F0302020204030204"/>
            </a:endParaRPr>
          </a:p>
          <a:p>
            <a:pPr marR="0" lvl="0" algn="l" defTabSz="914400" rtl="0" eaLnBrk="1" fontAlgn="auto" latinLnBrk="0" hangingPunct="1">
              <a:lnSpc>
                <a:spcPct val="100000"/>
              </a:lnSpc>
              <a:spcBef>
                <a:spcPct val="0"/>
              </a:spcBef>
              <a:spcAft>
                <a:spcPts val="0"/>
              </a:spcAft>
              <a:buClrTx/>
              <a:buSzTx/>
              <a:tabLst/>
              <a:defRPr/>
            </a:pPr>
            <a:r>
              <a:rPr lang="sv-SE" sz="2000" dirty="0">
                <a:solidFill>
                  <a:prstClr val="black"/>
                </a:solidFill>
                <a:latin typeface="Calibri Light" panose="020F0302020204030204"/>
              </a:rPr>
              <a:t>De parter som bedöms </a:t>
            </a:r>
            <a:r>
              <a:rPr lang="sv-SE" sz="2000">
                <a:solidFill>
                  <a:prstClr val="black"/>
                </a:solidFill>
                <a:latin typeface="Calibri Light" panose="020F0302020204030204"/>
              </a:rPr>
              <a:t>behöva samverka </a:t>
            </a:r>
            <a:r>
              <a:rPr lang="sv-SE" sz="2000" dirty="0">
                <a:solidFill>
                  <a:prstClr val="black"/>
                </a:solidFill>
                <a:latin typeface="Calibri Light" panose="020F0302020204030204"/>
              </a:rPr>
              <a:t>kallas till möte med vårdnadshavare och (om det </a:t>
            </a:r>
            <a:br>
              <a:rPr lang="sv-SE" sz="2000" dirty="0">
                <a:solidFill>
                  <a:prstClr val="black"/>
                </a:solidFill>
                <a:latin typeface="Calibri Light" panose="020F0302020204030204"/>
              </a:rPr>
            </a:br>
            <a:r>
              <a:rPr lang="sv-SE" sz="2000" dirty="0">
                <a:solidFill>
                  <a:prstClr val="black"/>
                </a:solidFill>
                <a:latin typeface="Calibri Light" panose="020F0302020204030204"/>
              </a:rPr>
              <a:t>bedöms lämpligt) barnet.</a:t>
            </a:r>
          </a:p>
          <a:p>
            <a:pPr marL="342900" marR="0" lvl="0" indent="-342900" algn="l" defTabSz="914400" rtl="0" eaLnBrk="1" fontAlgn="auto" latinLnBrk="0" hangingPunct="1">
              <a:lnSpc>
                <a:spcPct val="100000"/>
              </a:lnSpc>
              <a:spcBef>
                <a:spcPct val="0"/>
              </a:spcBef>
              <a:spcAft>
                <a:spcPts val="0"/>
              </a:spcAft>
              <a:buClrTx/>
              <a:buSzTx/>
              <a:buFontTx/>
              <a:buChar char="-"/>
              <a:tabLst/>
              <a:defRPr/>
            </a:pPr>
            <a:endParaRPr lang="sv-SE" sz="2000" dirty="0">
              <a:solidFill>
                <a:prstClr val="black"/>
              </a:solidFill>
              <a:latin typeface="Calibri Light" panose="020F0302020204030204"/>
            </a:endParaRPr>
          </a:p>
        </p:txBody>
      </p:sp>
      <p:sp>
        <p:nvSpPr>
          <p:cNvPr id="22" name="Ellips 21">
            <a:extLst>
              <a:ext uri="{FF2B5EF4-FFF2-40B4-BE49-F238E27FC236}">
                <a16:creationId xmlns:a16="http://schemas.microsoft.com/office/drawing/2014/main" id="{C2A3314B-5B28-4D44-BBEA-29BEE605C827}"/>
              </a:ext>
            </a:extLst>
          </p:cNvPr>
          <p:cNvSpPr/>
          <p:nvPr/>
        </p:nvSpPr>
        <p:spPr>
          <a:xfrm>
            <a:off x="5394167" y="2454592"/>
            <a:ext cx="614639" cy="54963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3" name="Flödesschema: Uppehåll 22">
            <a:extLst>
              <a:ext uri="{FF2B5EF4-FFF2-40B4-BE49-F238E27FC236}">
                <a16:creationId xmlns:a16="http://schemas.microsoft.com/office/drawing/2014/main" id="{7F080C84-39DD-4D8F-BBB4-AD7BC69EB898}"/>
              </a:ext>
            </a:extLst>
          </p:cNvPr>
          <p:cNvSpPr/>
          <p:nvPr/>
        </p:nvSpPr>
        <p:spPr>
          <a:xfrm rot="16200000">
            <a:off x="5127895" y="3158174"/>
            <a:ext cx="1138297" cy="712999"/>
          </a:xfrm>
          <a:prstGeom prst="flowChartDelay">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4" name="Rubrik 1">
            <a:extLst>
              <a:ext uri="{FF2B5EF4-FFF2-40B4-BE49-F238E27FC236}">
                <a16:creationId xmlns:a16="http://schemas.microsoft.com/office/drawing/2014/main" id="{528FC930-D4CC-45EB-82CE-E6E43C8B8933}"/>
              </a:ext>
            </a:extLst>
          </p:cNvPr>
          <p:cNvSpPr txBox="1">
            <a:spLocks/>
          </p:cNvSpPr>
          <p:nvPr/>
        </p:nvSpPr>
        <p:spPr>
          <a:xfrm>
            <a:off x="4445016" y="3953944"/>
            <a:ext cx="259524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2000" b="1" dirty="0"/>
              <a:t>Ansvarig för informations-insamlingen</a:t>
            </a:r>
          </a:p>
        </p:txBody>
      </p:sp>
      <p:sp>
        <p:nvSpPr>
          <p:cNvPr id="25" name="Ellips 24">
            <a:extLst>
              <a:ext uri="{FF2B5EF4-FFF2-40B4-BE49-F238E27FC236}">
                <a16:creationId xmlns:a16="http://schemas.microsoft.com/office/drawing/2014/main" id="{97C1B610-F5F3-426B-80E1-D6B8DB7C8CA7}"/>
              </a:ext>
            </a:extLst>
          </p:cNvPr>
          <p:cNvSpPr/>
          <p:nvPr/>
        </p:nvSpPr>
        <p:spPr>
          <a:xfrm>
            <a:off x="4400941" y="2470358"/>
            <a:ext cx="614639" cy="5496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6" name="Flödesschema: Uppehåll 25">
            <a:extLst>
              <a:ext uri="{FF2B5EF4-FFF2-40B4-BE49-F238E27FC236}">
                <a16:creationId xmlns:a16="http://schemas.microsoft.com/office/drawing/2014/main" id="{C7D6FB12-A1B7-4BBF-A11B-701A96BDC657}"/>
              </a:ext>
            </a:extLst>
          </p:cNvPr>
          <p:cNvSpPr/>
          <p:nvPr/>
        </p:nvSpPr>
        <p:spPr>
          <a:xfrm rot="16200000">
            <a:off x="4134669" y="3173940"/>
            <a:ext cx="1138297" cy="71299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7" name="Rubrik 1">
            <a:extLst>
              <a:ext uri="{FF2B5EF4-FFF2-40B4-BE49-F238E27FC236}">
                <a16:creationId xmlns:a16="http://schemas.microsoft.com/office/drawing/2014/main" id="{E0877B30-9DA1-4E0F-A5F5-367C8A3191B1}"/>
              </a:ext>
            </a:extLst>
          </p:cNvPr>
          <p:cNvSpPr txBox="1">
            <a:spLocks/>
          </p:cNvSpPr>
          <p:nvPr/>
        </p:nvSpPr>
        <p:spPr>
          <a:xfrm>
            <a:off x="3549990" y="1391231"/>
            <a:ext cx="230904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2000" b="1" dirty="0"/>
              <a:t>Barnensbästa-ansvarig</a:t>
            </a:r>
          </a:p>
        </p:txBody>
      </p:sp>
      <p:pic>
        <p:nvPicPr>
          <p:cNvPr id="7" name="Bildobjekt 6">
            <a:extLst>
              <a:ext uri="{FF2B5EF4-FFF2-40B4-BE49-F238E27FC236}">
                <a16:creationId xmlns:a16="http://schemas.microsoft.com/office/drawing/2014/main" id="{9A1DC7EA-6F68-4AA7-8765-E760DFBA873D}"/>
              </a:ext>
            </a:extLst>
          </p:cNvPr>
          <p:cNvPicPr>
            <a:picLocks noChangeAspect="1"/>
          </p:cNvPicPr>
          <p:nvPr/>
        </p:nvPicPr>
        <p:blipFill rotWithShape="1">
          <a:blip r:embed="rId4"/>
          <a:srcRect l="18848" t="16455" r="18521" b="4812"/>
          <a:stretch/>
        </p:blipFill>
        <p:spPr>
          <a:xfrm>
            <a:off x="105597" y="914399"/>
            <a:ext cx="7284031" cy="5705429"/>
          </a:xfrm>
          <a:prstGeom prst="rect">
            <a:avLst/>
          </a:prstGeom>
          <a:ln>
            <a:solidFill>
              <a:schemeClr val="bg2">
                <a:lumMod val="90000"/>
              </a:schemeClr>
            </a:solidFill>
          </a:ln>
        </p:spPr>
      </p:pic>
    </p:spTree>
    <p:extLst>
      <p:ext uri="{BB962C8B-B14F-4D97-AF65-F5344CB8AC3E}">
        <p14:creationId xmlns:p14="http://schemas.microsoft.com/office/powerpoint/2010/main" val="23326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76EE693-6E01-4386-806C-405384408DDA}"/>
              </a:ext>
            </a:extLst>
          </p:cNvPr>
          <p:cNvPicPr>
            <a:picLocks noGrp="1" noChangeAspect="1"/>
          </p:cNvPicPr>
          <p:nvPr>
            <p:ph idx="1"/>
          </p:nvPr>
        </p:nvPicPr>
        <p:blipFill rotWithShape="1">
          <a:blip r:embed="rId3"/>
          <a:srcRect l="41300" t="28770" r="26359" b="16322"/>
          <a:stretch/>
        </p:blipFill>
        <p:spPr>
          <a:xfrm>
            <a:off x="192445" y="816465"/>
            <a:ext cx="7492183" cy="5938296"/>
          </a:xfrm>
        </p:spPr>
      </p:pic>
      <p:sp>
        <p:nvSpPr>
          <p:cNvPr id="4" name="Rektangel 3">
            <a:extLst>
              <a:ext uri="{FF2B5EF4-FFF2-40B4-BE49-F238E27FC236}">
                <a16:creationId xmlns:a16="http://schemas.microsoft.com/office/drawing/2014/main" id="{A7631C2D-252B-4120-B4D6-D7FBA2C0A5FE}"/>
              </a:ext>
            </a:extLst>
          </p:cNvPr>
          <p:cNvSpPr/>
          <p:nvPr/>
        </p:nvSpPr>
        <p:spPr>
          <a:xfrm rot="2535349">
            <a:off x="3584601" y="855793"/>
            <a:ext cx="1111045" cy="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ktangel 5">
            <a:extLst>
              <a:ext uri="{FF2B5EF4-FFF2-40B4-BE49-F238E27FC236}">
                <a16:creationId xmlns:a16="http://schemas.microsoft.com/office/drawing/2014/main" id="{04E7A2AC-E42F-444B-A22D-DFA4B55ED410}"/>
              </a:ext>
            </a:extLst>
          </p:cNvPr>
          <p:cNvSpPr/>
          <p:nvPr/>
        </p:nvSpPr>
        <p:spPr>
          <a:xfrm rot="8376993">
            <a:off x="3726821" y="1389795"/>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1" name="Rektangel 10">
            <a:extLst>
              <a:ext uri="{FF2B5EF4-FFF2-40B4-BE49-F238E27FC236}">
                <a16:creationId xmlns:a16="http://schemas.microsoft.com/office/drawing/2014/main" id="{F326C09A-36BF-41BD-A1FF-E642660C4191}"/>
              </a:ext>
            </a:extLst>
          </p:cNvPr>
          <p:cNvSpPr/>
          <p:nvPr/>
        </p:nvSpPr>
        <p:spPr>
          <a:xfrm>
            <a:off x="4142804" y="759803"/>
            <a:ext cx="3541824" cy="5860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6DEA7ED8-C672-4EB7-8943-A3932058AD8E}"/>
              </a:ext>
            </a:extLst>
          </p:cNvPr>
          <p:cNvSpPr>
            <a:spLocks noGrp="1"/>
          </p:cNvSpPr>
          <p:nvPr>
            <p:ph type="title"/>
          </p:nvPr>
        </p:nvSpPr>
        <p:spPr>
          <a:xfrm>
            <a:off x="796409" y="0"/>
            <a:ext cx="10815487" cy="1325563"/>
          </a:xfrm>
        </p:spPr>
        <p:txBody>
          <a:bodyPr/>
          <a:lstStyle/>
          <a:p>
            <a:pPr algn="ctr"/>
            <a:r>
              <a:rPr lang="sv-SE" dirty="0"/>
              <a:t>Arbetssätt vid upptäckt</a:t>
            </a:r>
          </a:p>
        </p:txBody>
      </p:sp>
      <p:sp>
        <p:nvSpPr>
          <p:cNvPr id="9" name="Rektangel 8">
            <a:extLst>
              <a:ext uri="{FF2B5EF4-FFF2-40B4-BE49-F238E27FC236}">
                <a16:creationId xmlns:a16="http://schemas.microsoft.com/office/drawing/2014/main" id="{BFD483E0-7410-4045-B16F-E9EDFF5FF561}"/>
              </a:ext>
            </a:extLst>
          </p:cNvPr>
          <p:cNvSpPr/>
          <p:nvPr/>
        </p:nvSpPr>
        <p:spPr>
          <a:xfrm rot="2535349">
            <a:off x="3476006" y="5758493"/>
            <a:ext cx="1111045" cy="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ktangel 9">
            <a:extLst>
              <a:ext uri="{FF2B5EF4-FFF2-40B4-BE49-F238E27FC236}">
                <a16:creationId xmlns:a16="http://schemas.microsoft.com/office/drawing/2014/main" id="{654A2C3E-8362-434D-A45E-ABAB421050BC}"/>
              </a:ext>
            </a:extLst>
          </p:cNvPr>
          <p:cNvSpPr/>
          <p:nvPr/>
        </p:nvSpPr>
        <p:spPr>
          <a:xfrm rot="8376993">
            <a:off x="3681792" y="6269119"/>
            <a:ext cx="1111045"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C4EBBFEE-1FE5-4B5B-A0C4-5CC3330CCF9D}"/>
              </a:ext>
            </a:extLst>
          </p:cNvPr>
          <p:cNvSpPr/>
          <p:nvPr/>
        </p:nvSpPr>
        <p:spPr>
          <a:xfrm rot="8086434">
            <a:off x="-650330" y="1190032"/>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3" name="Rektangel 12">
            <a:extLst>
              <a:ext uri="{FF2B5EF4-FFF2-40B4-BE49-F238E27FC236}">
                <a16:creationId xmlns:a16="http://schemas.microsoft.com/office/drawing/2014/main" id="{AF354BD0-88DA-4CED-B1AD-304FD9E4FA2F}"/>
              </a:ext>
            </a:extLst>
          </p:cNvPr>
          <p:cNvSpPr/>
          <p:nvPr/>
        </p:nvSpPr>
        <p:spPr>
          <a:xfrm rot="8376993">
            <a:off x="3197094" y="1914310"/>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4" name="Rektangel 13">
            <a:extLst>
              <a:ext uri="{FF2B5EF4-FFF2-40B4-BE49-F238E27FC236}">
                <a16:creationId xmlns:a16="http://schemas.microsoft.com/office/drawing/2014/main" id="{DB51EEE3-0966-4A5B-BB04-0103E3093FB2}"/>
              </a:ext>
            </a:extLst>
          </p:cNvPr>
          <p:cNvSpPr/>
          <p:nvPr/>
        </p:nvSpPr>
        <p:spPr>
          <a:xfrm rot="8086434">
            <a:off x="-703346" y="6047613"/>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8" name="Rektangel 17">
            <a:extLst>
              <a:ext uri="{FF2B5EF4-FFF2-40B4-BE49-F238E27FC236}">
                <a16:creationId xmlns:a16="http://schemas.microsoft.com/office/drawing/2014/main" id="{9ADFF60D-25EE-4437-AD72-053938A20747}"/>
              </a:ext>
            </a:extLst>
          </p:cNvPr>
          <p:cNvSpPr/>
          <p:nvPr/>
        </p:nvSpPr>
        <p:spPr>
          <a:xfrm rot="8086434">
            <a:off x="-691470" y="2067945"/>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20" name="Tankebubbla: moln 19">
            <a:extLst>
              <a:ext uri="{FF2B5EF4-FFF2-40B4-BE49-F238E27FC236}">
                <a16:creationId xmlns:a16="http://schemas.microsoft.com/office/drawing/2014/main" id="{32613CA7-24FE-4B8A-84F8-8DF19F901442}"/>
              </a:ext>
            </a:extLst>
          </p:cNvPr>
          <p:cNvSpPr/>
          <p:nvPr/>
        </p:nvSpPr>
        <p:spPr>
          <a:xfrm>
            <a:off x="7245619" y="662781"/>
            <a:ext cx="4715840" cy="5532437"/>
          </a:xfrm>
          <a:prstGeom prst="cloudCallout">
            <a:avLst>
              <a:gd name="adj1" fmla="val -69012"/>
              <a:gd name="adj2" fmla="val -3699"/>
            </a:avLst>
          </a:prstGeom>
          <a:solidFill>
            <a:srgbClr val="FED0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1" name="textruta 20">
            <a:extLst>
              <a:ext uri="{FF2B5EF4-FFF2-40B4-BE49-F238E27FC236}">
                <a16:creationId xmlns:a16="http://schemas.microsoft.com/office/drawing/2014/main" id="{6ECC2DF5-C3F3-4C12-B387-1D946F0454FE}"/>
              </a:ext>
            </a:extLst>
          </p:cNvPr>
          <p:cNvSpPr txBox="1"/>
          <p:nvPr/>
        </p:nvSpPr>
        <p:spPr>
          <a:xfrm>
            <a:off x="7738253" y="1680363"/>
            <a:ext cx="4223205" cy="2862322"/>
          </a:xfrm>
          <a:prstGeom prst="rect">
            <a:avLst/>
          </a:prstGeom>
          <a:noFill/>
        </p:spPr>
        <p:txBody>
          <a:bodyPr wrap="square">
            <a:spAutoFit/>
          </a:bodyPr>
          <a:lstStyle/>
          <a:p>
            <a:r>
              <a:rPr lang="sv-SE" dirty="0"/>
              <a:t>Om det handlar om en komplex situation eller vid identifierade behov kan professionen ha kontakt före samverkansmötet för att underlätta samverkansmötet.</a:t>
            </a:r>
          </a:p>
          <a:p>
            <a:endParaRPr lang="sv-SE" dirty="0"/>
          </a:p>
          <a:p>
            <a:r>
              <a:rPr lang="sv-SE" dirty="0"/>
              <a:t>Informationen som delas ska vara:</a:t>
            </a:r>
          </a:p>
          <a:p>
            <a:pPr marL="285750" indent="-285750">
              <a:buFont typeface="Arial" panose="020B0604020202020204" pitchFamily="34" charset="0"/>
              <a:buChar char="•"/>
            </a:pPr>
            <a:r>
              <a:rPr lang="sv-SE" dirty="0"/>
              <a:t>Nödvändig</a:t>
            </a:r>
          </a:p>
          <a:p>
            <a:pPr marL="285750" indent="-285750">
              <a:buFont typeface="Arial" panose="020B0604020202020204" pitchFamily="34" charset="0"/>
              <a:buChar char="•"/>
            </a:pPr>
            <a:r>
              <a:rPr lang="sv-SE" dirty="0"/>
              <a:t>Relevant</a:t>
            </a:r>
          </a:p>
          <a:p>
            <a:pPr marL="285750" indent="-285750">
              <a:buFont typeface="Arial" panose="020B0604020202020204" pitchFamily="34" charset="0"/>
              <a:buChar char="•"/>
            </a:pPr>
            <a:r>
              <a:rPr lang="sv-SE" dirty="0"/>
              <a:t>Proportionerlig</a:t>
            </a:r>
          </a:p>
        </p:txBody>
      </p:sp>
      <p:sp>
        <p:nvSpPr>
          <p:cNvPr id="22" name="Ellips 21">
            <a:extLst>
              <a:ext uri="{FF2B5EF4-FFF2-40B4-BE49-F238E27FC236}">
                <a16:creationId xmlns:a16="http://schemas.microsoft.com/office/drawing/2014/main" id="{D6A18C49-8FC5-493E-BD73-418ED0B7DBEB}"/>
              </a:ext>
            </a:extLst>
          </p:cNvPr>
          <p:cNvSpPr/>
          <p:nvPr/>
        </p:nvSpPr>
        <p:spPr>
          <a:xfrm>
            <a:off x="5394167" y="2454592"/>
            <a:ext cx="614639" cy="54963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3" name="Flödesschema: Uppehåll 22">
            <a:extLst>
              <a:ext uri="{FF2B5EF4-FFF2-40B4-BE49-F238E27FC236}">
                <a16:creationId xmlns:a16="http://schemas.microsoft.com/office/drawing/2014/main" id="{BF964D8A-3C7E-4693-A934-ACE2AF4383A7}"/>
              </a:ext>
            </a:extLst>
          </p:cNvPr>
          <p:cNvSpPr/>
          <p:nvPr/>
        </p:nvSpPr>
        <p:spPr>
          <a:xfrm rot="16200000">
            <a:off x="5127895" y="3158174"/>
            <a:ext cx="1138297" cy="712999"/>
          </a:xfrm>
          <a:prstGeom prst="flowChartDelay">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4" name="Rubrik 1">
            <a:extLst>
              <a:ext uri="{FF2B5EF4-FFF2-40B4-BE49-F238E27FC236}">
                <a16:creationId xmlns:a16="http://schemas.microsoft.com/office/drawing/2014/main" id="{B85F37F5-59BB-40EA-99B3-71299E5C9D28}"/>
              </a:ext>
            </a:extLst>
          </p:cNvPr>
          <p:cNvSpPr txBox="1">
            <a:spLocks/>
          </p:cNvSpPr>
          <p:nvPr/>
        </p:nvSpPr>
        <p:spPr>
          <a:xfrm>
            <a:off x="4445016" y="3953944"/>
            <a:ext cx="259524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2000" b="1" dirty="0"/>
              <a:t>Ansvarig för informations-insamlingen</a:t>
            </a:r>
          </a:p>
        </p:txBody>
      </p:sp>
      <p:sp>
        <p:nvSpPr>
          <p:cNvPr id="25" name="Ellips 24">
            <a:extLst>
              <a:ext uri="{FF2B5EF4-FFF2-40B4-BE49-F238E27FC236}">
                <a16:creationId xmlns:a16="http://schemas.microsoft.com/office/drawing/2014/main" id="{A8BF1C72-E799-4134-A91D-A1CEA6099F2B}"/>
              </a:ext>
            </a:extLst>
          </p:cNvPr>
          <p:cNvSpPr/>
          <p:nvPr/>
        </p:nvSpPr>
        <p:spPr>
          <a:xfrm>
            <a:off x="4400941" y="2470358"/>
            <a:ext cx="614639" cy="5496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6" name="Flödesschema: Uppehåll 25">
            <a:extLst>
              <a:ext uri="{FF2B5EF4-FFF2-40B4-BE49-F238E27FC236}">
                <a16:creationId xmlns:a16="http://schemas.microsoft.com/office/drawing/2014/main" id="{5AAFE3F0-E742-4876-8F73-8C08E093F1BE}"/>
              </a:ext>
            </a:extLst>
          </p:cNvPr>
          <p:cNvSpPr/>
          <p:nvPr/>
        </p:nvSpPr>
        <p:spPr>
          <a:xfrm rot="16200000">
            <a:off x="4134669" y="3173940"/>
            <a:ext cx="1138297" cy="71299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7" name="Rubrik 1">
            <a:extLst>
              <a:ext uri="{FF2B5EF4-FFF2-40B4-BE49-F238E27FC236}">
                <a16:creationId xmlns:a16="http://schemas.microsoft.com/office/drawing/2014/main" id="{718FC785-A0A9-4C91-96DB-E14CEE10516A}"/>
              </a:ext>
            </a:extLst>
          </p:cNvPr>
          <p:cNvSpPr txBox="1">
            <a:spLocks/>
          </p:cNvSpPr>
          <p:nvPr/>
        </p:nvSpPr>
        <p:spPr>
          <a:xfrm>
            <a:off x="3549990" y="1391231"/>
            <a:ext cx="230904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2000" b="1" dirty="0"/>
              <a:t>Barnensbästa-ansvarig</a:t>
            </a:r>
          </a:p>
        </p:txBody>
      </p:sp>
    </p:spTree>
    <p:extLst>
      <p:ext uri="{BB962C8B-B14F-4D97-AF65-F5344CB8AC3E}">
        <p14:creationId xmlns:p14="http://schemas.microsoft.com/office/powerpoint/2010/main" val="363244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76EE693-6E01-4386-806C-405384408DDA}"/>
              </a:ext>
            </a:extLst>
          </p:cNvPr>
          <p:cNvPicPr>
            <a:picLocks noGrp="1" noChangeAspect="1"/>
          </p:cNvPicPr>
          <p:nvPr>
            <p:ph idx="1"/>
          </p:nvPr>
        </p:nvPicPr>
        <p:blipFill rotWithShape="1">
          <a:blip r:embed="rId3"/>
          <a:srcRect l="56367" t="28770" r="26359" b="16322"/>
          <a:stretch/>
        </p:blipFill>
        <p:spPr>
          <a:xfrm>
            <a:off x="176953" y="816465"/>
            <a:ext cx="4001731" cy="5938296"/>
          </a:xfrm>
        </p:spPr>
      </p:pic>
      <p:sp>
        <p:nvSpPr>
          <p:cNvPr id="6" name="Rektangel 5">
            <a:extLst>
              <a:ext uri="{FF2B5EF4-FFF2-40B4-BE49-F238E27FC236}">
                <a16:creationId xmlns:a16="http://schemas.microsoft.com/office/drawing/2014/main" id="{16CC4CEC-1764-4C7F-BD8D-75B417C1AE21}"/>
              </a:ext>
            </a:extLst>
          </p:cNvPr>
          <p:cNvSpPr/>
          <p:nvPr/>
        </p:nvSpPr>
        <p:spPr>
          <a:xfrm rot="8086434">
            <a:off x="-893394" y="643678"/>
            <a:ext cx="1183207" cy="1342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&lt;</a:t>
            </a:r>
          </a:p>
        </p:txBody>
      </p:sp>
      <p:sp>
        <p:nvSpPr>
          <p:cNvPr id="7" name="Rektangel 6">
            <a:extLst>
              <a:ext uri="{FF2B5EF4-FFF2-40B4-BE49-F238E27FC236}">
                <a16:creationId xmlns:a16="http://schemas.microsoft.com/office/drawing/2014/main" id="{AB5EB5E8-991D-479A-82E5-F11F1F243101}"/>
              </a:ext>
            </a:extLst>
          </p:cNvPr>
          <p:cNvSpPr/>
          <p:nvPr/>
        </p:nvSpPr>
        <p:spPr>
          <a:xfrm rot="8086434">
            <a:off x="-946410" y="5501259"/>
            <a:ext cx="1183207" cy="1342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&lt;</a:t>
            </a:r>
          </a:p>
        </p:txBody>
      </p:sp>
      <p:sp>
        <p:nvSpPr>
          <p:cNvPr id="2" name="Rubrik 1">
            <a:extLst>
              <a:ext uri="{FF2B5EF4-FFF2-40B4-BE49-F238E27FC236}">
                <a16:creationId xmlns:a16="http://schemas.microsoft.com/office/drawing/2014/main" id="{6DEA7ED8-C672-4EB7-8943-A3932058AD8E}"/>
              </a:ext>
            </a:extLst>
          </p:cNvPr>
          <p:cNvSpPr>
            <a:spLocks noGrp="1"/>
          </p:cNvSpPr>
          <p:nvPr>
            <p:ph type="title"/>
          </p:nvPr>
        </p:nvSpPr>
        <p:spPr>
          <a:xfrm>
            <a:off x="796409" y="0"/>
            <a:ext cx="10815487" cy="1325563"/>
          </a:xfrm>
        </p:spPr>
        <p:txBody>
          <a:bodyPr/>
          <a:lstStyle/>
          <a:p>
            <a:pPr algn="ctr"/>
            <a:r>
              <a:rPr lang="sv-SE" dirty="0"/>
              <a:t>Arbetssätt vid upptäckt</a:t>
            </a:r>
          </a:p>
        </p:txBody>
      </p:sp>
      <p:sp>
        <p:nvSpPr>
          <p:cNvPr id="8" name="Rektangel 7">
            <a:extLst>
              <a:ext uri="{FF2B5EF4-FFF2-40B4-BE49-F238E27FC236}">
                <a16:creationId xmlns:a16="http://schemas.microsoft.com/office/drawing/2014/main" id="{522C3FDA-C6E2-478E-AEF5-124D7DE84352}"/>
              </a:ext>
            </a:extLst>
          </p:cNvPr>
          <p:cNvSpPr/>
          <p:nvPr/>
        </p:nvSpPr>
        <p:spPr>
          <a:xfrm rot="10800000">
            <a:off x="-1" y="3070783"/>
            <a:ext cx="704651" cy="1898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&lt;</a:t>
            </a:r>
          </a:p>
        </p:txBody>
      </p:sp>
      <p:sp>
        <p:nvSpPr>
          <p:cNvPr id="9" name="Ellips 8">
            <a:extLst>
              <a:ext uri="{FF2B5EF4-FFF2-40B4-BE49-F238E27FC236}">
                <a16:creationId xmlns:a16="http://schemas.microsoft.com/office/drawing/2014/main" id="{197816B0-5066-4DE4-AD7A-6AAA2D669FCD}"/>
              </a:ext>
            </a:extLst>
          </p:cNvPr>
          <p:cNvSpPr/>
          <p:nvPr/>
        </p:nvSpPr>
        <p:spPr>
          <a:xfrm>
            <a:off x="5183962" y="2938067"/>
            <a:ext cx="614639" cy="54963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10" name="Flödesschema: Uppehåll 9">
            <a:extLst>
              <a:ext uri="{FF2B5EF4-FFF2-40B4-BE49-F238E27FC236}">
                <a16:creationId xmlns:a16="http://schemas.microsoft.com/office/drawing/2014/main" id="{AC254B05-AA27-43DF-9840-D1549D13498E}"/>
              </a:ext>
            </a:extLst>
          </p:cNvPr>
          <p:cNvSpPr/>
          <p:nvPr/>
        </p:nvSpPr>
        <p:spPr>
          <a:xfrm rot="16200000">
            <a:off x="4917690" y="3641649"/>
            <a:ext cx="1138297" cy="712999"/>
          </a:xfrm>
          <a:prstGeom prst="flowChartDelay">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11" name="Rubrik 1">
            <a:extLst>
              <a:ext uri="{FF2B5EF4-FFF2-40B4-BE49-F238E27FC236}">
                <a16:creationId xmlns:a16="http://schemas.microsoft.com/office/drawing/2014/main" id="{E4CD7101-A308-4E88-9A13-258166DB6E13}"/>
              </a:ext>
            </a:extLst>
          </p:cNvPr>
          <p:cNvSpPr txBox="1">
            <a:spLocks/>
          </p:cNvSpPr>
          <p:nvPr/>
        </p:nvSpPr>
        <p:spPr>
          <a:xfrm>
            <a:off x="4234811" y="4437419"/>
            <a:ext cx="259524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2000" b="1" dirty="0"/>
              <a:t>Ansvarig för informations-insamlingen</a:t>
            </a:r>
          </a:p>
        </p:txBody>
      </p:sp>
      <p:sp>
        <p:nvSpPr>
          <p:cNvPr id="26" name="Rubrik 1">
            <a:extLst>
              <a:ext uri="{FF2B5EF4-FFF2-40B4-BE49-F238E27FC236}">
                <a16:creationId xmlns:a16="http://schemas.microsoft.com/office/drawing/2014/main" id="{4AC09AB8-964D-4962-B503-06115C27B0A9}"/>
              </a:ext>
            </a:extLst>
          </p:cNvPr>
          <p:cNvSpPr txBox="1">
            <a:spLocks/>
          </p:cNvSpPr>
          <p:nvPr/>
        </p:nvSpPr>
        <p:spPr>
          <a:xfrm>
            <a:off x="8534272" y="3138011"/>
            <a:ext cx="25232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b="1" dirty="0"/>
              <a:t>Samverkansmöte</a:t>
            </a:r>
          </a:p>
        </p:txBody>
      </p:sp>
      <p:sp>
        <p:nvSpPr>
          <p:cNvPr id="3" name="Pil: höger 2">
            <a:extLst>
              <a:ext uri="{FF2B5EF4-FFF2-40B4-BE49-F238E27FC236}">
                <a16:creationId xmlns:a16="http://schemas.microsoft.com/office/drawing/2014/main" id="{B984247E-9906-41F2-B49F-64E1FCBA34C6}"/>
              </a:ext>
            </a:extLst>
          </p:cNvPr>
          <p:cNvSpPr/>
          <p:nvPr/>
        </p:nvSpPr>
        <p:spPr>
          <a:xfrm>
            <a:off x="6348664" y="3410861"/>
            <a:ext cx="1027216" cy="720742"/>
          </a:xfrm>
          <a:prstGeom prst="rightArrow">
            <a:avLst/>
          </a:prstGeom>
          <a:solidFill>
            <a:srgbClr val="83B81A"/>
          </a:solidFill>
          <a:ln>
            <a:solidFill>
              <a:srgbClr val="83B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Ellips 26">
            <a:extLst>
              <a:ext uri="{FF2B5EF4-FFF2-40B4-BE49-F238E27FC236}">
                <a16:creationId xmlns:a16="http://schemas.microsoft.com/office/drawing/2014/main" id="{D3A997FD-7D1C-4FBC-B468-7E80339B8A00}"/>
              </a:ext>
            </a:extLst>
          </p:cNvPr>
          <p:cNvSpPr/>
          <p:nvPr/>
        </p:nvSpPr>
        <p:spPr>
          <a:xfrm>
            <a:off x="8360865" y="2684101"/>
            <a:ext cx="2309048" cy="2271647"/>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Ellips 27">
            <a:extLst>
              <a:ext uri="{FF2B5EF4-FFF2-40B4-BE49-F238E27FC236}">
                <a16:creationId xmlns:a16="http://schemas.microsoft.com/office/drawing/2014/main" id="{FB989E14-E959-450E-802F-6ADCE2757C93}"/>
              </a:ext>
            </a:extLst>
          </p:cNvPr>
          <p:cNvSpPr/>
          <p:nvPr/>
        </p:nvSpPr>
        <p:spPr>
          <a:xfrm>
            <a:off x="9441606" y="2565919"/>
            <a:ext cx="180000" cy="180000"/>
          </a:xfrm>
          <a:prstGeom prst="ellipse">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29" name="Flödesschema: Uppehåll 28">
            <a:extLst>
              <a:ext uri="{FF2B5EF4-FFF2-40B4-BE49-F238E27FC236}">
                <a16:creationId xmlns:a16="http://schemas.microsoft.com/office/drawing/2014/main" id="{95145260-CF89-4407-B7E9-B87E79C52541}"/>
              </a:ext>
            </a:extLst>
          </p:cNvPr>
          <p:cNvSpPr/>
          <p:nvPr/>
        </p:nvSpPr>
        <p:spPr>
          <a:xfrm rot="16200000">
            <a:off x="8921003" y="2624628"/>
            <a:ext cx="536627" cy="335578"/>
          </a:xfrm>
          <a:prstGeom prst="flowChartDelay">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30" name="Ellips 29">
            <a:extLst>
              <a:ext uri="{FF2B5EF4-FFF2-40B4-BE49-F238E27FC236}">
                <a16:creationId xmlns:a16="http://schemas.microsoft.com/office/drawing/2014/main" id="{CB3F0D74-85DA-436D-8FC1-FFC15F85B5BB}"/>
              </a:ext>
            </a:extLst>
          </p:cNvPr>
          <p:cNvSpPr/>
          <p:nvPr/>
        </p:nvSpPr>
        <p:spPr>
          <a:xfrm>
            <a:off x="9715938" y="2374278"/>
            <a:ext cx="216000" cy="216000"/>
          </a:xfrm>
          <a:prstGeom prst="ellipse">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31" name="Flödesschema: Uppehåll 30">
            <a:extLst>
              <a:ext uri="{FF2B5EF4-FFF2-40B4-BE49-F238E27FC236}">
                <a16:creationId xmlns:a16="http://schemas.microsoft.com/office/drawing/2014/main" id="{3769133D-9A6C-4211-A249-12C90CD755E5}"/>
              </a:ext>
            </a:extLst>
          </p:cNvPr>
          <p:cNvSpPr/>
          <p:nvPr/>
        </p:nvSpPr>
        <p:spPr>
          <a:xfrm rot="16200000">
            <a:off x="9568596" y="2672983"/>
            <a:ext cx="494812" cy="280684"/>
          </a:xfrm>
          <a:prstGeom prst="flowChartDelay">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32" name="Ellips 31">
            <a:extLst>
              <a:ext uri="{FF2B5EF4-FFF2-40B4-BE49-F238E27FC236}">
                <a16:creationId xmlns:a16="http://schemas.microsoft.com/office/drawing/2014/main" id="{CEF122B8-1CB3-4F77-994C-387242E831F4}"/>
              </a:ext>
            </a:extLst>
          </p:cNvPr>
          <p:cNvSpPr/>
          <p:nvPr/>
        </p:nvSpPr>
        <p:spPr>
          <a:xfrm>
            <a:off x="9074936" y="2329195"/>
            <a:ext cx="216000" cy="216000"/>
          </a:xfrm>
          <a:prstGeom prst="ellipse">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33" name="Flödesschema: Uppehåll 32">
            <a:extLst>
              <a:ext uri="{FF2B5EF4-FFF2-40B4-BE49-F238E27FC236}">
                <a16:creationId xmlns:a16="http://schemas.microsoft.com/office/drawing/2014/main" id="{FA4D1FD6-3FA0-483E-A277-B4744E21EC65}"/>
              </a:ext>
            </a:extLst>
          </p:cNvPr>
          <p:cNvSpPr/>
          <p:nvPr/>
        </p:nvSpPr>
        <p:spPr>
          <a:xfrm rot="16200000">
            <a:off x="9347059" y="2786254"/>
            <a:ext cx="369095" cy="208406"/>
          </a:xfrm>
          <a:prstGeom prst="flowChartDelay">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34" name="Flödesschema: Uppehåll 33">
            <a:extLst>
              <a:ext uri="{FF2B5EF4-FFF2-40B4-BE49-F238E27FC236}">
                <a16:creationId xmlns:a16="http://schemas.microsoft.com/office/drawing/2014/main" id="{3C0DDB2A-3BBC-4476-803A-859D535E634E}"/>
              </a:ext>
            </a:extLst>
          </p:cNvPr>
          <p:cNvSpPr/>
          <p:nvPr/>
        </p:nvSpPr>
        <p:spPr>
          <a:xfrm rot="16200000">
            <a:off x="10279106" y="3273626"/>
            <a:ext cx="536627" cy="335578"/>
          </a:xfrm>
          <a:prstGeom prst="flowChartDelay">
            <a:avLst/>
          </a:prstGeom>
          <a:solidFill>
            <a:srgbClr val="90D1C6"/>
          </a:solidFill>
          <a:ln>
            <a:solidFill>
              <a:srgbClr val="90D1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35" name="Ellips 34">
            <a:extLst>
              <a:ext uri="{FF2B5EF4-FFF2-40B4-BE49-F238E27FC236}">
                <a16:creationId xmlns:a16="http://schemas.microsoft.com/office/drawing/2014/main" id="{4153525E-CC80-42F8-B79C-8B05A4E9A060}"/>
              </a:ext>
            </a:extLst>
          </p:cNvPr>
          <p:cNvSpPr/>
          <p:nvPr/>
        </p:nvSpPr>
        <p:spPr>
          <a:xfrm>
            <a:off x="10441959" y="2988901"/>
            <a:ext cx="216000" cy="216000"/>
          </a:xfrm>
          <a:prstGeom prst="ellipse">
            <a:avLst/>
          </a:prstGeom>
          <a:solidFill>
            <a:srgbClr val="90D1C6"/>
          </a:solidFill>
          <a:ln>
            <a:solidFill>
              <a:srgbClr val="90D1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36" name="Flödesschema: Uppehåll 35">
            <a:extLst>
              <a:ext uri="{FF2B5EF4-FFF2-40B4-BE49-F238E27FC236}">
                <a16:creationId xmlns:a16="http://schemas.microsoft.com/office/drawing/2014/main" id="{399A56C0-A052-43BC-928A-978A47ABEF19}"/>
              </a:ext>
            </a:extLst>
          </p:cNvPr>
          <p:cNvSpPr/>
          <p:nvPr/>
        </p:nvSpPr>
        <p:spPr>
          <a:xfrm rot="16200000">
            <a:off x="9929736" y="4403476"/>
            <a:ext cx="536627" cy="335578"/>
          </a:xfrm>
          <a:prstGeom prst="flowChartDelay">
            <a:avLst/>
          </a:prstGeom>
          <a:solidFill>
            <a:srgbClr val="FED002"/>
          </a:solidFill>
          <a:ln>
            <a:solidFill>
              <a:srgbClr val="FED00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37" name="Ellips 36">
            <a:extLst>
              <a:ext uri="{FF2B5EF4-FFF2-40B4-BE49-F238E27FC236}">
                <a16:creationId xmlns:a16="http://schemas.microsoft.com/office/drawing/2014/main" id="{F9F9786A-B1F6-4C27-92A7-1FB9A9FB85AE}"/>
              </a:ext>
            </a:extLst>
          </p:cNvPr>
          <p:cNvSpPr/>
          <p:nvPr/>
        </p:nvSpPr>
        <p:spPr>
          <a:xfrm>
            <a:off x="10083669" y="4108043"/>
            <a:ext cx="216000" cy="216000"/>
          </a:xfrm>
          <a:prstGeom prst="ellipse">
            <a:avLst/>
          </a:prstGeom>
          <a:solidFill>
            <a:srgbClr val="FED002"/>
          </a:solidFill>
          <a:ln>
            <a:solidFill>
              <a:srgbClr val="FED00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38" name="Flödesschema: Uppehåll 37">
            <a:extLst>
              <a:ext uri="{FF2B5EF4-FFF2-40B4-BE49-F238E27FC236}">
                <a16:creationId xmlns:a16="http://schemas.microsoft.com/office/drawing/2014/main" id="{ECFF25F6-262B-4E4C-AB8B-B699ED861AE0}"/>
              </a:ext>
            </a:extLst>
          </p:cNvPr>
          <p:cNvSpPr/>
          <p:nvPr/>
        </p:nvSpPr>
        <p:spPr>
          <a:xfrm rot="16200000">
            <a:off x="8531498" y="4490384"/>
            <a:ext cx="536627" cy="335578"/>
          </a:xfrm>
          <a:prstGeom prst="flowChartDelay">
            <a:avLst/>
          </a:prstGeom>
          <a:solidFill>
            <a:srgbClr val="A064AA"/>
          </a:solidFill>
          <a:ln>
            <a:solidFill>
              <a:srgbClr val="A064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39" name="Ellips 38">
            <a:extLst>
              <a:ext uri="{FF2B5EF4-FFF2-40B4-BE49-F238E27FC236}">
                <a16:creationId xmlns:a16="http://schemas.microsoft.com/office/drawing/2014/main" id="{312037FE-066B-47AA-87F1-3481C342B1C2}"/>
              </a:ext>
            </a:extLst>
          </p:cNvPr>
          <p:cNvSpPr/>
          <p:nvPr/>
        </p:nvSpPr>
        <p:spPr>
          <a:xfrm>
            <a:off x="8685431" y="4194951"/>
            <a:ext cx="216000" cy="216000"/>
          </a:xfrm>
          <a:prstGeom prst="ellipse">
            <a:avLst/>
          </a:prstGeom>
          <a:solidFill>
            <a:srgbClr val="A064AA"/>
          </a:solidFill>
          <a:ln>
            <a:solidFill>
              <a:srgbClr val="A064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40" name="Flödesschema: Uppehåll 39">
            <a:extLst>
              <a:ext uri="{FF2B5EF4-FFF2-40B4-BE49-F238E27FC236}">
                <a16:creationId xmlns:a16="http://schemas.microsoft.com/office/drawing/2014/main" id="{BA4B1A19-859E-4D6F-8F94-375E7E7C14F3}"/>
              </a:ext>
            </a:extLst>
          </p:cNvPr>
          <p:cNvSpPr/>
          <p:nvPr/>
        </p:nvSpPr>
        <p:spPr>
          <a:xfrm rot="16200000">
            <a:off x="8108212" y="3305425"/>
            <a:ext cx="536627" cy="335578"/>
          </a:xfrm>
          <a:prstGeom prst="flowChartDelay">
            <a:avLst/>
          </a:prstGeom>
          <a:solidFill>
            <a:srgbClr val="80001F"/>
          </a:solidFill>
          <a:ln>
            <a:solidFill>
              <a:srgbClr val="80001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41" name="Ellips 40">
            <a:extLst>
              <a:ext uri="{FF2B5EF4-FFF2-40B4-BE49-F238E27FC236}">
                <a16:creationId xmlns:a16="http://schemas.microsoft.com/office/drawing/2014/main" id="{C0D18F17-9D90-41C5-8BBF-320169929FBA}"/>
              </a:ext>
            </a:extLst>
          </p:cNvPr>
          <p:cNvSpPr/>
          <p:nvPr/>
        </p:nvSpPr>
        <p:spPr>
          <a:xfrm>
            <a:off x="8262145" y="3009992"/>
            <a:ext cx="216000" cy="216000"/>
          </a:xfrm>
          <a:prstGeom prst="ellipse">
            <a:avLst/>
          </a:prstGeom>
          <a:solidFill>
            <a:srgbClr val="80001F"/>
          </a:solidFill>
          <a:ln>
            <a:solidFill>
              <a:srgbClr val="80001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42" name="Ellips 41">
            <a:extLst>
              <a:ext uri="{FF2B5EF4-FFF2-40B4-BE49-F238E27FC236}">
                <a16:creationId xmlns:a16="http://schemas.microsoft.com/office/drawing/2014/main" id="{94E6571C-CA07-4B6A-A28A-50398213AD71}"/>
              </a:ext>
            </a:extLst>
          </p:cNvPr>
          <p:cNvSpPr/>
          <p:nvPr/>
        </p:nvSpPr>
        <p:spPr>
          <a:xfrm>
            <a:off x="4190736" y="2953833"/>
            <a:ext cx="614639" cy="5496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43" name="Flödesschema: Uppehåll 42">
            <a:extLst>
              <a:ext uri="{FF2B5EF4-FFF2-40B4-BE49-F238E27FC236}">
                <a16:creationId xmlns:a16="http://schemas.microsoft.com/office/drawing/2014/main" id="{9E751D2A-4198-43E5-9139-9E670E74AFB7}"/>
              </a:ext>
            </a:extLst>
          </p:cNvPr>
          <p:cNvSpPr/>
          <p:nvPr/>
        </p:nvSpPr>
        <p:spPr>
          <a:xfrm rot="16200000">
            <a:off x="3924464" y="3657415"/>
            <a:ext cx="1138297" cy="71299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44" name="Rubrik 1">
            <a:extLst>
              <a:ext uri="{FF2B5EF4-FFF2-40B4-BE49-F238E27FC236}">
                <a16:creationId xmlns:a16="http://schemas.microsoft.com/office/drawing/2014/main" id="{D773BA10-2045-418D-A6D6-7A4F6D4FF0CF}"/>
              </a:ext>
            </a:extLst>
          </p:cNvPr>
          <p:cNvSpPr txBox="1">
            <a:spLocks/>
          </p:cNvSpPr>
          <p:nvPr/>
        </p:nvSpPr>
        <p:spPr>
          <a:xfrm>
            <a:off x="3339785" y="1874706"/>
            <a:ext cx="230904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2000" b="1" dirty="0"/>
              <a:t>Barnensbästa-ansvarig</a:t>
            </a:r>
          </a:p>
        </p:txBody>
      </p:sp>
    </p:spTree>
    <p:extLst>
      <p:ext uri="{BB962C8B-B14F-4D97-AF65-F5344CB8AC3E}">
        <p14:creationId xmlns:p14="http://schemas.microsoft.com/office/powerpoint/2010/main" val="387855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76EE693-6E01-4386-806C-405384408DDA}"/>
              </a:ext>
            </a:extLst>
          </p:cNvPr>
          <p:cNvPicPr>
            <a:picLocks noGrp="1" noChangeAspect="1"/>
          </p:cNvPicPr>
          <p:nvPr>
            <p:ph idx="1"/>
          </p:nvPr>
        </p:nvPicPr>
        <p:blipFill rotWithShape="1">
          <a:blip r:embed="rId3"/>
          <a:srcRect l="56367" t="28770" r="26359" b="16322"/>
          <a:stretch/>
        </p:blipFill>
        <p:spPr>
          <a:xfrm>
            <a:off x="176953" y="816465"/>
            <a:ext cx="4001731" cy="5938296"/>
          </a:xfrm>
        </p:spPr>
      </p:pic>
      <p:sp>
        <p:nvSpPr>
          <p:cNvPr id="6" name="Rektangel 5">
            <a:extLst>
              <a:ext uri="{FF2B5EF4-FFF2-40B4-BE49-F238E27FC236}">
                <a16:creationId xmlns:a16="http://schemas.microsoft.com/office/drawing/2014/main" id="{16CC4CEC-1764-4C7F-BD8D-75B417C1AE21}"/>
              </a:ext>
            </a:extLst>
          </p:cNvPr>
          <p:cNvSpPr/>
          <p:nvPr/>
        </p:nvSpPr>
        <p:spPr>
          <a:xfrm rot="8086434">
            <a:off x="-893394" y="643678"/>
            <a:ext cx="1183207" cy="1342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&lt;</a:t>
            </a:r>
          </a:p>
        </p:txBody>
      </p:sp>
      <p:sp>
        <p:nvSpPr>
          <p:cNvPr id="7" name="Rektangel 6">
            <a:extLst>
              <a:ext uri="{FF2B5EF4-FFF2-40B4-BE49-F238E27FC236}">
                <a16:creationId xmlns:a16="http://schemas.microsoft.com/office/drawing/2014/main" id="{AB5EB5E8-991D-479A-82E5-F11F1F243101}"/>
              </a:ext>
            </a:extLst>
          </p:cNvPr>
          <p:cNvSpPr/>
          <p:nvPr/>
        </p:nvSpPr>
        <p:spPr>
          <a:xfrm rot="8086434">
            <a:off x="-946410" y="5501259"/>
            <a:ext cx="1183207" cy="1342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&lt;</a:t>
            </a:r>
          </a:p>
        </p:txBody>
      </p:sp>
      <p:sp>
        <p:nvSpPr>
          <p:cNvPr id="2" name="Rubrik 1">
            <a:extLst>
              <a:ext uri="{FF2B5EF4-FFF2-40B4-BE49-F238E27FC236}">
                <a16:creationId xmlns:a16="http://schemas.microsoft.com/office/drawing/2014/main" id="{6DEA7ED8-C672-4EB7-8943-A3932058AD8E}"/>
              </a:ext>
            </a:extLst>
          </p:cNvPr>
          <p:cNvSpPr>
            <a:spLocks noGrp="1"/>
          </p:cNvSpPr>
          <p:nvPr>
            <p:ph type="title"/>
          </p:nvPr>
        </p:nvSpPr>
        <p:spPr>
          <a:xfrm>
            <a:off x="796409" y="-106330"/>
            <a:ext cx="10815487" cy="1325563"/>
          </a:xfrm>
        </p:spPr>
        <p:txBody>
          <a:bodyPr/>
          <a:lstStyle/>
          <a:p>
            <a:pPr algn="ctr"/>
            <a:r>
              <a:rPr lang="sv-SE" dirty="0"/>
              <a:t>Arbetssätt vid upptäckt</a:t>
            </a:r>
          </a:p>
        </p:txBody>
      </p:sp>
      <p:sp>
        <p:nvSpPr>
          <p:cNvPr id="8" name="Rektangel 7">
            <a:extLst>
              <a:ext uri="{FF2B5EF4-FFF2-40B4-BE49-F238E27FC236}">
                <a16:creationId xmlns:a16="http://schemas.microsoft.com/office/drawing/2014/main" id="{522C3FDA-C6E2-478E-AEF5-124D7DE84352}"/>
              </a:ext>
            </a:extLst>
          </p:cNvPr>
          <p:cNvSpPr/>
          <p:nvPr/>
        </p:nvSpPr>
        <p:spPr>
          <a:xfrm rot="10800000">
            <a:off x="-1" y="3070783"/>
            <a:ext cx="704651" cy="1898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&lt;</a:t>
            </a:r>
          </a:p>
        </p:txBody>
      </p:sp>
      <p:sp>
        <p:nvSpPr>
          <p:cNvPr id="27" name="Rubrik 1">
            <a:extLst>
              <a:ext uri="{FF2B5EF4-FFF2-40B4-BE49-F238E27FC236}">
                <a16:creationId xmlns:a16="http://schemas.microsoft.com/office/drawing/2014/main" id="{CCED9ED6-CD1C-4F64-9855-3ADF70DB4671}"/>
              </a:ext>
            </a:extLst>
          </p:cNvPr>
          <p:cNvSpPr txBox="1">
            <a:spLocks/>
          </p:cNvSpPr>
          <p:nvPr/>
        </p:nvSpPr>
        <p:spPr>
          <a:xfrm>
            <a:off x="3994470" y="2771397"/>
            <a:ext cx="8037695" cy="4256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Bef>
                <a:spcPts val="600"/>
              </a:spcBef>
              <a:spcAft>
                <a:spcPts val="600"/>
              </a:spcAft>
              <a:buFont typeface="Arial" panose="020B0604020202020204" pitchFamily="34" charset="0"/>
              <a:buChar char="•"/>
            </a:pPr>
            <a:r>
              <a:rPr lang="sv-SE" sz="3200" dirty="0"/>
              <a:t>Barnet och vårdnadshavare är huvudpersoner</a:t>
            </a:r>
          </a:p>
          <a:p>
            <a:pPr marL="342900" indent="-342900">
              <a:spcBef>
                <a:spcPts val="600"/>
              </a:spcBef>
              <a:spcAft>
                <a:spcPts val="600"/>
              </a:spcAft>
              <a:buFont typeface="Arial" panose="020B0604020202020204" pitchFamily="34" charset="0"/>
              <a:buChar char="•"/>
            </a:pPr>
            <a:r>
              <a:rPr lang="sv-SE" sz="3200" dirty="0"/>
              <a:t>Gemensamt språk</a:t>
            </a:r>
          </a:p>
          <a:p>
            <a:pPr marL="342900" indent="-342900">
              <a:spcBef>
                <a:spcPts val="600"/>
              </a:spcBef>
              <a:spcAft>
                <a:spcPts val="600"/>
              </a:spcAft>
              <a:buFont typeface="Arial" panose="020B0604020202020204" pitchFamily="34" charset="0"/>
              <a:buChar char="•"/>
            </a:pPr>
            <a:r>
              <a:rPr lang="sv-SE" sz="3200" dirty="0"/>
              <a:t>Samsyn kring vad som behöver göras för att skapa bästa möjliga förutsättningar för barnet</a:t>
            </a:r>
          </a:p>
          <a:p>
            <a:pPr marL="342900" indent="-342900">
              <a:spcBef>
                <a:spcPts val="600"/>
              </a:spcBef>
              <a:spcAft>
                <a:spcPts val="600"/>
              </a:spcAft>
              <a:buFont typeface="Arial" panose="020B0604020202020204" pitchFamily="34" charset="0"/>
              <a:buChar char="•"/>
            </a:pPr>
            <a:r>
              <a:rPr lang="sv-SE" sz="3200" dirty="0"/>
              <a:t>Resultatet av mötet förs in i barnets plan</a:t>
            </a:r>
          </a:p>
        </p:txBody>
      </p:sp>
      <p:sp>
        <p:nvSpPr>
          <p:cNvPr id="24" name="Rubrik 1">
            <a:extLst>
              <a:ext uri="{FF2B5EF4-FFF2-40B4-BE49-F238E27FC236}">
                <a16:creationId xmlns:a16="http://schemas.microsoft.com/office/drawing/2014/main" id="{BF5B59BA-4754-4EE0-A54B-7A9FCCD54559}"/>
              </a:ext>
            </a:extLst>
          </p:cNvPr>
          <p:cNvSpPr txBox="1">
            <a:spLocks/>
          </p:cNvSpPr>
          <p:nvPr/>
        </p:nvSpPr>
        <p:spPr>
          <a:xfrm>
            <a:off x="5347458" y="1511656"/>
            <a:ext cx="25232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b="1" dirty="0"/>
              <a:t>Samverkansmöte</a:t>
            </a:r>
          </a:p>
        </p:txBody>
      </p:sp>
      <p:sp>
        <p:nvSpPr>
          <p:cNvPr id="25" name="Ellips 24">
            <a:extLst>
              <a:ext uri="{FF2B5EF4-FFF2-40B4-BE49-F238E27FC236}">
                <a16:creationId xmlns:a16="http://schemas.microsoft.com/office/drawing/2014/main" id="{CA56E42C-8DEF-4518-A395-576C740BF180}"/>
              </a:ext>
            </a:extLst>
          </p:cNvPr>
          <p:cNvSpPr/>
          <p:nvPr/>
        </p:nvSpPr>
        <p:spPr>
          <a:xfrm>
            <a:off x="5205801" y="1203796"/>
            <a:ext cx="2309048" cy="2271647"/>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Ellips 27">
            <a:extLst>
              <a:ext uri="{FF2B5EF4-FFF2-40B4-BE49-F238E27FC236}">
                <a16:creationId xmlns:a16="http://schemas.microsoft.com/office/drawing/2014/main" id="{76FC9CD7-1DB7-4C30-832D-615BDDEC454C}"/>
              </a:ext>
            </a:extLst>
          </p:cNvPr>
          <p:cNvSpPr/>
          <p:nvPr/>
        </p:nvSpPr>
        <p:spPr>
          <a:xfrm>
            <a:off x="6286543" y="1068432"/>
            <a:ext cx="180000" cy="180000"/>
          </a:xfrm>
          <a:prstGeom prst="ellipse">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29" name="Flödesschema: Uppehåll 28">
            <a:extLst>
              <a:ext uri="{FF2B5EF4-FFF2-40B4-BE49-F238E27FC236}">
                <a16:creationId xmlns:a16="http://schemas.microsoft.com/office/drawing/2014/main" id="{6BE0E9D5-93AC-4B84-BEF3-3649F345755C}"/>
              </a:ext>
            </a:extLst>
          </p:cNvPr>
          <p:cNvSpPr/>
          <p:nvPr/>
        </p:nvSpPr>
        <p:spPr>
          <a:xfrm rot="16200000">
            <a:off x="5765940" y="1127141"/>
            <a:ext cx="536627" cy="335578"/>
          </a:xfrm>
          <a:prstGeom prst="flowChartDelay">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30" name="Ellips 29">
            <a:extLst>
              <a:ext uri="{FF2B5EF4-FFF2-40B4-BE49-F238E27FC236}">
                <a16:creationId xmlns:a16="http://schemas.microsoft.com/office/drawing/2014/main" id="{6EA2BBA6-2142-42DF-8B65-B5D7CB7705A8}"/>
              </a:ext>
            </a:extLst>
          </p:cNvPr>
          <p:cNvSpPr/>
          <p:nvPr/>
        </p:nvSpPr>
        <p:spPr>
          <a:xfrm>
            <a:off x="6560875" y="876791"/>
            <a:ext cx="216000" cy="216000"/>
          </a:xfrm>
          <a:prstGeom prst="ellipse">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31" name="Flödesschema: Uppehåll 30">
            <a:extLst>
              <a:ext uri="{FF2B5EF4-FFF2-40B4-BE49-F238E27FC236}">
                <a16:creationId xmlns:a16="http://schemas.microsoft.com/office/drawing/2014/main" id="{BBBAF386-AE90-496D-9A98-2AEB660C11BE}"/>
              </a:ext>
            </a:extLst>
          </p:cNvPr>
          <p:cNvSpPr/>
          <p:nvPr/>
        </p:nvSpPr>
        <p:spPr>
          <a:xfrm rot="16200000">
            <a:off x="6413533" y="1175496"/>
            <a:ext cx="494812" cy="280684"/>
          </a:xfrm>
          <a:prstGeom prst="flowChartDelay">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32" name="Ellips 31">
            <a:extLst>
              <a:ext uri="{FF2B5EF4-FFF2-40B4-BE49-F238E27FC236}">
                <a16:creationId xmlns:a16="http://schemas.microsoft.com/office/drawing/2014/main" id="{4531D723-A0F7-40AD-AC10-4D4592C74CDE}"/>
              </a:ext>
            </a:extLst>
          </p:cNvPr>
          <p:cNvSpPr/>
          <p:nvPr/>
        </p:nvSpPr>
        <p:spPr>
          <a:xfrm>
            <a:off x="5919873" y="831708"/>
            <a:ext cx="216000" cy="216000"/>
          </a:xfrm>
          <a:prstGeom prst="ellipse">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33" name="Flödesschema: Uppehåll 32">
            <a:extLst>
              <a:ext uri="{FF2B5EF4-FFF2-40B4-BE49-F238E27FC236}">
                <a16:creationId xmlns:a16="http://schemas.microsoft.com/office/drawing/2014/main" id="{DE6624F0-84B0-4B89-8211-6CD50125B9A0}"/>
              </a:ext>
            </a:extLst>
          </p:cNvPr>
          <p:cNvSpPr/>
          <p:nvPr/>
        </p:nvSpPr>
        <p:spPr>
          <a:xfrm rot="16200000">
            <a:off x="6191996" y="1288767"/>
            <a:ext cx="369095" cy="208406"/>
          </a:xfrm>
          <a:prstGeom prst="flowChartDelay">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34" name="Flödesschema: Uppehåll 33">
            <a:extLst>
              <a:ext uri="{FF2B5EF4-FFF2-40B4-BE49-F238E27FC236}">
                <a16:creationId xmlns:a16="http://schemas.microsoft.com/office/drawing/2014/main" id="{6EBF72E7-A4F7-42F0-8092-76B9B1F7DED8}"/>
              </a:ext>
            </a:extLst>
          </p:cNvPr>
          <p:cNvSpPr/>
          <p:nvPr/>
        </p:nvSpPr>
        <p:spPr>
          <a:xfrm rot="16200000">
            <a:off x="7124043" y="1776139"/>
            <a:ext cx="536627" cy="335578"/>
          </a:xfrm>
          <a:prstGeom prst="flowChartDelay">
            <a:avLst/>
          </a:prstGeom>
          <a:solidFill>
            <a:srgbClr val="90D1C6"/>
          </a:solidFill>
          <a:ln>
            <a:solidFill>
              <a:srgbClr val="90D1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35" name="Ellips 34">
            <a:extLst>
              <a:ext uri="{FF2B5EF4-FFF2-40B4-BE49-F238E27FC236}">
                <a16:creationId xmlns:a16="http://schemas.microsoft.com/office/drawing/2014/main" id="{683F75B7-364F-4678-9D70-85D1F253E3B2}"/>
              </a:ext>
            </a:extLst>
          </p:cNvPr>
          <p:cNvSpPr/>
          <p:nvPr/>
        </p:nvSpPr>
        <p:spPr>
          <a:xfrm>
            <a:off x="7286896" y="1491414"/>
            <a:ext cx="216000" cy="216000"/>
          </a:xfrm>
          <a:prstGeom prst="ellipse">
            <a:avLst/>
          </a:prstGeom>
          <a:solidFill>
            <a:srgbClr val="90D1C6"/>
          </a:solidFill>
          <a:ln>
            <a:solidFill>
              <a:srgbClr val="90D1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36" name="Flödesschema: Uppehåll 35">
            <a:extLst>
              <a:ext uri="{FF2B5EF4-FFF2-40B4-BE49-F238E27FC236}">
                <a16:creationId xmlns:a16="http://schemas.microsoft.com/office/drawing/2014/main" id="{43746838-59DC-42E4-B613-C3A966D5750E}"/>
              </a:ext>
            </a:extLst>
          </p:cNvPr>
          <p:cNvSpPr/>
          <p:nvPr/>
        </p:nvSpPr>
        <p:spPr>
          <a:xfrm rot="16200000">
            <a:off x="6774673" y="2905989"/>
            <a:ext cx="536627" cy="335578"/>
          </a:xfrm>
          <a:prstGeom prst="flowChartDelay">
            <a:avLst/>
          </a:prstGeom>
          <a:solidFill>
            <a:srgbClr val="FED002"/>
          </a:solidFill>
          <a:ln>
            <a:solidFill>
              <a:srgbClr val="FED00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37" name="Ellips 36">
            <a:extLst>
              <a:ext uri="{FF2B5EF4-FFF2-40B4-BE49-F238E27FC236}">
                <a16:creationId xmlns:a16="http://schemas.microsoft.com/office/drawing/2014/main" id="{28B80CAC-AD71-444A-B77D-54B0D3773F39}"/>
              </a:ext>
            </a:extLst>
          </p:cNvPr>
          <p:cNvSpPr/>
          <p:nvPr/>
        </p:nvSpPr>
        <p:spPr>
          <a:xfrm>
            <a:off x="6928606" y="2610556"/>
            <a:ext cx="216000" cy="216000"/>
          </a:xfrm>
          <a:prstGeom prst="ellipse">
            <a:avLst/>
          </a:prstGeom>
          <a:solidFill>
            <a:srgbClr val="FED002"/>
          </a:solidFill>
          <a:ln>
            <a:solidFill>
              <a:srgbClr val="FED00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38" name="Flödesschema: Uppehåll 37">
            <a:extLst>
              <a:ext uri="{FF2B5EF4-FFF2-40B4-BE49-F238E27FC236}">
                <a16:creationId xmlns:a16="http://schemas.microsoft.com/office/drawing/2014/main" id="{4BBBEDD8-6EFD-4F27-96E5-FDB4AB90AF92}"/>
              </a:ext>
            </a:extLst>
          </p:cNvPr>
          <p:cNvSpPr/>
          <p:nvPr/>
        </p:nvSpPr>
        <p:spPr>
          <a:xfrm rot="16200000">
            <a:off x="5376435" y="2992897"/>
            <a:ext cx="536627" cy="335578"/>
          </a:xfrm>
          <a:prstGeom prst="flowChartDelay">
            <a:avLst/>
          </a:prstGeom>
          <a:solidFill>
            <a:srgbClr val="A064AA"/>
          </a:solidFill>
          <a:ln>
            <a:solidFill>
              <a:srgbClr val="A064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39" name="Ellips 38">
            <a:extLst>
              <a:ext uri="{FF2B5EF4-FFF2-40B4-BE49-F238E27FC236}">
                <a16:creationId xmlns:a16="http://schemas.microsoft.com/office/drawing/2014/main" id="{7A8D793F-DD62-42E0-8F28-86D98B684DED}"/>
              </a:ext>
            </a:extLst>
          </p:cNvPr>
          <p:cNvSpPr/>
          <p:nvPr/>
        </p:nvSpPr>
        <p:spPr>
          <a:xfrm>
            <a:off x="5530367" y="2714646"/>
            <a:ext cx="216000" cy="216000"/>
          </a:xfrm>
          <a:prstGeom prst="ellipse">
            <a:avLst/>
          </a:prstGeom>
          <a:solidFill>
            <a:srgbClr val="A064AA"/>
          </a:solidFill>
          <a:ln>
            <a:solidFill>
              <a:srgbClr val="A064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40" name="Flödesschema: Uppehåll 39">
            <a:extLst>
              <a:ext uri="{FF2B5EF4-FFF2-40B4-BE49-F238E27FC236}">
                <a16:creationId xmlns:a16="http://schemas.microsoft.com/office/drawing/2014/main" id="{140BD159-96C7-4561-B019-3CEE26C6D99F}"/>
              </a:ext>
            </a:extLst>
          </p:cNvPr>
          <p:cNvSpPr/>
          <p:nvPr/>
        </p:nvSpPr>
        <p:spPr>
          <a:xfrm rot="16200000">
            <a:off x="4953149" y="1807938"/>
            <a:ext cx="536627" cy="335578"/>
          </a:xfrm>
          <a:prstGeom prst="flowChartDelay">
            <a:avLst/>
          </a:prstGeom>
          <a:solidFill>
            <a:srgbClr val="80001F"/>
          </a:solidFill>
          <a:ln>
            <a:solidFill>
              <a:srgbClr val="80001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41" name="Ellips 40">
            <a:extLst>
              <a:ext uri="{FF2B5EF4-FFF2-40B4-BE49-F238E27FC236}">
                <a16:creationId xmlns:a16="http://schemas.microsoft.com/office/drawing/2014/main" id="{3AD0B893-4B4B-40CB-A78E-68C12717AAD9}"/>
              </a:ext>
            </a:extLst>
          </p:cNvPr>
          <p:cNvSpPr/>
          <p:nvPr/>
        </p:nvSpPr>
        <p:spPr>
          <a:xfrm>
            <a:off x="5107082" y="1512505"/>
            <a:ext cx="216000" cy="216000"/>
          </a:xfrm>
          <a:prstGeom prst="ellipse">
            <a:avLst/>
          </a:prstGeom>
          <a:solidFill>
            <a:srgbClr val="80001F"/>
          </a:solidFill>
          <a:ln>
            <a:solidFill>
              <a:srgbClr val="80001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Tree>
    <p:extLst>
      <p:ext uri="{BB962C8B-B14F-4D97-AF65-F5344CB8AC3E}">
        <p14:creationId xmlns:p14="http://schemas.microsoft.com/office/powerpoint/2010/main" val="313371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76EE693-6E01-4386-806C-405384408DDA}"/>
              </a:ext>
            </a:extLst>
          </p:cNvPr>
          <p:cNvPicPr>
            <a:picLocks noGrp="1" noChangeAspect="1"/>
          </p:cNvPicPr>
          <p:nvPr>
            <p:ph idx="1"/>
          </p:nvPr>
        </p:nvPicPr>
        <p:blipFill rotWithShape="1">
          <a:blip r:embed="rId3"/>
          <a:srcRect l="56367" t="28770" r="26359" b="16322"/>
          <a:stretch/>
        </p:blipFill>
        <p:spPr>
          <a:xfrm>
            <a:off x="176953" y="816465"/>
            <a:ext cx="4001731" cy="5938296"/>
          </a:xfrm>
        </p:spPr>
      </p:pic>
      <p:sp>
        <p:nvSpPr>
          <p:cNvPr id="6" name="Rektangel 5">
            <a:extLst>
              <a:ext uri="{FF2B5EF4-FFF2-40B4-BE49-F238E27FC236}">
                <a16:creationId xmlns:a16="http://schemas.microsoft.com/office/drawing/2014/main" id="{16CC4CEC-1764-4C7F-BD8D-75B417C1AE21}"/>
              </a:ext>
            </a:extLst>
          </p:cNvPr>
          <p:cNvSpPr/>
          <p:nvPr/>
        </p:nvSpPr>
        <p:spPr>
          <a:xfrm rot="8086434">
            <a:off x="-893394" y="643678"/>
            <a:ext cx="1183207" cy="1342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&lt;</a:t>
            </a:r>
          </a:p>
        </p:txBody>
      </p:sp>
      <p:sp>
        <p:nvSpPr>
          <p:cNvPr id="7" name="Rektangel 6">
            <a:extLst>
              <a:ext uri="{FF2B5EF4-FFF2-40B4-BE49-F238E27FC236}">
                <a16:creationId xmlns:a16="http://schemas.microsoft.com/office/drawing/2014/main" id="{AB5EB5E8-991D-479A-82E5-F11F1F243101}"/>
              </a:ext>
            </a:extLst>
          </p:cNvPr>
          <p:cNvSpPr/>
          <p:nvPr/>
        </p:nvSpPr>
        <p:spPr>
          <a:xfrm rot="8086434">
            <a:off x="-946410" y="5501259"/>
            <a:ext cx="1183207" cy="1342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&lt;</a:t>
            </a:r>
          </a:p>
        </p:txBody>
      </p:sp>
      <p:sp>
        <p:nvSpPr>
          <p:cNvPr id="2" name="Rubrik 1">
            <a:extLst>
              <a:ext uri="{FF2B5EF4-FFF2-40B4-BE49-F238E27FC236}">
                <a16:creationId xmlns:a16="http://schemas.microsoft.com/office/drawing/2014/main" id="{6DEA7ED8-C672-4EB7-8943-A3932058AD8E}"/>
              </a:ext>
            </a:extLst>
          </p:cNvPr>
          <p:cNvSpPr>
            <a:spLocks noGrp="1"/>
          </p:cNvSpPr>
          <p:nvPr>
            <p:ph type="title"/>
          </p:nvPr>
        </p:nvSpPr>
        <p:spPr>
          <a:xfrm>
            <a:off x="796409" y="-106330"/>
            <a:ext cx="10815487" cy="1325563"/>
          </a:xfrm>
        </p:spPr>
        <p:txBody>
          <a:bodyPr/>
          <a:lstStyle/>
          <a:p>
            <a:pPr algn="ctr"/>
            <a:r>
              <a:rPr lang="sv-SE" dirty="0"/>
              <a:t>Arbetssätt vid upptäckt</a:t>
            </a:r>
          </a:p>
        </p:txBody>
      </p:sp>
      <p:sp>
        <p:nvSpPr>
          <p:cNvPr id="8" name="Rektangel 7">
            <a:extLst>
              <a:ext uri="{FF2B5EF4-FFF2-40B4-BE49-F238E27FC236}">
                <a16:creationId xmlns:a16="http://schemas.microsoft.com/office/drawing/2014/main" id="{522C3FDA-C6E2-478E-AEF5-124D7DE84352}"/>
              </a:ext>
            </a:extLst>
          </p:cNvPr>
          <p:cNvSpPr/>
          <p:nvPr/>
        </p:nvSpPr>
        <p:spPr>
          <a:xfrm rot="10800000">
            <a:off x="-1" y="3070783"/>
            <a:ext cx="704651" cy="1898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&lt;</a:t>
            </a:r>
          </a:p>
        </p:txBody>
      </p:sp>
      <p:sp>
        <p:nvSpPr>
          <p:cNvPr id="26" name="Rubrik 1">
            <a:extLst>
              <a:ext uri="{FF2B5EF4-FFF2-40B4-BE49-F238E27FC236}">
                <a16:creationId xmlns:a16="http://schemas.microsoft.com/office/drawing/2014/main" id="{4AC09AB8-964D-4962-B503-06115C27B0A9}"/>
              </a:ext>
            </a:extLst>
          </p:cNvPr>
          <p:cNvSpPr txBox="1">
            <a:spLocks/>
          </p:cNvSpPr>
          <p:nvPr/>
        </p:nvSpPr>
        <p:spPr>
          <a:xfrm>
            <a:off x="5347458" y="1511656"/>
            <a:ext cx="25232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b="1" dirty="0"/>
              <a:t>Samverkansmöte</a:t>
            </a:r>
          </a:p>
        </p:txBody>
      </p:sp>
      <p:sp>
        <p:nvSpPr>
          <p:cNvPr id="27" name="Rubrik 1">
            <a:extLst>
              <a:ext uri="{FF2B5EF4-FFF2-40B4-BE49-F238E27FC236}">
                <a16:creationId xmlns:a16="http://schemas.microsoft.com/office/drawing/2014/main" id="{CCED9ED6-CD1C-4F64-9855-3ADF70DB4671}"/>
              </a:ext>
            </a:extLst>
          </p:cNvPr>
          <p:cNvSpPr txBox="1">
            <a:spLocks/>
          </p:cNvSpPr>
          <p:nvPr/>
        </p:nvSpPr>
        <p:spPr>
          <a:xfrm>
            <a:off x="4376478" y="3239253"/>
            <a:ext cx="4584792" cy="39199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spcAft>
                <a:spcPts val="600"/>
              </a:spcAft>
            </a:pPr>
            <a:r>
              <a:rPr lang="sv-SE" sz="3200" dirty="0"/>
              <a:t>Barnets plan</a:t>
            </a:r>
          </a:p>
          <a:p>
            <a:pPr marL="457200" indent="-457200">
              <a:spcBef>
                <a:spcPts val="600"/>
              </a:spcBef>
              <a:spcAft>
                <a:spcPts val="600"/>
              </a:spcAft>
              <a:buFont typeface="Arial" panose="020B0604020202020204" pitchFamily="34" charset="0"/>
              <a:buChar char="•"/>
            </a:pPr>
            <a:r>
              <a:rPr lang="sv-SE" sz="2400" dirty="0"/>
              <a:t>Samverkansdokument</a:t>
            </a:r>
          </a:p>
          <a:p>
            <a:pPr marL="457200" indent="-457200">
              <a:spcBef>
                <a:spcPts val="600"/>
              </a:spcBef>
              <a:spcAft>
                <a:spcPts val="600"/>
              </a:spcAft>
              <a:buFont typeface="Arial" panose="020B0604020202020204" pitchFamily="34" charset="0"/>
              <a:buChar char="•"/>
            </a:pPr>
            <a:r>
              <a:rPr lang="sv-SE" sz="2400" dirty="0"/>
              <a:t>Barnet, vårdnadshavarna och samverkansparterna ska se vilka insatser som ska göras och vem som gör vad</a:t>
            </a:r>
          </a:p>
        </p:txBody>
      </p:sp>
      <p:sp>
        <p:nvSpPr>
          <p:cNvPr id="43" name="Ellips 42">
            <a:extLst>
              <a:ext uri="{FF2B5EF4-FFF2-40B4-BE49-F238E27FC236}">
                <a16:creationId xmlns:a16="http://schemas.microsoft.com/office/drawing/2014/main" id="{58B017E9-A18B-479F-BA96-B9A8537C41EA}"/>
              </a:ext>
            </a:extLst>
          </p:cNvPr>
          <p:cNvSpPr/>
          <p:nvPr/>
        </p:nvSpPr>
        <p:spPr>
          <a:xfrm>
            <a:off x="5205801" y="1203796"/>
            <a:ext cx="2309048" cy="2271647"/>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4" name="Ellips 43">
            <a:extLst>
              <a:ext uri="{FF2B5EF4-FFF2-40B4-BE49-F238E27FC236}">
                <a16:creationId xmlns:a16="http://schemas.microsoft.com/office/drawing/2014/main" id="{D385272A-C6FA-4DE8-B2D9-18785B6570E4}"/>
              </a:ext>
            </a:extLst>
          </p:cNvPr>
          <p:cNvSpPr/>
          <p:nvPr/>
        </p:nvSpPr>
        <p:spPr>
          <a:xfrm>
            <a:off x="6286543" y="1068432"/>
            <a:ext cx="180000" cy="180000"/>
          </a:xfrm>
          <a:prstGeom prst="ellipse">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45" name="Flödesschema: Uppehåll 44">
            <a:extLst>
              <a:ext uri="{FF2B5EF4-FFF2-40B4-BE49-F238E27FC236}">
                <a16:creationId xmlns:a16="http://schemas.microsoft.com/office/drawing/2014/main" id="{06653614-7A3F-471D-B797-9B78B7F55DCE}"/>
              </a:ext>
            </a:extLst>
          </p:cNvPr>
          <p:cNvSpPr/>
          <p:nvPr/>
        </p:nvSpPr>
        <p:spPr>
          <a:xfrm rot="16200000">
            <a:off x="5765940" y="1127141"/>
            <a:ext cx="536627" cy="335578"/>
          </a:xfrm>
          <a:prstGeom prst="flowChartDelay">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46" name="Ellips 45">
            <a:extLst>
              <a:ext uri="{FF2B5EF4-FFF2-40B4-BE49-F238E27FC236}">
                <a16:creationId xmlns:a16="http://schemas.microsoft.com/office/drawing/2014/main" id="{3EE7557F-4BE8-4151-A8A7-3FF7091D7D55}"/>
              </a:ext>
            </a:extLst>
          </p:cNvPr>
          <p:cNvSpPr/>
          <p:nvPr/>
        </p:nvSpPr>
        <p:spPr>
          <a:xfrm>
            <a:off x="6560875" y="876791"/>
            <a:ext cx="216000" cy="216000"/>
          </a:xfrm>
          <a:prstGeom prst="ellipse">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47" name="Flödesschema: Uppehåll 46">
            <a:extLst>
              <a:ext uri="{FF2B5EF4-FFF2-40B4-BE49-F238E27FC236}">
                <a16:creationId xmlns:a16="http://schemas.microsoft.com/office/drawing/2014/main" id="{33A77BB1-48C2-4EB7-8CE7-F2F53F6D95F8}"/>
              </a:ext>
            </a:extLst>
          </p:cNvPr>
          <p:cNvSpPr/>
          <p:nvPr/>
        </p:nvSpPr>
        <p:spPr>
          <a:xfrm rot="16200000">
            <a:off x="6413533" y="1175496"/>
            <a:ext cx="494812" cy="280684"/>
          </a:xfrm>
          <a:prstGeom prst="flowChartDelay">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48" name="Ellips 47">
            <a:extLst>
              <a:ext uri="{FF2B5EF4-FFF2-40B4-BE49-F238E27FC236}">
                <a16:creationId xmlns:a16="http://schemas.microsoft.com/office/drawing/2014/main" id="{EB46956D-8638-41F8-9BDC-AC32831A1F71}"/>
              </a:ext>
            </a:extLst>
          </p:cNvPr>
          <p:cNvSpPr/>
          <p:nvPr/>
        </p:nvSpPr>
        <p:spPr>
          <a:xfrm>
            <a:off x="5919873" y="831708"/>
            <a:ext cx="216000" cy="216000"/>
          </a:xfrm>
          <a:prstGeom prst="ellipse">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49" name="Flödesschema: Uppehåll 48">
            <a:extLst>
              <a:ext uri="{FF2B5EF4-FFF2-40B4-BE49-F238E27FC236}">
                <a16:creationId xmlns:a16="http://schemas.microsoft.com/office/drawing/2014/main" id="{5CA725F6-F310-4492-BAD5-2BE5C798AD21}"/>
              </a:ext>
            </a:extLst>
          </p:cNvPr>
          <p:cNvSpPr/>
          <p:nvPr/>
        </p:nvSpPr>
        <p:spPr>
          <a:xfrm rot="16200000">
            <a:off x="6191996" y="1288767"/>
            <a:ext cx="369095" cy="208406"/>
          </a:xfrm>
          <a:prstGeom prst="flowChartDelay">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0" name="Flödesschema: Uppehåll 49">
            <a:extLst>
              <a:ext uri="{FF2B5EF4-FFF2-40B4-BE49-F238E27FC236}">
                <a16:creationId xmlns:a16="http://schemas.microsoft.com/office/drawing/2014/main" id="{275DBBC7-A5E5-4AB6-96AD-2AF09D14CDD6}"/>
              </a:ext>
            </a:extLst>
          </p:cNvPr>
          <p:cNvSpPr/>
          <p:nvPr/>
        </p:nvSpPr>
        <p:spPr>
          <a:xfrm rot="16200000">
            <a:off x="7124043" y="1776139"/>
            <a:ext cx="536627" cy="335578"/>
          </a:xfrm>
          <a:prstGeom prst="flowChartDelay">
            <a:avLst/>
          </a:prstGeom>
          <a:solidFill>
            <a:srgbClr val="90D1C6"/>
          </a:solidFill>
          <a:ln>
            <a:solidFill>
              <a:srgbClr val="90D1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1" name="Ellips 50">
            <a:extLst>
              <a:ext uri="{FF2B5EF4-FFF2-40B4-BE49-F238E27FC236}">
                <a16:creationId xmlns:a16="http://schemas.microsoft.com/office/drawing/2014/main" id="{58ABE779-A593-456D-A6B9-8FBC0758769C}"/>
              </a:ext>
            </a:extLst>
          </p:cNvPr>
          <p:cNvSpPr/>
          <p:nvPr/>
        </p:nvSpPr>
        <p:spPr>
          <a:xfrm>
            <a:off x="7286896" y="1491414"/>
            <a:ext cx="216000" cy="216000"/>
          </a:xfrm>
          <a:prstGeom prst="ellipse">
            <a:avLst/>
          </a:prstGeom>
          <a:solidFill>
            <a:srgbClr val="90D1C6"/>
          </a:solidFill>
          <a:ln>
            <a:solidFill>
              <a:srgbClr val="90D1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2" name="Flödesschema: Uppehåll 51">
            <a:extLst>
              <a:ext uri="{FF2B5EF4-FFF2-40B4-BE49-F238E27FC236}">
                <a16:creationId xmlns:a16="http://schemas.microsoft.com/office/drawing/2014/main" id="{F907325C-0065-4644-B856-FF873B5BB531}"/>
              </a:ext>
            </a:extLst>
          </p:cNvPr>
          <p:cNvSpPr/>
          <p:nvPr/>
        </p:nvSpPr>
        <p:spPr>
          <a:xfrm rot="16200000">
            <a:off x="6774673" y="2905989"/>
            <a:ext cx="536627" cy="335578"/>
          </a:xfrm>
          <a:prstGeom prst="flowChartDelay">
            <a:avLst/>
          </a:prstGeom>
          <a:solidFill>
            <a:srgbClr val="FED002"/>
          </a:solidFill>
          <a:ln>
            <a:solidFill>
              <a:srgbClr val="FED00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3" name="Ellips 52">
            <a:extLst>
              <a:ext uri="{FF2B5EF4-FFF2-40B4-BE49-F238E27FC236}">
                <a16:creationId xmlns:a16="http://schemas.microsoft.com/office/drawing/2014/main" id="{9EAAD3C0-9513-4727-908D-6ADC23CDED3F}"/>
              </a:ext>
            </a:extLst>
          </p:cNvPr>
          <p:cNvSpPr/>
          <p:nvPr/>
        </p:nvSpPr>
        <p:spPr>
          <a:xfrm>
            <a:off x="6928606" y="2610556"/>
            <a:ext cx="216000" cy="216000"/>
          </a:xfrm>
          <a:prstGeom prst="ellipse">
            <a:avLst/>
          </a:prstGeom>
          <a:solidFill>
            <a:srgbClr val="FED002"/>
          </a:solidFill>
          <a:ln>
            <a:solidFill>
              <a:srgbClr val="FED00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4" name="Flödesschema: Uppehåll 53">
            <a:extLst>
              <a:ext uri="{FF2B5EF4-FFF2-40B4-BE49-F238E27FC236}">
                <a16:creationId xmlns:a16="http://schemas.microsoft.com/office/drawing/2014/main" id="{640556C4-0F9B-49D4-9B26-56D9A2277760}"/>
              </a:ext>
            </a:extLst>
          </p:cNvPr>
          <p:cNvSpPr/>
          <p:nvPr/>
        </p:nvSpPr>
        <p:spPr>
          <a:xfrm rot="16200000">
            <a:off x="5376435" y="2992897"/>
            <a:ext cx="536627" cy="335578"/>
          </a:xfrm>
          <a:prstGeom prst="flowChartDelay">
            <a:avLst/>
          </a:prstGeom>
          <a:solidFill>
            <a:srgbClr val="A064AA"/>
          </a:solidFill>
          <a:ln>
            <a:solidFill>
              <a:srgbClr val="A064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5" name="Ellips 54">
            <a:extLst>
              <a:ext uri="{FF2B5EF4-FFF2-40B4-BE49-F238E27FC236}">
                <a16:creationId xmlns:a16="http://schemas.microsoft.com/office/drawing/2014/main" id="{3BD674C1-285B-44E4-BEFF-D372A75623F2}"/>
              </a:ext>
            </a:extLst>
          </p:cNvPr>
          <p:cNvSpPr/>
          <p:nvPr/>
        </p:nvSpPr>
        <p:spPr>
          <a:xfrm>
            <a:off x="5530367" y="2714646"/>
            <a:ext cx="216000" cy="216000"/>
          </a:xfrm>
          <a:prstGeom prst="ellipse">
            <a:avLst/>
          </a:prstGeom>
          <a:solidFill>
            <a:srgbClr val="A064AA"/>
          </a:solidFill>
          <a:ln>
            <a:solidFill>
              <a:srgbClr val="A064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6" name="Flödesschema: Uppehåll 55">
            <a:extLst>
              <a:ext uri="{FF2B5EF4-FFF2-40B4-BE49-F238E27FC236}">
                <a16:creationId xmlns:a16="http://schemas.microsoft.com/office/drawing/2014/main" id="{F358A6DA-F831-4721-B713-5F53764533EC}"/>
              </a:ext>
            </a:extLst>
          </p:cNvPr>
          <p:cNvSpPr/>
          <p:nvPr/>
        </p:nvSpPr>
        <p:spPr>
          <a:xfrm rot="16200000">
            <a:off x="4953149" y="1807938"/>
            <a:ext cx="536627" cy="335578"/>
          </a:xfrm>
          <a:prstGeom prst="flowChartDelay">
            <a:avLst/>
          </a:prstGeom>
          <a:solidFill>
            <a:srgbClr val="80001F"/>
          </a:solidFill>
          <a:ln>
            <a:solidFill>
              <a:srgbClr val="80001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7" name="Ellips 56">
            <a:extLst>
              <a:ext uri="{FF2B5EF4-FFF2-40B4-BE49-F238E27FC236}">
                <a16:creationId xmlns:a16="http://schemas.microsoft.com/office/drawing/2014/main" id="{F0D871B8-8609-4109-8251-DF6B93E2478D}"/>
              </a:ext>
            </a:extLst>
          </p:cNvPr>
          <p:cNvSpPr/>
          <p:nvPr/>
        </p:nvSpPr>
        <p:spPr>
          <a:xfrm>
            <a:off x="5107082" y="1512505"/>
            <a:ext cx="216000" cy="216000"/>
          </a:xfrm>
          <a:prstGeom prst="ellipse">
            <a:avLst/>
          </a:prstGeom>
          <a:solidFill>
            <a:srgbClr val="80001F"/>
          </a:solidFill>
          <a:ln>
            <a:solidFill>
              <a:srgbClr val="80001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pic>
        <p:nvPicPr>
          <p:cNvPr id="10" name="Bildobjekt 9">
            <a:extLst>
              <a:ext uri="{FF2B5EF4-FFF2-40B4-BE49-F238E27FC236}">
                <a16:creationId xmlns:a16="http://schemas.microsoft.com/office/drawing/2014/main" id="{CB44F24E-8AE6-4981-9802-DAAB869B5E38}"/>
              </a:ext>
            </a:extLst>
          </p:cNvPr>
          <p:cNvPicPr>
            <a:picLocks noChangeAspect="1"/>
          </p:cNvPicPr>
          <p:nvPr/>
        </p:nvPicPr>
        <p:blipFill rotWithShape="1">
          <a:blip r:embed="rId4"/>
          <a:srcRect l="34274" t="15659" r="35814" b="9457"/>
          <a:stretch/>
        </p:blipFill>
        <p:spPr>
          <a:xfrm rot="16200000">
            <a:off x="9712322" y="442107"/>
            <a:ext cx="1789524" cy="2520000"/>
          </a:xfrm>
          <a:prstGeom prst="rect">
            <a:avLst/>
          </a:prstGeom>
        </p:spPr>
      </p:pic>
      <p:pic>
        <p:nvPicPr>
          <p:cNvPr id="12" name="Bildobjekt 11">
            <a:extLst>
              <a:ext uri="{FF2B5EF4-FFF2-40B4-BE49-F238E27FC236}">
                <a16:creationId xmlns:a16="http://schemas.microsoft.com/office/drawing/2014/main" id="{2C7CAC8F-E9F9-473E-9D00-33582B1A337D}"/>
              </a:ext>
            </a:extLst>
          </p:cNvPr>
          <p:cNvPicPr>
            <a:picLocks noChangeAspect="1"/>
          </p:cNvPicPr>
          <p:nvPr/>
        </p:nvPicPr>
        <p:blipFill rotWithShape="1">
          <a:blip r:embed="rId5"/>
          <a:srcRect l="34274" t="16899" r="35553" b="7752"/>
          <a:stretch/>
        </p:blipFill>
        <p:spPr>
          <a:xfrm rot="16200000">
            <a:off x="9710069" y="2292563"/>
            <a:ext cx="1794031" cy="2520000"/>
          </a:xfrm>
          <a:prstGeom prst="rect">
            <a:avLst/>
          </a:prstGeom>
        </p:spPr>
      </p:pic>
      <p:pic>
        <p:nvPicPr>
          <p:cNvPr id="16" name="Bildobjekt 15">
            <a:extLst>
              <a:ext uri="{FF2B5EF4-FFF2-40B4-BE49-F238E27FC236}">
                <a16:creationId xmlns:a16="http://schemas.microsoft.com/office/drawing/2014/main" id="{8FCDA0A3-1ED6-4A0B-90DE-7661CCFE84C5}"/>
              </a:ext>
            </a:extLst>
          </p:cNvPr>
          <p:cNvPicPr>
            <a:picLocks noChangeAspect="1"/>
          </p:cNvPicPr>
          <p:nvPr/>
        </p:nvPicPr>
        <p:blipFill rotWithShape="1">
          <a:blip r:embed="rId6"/>
          <a:srcRect l="33850" t="56896" r="35063" b="4558"/>
          <a:stretch/>
        </p:blipFill>
        <p:spPr>
          <a:xfrm>
            <a:off x="9347084" y="4508257"/>
            <a:ext cx="2520000" cy="1757565"/>
          </a:xfrm>
          <a:prstGeom prst="rect">
            <a:avLst/>
          </a:prstGeom>
          <a:ln w="19050">
            <a:solidFill>
              <a:schemeClr val="bg2">
                <a:lumMod val="90000"/>
              </a:schemeClr>
            </a:solidFill>
          </a:ln>
        </p:spPr>
      </p:pic>
    </p:spTree>
    <p:extLst>
      <p:ext uri="{BB962C8B-B14F-4D97-AF65-F5344CB8AC3E}">
        <p14:creationId xmlns:p14="http://schemas.microsoft.com/office/powerpoint/2010/main" val="427525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76EE693-6E01-4386-806C-405384408DDA}"/>
              </a:ext>
            </a:extLst>
          </p:cNvPr>
          <p:cNvPicPr>
            <a:picLocks noGrp="1" noChangeAspect="1"/>
          </p:cNvPicPr>
          <p:nvPr>
            <p:ph idx="1"/>
          </p:nvPr>
        </p:nvPicPr>
        <p:blipFill rotWithShape="1">
          <a:blip r:embed="rId3"/>
          <a:srcRect l="56367" t="28770" r="26359" b="16322"/>
          <a:stretch/>
        </p:blipFill>
        <p:spPr>
          <a:xfrm>
            <a:off x="176953" y="816465"/>
            <a:ext cx="4001731" cy="5938296"/>
          </a:xfrm>
        </p:spPr>
      </p:pic>
      <p:sp>
        <p:nvSpPr>
          <p:cNvPr id="6" name="Rektangel 5">
            <a:extLst>
              <a:ext uri="{FF2B5EF4-FFF2-40B4-BE49-F238E27FC236}">
                <a16:creationId xmlns:a16="http://schemas.microsoft.com/office/drawing/2014/main" id="{16CC4CEC-1764-4C7F-BD8D-75B417C1AE21}"/>
              </a:ext>
            </a:extLst>
          </p:cNvPr>
          <p:cNvSpPr/>
          <p:nvPr/>
        </p:nvSpPr>
        <p:spPr>
          <a:xfrm rot="8086434">
            <a:off x="-893394" y="643678"/>
            <a:ext cx="1183207" cy="1342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&lt;</a:t>
            </a:r>
          </a:p>
        </p:txBody>
      </p:sp>
      <p:sp>
        <p:nvSpPr>
          <p:cNvPr id="7" name="Rektangel 6">
            <a:extLst>
              <a:ext uri="{FF2B5EF4-FFF2-40B4-BE49-F238E27FC236}">
                <a16:creationId xmlns:a16="http://schemas.microsoft.com/office/drawing/2014/main" id="{AB5EB5E8-991D-479A-82E5-F11F1F243101}"/>
              </a:ext>
            </a:extLst>
          </p:cNvPr>
          <p:cNvSpPr/>
          <p:nvPr/>
        </p:nvSpPr>
        <p:spPr>
          <a:xfrm rot="8086434">
            <a:off x="-946410" y="5501259"/>
            <a:ext cx="1183207" cy="1342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&lt;</a:t>
            </a:r>
          </a:p>
        </p:txBody>
      </p:sp>
      <p:sp>
        <p:nvSpPr>
          <p:cNvPr id="2" name="Rubrik 1">
            <a:extLst>
              <a:ext uri="{FF2B5EF4-FFF2-40B4-BE49-F238E27FC236}">
                <a16:creationId xmlns:a16="http://schemas.microsoft.com/office/drawing/2014/main" id="{6DEA7ED8-C672-4EB7-8943-A3932058AD8E}"/>
              </a:ext>
            </a:extLst>
          </p:cNvPr>
          <p:cNvSpPr>
            <a:spLocks noGrp="1"/>
          </p:cNvSpPr>
          <p:nvPr>
            <p:ph type="title"/>
          </p:nvPr>
        </p:nvSpPr>
        <p:spPr>
          <a:xfrm>
            <a:off x="796409" y="-106330"/>
            <a:ext cx="10815487" cy="1325563"/>
          </a:xfrm>
        </p:spPr>
        <p:txBody>
          <a:bodyPr/>
          <a:lstStyle/>
          <a:p>
            <a:pPr algn="ctr"/>
            <a:r>
              <a:rPr lang="sv-SE" dirty="0"/>
              <a:t>Arbetssätt vid upptäckt</a:t>
            </a:r>
          </a:p>
        </p:txBody>
      </p:sp>
      <p:sp>
        <p:nvSpPr>
          <p:cNvPr id="8" name="Rektangel 7">
            <a:extLst>
              <a:ext uri="{FF2B5EF4-FFF2-40B4-BE49-F238E27FC236}">
                <a16:creationId xmlns:a16="http://schemas.microsoft.com/office/drawing/2014/main" id="{522C3FDA-C6E2-478E-AEF5-124D7DE84352}"/>
              </a:ext>
            </a:extLst>
          </p:cNvPr>
          <p:cNvSpPr/>
          <p:nvPr/>
        </p:nvSpPr>
        <p:spPr>
          <a:xfrm rot="10800000">
            <a:off x="-1" y="3070783"/>
            <a:ext cx="704651" cy="1898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&lt;</a:t>
            </a:r>
          </a:p>
        </p:txBody>
      </p:sp>
      <p:sp>
        <p:nvSpPr>
          <p:cNvPr id="26" name="Rubrik 1">
            <a:extLst>
              <a:ext uri="{FF2B5EF4-FFF2-40B4-BE49-F238E27FC236}">
                <a16:creationId xmlns:a16="http://schemas.microsoft.com/office/drawing/2014/main" id="{4AC09AB8-964D-4962-B503-06115C27B0A9}"/>
              </a:ext>
            </a:extLst>
          </p:cNvPr>
          <p:cNvSpPr txBox="1">
            <a:spLocks/>
          </p:cNvSpPr>
          <p:nvPr/>
        </p:nvSpPr>
        <p:spPr>
          <a:xfrm>
            <a:off x="5347458" y="1511656"/>
            <a:ext cx="25232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b="1" dirty="0"/>
              <a:t>Samverkansmöte</a:t>
            </a:r>
          </a:p>
        </p:txBody>
      </p:sp>
      <p:sp>
        <p:nvSpPr>
          <p:cNvPr id="27" name="Rubrik 1">
            <a:extLst>
              <a:ext uri="{FF2B5EF4-FFF2-40B4-BE49-F238E27FC236}">
                <a16:creationId xmlns:a16="http://schemas.microsoft.com/office/drawing/2014/main" id="{CCED9ED6-CD1C-4F64-9855-3ADF70DB4671}"/>
              </a:ext>
            </a:extLst>
          </p:cNvPr>
          <p:cNvSpPr txBox="1">
            <a:spLocks/>
          </p:cNvSpPr>
          <p:nvPr/>
        </p:nvSpPr>
        <p:spPr>
          <a:xfrm>
            <a:off x="4376478" y="3228620"/>
            <a:ext cx="4584792" cy="39199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spcAft>
                <a:spcPts val="600"/>
              </a:spcAft>
            </a:pPr>
            <a:r>
              <a:rPr lang="sv-SE" sz="3200" dirty="0"/>
              <a:t>Barnets plan</a:t>
            </a:r>
          </a:p>
          <a:p>
            <a:pPr>
              <a:spcBef>
                <a:spcPts val="600"/>
              </a:spcBef>
              <a:spcAft>
                <a:spcPts val="600"/>
              </a:spcAft>
            </a:pPr>
            <a:r>
              <a:rPr lang="sv-SE" sz="2400" dirty="0"/>
              <a:t>Informationen som delas ska vara:</a:t>
            </a:r>
          </a:p>
          <a:p>
            <a:pPr marL="457200" indent="-457200">
              <a:spcBef>
                <a:spcPts val="600"/>
              </a:spcBef>
              <a:spcAft>
                <a:spcPts val="600"/>
              </a:spcAft>
              <a:buFont typeface="Arial" panose="020B0604020202020204" pitchFamily="34" charset="0"/>
              <a:buChar char="•"/>
            </a:pPr>
            <a:r>
              <a:rPr lang="sv-SE" sz="2400" dirty="0"/>
              <a:t>Nödvändig</a:t>
            </a:r>
          </a:p>
          <a:p>
            <a:pPr marL="457200" indent="-457200">
              <a:spcBef>
                <a:spcPts val="600"/>
              </a:spcBef>
              <a:spcAft>
                <a:spcPts val="600"/>
              </a:spcAft>
              <a:buFont typeface="Arial" panose="020B0604020202020204" pitchFamily="34" charset="0"/>
              <a:buChar char="•"/>
            </a:pPr>
            <a:r>
              <a:rPr lang="sv-SE" sz="2400" dirty="0"/>
              <a:t>Relevant</a:t>
            </a:r>
          </a:p>
          <a:p>
            <a:pPr marL="457200" indent="-457200">
              <a:spcBef>
                <a:spcPts val="600"/>
              </a:spcBef>
              <a:spcAft>
                <a:spcPts val="600"/>
              </a:spcAft>
              <a:buFont typeface="Arial" panose="020B0604020202020204" pitchFamily="34" charset="0"/>
              <a:buChar char="•"/>
            </a:pPr>
            <a:r>
              <a:rPr lang="sv-SE" sz="2400" dirty="0"/>
              <a:t>Proportionerlig</a:t>
            </a:r>
          </a:p>
        </p:txBody>
      </p:sp>
      <p:sp>
        <p:nvSpPr>
          <p:cNvPr id="43" name="Ellips 42">
            <a:extLst>
              <a:ext uri="{FF2B5EF4-FFF2-40B4-BE49-F238E27FC236}">
                <a16:creationId xmlns:a16="http://schemas.microsoft.com/office/drawing/2014/main" id="{58B017E9-A18B-479F-BA96-B9A8537C41EA}"/>
              </a:ext>
            </a:extLst>
          </p:cNvPr>
          <p:cNvSpPr/>
          <p:nvPr/>
        </p:nvSpPr>
        <p:spPr>
          <a:xfrm>
            <a:off x="5205801" y="1203796"/>
            <a:ext cx="2309048" cy="2271647"/>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4" name="Ellips 43">
            <a:extLst>
              <a:ext uri="{FF2B5EF4-FFF2-40B4-BE49-F238E27FC236}">
                <a16:creationId xmlns:a16="http://schemas.microsoft.com/office/drawing/2014/main" id="{D385272A-C6FA-4DE8-B2D9-18785B6570E4}"/>
              </a:ext>
            </a:extLst>
          </p:cNvPr>
          <p:cNvSpPr/>
          <p:nvPr/>
        </p:nvSpPr>
        <p:spPr>
          <a:xfrm>
            <a:off x="6286543" y="1068432"/>
            <a:ext cx="180000" cy="180000"/>
          </a:xfrm>
          <a:prstGeom prst="ellipse">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45" name="Flödesschema: Uppehåll 44">
            <a:extLst>
              <a:ext uri="{FF2B5EF4-FFF2-40B4-BE49-F238E27FC236}">
                <a16:creationId xmlns:a16="http://schemas.microsoft.com/office/drawing/2014/main" id="{06653614-7A3F-471D-B797-9B78B7F55DCE}"/>
              </a:ext>
            </a:extLst>
          </p:cNvPr>
          <p:cNvSpPr/>
          <p:nvPr/>
        </p:nvSpPr>
        <p:spPr>
          <a:xfrm rot="16200000">
            <a:off x="5765940" y="1127141"/>
            <a:ext cx="536627" cy="335578"/>
          </a:xfrm>
          <a:prstGeom prst="flowChartDelay">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46" name="Ellips 45">
            <a:extLst>
              <a:ext uri="{FF2B5EF4-FFF2-40B4-BE49-F238E27FC236}">
                <a16:creationId xmlns:a16="http://schemas.microsoft.com/office/drawing/2014/main" id="{3EE7557F-4BE8-4151-A8A7-3FF7091D7D55}"/>
              </a:ext>
            </a:extLst>
          </p:cNvPr>
          <p:cNvSpPr/>
          <p:nvPr/>
        </p:nvSpPr>
        <p:spPr>
          <a:xfrm>
            <a:off x="6560875" y="876791"/>
            <a:ext cx="216000" cy="216000"/>
          </a:xfrm>
          <a:prstGeom prst="ellipse">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47" name="Flödesschema: Uppehåll 46">
            <a:extLst>
              <a:ext uri="{FF2B5EF4-FFF2-40B4-BE49-F238E27FC236}">
                <a16:creationId xmlns:a16="http://schemas.microsoft.com/office/drawing/2014/main" id="{33A77BB1-48C2-4EB7-8CE7-F2F53F6D95F8}"/>
              </a:ext>
            </a:extLst>
          </p:cNvPr>
          <p:cNvSpPr/>
          <p:nvPr/>
        </p:nvSpPr>
        <p:spPr>
          <a:xfrm rot="16200000">
            <a:off x="6413533" y="1175496"/>
            <a:ext cx="494812" cy="280684"/>
          </a:xfrm>
          <a:prstGeom prst="flowChartDelay">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48" name="Ellips 47">
            <a:extLst>
              <a:ext uri="{FF2B5EF4-FFF2-40B4-BE49-F238E27FC236}">
                <a16:creationId xmlns:a16="http://schemas.microsoft.com/office/drawing/2014/main" id="{EB46956D-8638-41F8-9BDC-AC32831A1F71}"/>
              </a:ext>
            </a:extLst>
          </p:cNvPr>
          <p:cNvSpPr/>
          <p:nvPr/>
        </p:nvSpPr>
        <p:spPr>
          <a:xfrm>
            <a:off x="5919873" y="831708"/>
            <a:ext cx="216000" cy="216000"/>
          </a:xfrm>
          <a:prstGeom prst="ellipse">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49" name="Flödesschema: Uppehåll 48">
            <a:extLst>
              <a:ext uri="{FF2B5EF4-FFF2-40B4-BE49-F238E27FC236}">
                <a16:creationId xmlns:a16="http://schemas.microsoft.com/office/drawing/2014/main" id="{5CA725F6-F310-4492-BAD5-2BE5C798AD21}"/>
              </a:ext>
            </a:extLst>
          </p:cNvPr>
          <p:cNvSpPr/>
          <p:nvPr/>
        </p:nvSpPr>
        <p:spPr>
          <a:xfrm rot="16200000">
            <a:off x="6191996" y="1288767"/>
            <a:ext cx="369095" cy="208406"/>
          </a:xfrm>
          <a:prstGeom prst="flowChartDelay">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0" name="Flödesschema: Uppehåll 49">
            <a:extLst>
              <a:ext uri="{FF2B5EF4-FFF2-40B4-BE49-F238E27FC236}">
                <a16:creationId xmlns:a16="http://schemas.microsoft.com/office/drawing/2014/main" id="{275DBBC7-A5E5-4AB6-96AD-2AF09D14CDD6}"/>
              </a:ext>
            </a:extLst>
          </p:cNvPr>
          <p:cNvSpPr/>
          <p:nvPr/>
        </p:nvSpPr>
        <p:spPr>
          <a:xfrm rot="16200000">
            <a:off x="7124043" y="1776139"/>
            <a:ext cx="536627" cy="335578"/>
          </a:xfrm>
          <a:prstGeom prst="flowChartDelay">
            <a:avLst/>
          </a:prstGeom>
          <a:solidFill>
            <a:srgbClr val="90D1C6"/>
          </a:solidFill>
          <a:ln>
            <a:solidFill>
              <a:srgbClr val="90D1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1" name="Ellips 50">
            <a:extLst>
              <a:ext uri="{FF2B5EF4-FFF2-40B4-BE49-F238E27FC236}">
                <a16:creationId xmlns:a16="http://schemas.microsoft.com/office/drawing/2014/main" id="{58ABE779-A593-456D-A6B9-8FBC0758769C}"/>
              </a:ext>
            </a:extLst>
          </p:cNvPr>
          <p:cNvSpPr/>
          <p:nvPr/>
        </p:nvSpPr>
        <p:spPr>
          <a:xfrm>
            <a:off x="7286896" y="1491414"/>
            <a:ext cx="216000" cy="216000"/>
          </a:xfrm>
          <a:prstGeom prst="ellipse">
            <a:avLst/>
          </a:prstGeom>
          <a:solidFill>
            <a:srgbClr val="90D1C6"/>
          </a:solidFill>
          <a:ln>
            <a:solidFill>
              <a:srgbClr val="90D1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2" name="Flödesschema: Uppehåll 51">
            <a:extLst>
              <a:ext uri="{FF2B5EF4-FFF2-40B4-BE49-F238E27FC236}">
                <a16:creationId xmlns:a16="http://schemas.microsoft.com/office/drawing/2014/main" id="{F907325C-0065-4644-B856-FF873B5BB531}"/>
              </a:ext>
            </a:extLst>
          </p:cNvPr>
          <p:cNvSpPr/>
          <p:nvPr/>
        </p:nvSpPr>
        <p:spPr>
          <a:xfrm rot="16200000">
            <a:off x="6774673" y="2905989"/>
            <a:ext cx="536627" cy="335578"/>
          </a:xfrm>
          <a:prstGeom prst="flowChartDelay">
            <a:avLst/>
          </a:prstGeom>
          <a:solidFill>
            <a:srgbClr val="FED002"/>
          </a:solidFill>
          <a:ln>
            <a:solidFill>
              <a:srgbClr val="FED00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3" name="Ellips 52">
            <a:extLst>
              <a:ext uri="{FF2B5EF4-FFF2-40B4-BE49-F238E27FC236}">
                <a16:creationId xmlns:a16="http://schemas.microsoft.com/office/drawing/2014/main" id="{9EAAD3C0-9513-4727-908D-6ADC23CDED3F}"/>
              </a:ext>
            </a:extLst>
          </p:cNvPr>
          <p:cNvSpPr/>
          <p:nvPr/>
        </p:nvSpPr>
        <p:spPr>
          <a:xfrm>
            <a:off x="6928606" y="2610556"/>
            <a:ext cx="216000" cy="216000"/>
          </a:xfrm>
          <a:prstGeom prst="ellipse">
            <a:avLst/>
          </a:prstGeom>
          <a:solidFill>
            <a:srgbClr val="FED002"/>
          </a:solidFill>
          <a:ln>
            <a:solidFill>
              <a:srgbClr val="FED00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4" name="Flödesschema: Uppehåll 53">
            <a:extLst>
              <a:ext uri="{FF2B5EF4-FFF2-40B4-BE49-F238E27FC236}">
                <a16:creationId xmlns:a16="http://schemas.microsoft.com/office/drawing/2014/main" id="{640556C4-0F9B-49D4-9B26-56D9A2277760}"/>
              </a:ext>
            </a:extLst>
          </p:cNvPr>
          <p:cNvSpPr/>
          <p:nvPr/>
        </p:nvSpPr>
        <p:spPr>
          <a:xfrm rot="16200000">
            <a:off x="5376435" y="2992897"/>
            <a:ext cx="536627" cy="335578"/>
          </a:xfrm>
          <a:prstGeom prst="flowChartDelay">
            <a:avLst/>
          </a:prstGeom>
          <a:solidFill>
            <a:srgbClr val="A064AA"/>
          </a:solidFill>
          <a:ln>
            <a:solidFill>
              <a:srgbClr val="A064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5" name="Ellips 54">
            <a:extLst>
              <a:ext uri="{FF2B5EF4-FFF2-40B4-BE49-F238E27FC236}">
                <a16:creationId xmlns:a16="http://schemas.microsoft.com/office/drawing/2014/main" id="{3BD674C1-285B-44E4-BEFF-D372A75623F2}"/>
              </a:ext>
            </a:extLst>
          </p:cNvPr>
          <p:cNvSpPr/>
          <p:nvPr/>
        </p:nvSpPr>
        <p:spPr>
          <a:xfrm>
            <a:off x="5530367" y="2714646"/>
            <a:ext cx="216000" cy="216000"/>
          </a:xfrm>
          <a:prstGeom prst="ellipse">
            <a:avLst/>
          </a:prstGeom>
          <a:solidFill>
            <a:srgbClr val="A064AA"/>
          </a:solidFill>
          <a:ln>
            <a:solidFill>
              <a:srgbClr val="A064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6" name="Flödesschema: Uppehåll 55">
            <a:extLst>
              <a:ext uri="{FF2B5EF4-FFF2-40B4-BE49-F238E27FC236}">
                <a16:creationId xmlns:a16="http://schemas.microsoft.com/office/drawing/2014/main" id="{F358A6DA-F831-4721-B713-5F53764533EC}"/>
              </a:ext>
            </a:extLst>
          </p:cNvPr>
          <p:cNvSpPr/>
          <p:nvPr/>
        </p:nvSpPr>
        <p:spPr>
          <a:xfrm rot="16200000">
            <a:off x="4953149" y="1807938"/>
            <a:ext cx="536627" cy="335578"/>
          </a:xfrm>
          <a:prstGeom prst="flowChartDelay">
            <a:avLst/>
          </a:prstGeom>
          <a:solidFill>
            <a:srgbClr val="80001F"/>
          </a:solidFill>
          <a:ln>
            <a:solidFill>
              <a:srgbClr val="80001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7" name="Ellips 56">
            <a:extLst>
              <a:ext uri="{FF2B5EF4-FFF2-40B4-BE49-F238E27FC236}">
                <a16:creationId xmlns:a16="http://schemas.microsoft.com/office/drawing/2014/main" id="{F0D871B8-8609-4109-8251-DF6B93E2478D}"/>
              </a:ext>
            </a:extLst>
          </p:cNvPr>
          <p:cNvSpPr/>
          <p:nvPr/>
        </p:nvSpPr>
        <p:spPr>
          <a:xfrm>
            <a:off x="5107082" y="1512505"/>
            <a:ext cx="216000" cy="216000"/>
          </a:xfrm>
          <a:prstGeom prst="ellipse">
            <a:avLst/>
          </a:prstGeom>
          <a:solidFill>
            <a:srgbClr val="80001F"/>
          </a:solidFill>
          <a:ln>
            <a:solidFill>
              <a:srgbClr val="80001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pic>
        <p:nvPicPr>
          <p:cNvPr id="10" name="Bildobjekt 9">
            <a:extLst>
              <a:ext uri="{FF2B5EF4-FFF2-40B4-BE49-F238E27FC236}">
                <a16:creationId xmlns:a16="http://schemas.microsoft.com/office/drawing/2014/main" id="{CB44F24E-8AE6-4981-9802-DAAB869B5E38}"/>
              </a:ext>
            </a:extLst>
          </p:cNvPr>
          <p:cNvPicPr>
            <a:picLocks noChangeAspect="1"/>
          </p:cNvPicPr>
          <p:nvPr/>
        </p:nvPicPr>
        <p:blipFill rotWithShape="1">
          <a:blip r:embed="rId4"/>
          <a:srcRect l="34274" t="15659" r="35814" b="9457"/>
          <a:stretch/>
        </p:blipFill>
        <p:spPr>
          <a:xfrm rot="16200000">
            <a:off x="9712322" y="442107"/>
            <a:ext cx="1789524" cy="2520000"/>
          </a:xfrm>
          <a:prstGeom prst="rect">
            <a:avLst/>
          </a:prstGeom>
        </p:spPr>
      </p:pic>
      <p:pic>
        <p:nvPicPr>
          <p:cNvPr id="12" name="Bildobjekt 11">
            <a:extLst>
              <a:ext uri="{FF2B5EF4-FFF2-40B4-BE49-F238E27FC236}">
                <a16:creationId xmlns:a16="http://schemas.microsoft.com/office/drawing/2014/main" id="{2C7CAC8F-E9F9-473E-9D00-33582B1A337D}"/>
              </a:ext>
            </a:extLst>
          </p:cNvPr>
          <p:cNvPicPr>
            <a:picLocks noChangeAspect="1"/>
          </p:cNvPicPr>
          <p:nvPr/>
        </p:nvPicPr>
        <p:blipFill rotWithShape="1">
          <a:blip r:embed="rId5"/>
          <a:srcRect l="34274" t="16899" r="35553" b="7752"/>
          <a:stretch/>
        </p:blipFill>
        <p:spPr>
          <a:xfrm rot="16200000">
            <a:off x="9710069" y="2292563"/>
            <a:ext cx="1794031" cy="2520000"/>
          </a:xfrm>
          <a:prstGeom prst="rect">
            <a:avLst/>
          </a:prstGeom>
        </p:spPr>
      </p:pic>
      <p:pic>
        <p:nvPicPr>
          <p:cNvPr id="16" name="Bildobjekt 15">
            <a:extLst>
              <a:ext uri="{FF2B5EF4-FFF2-40B4-BE49-F238E27FC236}">
                <a16:creationId xmlns:a16="http://schemas.microsoft.com/office/drawing/2014/main" id="{8FCDA0A3-1ED6-4A0B-90DE-7661CCFE84C5}"/>
              </a:ext>
            </a:extLst>
          </p:cNvPr>
          <p:cNvPicPr>
            <a:picLocks noChangeAspect="1"/>
          </p:cNvPicPr>
          <p:nvPr/>
        </p:nvPicPr>
        <p:blipFill rotWithShape="1">
          <a:blip r:embed="rId6"/>
          <a:srcRect l="33850" t="56896" r="35063" b="4558"/>
          <a:stretch/>
        </p:blipFill>
        <p:spPr>
          <a:xfrm>
            <a:off x="9347084" y="4508257"/>
            <a:ext cx="2520000" cy="1757565"/>
          </a:xfrm>
          <a:prstGeom prst="rect">
            <a:avLst/>
          </a:prstGeom>
          <a:ln w="19050">
            <a:solidFill>
              <a:schemeClr val="bg2">
                <a:lumMod val="90000"/>
              </a:schemeClr>
            </a:solidFill>
          </a:ln>
        </p:spPr>
      </p:pic>
    </p:spTree>
    <p:extLst>
      <p:ext uri="{BB962C8B-B14F-4D97-AF65-F5344CB8AC3E}">
        <p14:creationId xmlns:p14="http://schemas.microsoft.com/office/powerpoint/2010/main" val="401459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76EE693-6E01-4386-806C-405384408DDA}"/>
              </a:ext>
            </a:extLst>
          </p:cNvPr>
          <p:cNvPicPr>
            <a:picLocks noGrp="1" noChangeAspect="1"/>
          </p:cNvPicPr>
          <p:nvPr>
            <p:ph idx="1"/>
          </p:nvPr>
        </p:nvPicPr>
        <p:blipFill rotWithShape="1">
          <a:blip r:embed="rId3"/>
          <a:srcRect l="56367" t="28770" r="26359" b="16322"/>
          <a:stretch/>
        </p:blipFill>
        <p:spPr>
          <a:xfrm>
            <a:off x="176953" y="816465"/>
            <a:ext cx="4001731" cy="5938296"/>
          </a:xfrm>
        </p:spPr>
      </p:pic>
      <p:sp>
        <p:nvSpPr>
          <p:cNvPr id="6" name="Rektangel 5">
            <a:extLst>
              <a:ext uri="{FF2B5EF4-FFF2-40B4-BE49-F238E27FC236}">
                <a16:creationId xmlns:a16="http://schemas.microsoft.com/office/drawing/2014/main" id="{16CC4CEC-1764-4C7F-BD8D-75B417C1AE21}"/>
              </a:ext>
            </a:extLst>
          </p:cNvPr>
          <p:cNvSpPr/>
          <p:nvPr/>
        </p:nvSpPr>
        <p:spPr>
          <a:xfrm rot="8086434">
            <a:off x="-893394" y="643678"/>
            <a:ext cx="1183207" cy="1342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&lt;</a:t>
            </a:r>
          </a:p>
        </p:txBody>
      </p:sp>
      <p:sp>
        <p:nvSpPr>
          <p:cNvPr id="7" name="Rektangel 6">
            <a:extLst>
              <a:ext uri="{FF2B5EF4-FFF2-40B4-BE49-F238E27FC236}">
                <a16:creationId xmlns:a16="http://schemas.microsoft.com/office/drawing/2014/main" id="{AB5EB5E8-991D-479A-82E5-F11F1F243101}"/>
              </a:ext>
            </a:extLst>
          </p:cNvPr>
          <p:cNvSpPr/>
          <p:nvPr/>
        </p:nvSpPr>
        <p:spPr>
          <a:xfrm rot="8086434">
            <a:off x="-946410" y="5501259"/>
            <a:ext cx="1183207" cy="1342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&lt;</a:t>
            </a:r>
          </a:p>
        </p:txBody>
      </p:sp>
      <p:sp>
        <p:nvSpPr>
          <p:cNvPr id="2" name="Rubrik 1">
            <a:extLst>
              <a:ext uri="{FF2B5EF4-FFF2-40B4-BE49-F238E27FC236}">
                <a16:creationId xmlns:a16="http://schemas.microsoft.com/office/drawing/2014/main" id="{6DEA7ED8-C672-4EB7-8943-A3932058AD8E}"/>
              </a:ext>
            </a:extLst>
          </p:cNvPr>
          <p:cNvSpPr>
            <a:spLocks noGrp="1"/>
          </p:cNvSpPr>
          <p:nvPr>
            <p:ph type="title"/>
          </p:nvPr>
        </p:nvSpPr>
        <p:spPr>
          <a:xfrm>
            <a:off x="796409" y="-106330"/>
            <a:ext cx="10815487" cy="1325563"/>
          </a:xfrm>
        </p:spPr>
        <p:txBody>
          <a:bodyPr/>
          <a:lstStyle/>
          <a:p>
            <a:pPr algn="ctr"/>
            <a:r>
              <a:rPr lang="sv-SE" dirty="0"/>
              <a:t>Arbetssätt vid upptäckt</a:t>
            </a:r>
          </a:p>
        </p:txBody>
      </p:sp>
      <p:sp>
        <p:nvSpPr>
          <p:cNvPr id="8" name="Rektangel 7">
            <a:extLst>
              <a:ext uri="{FF2B5EF4-FFF2-40B4-BE49-F238E27FC236}">
                <a16:creationId xmlns:a16="http://schemas.microsoft.com/office/drawing/2014/main" id="{522C3FDA-C6E2-478E-AEF5-124D7DE84352}"/>
              </a:ext>
            </a:extLst>
          </p:cNvPr>
          <p:cNvSpPr/>
          <p:nvPr/>
        </p:nvSpPr>
        <p:spPr>
          <a:xfrm rot="10800000">
            <a:off x="-1" y="3070783"/>
            <a:ext cx="704651" cy="1898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&lt;</a:t>
            </a:r>
          </a:p>
        </p:txBody>
      </p:sp>
      <p:sp>
        <p:nvSpPr>
          <p:cNvPr id="26" name="Rubrik 1">
            <a:extLst>
              <a:ext uri="{FF2B5EF4-FFF2-40B4-BE49-F238E27FC236}">
                <a16:creationId xmlns:a16="http://schemas.microsoft.com/office/drawing/2014/main" id="{4AC09AB8-964D-4962-B503-06115C27B0A9}"/>
              </a:ext>
            </a:extLst>
          </p:cNvPr>
          <p:cNvSpPr txBox="1">
            <a:spLocks/>
          </p:cNvSpPr>
          <p:nvPr/>
        </p:nvSpPr>
        <p:spPr>
          <a:xfrm>
            <a:off x="5347458" y="1511656"/>
            <a:ext cx="25232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b="1" dirty="0"/>
              <a:t>Samverkansmöte</a:t>
            </a:r>
          </a:p>
        </p:txBody>
      </p:sp>
      <p:sp>
        <p:nvSpPr>
          <p:cNvPr id="27" name="Rubrik 1">
            <a:extLst>
              <a:ext uri="{FF2B5EF4-FFF2-40B4-BE49-F238E27FC236}">
                <a16:creationId xmlns:a16="http://schemas.microsoft.com/office/drawing/2014/main" id="{CCED9ED6-CD1C-4F64-9855-3ADF70DB4671}"/>
              </a:ext>
            </a:extLst>
          </p:cNvPr>
          <p:cNvSpPr txBox="1">
            <a:spLocks/>
          </p:cNvSpPr>
          <p:nvPr/>
        </p:nvSpPr>
        <p:spPr>
          <a:xfrm>
            <a:off x="4376478" y="3228620"/>
            <a:ext cx="4584792" cy="39199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spcAft>
                <a:spcPts val="600"/>
              </a:spcAft>
            </a:pPr>
            <a:r>
              <a:rPr lang="sv-SE" sz="3200" dirty="0"/>
              <a:t>Barnets plan</a:t>
            </a:r>
          </a:p>
          <a:p>
            <a:pPr>
              <a:spcBef>
                <a:spcPts val="600"/>
              </a:spcBef>
              <a:spcAft>
                <a:spcPts val="600"/>
              </a:spcAft>
            </a:pPr>
            <a:r>
              <a:rPr lang="sv-SE" sz="2400" dirty="0"/>
              <a:t>Utveckling pågår:</a:t>
            </a:r>
          </a:p>
          <a:p>
            <a:pPr marL="457200" indent="-457200">
              <a:spcBef>
                <a:spcPts val="600"/>
              </a:spcBef>
              <a:spcAft>
                <a:spcPts val="600"/>
              </a:spcAft>
              <a:buFont typeface="Arial" panose="020B0604020202020204" pitchFamily="34" charset="0"/>
              <a:buChar char="•"/>
            </a:pPr>
            <a:r>
              <a:rPr lang="sv-SE" sz="2400" dirty="0"/>
              <a:t>Digital gemensam lösning</a:t>
            </a:r>
          </a:p>
          <a:p>
            <a:pPr marL="457200" indent="-457200">
              <a:spcBef>
                <a:spcPts val="600"/>
              </a:spcBef>
              <a:spcAft>
                <a:spcPts val="600"/>
              </a:spcAft>
              <a:buFont typeface="Arial" panose="020B0604020202020204" pitchFamily="34" charset="0"/>
              <a:buChar char="•"/>
            </a:pPr>
            <a:r>
              <a:rPr lang="sv-SE" sz="2400" dirty="0"/>
              <a:t>Sekretessfrågor</a:t>
            </a:r>
          </a:p>
          <a:p>
            <a:pPr marL="457200" indent="-457200">
              <a:spcBef>
                <a:spcPts val="600"/>
              </a:spcBef>
              <a:spcAft>
                <a:spcPts val="600"/>
              </a:spcAft>
              <a:buFont typeface="Arial" panose="020B0604020202020204" pitchFamily="34" charset="0"/>
              <a:buChar char="•"/>
            </a:pPr>
            <a:r>
              <a:rPr lang="sv-SE" sz="2400" dirty="0"/>
              <a:t>Kontaktvägar för samverkan</a:t>
            </a:r>
          </a:p>
        </p:txBody>
      </p:sp>
      <p:sp>
        <p:nvSpPr>
          <p:cNvPr id="43" name="Ellips 42">
            <a:extLst>
              <a:ext uri="{FF2B5EF4-FFF2-40B4-BE49-F238E27FC236}">
                <a16:creationId xmlns:a16="http://schemas.microsoft.com/office/drawing/2014/main" id="{58B017E9-A18B-479F-BA96-B9A8537C41EA}"/>
              </a:ext>
            </a:extLst>
          </p:cNvPr>
          <p:cNvSpPr/>
          <p:nvPr/>
        </p:nvSpPr>
        <p:spPr>
          <a:xfrm>
            <a:off x="5205801" y="1203796"/>
            <a:ext cx="2309048" cy="2271647"/>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4" name="Ellips 43">
            <a:extLst>
              <a:ext uri="{FF2B5EF4-FFF2-40B4-BE49-F238E27FC236}">
                <a16:creationId xmlns:a16="http://schemas.microsoft.com/office/drawing/2014/main" id="{D385272A-C6FA-4DE8-B2D9-18785B6570E4}"/>
              </a:ext>
            </a:extLst>
          </p:cNvPr>
          <p:cNvSpPr/>
          <p:nvPr/>
        </p:nvSpPr>
        <p:spPr>
          <a:xfrm>
            <a:off x="6286543" y="1068432"/>
            <a:ext cx="180000" cy="180000"/>
          </a:xfrm>
          <a:prstGeom prst="ellipse">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45" name="Flödesschema: Uppehåll 44">
            <a:extLst>
              <a:ext uri="{FF2B5EF4-FFF2-40B4-BE49-F238E27FC236}">
                <a16:creationId xmlns:a16="http://schemas.microsoft.com/office/drawing/2014/main" id="{06653614-7A3F-471D-B797-9B78B7F55DCE}"/>
              </a:ext>
            </a:extLst>
          </p:cNvPr>
          <p:cNvSpPr/>
          <p:nvPr/>
        </p:nvSpPr>
        <p:spPr>
          <a:xfrm rot="16200000">
            <a:off x="5765940" y="1127141"/>
            <a:ext cx="536627" cy="335578"/>
          </a:xfrm>
          <a:prstGeom prst="flowChartDelay">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46" name="Ellips 45">
            <a:extLst>
              <a:ext uri="{FF2B5EF4-FFF2-40B4-BE49-F238E27FC236}">
                <a16:creationId xmlns:a16="http://schemas.microsoft.com/office/drawing/2014/main" id="{3EE7557F-4BE8-4151-A8A7-3FF7091D7D55}"/>
              </a:ext>
            </a:extLst>
          </p:cNvPr>
          <p:cNvSpPr/>
          <p:nvPr/>
        </p:nvSpPr>
        <p:spPr>
          <a:xfrm>
            <a:off x="6560875" y="876791"/>
            <a:ext cx="216000" cy="216000"/>
          </a:xfrm>
          <a:prstGeom prst="ellipse">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47" name="Flödesschema: Uppehåll 46">
            <a:extLst>
              <a:ext uri="{FF2B5EF4-FFF2-40B4-BE49-F238E27FC236}">
                <a16:creationId xmlns:a16="http://schemas.microsoft.com/office/drawing/2014/main" id="{33A77BB1-48C2-4EB7-8CE7-F2F53F6D95F8}"/>
              </a:ext>
            </a:extLst>
          </p:cNvPr>
          <p:cNvSpPr/>
          <p:nvPr/>
        </p:nvSpPr>
        <p:spPr>
          <a:xfrm rot="16200000">
            <a:off x="6413533" y="1175496"/>
            <a:ext cx="494812" cy="280684"/>
          </a:xfrm>
          <a:prstGeom prst="flowChartDelay">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48" name="Ellips 47">
            <a:extLst>
              <a:ext uri="{FF2B5EF4-FFF2-40B4-BE49-F238E27FC236}">
                <a16:creationId xmlns:a16="http://schemas.microsoft.com/office/drawing/2014/main" id="{EB46956D-8638-41F8-9BDC-AC32831A1F71}"/>
              </a:ext>
            </a:extLst>
          </p:cNvPr>
          <p:cNvSpPr/>
          <p:nvPr/>
        </p:nvSpPr>
        <p:spPr>
          <a:xfrm>
            <a:off x="5919873" y="831708"/>
            <a:ext cx="216000" cy="216000"/>
          </a:xfrm>
          <a:prstGeom prst="ellipse">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49" name="Flödesschema: Uppehåll 48">
            <a:extLst>
              <a:ext uri="{FF2B5EF4-FFF2-40B4-BE49-F238E27FC236}">
                <a16:creationId xmlns:a16="http://schemas.microsoft.com/office/drawing/2014/main" id="{5CA725F6-F310-4492-BAD5-2BE5C798AD21}"/>
              </a:ext>
            </a:extLst>
          </p:cNvPr>
          <p:cNvSpPr/>
          <p:nvPr/>
        </p:nvSpPr>
        <p:spPr>
          <a:xfrm rot="16200000">
            <a:off x="6191996" y="1288767"/>
            <a:ext cx="369095" cy="208406"/>
          </a:xfrm>
          <a:prstGeom prst="flowChartDelay">
            <a:avLst/>
          </a:prstGeom>
          <a:solidFill>
            <a:srgbClr val="E13288"/>
          </a:solidFill>
          <a:ln>
            <a:solidFill>
              <a:srgbClr val="E132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0" name="Flödesschema: Uppehåll 49">
            <a:extLst>
              <a:ext uri="{FF2B5EF4-FFF2-40B4-BE49-F238E27FC236}">
                <a16:creationId xmlns:a16="http://schemas.microsoft.com/office/drawing/2014/main" id="{275DBBC7-A5E5-4AB6-96AD-2AF09D14CDD6}"/>
              </a:ext>
            </a:extLst>
          </p:cNvPr>
          <p:cNvSpPr/>
          <p:nvPr/>
        </p:nvSpPr>
        <p:spPr>
          <a:xfrm rot="16200000">
            <a:off x="7124043" y="1776139"/>
            <a:ext cx="536627" cy="335578"/>
          </a:xfrm>
          <a:prstGeom prst="flowChartDelay">
            <a:avLst/>
          </a:prstGeom>
          <a:solidFill>
            <a:srgbClr val="90D1C6"/>
          </a:solidFill>
          <a:ln>
            <a:solidFill>
              <a:srgbClr val="90D1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1" name="Ellips 50">
            <a:extLst>
              <a:ext uri="{FF2B5EF4-FFF2-40B4-BE49-F238E27FC236}">
                <a16:creationId xmlns:a16="http://schemas.microsoft.com/office/drawing/2014/main" id="{58ABE779-A593-456D-A6B9-8FBC0758769C}"/>
              </a:ext>
            </a:extLst>
          </p:cNvPr>
          <p:cNvSpPr/>
          <p:nvPr/>
        </p:nvSpPr>
        <p:spPr>
          <a:xfrm>
            <a:off x="7286896" y="1491414"/>
            <a:ext cx="216000" cy="216000"/>
          </a:xfrm>
          <a:prstGeom prst="ellipse">
            <a:avLst/>
          </a:prstGeom>
          <a:solidFill>
            <a:srgbClr val="90D1C6"/>
          </a:solidFill>
          <a:ln>
            <a:solidFill>
              <a:srgbClr val="90D1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2" name="Flödesschema: Uppehåll 51">
            <a:extLst>
              <a:ext uri="{FF2B5EF4-FFF2-40B4-BE49-F238E27FC236}">
                <a16:creationId xmlns:a16="http://schemas.microsoft.com/office/drawing/2014/main" id="{F907325C-0065-4644-B856-FF873B5BB531}"/>
              </a:ext>
            </a:extLst>
          </p:cNvPr>
          <p:cNvSpPr/>
          <p:nvPr/>
        </p:nvSpPr>
        <p:spPr>
          <a:xfrm rot="16200000">
            <a:off x="6774673" y="2905989"/>
            <a:ext cx="536627" cy="335578"/>
          </a:xfrm>
          <a:prstGeom prst="flowChartDelay">
            <a:avLst/>
          </a:prstGeom>
          <a:solidFill>
            <a:srgbClr val="FED002"/>
          </a:solidFill>
          <a:ln>
            <a:solidFill>
              <a:srgbClr val="FED00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3" name="Ellips 52">
            <a:extLst>
              <a:ext uri="{FF2B5EF4-FFF2-40B4-BE49-F238E27FC236}">
                <a16:creationId xmlns:a16="http://schemas.microsoft.com/office/drawing/2014/main" id="{9EAAD3C0-9513-4727-908D-6ADC23CDED3F}"/>
              </a:ext>
            </a:extLst>
          </p:cNvPr>
          <p:cNvSpPr/>
          <p:nvPr/>
        </p:nvSpPr>
        <p:spPr>
          <a:xfrm>
            <a:off x="6928606" y="2610556"/>
            <a:ext cx="216000" cy="216000"/>
          </a:xfrm>
          <a:prstGeom prst="ellipse">
            <a:avLst/>
          </a:prstGeom>
          <a:solidFill>
            <a:srgbClr val="FED002"/>
          </a:solidFill>
          <a:ln>
            <a:solidFill>
              <a:srgbClr val="FED00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4" name="Flödesschema: Uppehåll 53">
            <a:extLst>
              <a:ext uri="{FF2B5EF4-FFF2-40B4-BE49-F238E27FC236}">
                <a16:creationId xmlns:a16="http://schemas.microsoft.com/office/drawing/2014/main" id="{640556C4-0F9B-49D4-9B26-56D9A2277760}"/>
              </a:ext>
            </a:extLst>
          </p:cNvPr>
          <p:cNvSpPr/>
          <p:nvPr/>
        </p:nvSpPr>
        <p:spPr>
          <a:xfrm rot="16200000">
            <a:off x="5376435" y="2992897"/>
            <a:ext cx="536627" cy="335578"/>
          </a:xfrm>
          <a:prstGeom prst="flowChartDelay">
            <a:avLst/>
          </a:prstGeom>
          <a:solidFill>
            <a:srgbClr val="A064AA"/>
          </a:solidFill>
          <a:ln>
            <a:solidFill>
              <a:srgbClr val="A064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5" name="Ellips 54">
            <a:extLst>
              <a:ext uri="{FF2B5EF4-FFF2-40B4-BE49-F238E27FC236}">
                <a16:creationId xmlns:a16="http://schemas.microsoft.com/office/drawing/2014/main" id="{3BD674C1-285B-44E4-BEFF-D372A75623F2}"/>
              </a:ext>
            </a:extLst>
          </p:cNvPr>
          <p:cNvSpPr/>
          <p:nvPr/>
        </p:nvSpPr>
        <p:spPr>
          <a:xfrm>
            <a:off x="5530367" y="2714646"/>
            <a:ext cx="216000" cy="216000"/>
          </a:xfrm>
          <a:prstGeom prst="ellipse">
            <a:avLst/>
          </a:prstGeom>
          <a:solidFill>
            <a:srgbClr val="A064AA"/>
          </a:solidFill>
          <a:ln>
            <a:solidFill>
              <a:srgbClr val="A064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6" name="Flödesschema: Uppehåll 55">
            <a:extLst>
              <a:ext uri="{FF2B5EF4-FFF2-40B4-BE49-F238E27FC236}">
                <a16:creationId xmlns:a16="http://schemas.microsoft.com/office/drawing/2014/main" id="{F358A6DA-F831-4721-B713-5F53764533EC}"/>
              </a:ext>
            </a:extLst>
          </p:cNvPr>
          <p:cNvSpPr/>
          <p:nvPr/>
        </p:nvSpPr>
        <p:spPr>
          <a:xfrm rot="16200000">
            <a:off x="4953149" y="1807938"/>
            <a:ext cx="536627" cy="335578"/>
          </a:xfrm>
          <a:prstGeom prst="flowChartDelay">
            <a:avLst/>
          </a:prstGeom>
          <a:solidFill>
            <a:srgbClr val="80001F"/>
          </a:solidFill>
          <a:ln>
            <a:solidFill>
              <a:srgbClr val="80001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sp>
        <p:nvSpPr>
          <p:cNvPr id="57" name="Ellips 56">
            <a:extLst>
              <a:ext uri="{FF2B5EF4-FFF2-40B4-BE49-F238E27FC236}">
                <a16:creationId xmlns:a16="http://schemas.microsoft.com/office/drawing/2014/main" id="{F0D871B8-8609-4109-8251-DF6B93E2478D}"/>
              </a:ext>
            </a:extLst>
          </p:cNvPr>
          <p:cNvSpPr/>
          <p:nvPr/>
        </p:nvSpPr>
        <p:spPr>
          <a:xfrm>
            <a:off x="5107082" y="1512505"/>
            <a:ext cx="216000" cy="216000"/>
          </a:xfrm>
          <a:prstGeom prst="ellipse">
            <a:avLst/>
          </a:prstGeom>
          <a:solidFill>
            <a:srgbClr val="80001F"/>
          </a:solidFill>
          <a:ln>
            <a:solidFill>
              <a:srgbClr val="80001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solidFill>
                <a:srgbClr val="E13288"/>
              </a:solidFill>
            </a:endParaRPr>
          </a:p>
        </p:txBody>
      </p:sp>
      <p:pic>
        <p:nvPicPr>
          <p:cNvPr id="10" name="Bildobjekt 9">
            <a:extLst>
              <a:ext uri="{FF2B5EF4-FFF2-40B4-BE49-F238E27FC236}">
                <a16:creationId xmlns:a16="http://schemas.microsoft.com/office/drawing/2014/main" id="{CB44F24E-8AE6-4981-9802-DAAB869B5E38}"/>
              </a:ext>
            </a:extLst>
          </p:cNvPr>
          <p:cNvPicPr>
            <a:picLocks noChangeAspect="1"/>
          </p:cNvPicPr>
          <p:nvPr/>
        </p:nvPicPr>
        <p:blipFill rotWithShape="1">
          <a:blip r:embed="rId4"/>
          <a:srcRect l="34274" t="15659" r="35814" b="9457"/>
          <a:stretch/>
        </p:blipFill>
        <p:spPr>
          <a:xfrm rot="16200000">
            <a:off x="9712322" y="442107"/>
            <a:ext cx="1789524" cy="2520000"/>
          </a:xfrm>
          <a:prstGeom prst="rect">
            <a:avLst/>
          </a:prstGeom>
        </p:spPr>
      </p:pic>
      <p:pic>
        <p:nvPicPr>
          <p:cNvPr id="12" name="Bildobjekt 11">
            <a:extLst>
              <a:ext uri="{FF2B5EF4-FFF2-40B4-BE49-F238E27FC236}">
                <a16:creationId xmlns:a16="http://schemas.microsoft.com/office/drawing/2014/main" id="{2C7CAC8F-E9F9-473E-9D00-33582B1A337D}"/>
              </a:ext>
            </a:extLst>
          </p:cNvPr>
          <p:cNvPicPr>
            <a:picLocks noChangeAspect="1"/>
          </p:cNvPicPr>
          <p:nvPr/>
        </p:nvPicPr>
        <p:blipFill rotWithShape="1">
          <a:blip r:embed="rId5"/>
          <a:srcRect l="34274" t="16899" r="35553" b="7752"/>
          <a:stretch/>
        </p:blipFill>
        <p:spPr>
          <a:xfrm rot="16200000">
            <a:off x="9710069" y="2292563"/>
            <a:ext cx="1794031" cy="2520000"/>
          </a:xfrm>
          <a:prstGeom prst="rect">
            <a:avLst/>
          </a:prstGeom>
        </p:spPr>
      </p:pic>
      <p:pic>
        <p:nvPicPr>
          <p:cNvPr id="16" name="Bildobjekt 15">
            <a:extLst>
              <a:ext uri="{FF2B5EF4-FFF2-40B4-BE49-F238E27FC236}">
                <a16:creationId xmlns:a16="http://schemas.microsoft.com/office/drawing/2014/main" id="{8FCDA0A3-1ED6-4A0B-90DE-7661CCFE84C5}"/>
              </a:ext>
            </a:extLst>
          </p:cNvPr>
          <p:cNvPicPr>
            <a:picLocks noChangeAspect="1"/>
          </p:cNvPicPr>
          <p:nvPr/>
        </p:nvPicPr>
        <p:blipFill rotWithShape="1">
          <a:blip r:embed="rId6"/>
          <a:srcRect l="33850" t="56896" r="35063" b="4558"/>
          <a:stretch/>
        </p:blipFill>
        <p:spPr>
          <a:xfrm>
            <a:off x="9347084" y="4508257"/>
            <a:ext cx="2520000" cy="1757565"/>
          </a:xfrm>
          <a:prstGeom prst="rect">
            <a:avLst/>
          </a:prstGeom>
          <a:ln w="19050">
            <a:solidFill>
              <a:schemeClr val="bg2">
                <a:lumMod val="90000"/>
              </a:schemeClr>
            </a:solidFill>
          </a:ln>
        </p:spPr>
      </p:pic>
    </p:spTree>
    <p:extLst>
      <p:ext uri="{BB962C8B-B14F-4D97-AF65-F5344CB8AC3E}">
        <p14:creationId xmlns:p14="http://schemas.microsoft.com/office/powerpoint/2010/main" val="329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309240-8D2E-420D-8826-9B33F8DF6691}"/>
              </a:ext>
            </a:extLst>
          </p:cNvPr>
          <p:cNvSpPr>
            <a:spLocks noGrp="1"/>
          </p:cNvSpPr>
          <p:nvPr>
            <p:ph type="title"/>
          </p:nvPr>
        </p:nvSpPr>
        <p:spPr>
          <a:xfrm>
            <a:off x="839788" y="354855"/>
            <a:ext cx="10515600" cy="1325563"/>
          </a:xfrm>
        </p:spPr>
        <p:txBody>
          <a:bodyPr/>
          <a:lstStyle/>
          <a:p>
            <a:r>
              <a:rPr lang="sv-SE" dirty="0"/>
              <a:t>Kronobarnsmodellen är mer än fina verktyg</a:t>
            </a:r>
          </a:p>
        </p:txBody>
      </p:sp>
      <p:sp>
        <p:nvSpPr>
          <p:cNvPr id="6" name="Platshållare för innehåll 5">
            <a:extLst>
              <a:ext uri="{FF2B5EF4-FFF2-40B4-BE49-F238E27FC236}">
                <a16:creationId xmlns:a16="http://schemas.microsoft.com/office/drawing/2014/main" id="{5983B06A-4D0D-4D3B-94F6-C65648E0E308}"/>
              </a:ext>
            </a:extLst>
          </p:cNvPr>
          <p:cNvSpPr>
            <a:spLocks noGrp="1"/>
          </p:cNvSpPr>
          <p:nvPr>
            <p:ph sz="quarter" idx="4"/>
          </p:nvPr>
        </p:nvSpPr>
        <p:spPr>
          <a:xfrm>
            <a:off x="5976993" y="2011915"/>
            <a:ext cx="5183188" cy="3684588"/>
          </a:xfrm>
        </p:spPr>
        <p:txBody>
          <a:bodyPr>
            <a:normAutofit fontScale="92500" lnSpcReduction="20000"/>
          </a:bodyPr>
          <a:lstStyle/>
          <a:p>
            <a:r>
              <a:rPr lang="sv-SE" dirty="0"/>
              <a:t>Tillit</a:t>
            </a:r>
          </a:p>
          <a:p>
            <a:r>
              <a:rPr lang="sv-SE" dirty="0"/>
              <a:t>Samverkan på riktigt</a:t>
            </a:r>
          </a:p>
          <a:p>
            <a:r>
              <a:rPr lang="sv-SE" dirty="0"/>
              <a:t>Förståelse för varandras uppdrag</a:t>
            </a:r>
          </a:p>
          <a:p>
            <a:r>
              <a:rPr lang="sv-SE" dirty="0"/>
              <a:t>Individens behov i centrum på riktigt</a:t>
            </a:r>
          </a:p>
          <a:p>
            <a:r>
              <a:rPr lang="sv-SE" dirty="0"/>
              <a:t>Bättre samverkan kring, och fokus på, främjande och förebyggande arbete på samhällsnivå</a:t>
            </a:r>
          </a:p>
        </p:txBody>
      </p:sp>
      <p:pic>
        <p:nvPicPr>
          <p:cNvPr id="7" name="Platshållare för innehåll 4">
            <a:extLst>
              <a:ext uri="{FF2B5EF4-FFF2-40B4-BE49-F238E27FC236}">
                <a16:creationId xmlns:a16="http://schemas.microsoft.com/office/drawing/2014/main" id="{8ED4539C-F669-41EE-9BBA-0C5E2C921E7E}"/>
              </a:ext>
            </a:extLst>
          </p:cNvPr>
          <p:cNvPicPr>
            <a:picLocks noGrp="1" noChangeAspect="1"/>
          </p:cNvPicPr>
          <p:nvPr>
            <p:ph sz="half" idx="2"/>
          </p:nvPr>
        </p:nvPicPr>
        <p:blipFill rotWithShape="1">
          <a:blip r:embed="rId3"/>
          <a:srcRect l="37925" t="28770" r="37798" b="14130"/>
          <a:stretch/>
        </p:blipFill>
        <p:spPr>
          <a:xfrm>
            <a:off x="760289" y="2094109"/>
            <a:ext cx="4451585" cy="3684588"/>
          </a:xfrm>
        </p:spPr>
      </p:pic>
    </p:spTree>
    <p:extLst>
      <p:ext uri="{BB962C8B-B14F-4D97-AF65-F5344CB8AC3E}">
        <p14:creationId xmlns:p14="http://schemas.microsoft.com/office/powerpoint/2010/main" val="623221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2B9BAC-20C5-428D-94CD-2E3386B07779}"/>
              </a:ext>
            </a:extLst>
          </p:cNvPr>
          <p:cNvSpPr>
            <a:spLocks noGrp="1"/>
          </p:cNvSpPr>
          <p:nvPr>
            <p:ph type="title"/>
          </p:nvPr>
        </p:nvSpPr>
        <p:spPr/>
        <p:txBody>
          <a:bodyPr>
            <a:normAutofit/>
          </a:bodyPr>
          <a:lstStyle/>
          <a:p>
            <a:r>
              <a:rPr lang="sv-SE" sz="6600" b="1" dirty="0"/>
              <a:t>Kronobarnsmodellen</a:t>
            </a:r>
          </a:p>
        </p:txBody>
      </p:sp>
      <p:pic>
        <p:nvPicPr>
          <p:cNvPr id="4" name="Platshållare för innehåll 3">
            <a:extLst>
              <a:ext uri="{FF2B5EF4-FFF2-40B4-BE49-F238E27FC236}">
                <a16:creationId xmlns:a16="http://schemas.microsoft.com/office/drawing/2014/main" id="{F12F573E-C6BC-4A4F-B6D4-D607267FA58B}"/>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11512" y="22322"/>
            <a:ext cx="2228088" cy="1499914"/>
          </a:xfrm>
          <a:prstGeom prst="rect">
            <a:avLst/>
          </a:prstGeom>
          <a:noFill/>
          <a:ln>
            <a:noFill/>
          </a:ln>
        </p:spPr>
      </p:pic>
      <p:sp>
        <p:nvSpPr>
          <p:cNvPr id="12" name="textruta 11">
            <a:extLst>
              <a:ext uri="{FF2B5EF4-FFF2-40B4-BE49-F238E27FC236}">
                <a16:creationId xmlns:a16="http://schemas.microsoft.com/office/drawing/2014/main" id="{7623A629-6322-4291-A375-1A1CEC33027F}"/>
              </a:ext>
            </a:extLst>
          </p:cNvPr>
          <p:cNvSpPr txBox="1"/>
          <p:nvPr/>
        </p:nvSpPr>
        <p:spPr>
          <a:xfrm>
            <a:off x="0" y="6182209"/>
            <a:ext cx="12192000" cy="523220"/>
          </a:xfrm>
          <a:prstGeom prst="rect">
            <a:avLst/>
          </a:prstGeom>
          <a:noFill/>
        </p:spPr>
        <p:txBody>
          <a:bodyPr wrap="square" rtlCol="0">
            <a:spAutoFit/>
          </a:bodyPr>
          <a:lstStyle/>
          <a:p>
            <a:pPr algn="ctr"/>
            <a:r>
              <a:rPr lang="sv-SE" sz="1400" dirty="0"/>
              <a:t>REGION KRONOBERG * ALVESTA KOMMUN * LESSEBO KOMMUN * LJUNGBY KOMMUN * MARKARYDS KOMMUN * TINGSRYDS KOMMUN * </a:t>
            </a:r>
            <a:br>
              <a:rPr lang="sv-SE" sz="1400" dirty="0"/>
            </a:br>
            <a:r>
              <a:rPr lang="sv-SE" sz="1400" dirty="0"/>
              <a:t>UPPVIDINGE KOMMUN * VÄXJÖ KOMMUN * ÄLMHULTS KOMMUN * LINNÉUNIVERSITETET * POLISMYNDIGHETEN * IDÉBURNA ORGANISATIONER I KRONOBERG</a:t>
            </a:r>
          </a:p>
        </p:txBody>
      </p:sp>
      <p:cxnSp>
        <p:nvCxnSpPr>
          <p:cNvPr id="14" name="Rak koppling 13">
            <a:extLst>
              <a:ext uri="{FF2B5EF4-FFF2-40B4-BE49-F238E27FC236}">
                <a16:creationId xmlns:a16="http://schemas.microsoft.com/office/drawing/2014/main" id="{0C1D1B92-3651-4182-B049-8BE488EB7227}"/>
              </a:ext>
            </a:extLst>
          </p:cNvPr>
          <p:cNvCxnSpPr>
            <a:cxnSpLocks/>
          </p:cNvCxnSpPr>
          <p:nvPr/>
        </p:nvCxnSpPr>
        <p:spPr>
          <a:xfrm flipV="1">
            <a:off x="0" y="6160943"/>
            <a:ext cx="12192000" cy="1"/>
          </a:xfrm>
          <a:prstGeom prst="line">
            <a:avLst/>
          </a:prstGeom>
        </p:spPr>
        <p:style>
          <a:lnRef idx="1">
            <a:schemeClr val="dk1"/>
          </a:lnRef>
          <a:fillRef idx="0">
            <a:schemeClr val="dk1"/>
          </a:fillRef>
          <a:effectRef idx="0">
            <a:schemeClr val="dk1"/>
          </a:effectRef>
          <a:fontRef idx="minor">
            <a:schemeClr val="tx1"/>
          </a:fontRef>
        </p:style>
      </p:cxnSp>
      <p:sp>
        <p:nvSpPr>
          <p:cNvPr id="3" name="textruta 2">
            <a:extLst>
              <a:ext uri="{FF2B5EF4-FFF2-40B4-BE49-F238E27FC236}">
                <a16:creationId xmlns:a16="http://schemas.microsoft.com/office/drawing/2014/main" id="{2371C669-EE74-4BB4-B3CB-8999C569A117}"/>
              </a:ext>
            </a:extLst>
          </p:cNvPr>
          <p:cNvSpPr txBox="1"/>
          <p:nvPr/>
        </p:nvSpPr>
        <p:spPr>
          <a:xfrm>
            <a:off x="967563" y="1775637"/>
            <a:ext cx="10281684" cy="2123658"/>
          </a:xfrm>
          <a:prstGeom prst="rect">
            <a:avLst/>
          </a:prstGeom>
          <a:noFill/>
        </p:spPr>
        <p:txBody>
          <a:bodyPr wrap="square" rtlCol="0">
            <a:spAutoFit/>
          </a:bodyPr>
          <a:lstStyle/>
          <a:p>
            <a:r>
              <a:rPr lang="sv-SE" sz="3200" dirty="0"/>
              <a:t>För mer information:</a:t>
            </a:r>
          </a:p>
          <a:p>
            <a:endParaRPr lang="sv-SE" sz="3200" dirty="0"/>
          </a:p>
          <a:p>
            <a:r>
              <a:rPr lang="sv-SE" sz="3200" dirty="0">
                <a:hlinkClick r:id="rId4"/>
              </a:rPr>
              <a:t>www.regionkronoberg.se/barnensbastagaller</a:t>
            </a:r>
            <a:endParaRPr lang="sv-SE" sz="3200" dirty="0"/>
          </a:p>
          <a:p>
            <a:endParaRPr lang="sv-SE" dirty="0"/>
          </a:p>
          <a:p>
            <a:endParaRPr lang="sv-SE" dirty="0"/>
          </a:p>
        </p:txBody>
      </p:sp>
    </p:spTree>
    <p:extLst>
      <p:ext uri="{BB962C8B-B14F-4D97-AF65-F5344CB8AC3E}">
        <p14:creationId xmlns:p14="http://schemas.microsoft.com/office/powerpoint/2010/main" val="250547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76EE693-6E01-4386-806C-405384408DDA}"/>
              </a:ext>
            </a:extLst>
          </p:cNvPr>
          <p:cNvPicPr>
            <a:picLocks noGrp="1" noChangeAspect="1"/>
          </p:cNvPicPr>
          <p:nvPr>
            <p:ph idx="1"/>
          </p:nvPr>
        </p:nvPicPr>
        <p:blipFill rotWithShape="1">
          <a:blip r:embed="rId3"/>
          <a:srcRect l="25596" t="28770" r="26359" b="16322"/>
          <a:stretch/>
        </p:blipFill>
        <p:spPr>
          <a:xfrm>
            <a:off x="580103" y="816465"/>
            <a:ext cx="11130116" cy="5938296"/>
          </a:xfrm>
        </p:spPr>
      </p:pic>
      <p:sp>
        <p:nvSpPr>
          <p:cNvPr id="3" name="Rektangel 2">
            <a:extLst>
              <a:ext uri="{FF2B5EF4-FFF2-40B4-BE49-F238E27FC236}">
                <a16:creationId xmlns:a16="http://schemas.microsoft.com/office/drawing/2014/main" id="{9B1B4D91-C1BF-46B4-BFF7-03E996E64C9A}"/>
              </a:ext>
            </a:extLst>
          </p:cNvPr>
          <p:cNvSpPr/>
          <p:nvPr/>
        </p:nvSpPr>
        <p:spPr>
          <a:xfrm>
            <a:off x="4650658" y="894735"/>
            <a:ext cx="7275867" cy="5860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ektangel 3">
            <a:extLst>
              <a:ext uri="{FF2B5EF4-FFF2-40B4-BE49-F238E27FC236}">
                <a16:creationId xmlns:a16="http://schemas.microsoft.com/office/drawing/2014/main" id="{A7631C2D-252B-4120-B4D6-D7FBA2C0A5FE}"/>
              </a:ext>
            </a:extLst>
          </p:cNvPr>
          <p:cNvSpPr/>
          <p:nvPr/>
        </p:nvSpPr>
        <p:spPr>
          <a:xfrm rot="2535349">
            <a:off x="4090220" y="816465"/>
            <a:ext cx="1111045" cy="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DEA7ED8-C672-4EB7-8943-A3932058AD8E}"/>
              </a:ext>
            </a:extLst>
          </p:cNvPr>
          <p:cNvSpPr>
            <a:spLocks noGrp="1"/>
          </p:cNvSpPr>
          <p:nvPr>
            <p:ph type="title"/>
          </p:nvPr>
        </p:nvSpPr>
        <p:spPr>
          <a:xfrm>
            <a:off x="796409" y="0"/>
            <a:ext cx="10815487" cy="1254137"/>
          </a:xfrm>
        </p:spPr>
        <p:txBody>
          <a:bodyPr/>
          <a:lstStyle/>
          <a:p>
            <a:pPr algn="ctr"/>
            <a:r>
              <a:rPr lang="sv-SE" dirty="0"/>
              <a:t>Arbetssätt vid upptäckt</a:t>
            </a:r>
          </a:p>
        </p:txBody>
      </p:sp>
      <p:sp>
        <p:nvSpPr>
          <p:cNvPr id="6" name="Rektangel 5">
            <a:extLst>
              <a:ext uri="{FF2B5EF4-FFF2-40B4-BE49-F238E27FC236}">
                <a16:creationId xmlns:a16="http://schemas.microsoft.com/office/drawing/2014/main" id="{04E7A2AC-E42F-444B-A22D-DFA4B55ED410}"/>
              </a:ext>
            </a:extLst>
          </p:cNvPr>
          <p:cNvSpPr/>
          <p:nvPr/>
        </p:nvSpPr>
        <p:spPr>
          <a:xfrm rot="8376993">
            <a:off x="4296006" y="1327091"/>
            <a:ext cx="1111045"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8E185544-66FB-46E8-824E-2C3163B94A7B}"/>
              </a:ext>
            </a:extLst>
          </p:cNvPr>
          <p:cNvSpPr/>
          <p:nvPr/>
        </p:nvSpPr>
        <p:spPr>
          <a:xfrm rot="5400000">
            <a:off x="3819043" y="3503437"/>
            <a:ext cx="1765297" cy="1001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8">
            <a:extLst>
              <a:ext uri="{FF2B5EF4-FFF2-40B4-BE49-F238E27FC236}">
                <a16:creationId xmlns:a16="http://schemas.microsoft.com/office/drawing/2014/main" id="{BFD483E0-7410-4045-B16F-E9EDFF5FF561}"/>
              </a:ext>
            </a:extLst>
          </p:cNvPr>
          <p:cNvSpPr/>
          <p:nvPr/>
        </p:nvSpPr>
        <p:spPr>
          <a:xfrm rot="2535349">
            <a:off x="3981625" y="5719165"/>
            <a:ext cx="1111045" cy="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654A2C3E-8362-434D-A45E-ABAB421050BC}"/>
              </a:ext>
            </a:extLst>
          </p:cNvPr>
          <p:cNvSpPr/>
          <p:nvPr/>
        </p:nvSpPr>
        <p:spPr>
          <a:xfrm rot="8376993">
            <a:off x="4187411" y="6229791"/>
            <a:ext cx="1111045"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4" name="Bildobjekt 13">
            <a:extLst>
              <a:ext uri="{FF2B5EF4-FFF2-40B4-BE49-F238E27FC236}">
                <a16:creationId xmlns:a16="http://schemas.microsoft.com/office/drawing/2014/main" id="{84261E83-A784-480B-8DF1-D5C08E3F64DB}"/>
              </a:ext>
            </a:extLst>
          </p:cNvPr>
          <p:cNvPicPr>
            <a:picLocks noChangeAspect="1"/>
          </p:cNvPicPr>
          <p:nvPr/>
        </p:nvPicPr>
        <p:blipFill rotWithShape="1">
          <a:blip r:embed="rId4"/>
          <a:srcRect l="32420" t="26711" r="31935" b="8819"/>
          <a:stretch/>
        </p:blipFill>
        <p:spPr>
          <a:xfrm>
            <a:off x="698427" y="2142028"/>
            <a:ext cx="3384393" cy="3443255"/>
          </a:xfrm>
          <a:prstGeom prst="ellipse">
            <a:avLst/>
          </a:prstGeom>
        </p:spPr>
      </p:pic>
    </p:spTree>
    <p:extLst>
      <p:ext uri="{BB962C8B-B14F-4D97-AF65-F5344CB8AC3E}">
        <p14:creationId xmlns:p14="http://schemas.microsoft.com/office/powerpoint/2010/main" val="1106287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2B9BAC-20C5-428D-94CD-2E3386B07779}"/>
              </a:ext>
            </a:extLst>
          </p:cNvPr>
          <p:cNvSpPr>
            <a:spLocks noGrp="1"/>
          </p:cNvSpPr>
          <p:nvPr>
            <p:ph type="title"/>
          </p:nvPr>
        </p:nvSpPr>
        <p:spPr/>
        <p:txBody>
          <a:bodyPr>
            <a:normAutofit/>
          </a:bodyPr>
          <a:lstStyle/>
          <a:p>
            <a:r>
              <a:rPr lang="sv-SE" sz="6600" b="1" dirty="0"/>
              <a:t>Kronobarnsmodellen</a:t>
            </a:r>
          </a:p>
        </p:txBody>
      </p:sp>
      <p:pic>
        <p:nvPicPr>
          <p:cNvPr id="4" name="Platshållare för innehåll 3">
            <a:extLst>
              <a:ext uri="{FF2B5EF4-FFF2-40B4-BE49-F238E27FC236}">
                <a16:creationId xmlns:a16="http://schemas.microsoft.com/office/drawing/2014/main" id="{F12F573E-C6BC-4A4F-B6D4-D607267FA58B}"/>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11512" y="22322"/>
            <a:ext cx="2228088" cy="1499914"/>
          </a:xfrm>
          <a:prstGeom prst="rect">
            <a:avLst/>
          </a:prstGeom>
          <a:noFill/>
          <a:ln>
            <a:noFill/>
          </a:ln>
        </p:spPr>
      </p:pic>
      <p:pic>
        <p:nvPicPr>
          <p:cNvPr id="5" name="Platshållare för innehåll 4">
            <a:extLst>
              <a:ext uri="{FF2B5EF4-FFF2-40B4-BE49-F238E27FC236}">
                <a16:creationId xmlns:a16="http://schemas.microsoft.com/office/drawing/2014/main" id="{80978E4E-DB99-461B-ACC2-73B5B9D89E77}"/>
              </a:ext>
            </a:extLst>
          </p:cNvPr>
          <p:cNvPicPr>
            <a:picLocks noChangeAspect="1"/>
          </p:cNvPicPr>
          <p:nvPr/>
        </p:nvPicPr>
        <p:blipFill rotWithShape="1">
          <a:blip r:embed="rId4"/>
          <a:srcRect l="37925" t="28770" r="37798" b="14130"/>
          <a:stretch/>
        </p:blipFill>
        <p:spPr>
          <a:xfrm>
            <a:off x="565159" y="2033491"/>
            <a:ext cx="4168878" cy="3737238"/>
          </a:xfrm>
          <a:prstGeom prst="rect">
            <a:avLst/>
          </a:prstGeom>
        </p:spPr>
      </p:pic>
      <p:pic>
        <p:nvPicPr>
          <p:cNvPr id="6" name="Platshållare för innehåll 4">
            <a:extLst>
              <a:ext uri="{FF2B5EF4-FFF2-40B4-BE49-F238E27FC236}">
                <a16:creationId xmlns:a16="http://schemas.microsoft.com/office/drawing/2014/main" id="{6A4923D1-DD71-492B-8C0F-B97E25DC212B}"/>
              </a:ext>
            </a:extLst>
          </p:cNvPr>
          <p:cNvPicPr>
            <a:picLocks noChangeAspect="1"/>
          </p:cNvPicPr>
          <p:nvPr/>
        </p:nvPicPr>
        <p:blipFill rotWithShape="1">
          <a:blip r:embed="rId5"/>
          <a:srcRect l="25596" t="28770" r="26359" b="16322"/>
          <a:stretch/>
        </p:blipFill>
        <p:spPr>
          <a:xfrm>
            <a:off x="5046164" y="2420210"/>
            <a:ext cx="6413135" cy="3421626"/>
          </a:xfrm>
          <a:prstGeom prst="rect">
            <a:avLst/>
          </a:prstGeom>
        </p:spPr>
      </p:pic>
      <p:pic>
        <p:nvPicPr>
          <p:cNvPr id="7" name="Bildobjekt 6">
            <a:extLst>
              <a:ext uri="{FF2B5EF4-FFF2-40B4-BE49-F238E27FC236}">
                <a16:creationId xmlns:a16="http://schemas.microsoft.com/office/drawing/2014/main" id="{5BBBAD19-A5A0-4584-A3DC-2EC808047FBC}"/>
              </a:ext>
            </a:extLst>
          </p:cNvPr>
          <p:cNvPicPr>
            <a:picLocks noChangeAspect="1"/>
          </p:cNvPicPr>
          <p:nvPr/>
        </p:nvPicPr>
        <p:blipFill rotWithShape="1">
          <a:blip r:embed="rId6"/>
          <a:srcRect l="32420" t="26711" r="31935" b="8819"/>
          <a:stretch/>
        </p:blipFill>
        <p:spPr>
          <a:xfrm>
            <a:off x="5046164" y="3298763"/>
            <a:ext cx="1939412" cy="1973144"/>
          </a:xfrm>
          <a:prstGeom prst="ellipse">
            <a:avLst/>
          </a:prstGeom>
        </p:spPr>
      </p:pic>
      <p:sp>
        <p:nvSpPr>
          <p:cNvPr id="12" name="textruta 11">
            <a:extLst>
              <a:ext uri="{FF2B5EF4-FFF2-40B4-BE49-F238E27FC236}">
                <a16:creationId xmlns:a16="http://schemas.microsoft.com/office/drawing/2014/main" id="{7623A629-6322-4291-A375-1A1CEC33027F}"/>
              </a:ext>
            </a:extLst>
          </p:cNvPr>
          <p:cNvSpPr txBox="1"/>
          <p:nvPr/>
        </p:nvSpPr>
        <p:spPr>
          <a:xfrm>
            <a:off x="0" y="6182209"/>
            <a:ext cx="12192000" cy="523220"/>
          </a:xfrm>
          <a:prstGeom prst="rect">
            <a:avLst/>
          </a:prstGeom>
          <a:noFill/>
        </p:spPr>
        <p:txBody>
          <a:bodyPr wrap="square" rtlCol="0">
            <a:spAutoFit/>
          </a:bodyPr>
          <a:lstStyle/>
          <a:p>
            <a:pPr algn="ctr"/>
            <a:r>
              <a:rPr lang="sv-SE" sz="1400" dirty="0"/>
              <a:t>REGION KRONOBERG * ALVESTA KOMMUN * LESSEBO KOMMUN * LJUNGBY KOMMUN * MARKARYDS KOMMUN * TINGSRYDS KOMMUN * </a:t>
            </a:r>
            <a:br>
              <a:rPr lang="sv-SE" sz="1400" dirty="0"/>
            </a:br>
            <a:r>
              <a:rPr lang="sv-SE" sz="1400" dirty="0"/>
              <a:t>UPPVIDINGE KOMMUN * VÄXJÖ KOMMUN * ÄLMHULTS KOMMUN * LINNÉUNIVERSITETET * POLISMYNDIGHETEN * IDÉBURNA ORGANISATIONER I KRONOBERG</a:t>
            </a:r>
          </a:p>
        </p:txBody>
      </p:sp>
      <p:cxnSp>
        <p:nvCxnSpPr>
          <p:cNvPr id="14" name="Rak koppling 13">
            <a:extLst>
              <a:ext uri="{FF2B5EF4-FFF2-40B4-BE49-F238E27FC236}">
                <a16:creationId xmlns:a16="http://schemas.microsoft.com/office/drawing/2014/main" id="{0C1D1B92-3651-4182-B049-8BE488EB7227}"/>
              </a:ext>
            </a:extLst>
          </p:cNvPr>
          <p:cNvCxnSpPr>
            <a:cxnSpLocks/>
          </p:cNvCxnSpPr>
          <p:nvPr/>
        </p:nvCxnSpPr>
        <p:spPr>
          <a:xfrm flipV="1">
            <a:off x="0" y="6160943"/>
            <a:ext cx="12192000"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0001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EA7ED8-C672-4EB7-8943-A3932058AD8E}"/>
              </a:ext>
            </a:extLst>
          </p:cNvPr>
          <p:cNvSpPr>
            <a:spLocks noGrp="1"/>
          </p:cNvSpPr>
          <p:nvPr>
            <p:ph type="title"/>
          </p:nvPr>
        </p:nvSpPr>
        <p:spPr>
          <a:xfrm>
            <a:off x="796409" y="0"/>
            <a:ext cx="10815487" cy="1325563"/>
          </a:xfrm>
        </p:spPr>
        <p:txBody>
          <a:bodyPr/>
          <a:lstStyle/>
          <a:p>
            <a:pPr algn="ctr"/>
            <a:r>
              <a:rPr lang="sv-SE" dirty="0"/>
              <a:t>Barnens bästa hjulet</a:t>
            </a:r>
          </a:p>
        </p:txBody>
      </p:sp>
      <p:pic>
        <p:nvPicPr>
          <p:cNvPr id="11" name="Platshållare för innehåll 4">
            <a:extLst>
              <a:ext uri="{FF2B5EF4-FFF2-40B4-BE49-F238E27FC236}">
                <a16:creationId xmlns:a16="http://schemas.microsoft.com/office/drawing/2014/main" id="{8956D676-177F-4ADB-A67A-2CF2F79E02E0}"/>
              </a:ext>
            </a:extLst>
          </p:cNvPr>
          <p:cNvPicPr preferRelativeResize="0">
            <a:picLocks/>
          </p:cNvPicPr>
          <p:nvPr/>
        </p:nvPicPr>
        <p:blipFill rotWithShape="1">
          <a:blip r:embed="rId3"/>
          <a:srcRect l="41423" t="43265" r="42292" b="28046"/>
          <a:stretch/>
        </p:blipFill>
        <p:spPr>
          <a:xfrm>
            <a:off x="6331647" y="1067784"/>
            <a:ext cx="5040000" cy="5040000"/>
          </a:xfrm>
          <a:prstGeom prst="rect">
            <a:avLst/>
          </a:prstGeom>
        </p:spPr>
      </p:pic>
      <p:pic>
        <p:nvPicPr>
          <p:cNvPr id="6" name="Bildobjekt 5">
            <a:extLst>
              <a:ext uri="{FF2B5EF4-FFF2-40B4-BE49-F238E27FC236}">
                <a16:creationId xmlns:a16="http://schemas.microsoft.com/office/drawing/2014/main" id="{99AD0D79-F757-4CAD-99A8-025A5737F1F1}"/>
              </a:ext>
            </a:extLst>
          </p:cNvPr>
          <p:cNvPicPr>
            <a:picLocks noChangeAspect="1"/>
          </p:cNvPicPr>
          <p:nvPr/>
        </p:nvPicPr>
        <p:blipFill rotWithShape="1">
          <a:blip r:embed="rId4"/>
          <a:srcRect l="32420" t="26711" r="31935" b="8819"/>
          <a:stretch/>
        </p:blipFill>
        <p:spPr>
          <a:xfrm>
            <a:off x="664930" y="1183819"/>
            <a:ext cx="4955174" cy="5041356"/>
          </a:xfrm>
          <a:prstGeom prst="ellipse">
            <a:avLst/>
          </a:prstGeom>
        </p:spPr>
      </p:pic>
    </p:spTree>
    <p:extLst>
      <p:ext uri="{BB962C8B-B14F-4D97-AF65-F5344CB8AC3E}">
        <p14:creationId xmlns:p14="http://schemas.microsoft.com/office/powerpoint/2010/main" val="95969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76EE693-6E01-4386-806C-405384408DDA}"/>
              </a:ext>
            </a:extLst>
          </p:cNvPr>
          <p:cNvPicPr>
            <a:picLocks noGrp="1" noChangeAspect="1"/>
          </p:cNvPicPr>
          <p:nvPr>
            <p:ph idx="1"/>
          </p:nvPr>
        </p:nvPicPr>
        <p:blipFill rotWithShape="1">
          <a:blip r:embed="rId3"/>
          <a:srcRect l="25596" t="28770" r="26359" b="16322"/>
          <a:stretch/>
        </p:blipFill>
        <p:spPr>
          <a:xfrm>
            <a:off x="580103" y="816465"/>
            <a:ext cx="11130116" cy="5938296"/>
          </a:xfrm>
        </p:spPr>
      </p:pic>
      <p:sp>
        <p:nvSpPr>
          <p:cNvPr id="3" name="Rektangel 2">
            <a:extLst>
              <a:ext uri="{FF2B5EF4-FFF2-40B4-BE49-F238E27FC236}">
                <a16:creationId xmlns:a16="http://schemas.microsoft.com/office/drawing/2014/main" id="{9B1B4D91-C1BF-46B4-BFF7-03E996E64C9A}"/>
              </a:ext>
            </a:extLst>
          </p:cNvPr>
          <p:cNvSpPr/>
          <p:nvPr/>
        </p:nvSpPr>
        <p:spPr>
          <a:xfrm>
            <a:off x="4650658" y="894735"/>
            <a:ext cx="7275867" cy="5860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ektangel 3">
            <a:extLst>
              <a:ext uri="{FF2B5EF4-FFF2-40B4-BE49-F238E27FC236}">
                <a16:creationId xmlns:a16="http://schemas.microsoft.com/office/drawing/2014/main" id="{A7631C2D-252B-4120-B4D6-D7FBA2C0A5FE}"/>
              </a:ext>
            </a:extLst>
          </p:cNvPr>
          <p:cNvSpPr/>
          <p:nvPr/>
        </p:nvSpPr>
        <p:spPr>
          <a:xfrm rot="2535349">
            <a:off x="4090220" y="816465"/>
            <a:ext cx="1111045" cy="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DEA7ED8-C672-4EB7-8943-A3932058AD8E}"/>
              </a:ext>
            </a:extLst>
          </p:cNvPr>
          <p:cNvSpPr>
            <a:spLocks noGrp="1"/>
          </p:cNvSpPr>
          <p:nvPr>
            <p:ph type="title"/>
          </p:nvPr>
        </p:nvSpPr>
        <p:spPr>
          <a:xfrm>
            <a:off x="796409" y="0"/>
            <a:ext cx="10815487" cy="1251733"/>
          </a:xfrm>
        </p:spPr>
        <p:txBody>
          <a:bodyPr/>
          <a:lstStyle/>
          <a:p>
            <a:pPr algn="ctr"/>
            <a:r>
              <a:rPr lang="sv-SE" dirty="0"/>
              <a:t>Arbetssätt vid upptäckt</a:t>
            </a:r>
          </a:p>
        </p:txBody>
      </p:sp>
      <p:sp>
        <p:nvSpPr>
          <p:cNvPr id="6" name="Rektangel 5">
            <a:extLst>
              <a:ext uri="{FF2B5EF4-FFF2-40B4-BE49-F238E27FC236}">
                <a16:creationId xmlns:a16="http://schemas.microsoft.com/office/drawing/2014/main" id="{04E7A2AC-E42F-444B-A22D-DFA4B55ED410}"/>
              </a:ext>
            </a:extLst>
          </p:cNvPr>
          <p:cNvSpPr/>
          <p:nvPr/>
        </p:nvSpPr>
        <p:spPr>
          <a:xfrm rot="8376993">
            <a:off x="4296006" y="1327091"/>
            <a:ext cx="1111045"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8E185544-66FB-46E8-824E-2C3163B94A7B}"/>
              </a:ext>
            </a:extLst>
          </p:cNvPr>
          <p:cNvSpPr/>
          <p:nvPr/>
        </p:nvSpPr>
        <p:spPr>
          <a:xfrm rot="5400000">
            <a:off x="3819043" y="3503437"/>
            <a:ext cx="1765297" cy="1001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8">
            <a:extLst>
              <a:ext uri="{FF2B5EF4-FFF2-40B4-BE49-F238E27FC236}">
                <a16:creationId xmlns:a16="http://schemas.microsoft.com/office/drawing/2014/main" id="{BFD483E0-7410-4045-B16F-E9EDFF5FF561}"/>
              </a:ext>
            </a:extLst>
          </p:cNvPr>
          <p:cNvSpPr/>
          <p:nvPr/>
        </p:nvSpPr>
        <p:spPr>
          <a:xfrm rot="2535349">
            <a:off x="3981625" y="5719165"/>
            <a:ext cx="1111045" cy="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654A2C3E-8362-434D-A45E-ABAB421050BC}"/>
              </a:ext>
            </a:extLst>
          </p:cNvPr>
          <p:cNvSpPr/>
          <p:nvPr/>
        </p:nvSpPr>
        <p:spPr>
          <a:xfrm rot="8376993">
            <a:off x="4187411" y="6229791"/>
            <a:ext cx="1111045"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Platshållare för innehåll 4">
            <a:extLst>
              <a:ext uri="{FF2B5EF4-FFF2-40B4-BE49-F238E27FC236}">
                <a16:creationId xmlns:a16="http://schemas.microsoft.com/office/drawing/2014/main" id="{E68F3449-1E03-4AF5-BF0E-98107FA17421}"/>
              </a:ext>
            </a:extLst>
          </p:cNvPr>
          <p:cNvPicPr>
            <a:picLocks noChangeAspect="1"/>
          </p:cNvPicPr>
          <p:nvPr/>
        </p:nvPicPr>
        <p:blipFill rotWithShape="1">
          <a:blip r:embed="rId4"/>
          <a:srcRect l="37925" t="28770" r="37798" b="14130"/>
          <a:stretch/>
        </p:blipFill>
        <p:spPr>
          <a:xfrm>
            <a:off x="5880358" y="1021255"/>
            <a:ext cx="6024228" cy="5400488"/>
          </a:xfrm>
          <a:prstGeom prst="rect">
            <a:avLst/>
          </a:prstGeom>
        </p:spPr>
      </p:pic>
      <p:sp>
        <p:nvSpPr>
          <p:cNvPr id="13" name="Pil: femhörning 12">
            <a:extLst>
              <a:ext uri="{FF2B5EF4-FFF2-40B4-BE49-F238E27FC236}">
                <a16:creationId xmlns:a16="http://schemas.microsoft.com/office/drawing/2014/main" id="{BCF341FC-76A0-42A4-9361-2924EABDA5B3}"/>
              </a:ext>
            </a:extLst>
          </p:cNvPr>
          <p:cNvSpPr/>
          <p:nvPr/>
        </p:nvSpPr>
        <p:spPr>
          <a:xfrm flipV="1">
            <a:off x="4201145" y="2853940"/>
            <a:ext cx="3151414" cy="1200329"/>
          </a:xfrm>
          <a:prstGeom prst="homePlate">
            <a:avLst/>
          </a:prstGeom>
          <a:solidFill>
            <a:srgbClr val="FFE7B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textruta 13">
            <a:extLst>
              <a:ext uri="{FF2B5EF4-FFF2-40B4-BE49-F238E27FC236}">
                <a16:creationId xmlns:a16="http://schemas.microsoft.com/office/drawing/2014/main" id="{D23A7E5B-FD17-4ADA-9B8F-4A1AD83C859C}"/>
              </a:ext>
            </a:extLst>
          </p:cNvPr>
          <p:cNvSpPr txBox="1"/>
          <p:nvPr/>
        </p:nvSpPr>
        <p:spPr>
          <a:xfrm>
            <a:off x="4311593" y="2908681"/>
            <a:ext cx="2380633" cy="1200329"/>
          </a:xfrm>
          <a:prstGeom prst="rect">
            <a:avLst/>
          </a:prstGeom>
          <a:noFill/>
        </p:spPr>
        <p:txBody>
          <a:bodyPr wrap="square" rtlCol="0">
            <a:spAutoFit/>
          </a:bodyPr>
          <a:lstStyle/>
          <a:p>
            <a:r>
              <a:rPr lang="sv-SE" dirty="0"/>
              <a:t>Den tidiga upptäckten av barns behov av stöd görs inom respektive verksamhet</a:t>
            </a:r>
          </a:p>
        </p:txBody>
      </p:sp>
      <p:pic>
        <p:nvPicPr>
          <p:cNvPr id="17" name="Bildobjekt 16">
            <a:extLst>
              <a:ext uri="{FF2B5EF4-FFF2-40B4-BE49-F238E27FC236}">
                <a16:creationId xmlns:a16="http://schemas.microsoft.com/office/drawing/2014/main" id="{58FA242C-D6D1-45D5-B6B0-E45C0143FB3A}"/>
              </a:ext>
            </a:extLst>
          </p:cNvPr>
          <p:cNvPicPr>
            <a:picLocks noChangeAspect="1"/>
          </p:cNvPicPr>
          <p:nvPr/>
        </p:nvPicPr>
        <p:blipFill rotWithShape="1">
          <a:blip r:embed="rId5"/>
          <a:srcRect l="32420" t="26711" r="31935" b="8819"/>
          <a:stretch/>
        </p:blipFill>
        <p:spPr>
          <a:xfrm>
            <a:off x="599564" y="2318534"/>
            <a:ext cx="3384393" cy="3443255"/>
          </a:xfrm>
          <a:prstGeom prst="ellipse">
            <a:avLst/>
          </a:prstGeom>
        </p:spPr>
      </p:pic>
    </p:spTree>
    <p:extLst>
      <p:ext uri="{BB962C8B-B14F-4D97-AF65-F5344CB8AC3E}">
        <p14:creationId xmlns:p14="http://schemas.microsoft.com/office/powerpoint/2010/main" val="3392329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76EE693-6E01-4386-806C-405384408DDA}"/>
              </a:ext>
            </a:extLst>
          </p:cNvPr>
          <p:cNvPicPr>
            <a:picLocks noGrp="1" noChangeAspect="1"/>
          </p:cNvPicPr>
          <p:nvPr>
            <p:ph idx="1"/>
          </p:nvPr>
        </p:nvPicPr>
        <p:blipFill rotWithShape="1">
          <a:blip r:embed="rId3"/>
          <a:srcRect l="25596" t="28770" r="26359" b="16322"/>
          <a:stretch/>
        </p:blipFill>
        <p:spPr>
          <a:xfrm>
            <a:off x="580103" y="816465"/>
            <a:ext cx="11130116" cy="5938296"/>
          </a:xfrm>
        </p:spPr>
      </p:pic>
      <p:sp>
        <p:nvSpPr>
          <p:cNvPr id="3" name="Rektangel 2">
            <a:extLst>
              <a:ext uri="{FF2B5EF4-FFF2-40B4-BE49-F238E27FC236}">
                <a16:creationId xmlns:a16="http://schemas.microsoft.com/office/drawing/2014/main" id="{9B1B4D91-C1BF-46B4-BFF7-03E996E64C9A}"/>
              </a:ext>
            </a:extLst>
          </p:cNvPr>
          <p:cNvSpPr/>
          <p:nvPr/>
        </p:nvSpPr>
        <p:spPr>
          <a:xfrm>
            <a:off x="4650658" y="894735"/>
            <a:ext cx="7275867" cy="5860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ektangel 3">
            <a:extLst>
              <a:ext uri="{FF2B5EF4-FFF2-40B4-BE49-F238E27FC236}">
                <a16:creationId xmlns:a16="http://schemas.microsoft.com/office/drawing/2014/main" id="{A7631C2D-252B-4120-B4D6-D7FBA2C0A5FE}"/>
              </a:ext>
            </a:extLst>
          </p:cNvPr>
          <p:cNvSpPr/>
          <p:nvPr/>
        </p:nvSpPr>
        <p:spPr>
          <a:xfrm rot="2535349">
            <a:off x="4090220" y="816465"/>
            <a:ext cx="1111045" cy="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DEA7ED8-C672-4EB7-8943-A3932058AD8E}"/>
              </a:ext>
            </a:extLst>
          </p:cNvPr>
          <p:cNvSpPr>
            <a:spLocks noGrp="1"/>
          </p:cNvSpPr>
          <p:nvPr>
            <p:ph type="title"/>
          </p:nvPr>
        </p:nvSpPr>
        <p:spPr>
          <a:xfrm>
            <a:off x="796409" y="0"/>
            <a:ext cx="10815487" cy="1199735"/>
          </a:xfrm>
        </p:spPr>
        <p:txBody>
          <a:bodyPr/>
          <a:lstStyle/>
          <a:p>
            <a:pPr algn="ctr"/>
            <a:r>
              <a:rPr lang="sv-SE" dirty="0"/>
              <a:t>Arbetssätt vid upptäckt</a:t>
            </a:r>
          </a:p>
        </p:txBody>
      </p:sp>
      <p:sp>
        <p:nvSpPr>
          <p:cNvPr id="6" name="Rektangel 5">
            <a:extLst>
              <a:ext uri="{FF2B5EF4-FFF2-40B4-BE49-F238E27FC236}">
                <a16:creationId xmlns:a16="http://schemas.microsoft.com/office/drawing/2014/main" id="{04E7A2AC-E42F-444B-A22D-DFA4B55ED410}"/>
              </a:ext>
            </a:extLst>
          </p:cNvPr>
          <p:cNvSpPr/>
          <p:nvPr/>
        </p:nvSpPr>
        <p:spPr>
          <a:xfrm rot="8376993">
            <a:off x="4296006" y="1327091"/>
            <a:ext cx="1111045"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8E185544-66FB-46E8-824E-2C3163B94A7B}"/>
              </a:ext>
            </a:extLst>
          </p:cNvPr>
          <p:cNvSpPr/>
          <p:nvPr/>
        </p:nvSpPr>
        <p:spPr>
          <a:xfrm rot="5400000">
            <a:off x="3819043" y="3503437"/>
            <a:ext cx="1765297" cy="1001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8">
            <a:extLst>
              <a:ext uri="{FF2B5EF4-FFF2-40B4-BE49-F238E27FC236}">
                <a16:creationId xmlns:a16="http://schemas.microsoft.com/office/drawing/2014/main" id="{BFD483E0-7410-4045-B16F-E9EDFF5FF561}"/>
              </a:ext>
            </a:extLst>
          </p:cNvPr>
          <p:cNvSpPr/>
          <p:nvPr/>
        </p:nvSpPr>
        <p:spPr>
          <a:xfrm rot="2535349">
            <a:off x="3981625" y="5719165"/>
            <a:ext cx="1111045" cy="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654A2C3E-8362-434D-A45E-ABAB421050BC}"/>
              </a:ext>
            </a:extLst>
          </p:cNvPr>
          <p:cNvSpPr/>
          <p:nvPr/>
        </p:nvSpPr>
        <p:spPr>
          <a:xfrm rot="8376993">
            <a:off x="4187411" y="6229791"/>
            <a:ext cx="1111045"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Platshållare för innehåll 4">
            <a:extLst>
              <a:ext uri="{FF2B5EF4-FFF2-40B4-BE49-F238E27FC236}">
                <a16:creationId xmlns:a16="http://schemas.microsoft.com/office/drawing/2014/main" id="{E68F3449-1E03-4AF5-BF0E-98107FA17421}"/>
              </a:ext>
            </a:extLst>
          </p:cNvPr>
          <p:cNvPicPr>
            <a:picLocks noChangeAspect="1"/>
          </p:cNvPicPr>
          <p:nvPr/>
        </p:nvPicPr>
        <p:blipFill rotWithShape="1">
          <a:blip r:embed="rId4"/>
          <a:srcRect l="37925" t="28770" r="37798" b="14130"/>
          <a:stretch/>
        </p:blipFill>
        <p:spPr>
          <a:xfrm>
            <a:off x="5728870" y="1401295"/>
            <a:ext cx="6024228" cy="5400488"/>
          </a:xfrm>
          <a:prstGeom prst="rect">
            <a:avLst/>
          </a:prstGeom>
        </p:spPr>
      </p:pic>
      <p:pic>
        <p:nvPicPr>
          <p:cNvPr id="19" name="Bildobjekt 18">
            <a:extLst>
              <a:ext uri="{FF2B5EF4-FFF2-40B4-BE49-F238E27FC236}">
                <a16:creationId xmlns:a16="http://schemas.microsoft.com/office/drawing/2014/main" id="{06EA8396-1744-41C2-8794-0DEEDD1AFEFC}"/>
              </a:ext>
            </a:extLst>
          </p:cNvPr>
          <p:cNvPicPr>
            <a:picLocks noChangeAspect="1"/>
          </p:cNvPicPr>
          <p:nvPr/>
        </p:nvPicPr>
        <p:blipFill rotWithShape="1">
          <a:blip r:embed="rId5"/>
          <a:srcRect l="32420" t="26711" r="31935" b="8819"/>
          <a:stretch/>
        </p:blipFill>
        <p:spPr>
          <a:xfrm>
            <a:off x="599564" y="2318534"/>
            <a:ext cx="3384393" cy="3443255"/>
          </a:xfrm>
          <a:prstGeom prst="ellipse">
            <a:avLst/>
          </a:prstGeom>
        </p:spPr>
      </p:pic>
      <p:sp>
        <p:nvSpPr>
          <p:cNvPr id="18" name="Rektangel 17">
            <a:extLst>
              <a:ext uri="{FF2B5EF4-FFF2-40B4-BE49-F238E27FC236}">
                <a16:creationId xmlns:a16="http://schemas.microsoft.com/office/drawing/2014/main" id="{8DF27531-9D7B-4AE0-8D38-F7264190A3EF}"/>
              </a:ext>
            </a:extLst>
          </p:cNvPr>
          <p:cNvSpPr/>
          <p:nvPr/>
        </p:nvSpPr>
        <p:spPr>
          <a:xfrm>
            <a:off x="438902" y="847712"/>
            <a:ext cx="11487623" cy="6010287"/>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rundade hörn 10">
            <a:extLst>
              <a:ext uri="{FF2B5EF4-FFF2-40B4-BE49-F238E27FC236}">
                <a16:creationId xmlns:a16="http://schemas.microsoft.com/office/drawing/2014/main" id="{BD6D257A-7880-4970-89AF-4072C417195D}"/>
              </a:ext>
            </a:extLst>
          </p:cNvPr>
          <p:cNvSpPr/>
          <p:nvPr/>
        </p:nvSpPr>
        <p:spPr>
          <a:xfrm>
            <a:off x="4851528" y="1096297"/>
            <a:ext cx="1765929" cy="293492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EA3CEDFE-7961-4DF5-A987-CD931AA32F0C}"/>
              </a:ext>
            </a:extLst>
          </p:cNvPr>
          <p:cNvSpPr txBox="1"/>
          <p:nvPr/>
        </p:nvSpPr>
        <p:spPr>
          <a:xfrm>
            <a:off x="4791578" y="1420469"/>
            <a:ext cx="1889445" cy="2246769"/>
          </a:xfrm>
          <a:prstGeom prst="rect">
            <a:avLst/>
          </a:prstGeom>
          <a:noFill/>
        </p:spPr>
        <p:txBody>
          <a:bodyPr wrap="square" rtlCol="0">
            <a:spAutoFit/>
          </a:bodyPr>
          <a:lstStyle/>
          <a:p>
            <a:pPr algn="ctr"/>
            <a:r>
              <a:rPr lang="sv-SE" sz="2000" dirty="0"/>
              <a:t>Var observant på om barnets situation medför att en orosanmälan till socialtjänsten måste göras. </a:t>
            </a:r>
          </a:p>
        </p:txBody>
      </p:sp>
      <p:sp>
        <p:nvSpPr>
          <p:cNvPr id="15" name="Ellips 14">
            <a:extLst>
              <a:ext uri="{FF2B5EF4-FFF2-40B4-BE49-F238E27FC236}">
                <a16:creationId xmlns:a16="http://schemas.microsoft.com/office/drawing/2014/main" id="{74097DB3-945A-41AC-9428-0A57ED8C6F0F}"/>
              </a:ext>
            </a:extLst>
          </p:cNvPr>
          <p:cNvSpPr/>
          <p:nvPr/>
        </p:nvSpPr>
        <p:spPr>
          <a:xfrm>
            <a:off x="5053624" y="4232786"/>
            <a:ext cx="1406829" cy="130769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textruta 16">
            <a:extLst>
              <a:ext uri="{FF2B5EF4-FFF2-40B4-BE49-F238E27FC236}">
                <a16:creationId xmlns:a16="http://schemas.microsoft.com/office/drawing/2014/main" id="{E3EBD828-F27D-48CD-8B52-913BF0928F90}"/>
              </a:ext>
            </a:extLst>
          </p:cNvPr>
          <p:cNvSpPr txBox="1"/>
          <p:nvPr/>
        </p:nvSpPr>
        <p:spPr>
          <a:xfrm>
            <a:off x="4945735" y="4521534"/>
            <a:ext cx="1602550" cy="646331"/>
          </a:xfrm>
          <a:prstGeom prst="rect">
            <a:avLst/>
          </a:prstGeom>
          <a:noFill/>
        </p:spPr>
        <p:txBody>
          <a:bodyPr wrap="square" rtlCol="0">
            <a:spAutoFit/>
          </a:bodyPr>
          <a:lstStyle/>
          <a:p>
            <a:pPr algn="ctr"/>
            <a:r>
              <a:rPr lang="sv-SE" sz="3600" b="1" dirty="0"/>
              <a:t>OBS! </a:t>
            </a:r>
          </a:p>
        </p:txBody>
      </p:sp>
    </p:spTree>
    <p:extLst>
      <p:ext uri="{BB962C8B-B14F-4D97-AF65-F5344CB8AC3E}">
        <p14:creationId xmlns:p14="http://schemas.microsoft.com/office/powerpoint/2010/main" val="330575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76EE693-6E01-4386-806C-405384408DDA}"/>
              </a:ext>
            </a:extLst>
          </p:cNvPr>
          <p:cNvPicPr>
            <a:picLocks noGrp="1" noChangeAspect="1"/>
          </p:cNvPicPr>
          <p:nvPr>
            <p:ph idx="1"/>
          </p:nvPr>
        </p:nvPicPr>
        <p:blipFill rotWithShape="1">
          <a:blip r:embed="rId3"/>
          <a:srcRect l="41300" t="28770" r="26359" b="16322"/>
          <a:stretch/>
        </p:blipFill>
        <p:spPr>
          <a:xfrm>
            <a:off x="192445" y="816465"/>
            <a:ext cx="7492183" cy="5938296"/>
          </a:xfrm>
        </p:spPr>
      </p:pic>
      <p:sp>
        <p:nvSpPr>
          <p:cNvPr id="4" name="Rektangel 3">
            <a:extLst>
              <a:ext uri="{FF2B5EF4-FFF2-40B4-BE49-F238E27FC236}">
                <a16:creationId xmlns:a16="http://schemas.microsoft.com/office/drawing/2014/main" id="{A7631C2D-252B-4120-B4D6-D7FBA2C0A5FE}"/>
              </a:ext>
            </a:extLst>
          </p:cNvPr>
          <p:cNvSpPr/>
          <p:nvPr/>
        </p:nvSpPr>
        <p:spPr>
          <a:xfrm rot="2535349">
            <a:off x="3584601" y="855793"/>
            <a:ext cx="1111045" cy="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ktangel 5">
            <a:extLst>
              <a:ext uri="{FF2B5EF4-FFF2-40B4-BE49-F238E27FC236}">
                <a16:creationId xmlns:a16="http://schemas.microsoft.com/office/drawing/2014/main" id="{04E7A2AC-E42F-444B-A22D-DFA4B55ED410}"/>
              </a:ext>
            </a:extLst>
          </p:cNvPr>
          <p:cNvSpPr/>
          <p:nvPr/>
        </p:nvSpPr>
        <p:spPr>
          <a:xfrm rot="8376993">
            <a:off x="3726821" y="1389795"/>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1" name="Rektangel 10">
            <a:extLst>
              <a:ext uri="{FF2B5EF4-FFF2-40B4-BE49-F238E27FC236}">
                <a16:creationId xmlns:a16="http://schemas.microsoft.com/office/drawing/2014/main" id="{F326C09A-36BF-41BD-A1FF-E642660C4191}"/>
              </a:ext>
            </a:extLst>
          </p:cNvPr>
          <p:cNvSpPr/>
          <p:nvPr/>
        </p:nvSpPr>
        <p:spPr>
          <a:xfrm>
            <a:off x="4142804" y="759803"/>
            <a:ext cx="3541824" cy="5860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6DEA7ED8-C672-4EB7-8943-A3932058AD8E}"/>
              </a:ext>
            </a:extLst>
          </p:cNvPr>
          <p:cNvSpPr>
            <a:spLocks noGrp="1"/>
          </p:cNvSpPr>
          <p:nvPr>
            <p:ph type="title"/>
          </p:nvPr>
        </p:nvSpPr>
        <p:spPr>
          <a:xfrm>
            <a:off x="831236" y="-10437"/>
            <a:ext cx="10815487" cy="1325563"/>
          </a:xfrm>
        </p:spPr>
        <p:txBody>
          <a:bodyPr/>
          <a:lstStyle/>
          <a:p>
            <a:pPr algn="ctr"/>
            <a:r>
              <a:rPr lang="sv-SE" dirty="0"/>
              <a:t>Arbetssätt vid upptäckt</a:t>
            </a:r>
          </a:p>
        </p:txBody>
      </p:sp>
      <p:pic>
        <p:nvPicPr>
          <p:cNvPr id="1026" name="Picture 2" descr="9,207 Key Ring Stock Illustrations, Cliparts and Royalty Free Key Ring  Vectors">
            <a:extLst>
              <a:ext uri="{FF2B5EF4-FFF2-40B4-BE49-F238E27FC236}">
                <a16:creationId xmlns:a16="http://schemas.microsoft.com/office/drawing/2014/main" id="{18E9394A-ED94-434A-8E90-E436846AF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7317" y="1312238"/>
            <a:ext cx="5785936" cy="5284488"/>
          </a:xfrm>
          <a:prstGeom prst="rect">
            <a:avLst/>
          </a:prstGeom>
          <a:noFill/>
          <a:extLst>
            <a:ext uri="{909E8E84-426E-40DD-AFC4-6F175D3DCCD1}">
              <a14:hiddenFill xmlns:a14="http://schemas.microsoft.com/office/drawing/2010/main">
                <a:solidFill>
                  <a:srgbClr val="FFFFFF"/>
                </a:solidFill>
              </a14:hiddenFill>
            </a:ext>
          </a:extLst>
        </p:spPr>
      </p:pic>
      <p:sp>
        <p:nvSpPr>
          <p:cNvPr id="9" name="Rektangel 8">
            <a:extLst>
              <a:ext uri="{FF2B5EF4-FFF2-40B4-BE49-F238E27FC236}">
                <a16:creationId xmlns:a16="http://schemas.microsoft.com/office/drawing/2014/main" id="{BFD483E0-7410-4045-B16F-E9EDFF5FF561}"/>
              </a:ext>
            </a:extLst>
          </p:cNvPr>
          <p:cNvSpPr/>
          <p:nvPr/>
        </p:nvSpPr>
        <p:spPr>
          <a:xfrm rot="2535349">
            <a:off x="3476006" y="5758493"/>
            <a:ext cx="1111045" cy="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ktangel 9">
            <a:extLst>
              <a:ext uri="{FF2B5EF4-FFF2-40B4-BE49-F238E27FC236}">
                <a16:creationId xmlns:a16="http://schemas.microsoft.com/office/drawing/2014/main" id="{654A2C3E-8362-434D-A45E-ABAB421050BC}"/>
              </a:ext>
            </a:extLst>
          </p:cNvPr>
          <p:cNvSpPr/>
          <p:nvPr/>
        </p:nvSpPr>
        <p:spPr>
          <a:xfrm rot="8376993">
            <a:off x="3681792" y="6269119"/>
            <a:ext cx="1111045"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C4EBBFEE-1FE5-4B5B-A0C4-5CC3330CCF9D}"/>
              </a:ext>
            </a:extLst>
          </p:cNvPr>
          <p:cNvSpPr/>
          <p:nvPr/>
        </p:nvSpPr>
        <p:spPr>
          <a:xfrm rot="8086434">
            <a:off x="-650330" y="1190032"/>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3" name="Rektangel 12">
            <a:extLst>
              <a:ext uri="{FF2B5EF4-FFF2-40B4-BE49-F238E27FC236}">
                <a16:creationId xmlns:a16="http://schemas.microsoft.com/office/drawing/2014/main" id="{AF354BD0-88DA-4CED-B1AD-304FD9E4FA2F}"/>
              </a:ext>
            </a:extLst>
          </p:cNvPr>
          <p:cNvSpPr/>
          <p:nvPr/>
        </p:nvSpPr>
        <p:spPr>
          <a:xfrm rot="8376993">
            <a:off x="3197094" y="1914310"/>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4" name="Rektangel 13">
            <a:extLst>
              <a:ext uri="{FF2B5EF4-FFF2-40B4-BE49-F238E27FC236}">
                <a16:creationId xmlns:a16="http://schemas.microsoft.com/office/drawing/2014/main" id="{DB51EEE3-0966-4A5B-BB04-0103E3093FB2}"/>
              </a:ext>
            </a:extLst>
          </p:cNvPr>
          <p:cNvSpPr/>
          <p:nvPr/>
        </p:nvSpPr>
        <p:spPr>
          <a:xfrm rot="8086434">
            <a:off x="-703346" y="6047613"/>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5" name="Ellips 14">
            <a:extLst>
              <a:ext uri="{FF2B5EF4-FFF2-40B4-BE49-F238E27FC236}">
                <a16:creationId xmlns:a16="http://schemas.microsoft.com/office/drawing/2014/main" id="{D9CA558E-EF3A-4011-A292-5BB8F3097EAE}"/>
              </a:ext>
            </a:extLst>
          </p:cNvPr>
          <p:cNvSpPr/>
          <p:nvPr/>
        </p:nvSpPr>
        <p:spPr>
          <a:xfrm>
            <a:off x="5126442" y="2778540"/>
            <a:ext cx="1008000" cy="10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lödesschema: Uppehåll 15">
            <a:extLst>
              <a:ext uri="{FF2B5EF4-FFF2-40B4-BE49-F238E27FC236}">
                <a16:creationId xmlns:a16="http://schemas.microsoft.com/office/drawing/2014/main" id="{AB42AE12-ABE8-4B88-ABA7-AB5CFF4F30E8}"/>
              </a:ext>
            </a:extLst>
          </p:cNvPr>
          <p:cNvSpPr/>
          <p:nvPr/>
        </p:nvSpPr>
        <p:spPr>
          <a:xfrm rot="16200000">
            <a:off x="4618804" y="4019019"/>
            <a:ext cx="1995774" cy="1147901"/>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ubrik 1">
            <a:extLst>
              <a:ext uri="{FF2B5EF4-FFF2-40B4-BE49-F238E27FC236}">
                <a16:creationId xmlns:a16="http://schemas.microsoft.com/office/drawing/2014/main" id="{B13034C8-DCAA-4457-B7C1-9EF9E8AD9876}"/>
              </a:ext>
            </a:extLst>
          </p:cNvPr>
          <p:cNvSpPr txBox="1">
            <a:spLocks/>
          </p:cNvSpPr>
          <p:nvPr/>
        </p:nvSpPr>
        <p:spPr>
          <a:xfrm>
            <a:off x="4503834" y="1728169"/>
            <a:ext cx="25232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Light" panose="020F0302020204030204"/>
                <a:ea typeface="+mj-ea"/>
                <a:cs typeface="+mj-cs"/>
              </a:rPr>
              <a:t>Barnensbästa-ansvarig</a:t>
            </a:r>
          </a:p>
        </p:txBody>
      </p:sp>
      <p:sp>
        <p:nvSpPr>
          <p:cNvPr id="18" name="Rektangel 17">
            <a:extLst>
              <a:ext uri="{FF2B5EF4-FFF2-40B4-BE49-F238E27FC236}">
                <a16:creationId xmlns:a16="http://schemas.microsoft.com/office/drawing/2014/main" id="{9ADFF60D-25EE-4437-AD72-053938A20747}"/>
              </a:ext>
            </a:extLst>
          </p:cNvPr>
          <p:cNvSpPr/>
          <p:nvPr/>
        </p:nvSpPr>
        <p:spPr>
          <a:xfrm rot="8086434">
            <a:off x="-691470" y="2067945"/>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9" name="Rubrik 1">
            <a:extLst>
              <a:ext uri="{FF2B5EF4-FFF2-40B4-BE49-F238E27FC236}">
                <a16:creationId xmlns:a16="http://schemas.microsoft.com/office/drawing/2014/main" id="{B24AB495-BD3B-4F2E-A5A1-65D59F39DA3A}"/>
              </a:ext>
            </a:extLst>
          </p:cNvPr>
          <p:cNvSpPr txBox="1">
            <a:spLocks/>
          </p:cNvSpPr>
          <p:nvPr/>
        </p:nvSpPr>
        <p:spPr>
          <a:xfrm>
            <a:off x="7781303" y="1762538"/>
            <a:ext cx="2523228" cy="19120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Light" panose="020F0302020204030204"/>
                <a:ea typeface="+mj-ea"/>
                <a:cs typeface="+mj-cs"/>
              </a:rPr>
              <a:t>Mödrahälsovården</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sv-SE" sz="1000" b="1" dirty="0">
              <a:solidFill>
                <a:prstClr val="black"/>
              </a:solidFill>
              <a:latin typeface="Calibri Light" panose="020F0302020204030204"/>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Light" panose="020F0302020204030204"/>
                <a:ea typeface="+mj-ea"/>
                <a:cs typeface="+mj-cs"/>
              </a:rPr>
              <a:t>Barnhälsovården</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sv-SE" sz="1000" b="1" dirty="0">
              <a:solidFill>
                <a:prstClr val="black"/>
              </a:solidFill>
              <a:latin typeface="Calibri Light" panose="020F0302020204030204"/>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Light" panose="020F0302020204030204"/>
                <a:ea typeface="+mj-ea"/>
                <a:cs typeface="+mj-cs"/>
              </a:rPr>
              <a:t>Rektorer</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sv-SE" sz="1000" b="1" dirty="0">
              <a:solidFill>
                <a:prstClr val="black"/>
              </a:solidFill>
              <a:latin typeface="Calibri Light" panose="020F0302020204030204"/>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sv-SE" sz="2000" b="1" dirty="0">
                <a:solidFill>
                  <a:prstClr val="black"/>
                </a:solidFill>
                <a:latin typeface="Calibri Light" panose="020F0302020204030204"/>
              </a:rPr>
              <a:t>KAA</a:t>
            </a:r>
            <a:endParaRPr kumimoji="0" lang="sv-SE" sz="20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35222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76EE693-6E01-4386-806C-405384408DDA}"/>
              </a:ext>
            </a:extLst>
          </p:cNvPr>
          <p:cNvPicPr>
            <a:picLocks noGrp="1" noChangeAspect="1"/>
          </p:cNvPicPr>
          <p:nvPr>
            <p:ph idx="1"/>
          </p:nvPr>
        </p:nvPicPr>
        <p:blipFill rotWithShape="1">
          <a:blip r:embed="rId3"/>
          <a:srcRect l="41300" t="28770" r="26359" b="16322"/>
          <a:stretch/>
        </p:blipFill>
        <p:spPr>
          <a:xfrm>
            <a:off x="192445" y="816465"/>
            <a:ext cx="7492183" cy="5938296"/>
          </a:xfrm>
        </p:spPr>
      </p:pic>
      <p:sp>
        <p:nvSpPr>
          <p:cNvPr id="4" name="Rektangel 3">
            <a:extLst>
              <a:ext uri="{FF2B5EF4-FFF2-40B4-BE49-F238E27FC236}">
                <a16:creationId xmlns:a16="http://schemas.microsoft.com/office/drawing/2014/main" id="{A7631C2D-252B-4120-B4D6-D7FBA2C0A5FE}"/>
              </a:ext>
            </a:extLst>
          </p:cNvPr>
          <p:cNvSpPr/>
          <p:nvPr/>
        </p:nvSpPr>
        <p:spPr>
          <a:xfrm rot="2535349">
            <a:off x="3584601" y="855793"/>
            <a:ext cx="1111045" cy="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ktangel 5">
            <a:extLst>
              <a:ext uri="{FF2B5EF4-FFF2-40B4-BE49-F238E27FC236}">
                <a16:creationId xmlns:a16="http://schemas.microsoft.com/office/drawing/2014/main" id="{04E7A2AC-E42F-444B-A22D-DFA4B55ED410}"/>
              </a:ext>
            </a:extLst>
          </p:cNvPr>
          <p:cNvSpPr/>
          <p:nvPr/>
        </p:nvSpPr>
        <p:spPr>
          <a:xfrm rot="8376993">
            <a:off x="3726821" y="1389795"/>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1" name="Rektangel 10">
            <a:extLst>
              <a:ext uri="{FF2B5EF4-FFF2-40B4-BE49-F238E27FC236}">
                <a16:creationId xmlns:a16="http://schemas.microsoft.com/office/drawing/2014/main" id="{F326C09A-36BF-41BD-A1FF-E642660C4191}"/>
              </a:ext>
            </a:extLst>
          </p:cNvPr>
          <p:cNvSpPr/>
          <p:nvPr/>
        </p:nvSpPr>
        <p:spPr>
          <a:xfrm>
            <a:off x="4142804" y="759803"/>
            <a:ext cx="3541824" cy="5860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6DEA7ED8-C672-4EB7-8943-A3932058AD8E}"/>
              </a:ext>
            </a:extLst>
          </p:cNvPr>
          <p:cNvSpPr>
            <a:spLocks noGrp="1"/>
          </p:cNvSpPr>
          <p:nvPr>
            <p:ph type="title"/>
          </p:nvPr>
        </p:nvSpPr>
        <p:spPr>
          <a:xfrm>
            <a:off x="831236" y="-10437"/>
            <a:ext cx="10815487" cy="1325563"/>
          </a:xfrm>
        </p:spPr>
        <p:txBody>
          <a:bodyPr/>
          <a:lstStyle/>
          <a:p>
            <a:pPr algn="ctr"/>
            <a:r>
              <a:rPr lang="sv-SE" dirty="0"/>
              <a:t>Arbetssätt vid upptäckt</a:t>
            </a:r>
          </a:p>
        </p:txBody>
      </p:sp>
      <p:sp>
        <p:nvSpPr>
          <p:cNvPr id="9" name="Rektangel 8">
            <a:extLst>
              <a:ext uri="{FF2B5EF4-FFF2-40B4-BE49-F238E27FC236}">
                <a16:creationId xmlns:a16="http://schemas.microsoft.com/office/drawing/2014/main" id="{BFD483E0-7410-4045-B16F-E9EDFF5FF561}"/>
              </a:ext>
            </a:extLst>
          </p:cNvPr>
          <p:cNvSpPr/>
          <p:nvPr/>
        </p:nvSpPr>
        <p:spPr>
          <a:xfrm rot="2535349">
            <a:off x="3476006" y="5758493"/>
            <a:ext cx="1111045" cy="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ktangel 9">
            <a:extLst>
              <a:ext uri="{FF2B5EF4-FFF2-40B4-BE49-F238E27FC236}">
                <a16:creationId xmlns:a16="http://schemas.microsoft.com/office/drawing/2014/main" id="{654A2C3E-8362-434D-A45E-ABAB421050BC}"/>
              </a:ext>
            </a:extLst>
          </p:cNvPr>
          <p:cNvSpPr/>
          <p:nvPr/>
        </p:nvSpPr>
        <p:spPr>
          <a:xfrm rot="8376993">
            <a:off x="3681792" y="6269119"/>
            <a:ext cx="1111045"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C4EBBFEE-1FE5-4B5B-A0C4-5CC3330CCF9D}"/>
              </a:ext>
            </a:extLst>
          </p:cNvPr>
          <p:cNvSpPr/>
          <p:nvPr/>
        </p:nvSpPr>
        <p:spPr>
          <a:xfrm rot="8086434">
            <a:off x="-650330" y="1190032"/>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3" name="Rektangel 12">
            <a:extLst>
              <a:ext uri="{FF2B5EF4-FFF2-40B4-BE49-F238E27FC236}">
                <a16:creationId xmlns:a16="http://schemas.microsoft.com/office/drawing/2014/main" id="{AF354BD0-88DA-4CED-B1AD-304FD9E4FA2F}"/>
              </a:ext>
            </a:extLst>
          </p:cNvPr>
          <p:cNvSpPr/>
          <p:nvPr/>
        </p:nvSpPr>
        <p:spPr>
          <a:xfrm rot="8376993">
            <a:off x="3197094" y="1914310"/>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4" name="Rektangel 13">
            <a:extLst>
              <a:ext uri="{FF2B5EF4-FFF2-40B4-BE49-F238E27FC236}">
                <a16:creationId xmlns:a16="http://schemas.microsoft.com/office/drawing/2014/main" id="{DB51EEE3-0966-4A5B-BB04-0103E3093FB2}"/>
              </a:ext>
            </a:extLst>
          </p:cNvPr>
          <p:cNvSpPr/>
          <p:nvPr/>
        </p:nvSpPr>
        <p:spPr>
          <a:xfrm rot="8086434">
            <a:off x="-703346" y="6047613"/>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8" name="Rektangel 17">
            <a:extLst>
              <a:ext uri="{FF2B5EF4-FFF2-40B4-BE49-F238E27FC236}">
                <a16:creationId xmlns:a16="http://schemas.microsoft.com/office/drawing/2014/main" id="{9ADFF60D-25EE-4437-AD72-053938A20747}"/>
              </a:ext>
            </a:extLst>
          </p:cNvPr>
          <p:cNvSpPr/>
          <p:nvPr/>
        </p:nvSpPr>
        <p:spPr>
          <a:xfrm rot="8086434">
            <a:off x="-691470" y="2067945"/>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20" name="Cylinder 19">
            <a:extLst>
              <a:ext uri="{FF2B5EF4-FFF2-40B4-BE49-F238E27FC236}">
                <a16:creationId xmlns:a16="http://schemas.microsoft.com/office/drawing/2014/main" id="{520816AD-1562-4920-A66B-14EE5A8DEA3C}"/>
              </a:ext>
            </a:extLst>
          </p:cNvPr>
          <p:cNvSpPr/>
          <p:nvPr/>
        </p:nvSpPr>
        <p:spPr>
          <a:xfrm rot="13518338">
            <a:off x="7088212" y="4963340"/>
            <a:ext cx="849611" cy="1787072"/>
          </a:xfrm>
          <a:prstGeom prst="can">
            <a:avLst/>
          </a:prstGeom>
          <a:gradFill flip="none" rotWithShape="1">
            <a:gsLst>
              <a:gs pos="0">
                <a:schemeClr val="tx1"/>
              </a:gs>
              <a:gs pos="50000">
                <a:schemeClr val="tx1">
                  <a:lumMod val="75000"/>
                  <a:lumOff val="25000"/>
                </a:schemeClr>
              </a:gs>
              <a:gs pos="100000">
                <a:schemeClr val="tx1">
                  <a:tint val="23500"/>
                  <a:satMod val="160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Ellips 7">
            <a:extLst>
              <a:ext uri="{FF2B5EF4-FFF2-40B4-BE49-F238E27FC236}">
                <a16:creationId xmlns:a16="http://schemas.microsoft.com/office/drawing/2014/main" id="{1BC2DD55-F982-43E9-9CAC-FD81EFF4AA03}"/>
              </a:ext>
            </a:extLst>
          </p:cNvPr>
          <p:cNvSpPr/>
          <p:nvPr/>
        </p:nvSpPr>
        <p:spPr>
          <a:xfrm>
            <a:off x="7340416" y="1481705"/>
            <a:ext cx="4392000" cy="4392000"/>
          </a:xfrm>
          <a:prstGeom prst="ellipse">
            <a:avLst/>
          </a:prstGeom>
          <a:solidFill>
            <a:schemeClr val="bg1"/>
          </a:solidFill>
          <a:ln w="1143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ruta 2">
            <a:extLst>
              <a:ext uri="{FF2B5EF4-FFF2-40B4-BE49-F238E27FC236}">
                <a16:creationId xmlns:a16="http://schemas.microsoft.com/office/drawing/2014/main" id="{F7C874A9-E460-491B-8B0F-D0B1209EF6EA}"/>
              </a:ext>
            </a:extLst>
          </p:cNvPr>
          <p:cNvSpPr txBox="1"/>
          <p:nvPr/>
        </p:nvSpPr>
        <p:spPr>
          <a:xfrm>
            <a:off x="7649670" y="2535654"/>
            <a:ext cx="3913240" cy="2308324"/>
          </a:xfrm>
          <a:prstGeom prst="rect">
            <a:avLst/>
          </a:prstGeom>
          <a:noFill/>
        </p:spPr>
        <p:txBody>
          <a:bodyPr wrap="square" rtlCol="0">
            <a:spAutoFit/>
          </a:bodyPr>
          <a:lstStyle/>
          <a:p>
            <a:r>
              <a:rPr lang="sv-SE" dirty="0"/>
              <a:t>Informationsinsamling och analys kring barnets situation (med hjälp av t.ex. barnetsbästa-hjulet)</a:t>
            </a:r>
          </a:p>
          <a:p>
            <a:endParaRPr lang="sv-SE" dirty="0"/>
          </a:p>
          <a:p>
            <a:r>
              <a:rPr lang="sv-SE" dirty="0"/>
              <a:t>Barnensbästa-ansvarig delegerar till den verksamhet som känner barnet bäst (t.ex. förskolan, skolan, socialtjänsten, barnhälsovården)</a:t>
            </a:r>
          </a:p>
        </p:txBody>
      </p:sp>
      <p:sp>
        <p:nvSpPr>
          <p:cNvPr id="22" name="Ellips 21">
            <a:extLst>
              <a:ext uri="{FF2B5EF4-FFF2-40B4-BE49-F238E27FC236}">
                <a16:creationId xmlns:a16="http://schemas.microsoft.com/office/drawing/2014/main" id="{7FDF3F36-9239-4220-8A28-FC3FF42230B6}"/>
              </a:ext>
            </a:extLst>
          </p:cNvPr>
          <p:cNvSpPr/>
          <p:nvPr/>
        </p:nvSpPr>
        <p:spPr>
          <a:xfrm>
            <a:off x="5898663" y="2938067"/>
            <a:ext cx="614639" cy="54963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3" name="Flödesschema: Uppehåll 22">
            <a:extLst>
              <a:ext uri="{FF2B5EF4-FFF2-40B4-BE49-F238E27FC236}">
                <a16:creationId xmlns:a16="http://schemas.microsoft.com/office/drawing/2014/main" id="{5553BF65-2515-4715-98AA-26A3C67E7F7D}"/>
              </a:ext>
            </a:extLst>
          </p:cNvPr>
          <p:cNvSpPr/>
          <p:nvPr/>
        </p:nvSpPr>
        <p:spPr>
          <a:xfrm rot="16200000">
            <a:off x="5632391" y="3641649"/>
            <a:ext cx="1138297" cy="712999"/>
          </a:xfrm>
          <a:prstGeom prst="flowChartDelay">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4" name="Rubrik 1">
            <a:extLst>
              <a:ext uri="{FF2B5EF4-FFF2-40B4-BE49-F238E27FC236}">
                <a16:creationId xmlns:a16="http://schemas.microsoft.com/office/drawing/2014/main" id="{B24E981C-54D5-497D-B0C9-3028D7D79728}"/>
              </a:ext>
            </a:extLst>
          </p:cNvPr>
          <p:cNvSpPr txBox="1">
            <a:spLocks/>
          </p:cNvSpPr>
          <p:nvPr/>
        </p:nvSpPr>
        <p:spPr>
          <a:xfrm>
            <a:off x="4949512" y="4437419"/>
            <a:ext cx="259524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2000" b="1" dirty="0"/>
              <a:t>Ansvarig för informations-insamlingen</a:t>
            </a:r>
          </a:p>
        </p:txBody>
      </p:sp>
      <p:sp>
        <p:nvSpPr>
          <p:cNvPr id="25" name="Ellips 24">
            <a:extLst>
              <a:ext uri="{FF2B5EF4-FFF2-40B4-BE49-F238E27FC236}">
                <a16:creationId xmlns:a16="http://schemas.microsoft.com/office/drawing/2014/main" id="{A4302E89-2293-4472-84E0-8A32023415E4}"/>
              </a:ext>
            </a:extLst>
          </p:cNvPr>
          <p:cNvSpPr/>
          <p:nvPr/>
        </p:nvSpPr>
        <p:spPr>
          <a:xfrm>
            <a:off x="4905437" y="2953833"/>
            <a:ext cx="614639" cy="5496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6" name="Flödesschema: Uppehåll 25">
            <a:extLst>
              <a:ext uri="{FF2B5EF4-FFF2-40B4-BE49-F238E27FC236}">
                <a16:creationId xmlns:a16="http://schemas.microsoft.com/office/drawing/2014/main" id="{3EEBCBA3-FC89-45E8-8324-44F0438ED5BA}"/>
              </a:ext>
            </a:extLst>
          </p:cNvPr>
          <p:cNvSpPr/>
          <p:nvPr/>
        </p:nvSpPr>
        <p:spPr>
          <a:xfrm rot="16200000">
            <a:off x="4639165" y="3657415"/>
            <a:ext cx="1138297" cy="71299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7" name="Rubrik 1">
            <a:extLst>
              <a:ext uri="{FF2B5EF4-FFF2-40B4-BE49-F238E27FC236}">
                <a16:creationId xmlns:a16="http://schemas.microsoft.com/office/drawing/2014/main" id="{7428E090-0906-43B4-B523-54A94878E351}"/>
              </a:ext>
            </a:extLst>
          </p:cNvPr>
          <p:cNvSpPr txBox="1">
            <a:spLocks/>
          </p:cNvSpPr>
          <p:nvPr/>
        </p:nvSpPr>
        <p:spPr>
          <a:xfrm>
            <a:off x="4054486" y="1874706"/>
            <a:ext cx="230904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2000" b="1" dirty="0"/>
              <a:t>Barnensbästa-ansvarig</a:t>
            </a:r>
          </a:p>
        </p:txBody>
      </p:sp>
    </p:spTree>
    <p:extLst>
      <p:ext uri="{BB962C8B-B14F-4D97-AF65-F5344CB8AC3E}">
        <p14:creationId xmlns:p14="http://schemas.microsoft.com/office/powerpoint/2010/main" val="327726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76EE693-6E01-4386-806C-405384408DDA}"/>
              </a:ext>
            </a:extLst>
          </p:cNvPr>
          <p:cNvPicPr>
            <a:picLocks noGrp="1" noChangeAspect="1"/>
          </p:cNvPicPr>
          <p:nvPr>
            <p:ph idx="1"/>
          </p:nvPr>
        </p:nvPicPr>
        <p:blipFill rotWithShape="1">
          <a:blip r:embed="rId3"/>
          <a:srcRect l="41300" t="28770" r="26359" b="16322"/>
          <a:stretch/>
        </p:blipFill>
        <p:spPr>
          <a:xfrm>
            <a:off x="192445" y="816465"/>
            <a:ext cx="7492183" cy="5938296"/>
          </a:xfrm>
        </p:spPr>
      </p:pic>
      <p:sp>
        <p:nvSpPr>
          <p:cNvPr id="4" name="Rektangel 3">
            <a:extLst>
              <a:ext uri="{FF2B5EF4-FFF2-40B4-BE49-F238E27FC236}">
                <a16:creationId xmlns:a16="http://schemas.microsoft.com/office/drawing/2014/main" id="{A7631C2D-252B-4120-B4D6-D7FBA2C0A5FE}"/>
              </a:ext>
            </a:extLst>
          </p:cNvPr>
          <p:cNvSpPr/>
          <p:nvPr/>
        </p:nvSpPr>
        <p:spPr>
          <a:xfrm rot="2535349">
            <a:off x="3584601" y="855793"/>
            <a:ext cx="1111045" cy="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ktangel 5">
            <a:extLst>
              <a:ext uri="{FF2B5EF4-FFF2-40B4-BE49-F238E27FC236}">
                <a16:creationId xmlns:a16="http://schemas.microsoft.com/office/drawing/2014/main" id="{04E7A2AC-E42F-444B-A22D-DFA4B55ED410}"/>
              </a:ext>
            </a:extLst>
          </p:cNvPr>
          <p:cNvSpPr/>
          <p:nvPr/>
        </p:nvSpPr>
        <p:spPr>
          <a:xfrm rot="8376993">
            <a:off x="3726821" y="1389795"/>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1" name="Rektangel 10">
            <a:extLst>
              <a:ext uri="{FF2B5EF4-FFF2-40B4-BE49-F238E27FC236}">
                <a16:creationId xmlns:a16="http://schemas.microsoft.com/office/drawing/2014/main" id="{F326C09A-36BF-41BD-A1FF-E642660C4191}"/>
              </a:ext>
            </a:extLst>
          </p:cNvPr>
          <p:cNvSpPr/>
          <p:nvPr/>
        </p:nvSpPr>
        <p:spPr>
          <a:xfrm>
            <a:off x="4142804" y="759803"/>
            <a:ext cx="3541824" cy="5860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6DEA7ED8-C672-4EB7-8943-A3932058AD8E}"/>
              </a:ext>
            </a:extLst>
          </p:cNvPr>
          <p:cNvSpPr>
            <a:spLocks noGrp="1"/>
          </p:cNvSpPr>
          <p:nvPr>
            <p:ph type="title"/>
          </p:nvPr>
        </p:nvSpPr>
        <p:spPr>
          <a:xfrm>
            <a:off x="796409" y="0"/>
            <a:ext cx="10815487" cy="1325563"/>
          </a:xfrm>
        </p:spPr>
        <p:txBody>
          <a:bodyPr/>
          <a:lstStyle/>
          <a:p>
            <a:pPr algn="ctr"/>
            <a:r>
              <a:rPr lang="sv-SE" dirty="0"/>
              <a:t>Arbetssätt vid upptäckt</a:t>
            </a:r>
          </a:p>
        </p:txBody>
      </p:sp>
      <p:sp>
        <p:nvSpPr>
          <p:cNvPr id="9" name="Rektangel 8">
            <a:extLst>
              <a:ext uri="{FF2B5EF4-FFF2-40B4-BE49-F238E27FC236}">
                <a16:creationId xmlns:a16="http://schemas.microsoft.com/office/drawing/2014/main" id="{BFD483E0-7410-4045-B16F-E9EDFF5FF561}"/>
              </a:ext>
            </a:extLst>
          </p:cNvPr>
          <p:cNvSpPr/>
          <p:nvPr/>
        </p:nvSpPr>
        <p:spPr>
          <a:xfrm rot="2535349">
            <a:off x="3476006" y="5758493"/>
            <a:ext cx="1111045" cy="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ktangel 9">
            <a:extLst>
              <a:ext uri="{FF2B5EF4-FFF2-40B4-BE49-F238E27FC236}">
                <a16:creationId xmlns:a16="http://schemas.microsoft.com/office/drawing/2014/main" id="{654A2C3E-8362-434D-A45E-ABAB421050BC}"/>
              </a:ext>
            </a:extLst>
          </p:cNvPr>
          <p:cNvSpPr/>
          <p:nvPr/>
        </p:nvSpPr>
        <p:spPr>
          <a:xfrm rot="8376993">
            <a:off x="3681792" y="6269119"/>
            <a:ext cx="1111045"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C4EBBFEE-1FE5-4B5B-A0C4-5CC3330CCF9D}"/>
              </a:ext>
            </a:extLst>
          </p:cNvPr>
          <p:cNvSpPr/>
          <p:nvPr/>
        </p:nvSpPr>
        <p:spPr>
          <a:xfrm rot="8086434">
            <a:off x="-650330" y="1190032"/>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3" name="Rektangel 12">
            <a:extLst>
              <a:ext uri="{FF2B5EF4-FFF2-40B4-BE49-F238E27FC236}">
                <a16:creationId xmlns:a16="http://schemas.microsoft.com/office/drawing/2014/main" id="{AF354BD0-88DA-4CED-B1AD-304FD9E4FA2F}"/>
              </a:ext>
            </a:extLst>
          </p:cNvPr>
          <p:cNvSpPr/>
          <p:nvPr/>
        </p:nvSpPr>
        <p:spPr>
          <a:xfrm rot="8376993">
            <a:off x="3197094" y="1914310"/>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4" name="Rektangel 13">
            <a:extLst>
              <a:ext uri="{FF2B5EF4-FFF2-40B4-BE49-F238E27FC236}">
                <a16:creationId xmlns:a16="http://schemas.microsoft.com/office/drawing/2014/main" id="{DB51EEE3-0966-4A5B-BB04-0103E3093FB2}"/>
              </a:ext>
            </a:extLst>
          </p:cNvPr>
          <p:cNvSpPr/>
          <p:nvPr/>
        </p:nvSpPr>
        <p:spPr>
          <a:xfrm rot="8086434">
            <a:off x="-703346" y="6047613"/>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8" name="Rektangel 17">
            <a:extLst>
              <a:ext uri="{FF2B5EF4-FFF2-40B4-BE49-F238E27FC236}">
                <a16:creationId xmlns:a16="http://schemas.microsoft.com/office/drawing/2014/main" id="{9ADFF60D-25EE-4437-AD72-053938A20747}"/>
              </a:ext>
            </a:extLst>
          </p:cNvPr>
          <p:cNvSpPr/>
          <p:nvPr/>
        </p:nvSpPr>
        <p:spPr>
          <a:xfrm rot="8086434">
            <a:off x="-691470" y="2067945"/>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20" name="Tankebubbla: moln 19">
            <a:extLst>
              <a:ext uri="{FF2B5EF4-FFF2-40B4-BE49-F238E27FC236}">
                <a16:creationId xmlns:a16="http://schemas.microsoft.com/office/drawing/2014/main" id="{C0092A29-0B9B-4B32-A8E6-7400B3B0D87C}"/>
              </a:ext>
            </a:extLst>
          </p:cNvPr>
          <p:cNvSpPr/>
          <p:nvPr/>
        </p:nvSpPr>
        <p:spPr>
          <a:xfrm>
            <a:off x="7257087" y="662781"/>
            <a:ext cx="4715840" cy="5532437"/>
          </a:xfrm>
          <a:prstGeom prst="cloudCallout">
            <a:avLst>
              <a:gd name="adj1" fmla="val -69012"/>
              <a:gd name="adj2" fmla="val -3699"/>
            </a:avLst>
          </a:prstGeom>
          <a:solidFill>
            <a:srgbClr val="FED0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ubrik 1">
            <a:extLst>
              <a:ext uri="{FF2B5EF4-FFF2-40B4-BE49-F238E27FC236}">
                <a16:creationId xmlns:a16="http://schemas.microsoft.com/office/drawing/2014/main" id="{B24AB495-BD3B-4F2E-A5A1-65D59F39DA3A}"/>
              </a:ext>
            </a:extLst>
          </p:cNvPr>
          <p:cNvSpPr txBox="1">
            <a:spLocks/>
          </p:cNvSpPr>
          <p:nvPr/>
        </p:nvSpPr>
        <p:spPr>
          <a:xfrm>
            <a:off x="7777215" y="2670388"/>
            <a:ext cx="4195712" cy="1833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Light" panose="020F0302020204030204"/>
                <a:ea typeface="+mj-ea"/>
                <a:cs typeface="+mj-cs"/>
              </a:rPr>
              <a:t>Kan barnets behov </a:t>
            </a:r>
            <a:r>
              <a:rPr lang="sv-SE" sz="2000" b="1" dirty="0">
                <a:solidFill>
                  <a:prstClr val="black"/>
                </a:solidFill>
                <a:latin typeface="Calibri Light" panose="020F0302020204030204"/>
              </a:rPr>
              <a:t>uppfyllas</a:t>
            </a:r>
            <a:r>
              <a:rPr kumimoji="0" lang="sv-SE" sz="2000" b="1" i="0" u="none" strike="noStrike" kern="1200" cap="none" spc="0" normalizeH="0" baseline="0" noProof="0" dirty="0">
                <a:ln>
                  <a:noFill/>
                </a:ln>
                <a:solidFill>
                  <a:prstClr val="black"/>
                </a:solidFill>
                <a:effectLst/>
                <a:uLnTx/>
                <a:uFillTx/>
                <a:latin typeface="Calibri Light" panose="020F0302020204030204"/>
                <a:ea typeface="+mj-ea"/>
                <a:cs typeface="+mj-cs"/>
              </a:rPr>
              <a:t> inom den </a:t>
            </a:r>
            <a:br>
              <a:rPr kumimoji="0" lang="sv-SE" sz="20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sv-SE" sz="2400" b="1" i="0" u="sng" strike="noStrike" kern="1200" cap="none" spc="0" normalizeH="0" baseline="0" noProof="0" dirty="0">
                <a:ln>
                  <a:noFill/>
                </a:ln>
                <a:solidFill>
                  <a:prstClr val="black"/>
                </a:solidFill>
                <a:effectLst/>
                <a:uLnTx/>
                <a:uFillTx/>
                <a:latin typeface="Calibri Light" panose="020F0302020204030204"/>
                <a:ea typeface="+mj-ea"/>
                <a:cs typeface="+mj-cs"/>
              </a:rPr>
              <a:t>egna</a:t>
            </a:r>
            <a:r>
              <a:rPr kumimoji="0" lang="sv-SE" sz="2000" b="1" i="0" u="none" strike="noStrike" kern="1200" cap="none" spc="0" normalizeH="0" baseline="0" noProof="0" dirty="0">
                <a:ln>
                  <a:noFill/>
                </a:ln>
                <a:solidFill>
                  <a:prstClr val="black"/>
                </a:solidFill>
                <a:effectLst/>
                <a:uLnTx/>
                <a:uFillTx/>
                <a:latin typeface="Calibri Light" panose="020F0302020204030204"/>
                <a:ea typeface="+mj-ea"/>
                <a:cs typeface="+mj-cs"/>
              </a:rPr>
              <a:t> verksamheten?</a:t>
            </a:r>
          </a:p>
          <a:p>
            <a:pPr marR="0" lvl="0" algn="l" defTabSz="914400" rtl="0" eaLnBrk="1" fontAlgn="auto" latinLnBrk="0" hangingPunct="1">
              <a:lnSpc>
                <a:spcPct val="100000"/>
              </a:lnSpc>
              <a:spcBef>
                <a:spcPct val="0"/>
              </a:spcBef>
              <a:spcAft>
                <a:spcPts val="0"/>
              </a:spcAft>
              <a:buClrTx/>
              <a:buSzTx/>
              <a:tabLst/>
              <a:defRPr/>
            </a:pPr>
            <a:endParaRPr lang="sv-SE" sz="2000" dirty="0">
              <a:solidFill>
                <a:prstClr val="black"/>
              </a:solidFill>
              <a:latin typeface="Calibri Light" panose="020F0302020204030204"/>
            </a:endParaRPr>
          </a:p>
          <a:p>
            <a:pPr marR="0" lvl="0" algn="l" defTabSz="914400" rtl="0" eaLnBrk="1" fontAlgn="auto" latinLnBrk="0" hangingPunct="1">
              <a:lnSpc>
                <a:spcPct val="100000"/>
              </a:lnSpc>
              <a:spcBef>
                <a:spcPct val="0"/>
              </a:spcBef>
              <a:spcAft>
                <a:spcPts val="0"/>
              </a:spcAft>
              <a:buClrTx/>
              <a:buSzTx/>
              <a:tabLst/>
              <a:defRPr/>
            </a:pPr>
            <a:r>
              <a:rPr lang="sv-SE" sz="2000" dirty="0">
                <a:solidFill>
                  <a:prstClr val="black"/>
                </a:solidFill>
                <a:latin typeface="Calibri Light" panose="020F0302020204030204"/>
              </a:rPr>
              <a:t>I så fall görs det på lämpligt sätt                 och arbetet inom ramen för </a:t>
            </a:r>
            <a:br>
              <a:rPr lang="sv-SE" sz="2000" dirty="0">
                <a:solidFill>
                  <a:prstClr val="black"/>
                </a:solidFill>
                <a:latin typeface="Calibri Light" panose="020F0302020204030204"/>
              </a:rPr>
            </a:br>
            <a:r>
              <a:rPr lang="sv-SE" sz="2000" dirty="0">
                <a:solidFill>
                  <a:prstClr val="black"/>
                </a:solidFill>
                <a:latin typeface="Calibri Light" panose="020F0302020204030204"/>
              </a:rPr>
              <a:t>arbetssättet vid upptäckt </a:t>
            </a:r>
            <a:br>
              <a:rPr lang="sv-SE" sz="2000" dirty="0">
                <a:solidFill>
                  <a:prstClr val="black"/>
                </a:solidFill>
                <a:latin typeface="Calibri Light" panose="020F0302020204030204"/>
              </a:rPr>
            </a:br>
            <a:r>
              <a:rPr lang="sv-SE" sz="2000" dirty="0">
                <a:solidFill>
                  <a:prstClr val="black"/>
                </a:solidFill>
                <a:latin typeface="Calibri Light" panose="020F0302020204030204"/>
              </a:rPr>
              <a:t>avslutas.</a:t>
            </a:r>
          </a:p>
          <a:p>
            <a:pPr marL="342900" marR="0" lvl="0" indent="-342900" algn="l" defTabSz="914400" rtl="0" eaLnBrk="1" fontAlgn="auto" latinLnBrk="0" hangingPunct="1">
              <a:lnSpc>
                <a:spcPct val="100000"/>
              </a:lnSpc>
              <a:spcBef>
                <a:spcPct val="0"/>
              </a:spcBef>
              <a:spcAft>
                <a:spcPts val="0"/>
              </a:spcAft>
              <a:buClrTx/>
              <a:buSzTx/>
              <a:buFontTx/>
              <a:buChar char="-"/>
              <a:tabLst/>
              <a:defRPr/>
            </a:pPr>
            <a:endParaRPr lang="sv-SE" sz="2000" dirty="0">
              <a:solidFill>
                <a:prstClr val="black"/>
              </a:solidFill>
              <a:latin typeface="Calibri Light" panose="020F0302020204030204"/>
            </a:endParaRPr>
          </a:p>
          <a:p>
            <a:pPr marL="342900" marR="0" lvl="0" indent="-342900" algn="l" defTabSz="914400" rtl="0" eaLnBrk="1" fontAlgn="auto" latinLnBrk="0" hangingPunct="1">
              <a:lnSpc>
                <a:spcPct val="100000"/>
              </a:lnSpc>
              <a:spcBef>
                <a:spcPct val="0"/>
              </a:spcBef>
              <a:spcAft>
                <a:spcPts val="0"/>
              </a:spcAft>
              <a:buClrTx/>
              <a:buSzTx/>
              <a:buFontTx/>
              <a:buChar char="-"/>
              <a:tabLst/>
              <a:defRPr/>
            </a:pPr>
            <a:endParaRPr lang="sv-SE" sz="2000" dirty="0">
              <a:solidFill>
                <a:prstClr val="black"/>
              </a:solidFill>
              <a:latin typeface="Calibri Light" panose="020F0302020204030204"/>
            </a:endParaRPr>
          </a:p>
        </p:txBody>
      </p:sp>
      <p:sp>
        <p:nvSpPr>
          <p:cNvPr id="21" name="Ellips 20">
            <a:extLst>
              <a:ext uri="{FF2B5EF4-FFF2-40B4-BE49-F238E27FC236}">
                <a16:creationId xmlns:a16="http://schemas.microsoft.com/office/drawing/2014/main" id="{2170277F-0A4E-4709-AE52-D61B187819A5}"/>
              </a:ext>
            </a:extLst>
          </p:cNvPr>
          <p:cNvSpPr/>
          <p:nvPr/>
        </p:nvSpPr>
        <p:spPr>
          <a:xfrm>
            <a:off x="5394167" y="2454592"/>
            <a:ext cx="614639" cy="54963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2" name="Flödesschema: Uppehåll 21">
            <a:extLst>
              <a:ext uri="{FF2B5EF4-FFF2-40B4-BE49-F238E27FC236}">
                <a16:creationId xmlns:a16="http://schemas.microsoft.com/office/drawing/2014/main" id="{84179C16-D023-4441-9742-8CACAFB0EE40}"/>
              </a:ext>
            </a:extLst>
          </p:cNvPr>
          <p:cNvSpPr/>
          <p:nvPr/>
        </p:nvSpPr>
        <p:spPr>
          <a:xfrm rot="16200000">
            <a:off x="5127895" y="3158174"/>
            <a:ext cx="1138297" cy="712999"/>
          </a:xfrm>
          <a:prstGeom prst="flowChartDelay">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3" name="Rubrik 1">
            <a:extLst>
              <a:ext uri="{FF2B5EF4-FFF2-40B4-BE49-F238E27FC236}">
                <a16:creationId xmlns:a16="http://schemas.microsoft.com/office/drawing/2014/main" id="{127DE8A4-D83F-4D82-BCA6-CA7444D57DD5}"/>
              </a:ext>
            </a:extLst>
          </p:cNvPr>
          <p:cNvSpPr txBox="1">
            <a:spLocks/>
          </p:cNvSpPr>
          <p:nvPr/>
        </p:nvSpPr>
        <p:spPr>
          <a:xfrm>
            <a:off x="4445016" y="3953944"/>
            <a:ext cx="259524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2000" b="1" dirty="0"/>
              <a:t>Ansvarig för informations-insamlingen</a:t>
            </a:r>
          </a:p>
        </p:txBody>
      </p:sp>
      <p:sp>
        <p:nvSpPr>
          <p:cNvPr id="24" name="Ellips 23">
            <a:extLst>
              <a:ext uri="{FF2B5EF4-FFF2-40B4-BE49-F238E27FC236}">
                <a16:creationId xmlns:a16="http://schemas.microsoft.com/office/drawing/2014/main" id="{428EB265-FE1C-47B8-B68B-DC8AE620B311}"/>
              </a:ext>
            </a:extLst>
          </p:cNvPr>
          <p:cNvSpPr/>
          <p:nvPr/>
        </p:nvSpPr>
        <p:spPr>
          <a:xfrm>
            <a:off x="4400941" y="2470358"/>
            <a:ext cx="614639" cy="5496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5" name="Flödesschema: Uppehåll 24">
            <a:extLst>
              <a:ext uri="{FF2B5EF4-FFF2-40B4-BE49-F238E27FC236}">
                <a16:creationId xmlns:a16="http://schemas.microsoft.com/office/drawing/2014/main" id="{ADBA8CA7-25FF-435B-AAEA-E3A468FA0F8A}"/>
              </a:ext>
            </a:extLst>
          </p:cNvPr>
          <p:cNvSpPr/>
          <p:nvPr/>
        </p:nvSpPr>
        <p:spPr>
          <a:xfrm rot="16200000">
            <a:off x="4134669" y="3173940"/>
            <a:ext cx="1138297" cy="71299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6" name="Rubrik 1">
            <a:extLst>
              <a:ext uri="{FF2B5EF4-FFF2-40B4-BE49-F238E27FC236}">
                <a16:creationId xmlns:a16="http://schemas.microsoft.com/office/drawing/2014/main" id="{FE691A00-CF31-4BCE-AB3D-23B2C8307FAA}"/>
              </a:ext>
            </a:extLst>
          </p:cNvPr>
          <p:cNvSpPr txBox="1">
            <a:spLocks/>
          </p:cNvSpPr>
          <p:nvPr/>
        </p:nvSpPr>
        <p:spPr>
          <a:xfrm>
            <a:off x="3549990" y="1391231"/>
            <a:ext cx="230904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2000" b="1" dirty="0"/>
              <a:t>Barnensbästa-ansvarig</a:t>
            </a:r>
          </a:p>
        </p:txBody>
      </p:sp>
    </p:spTree>
    <p:extLst>
      <p:ext uri="{BB962C8B-B14F-4D97-AF65-F5344CB8AC3E}">
        <p14:creationId xmlns:p14="http://schemas.microsoft.com/office/powerpoint/2010/main" val="135701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animBg="1"/>
      <p:bldP spid="25"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76EE693-6E01-4386-806C-405384408DDA}"/>
              </a:ext>
            </a:extLst>
          </p:cNvPr>
          <p:cNvPicPr>
            <a:picLocks noGrp="1" noChangeAspect="1"/>
          </p:cNvPicPr>
          <p:nvPr>
            <p:ph idx="1"/>
          </p:nvPr>
        </p:nvPicPr>
        <p:blipFill rotWithShape="1">
          <a:blip r:embed="rId3"/>
          <a:srcRect l="41300" t="28770" r="26359" b="16322"/>
          <a:stretch/>
        </p:blipFill>
        <p:spPr>
          <a:xfrm>
            <a:off x="192445" y="816465"/>
            <a:ext cx="7492183" cy="5938296"/>
          </a:xfrm>
        </p:spPr>
      </p:pic>
      <p:sp>
        <p:nvSpPr>
          <p:cNvPr id="4" name="Rektangel 3">
            <a:extLst>
              <a:ext uri="{FF2B5EF4-FFF2-40B4-BE49-F238E27FC236}">
                <a16:creationId xmlns:a16="http://schemas.microsoft.com/office/drawing/2014/main" id="{A7631C2D-252B-4120-B4D6-D7FBA2C0A5FE}"/>
              </a:ext>
            </a:extLst>
          </p:cNvPr>
          <p:cNvSpPr/>
          <p:nvPr/>
        </p:nvSpPr>
        <p:spPr>
          <a:xfrm rot="2535349">
            <a:off x="3584601" y="855793"/>
            <a:ext cx="1111045" cy="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ktangel 5">
            <a:extLst>
              <a:ext uri="{FF2B5EF4-FFF2-40B4-BE49-F238E27FC236}">
                <a16:creationId xmlns:a16="http://schemas.microsoft.com/office/drawing/2014/main" id="{04E7A2AC-E42F-444B-A22D-DFA4B55ED410}"/>
              </a:ext>
            </a:extLst>
          </p:cNvPr>
          <p:cNvSpPr/>
          <p:nvPr/>
        </p:nvSpPr>
        <p:spPr>
          <a:xfrm rot="8376993">
            <a:off x="3726821" y="1389795"/>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1" name="Rektangel 10">
            <a:extLst>
              <a:ext uri="{FF2B5EF4-FFF2-40B4-BE49-F238E27FC236}">
                <a16:creationId xmlns:a16="http://schemas.microsoft.com/office/drawing/2014/main" id="{F326C09A-36BF-41BD-A1FF-E642660C4191}"/>
              </a:ext>
            </a:extLst>
          </p:cNvPr>
          <p:cNvSpPr/>
          <p:nvPr/>
        </p:nvSpPr>
        <p:spPr>
          <a:xfrm>
            <a:off x="4142804" y="759803"/>
            <a:ext cx="3541824" cy="5860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6DEA7ED8-C672-4EB7-8943-A3932058AD8E}"/>
              </a:ext>
            </a:extLst>
          </p:cNvPr>
          <p:cNvSpPr>
            <a:spLocks noGrp="1"/>
          </p:cNvSpPr>
          <p:nvPr>
            <p:ph type="title"/>
          </p:nvPr>
        </p:nvSpPr>
        <p:spPr>
          <a:xfrm>
            <a:off x="796409" y="0"/>
            <a:ext cx="10815487" cy="1325563"/>
          </a:xfrm>
        </p:spPr>
        <p:txBody>
          <a:bodyPr/>
          <a:lstStyle/>
          <a:p>
            <a:pPr algn="ctr"/>
            <a:r>
              <a:rPr lang="sv-SE" dirty="0"/>
              <a:t>Arbetssätt vid upptäckt</a:t>
            </a:r>
          </a:p>
        </p:txBody>
      </p:sp>
      <p:sp>
        <p:nvSpPr>
          <p:cNvPr id="9" name="Rektangel 8">
            <a:extLst>
              <a:ext uri="{FF2B5EF4-FFF2-40B4-BE49-F238E27FC236}">
                <a16:creationId xmlns:a16="http://schemas.microsoft.com/office/drawing/2014/main" id="{BFD483E0-7410-4045-B16F-E9EDFF5FF561}"/>
              </a:ext>
            </a:extLst>
          </p:cNvPr>
          <p:cNvSpPr/>
          <p:nvPr/>
        </p:nvSpPr>
        <p:spPr>
          <a:xfrm rot="2535349">
            <a:off x="3476006" y="5758493"/>
            <a:ext cx="1111045" cy="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ktangel 9">
            <a:extLst>
              <a:ext uri="{FF2B5EF4-FFF2-40B4-BE49-F238E27FC236}">
                <a16:creationId xmlns:a16="http://schemas.microsoft.com/office/drawing/2014/main" id="{654A2C3E-8362-434D-A45E-ABAB421050BC}"/>
              </a:ext>
            </a:extLst>
          </p:cNvPr>
          <p:cNvSpPr/>
          <p:nvPr/>
        </p:nvSpPr>
        <p:spPr>
          <a:xfrm rot="8376993">
            <a:off x="3681792" y="6269119"/>
            <a:ext cx="1111045"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C4EBBFEE-1FE5-4B5B-A0C4-5CC3330CCF9D}"/>
              </a:ext>
            </a:extLst>
          </p:cNvPr>
          <p:cNvSpPr/>
          <p:nvPr/>
        </p:nvSpPr>
        <p:spPr>
          <a:xfrm rot="8086434">
            <a:off x="-650330" y="1190032"/>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3" name="Rektangel 12">
            <a:extLst>
              <a:ext uri="{FF2B5EF4-FFF2-40B4-BE49-F238E27FC236}">
                <a16:creationId xmlns:a16="http://schemas.microsoft.com/office/drawing/2014/main" id="{AF354BD0-88DA-4CED-B1AD-304FD9E4FA2F}"/>
              </a:ext>
            </a:extLst>
          </p:cNvPr>
          <p:cNvSpPr/>
          <p:nvPr/>
        </p:nvSpPr>
        <p:spPr>
          <a:xfrm rot="8376993">
            <a:off x="3197094" y="1914310"/>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4" name="Rektangel 13">
            <a:extLst>
              <a:ext uri="{FF2B5EF4-FFF2-40B4-BE49-F238E27FC236}">
                <a16:creationId xmlns:a16="http://schemas.microsoft.com/office/drawing/2014/main" id="{DB51EEE3-0966-4A5B-BB04-0103E3093FB2}"/>
              </a:ext>
            </a:extLst>
          </p:cNvPr>
          <p:cNvSpPr/>
          <p:nvPr/>
        </p:nvSpPr>
        <p:spPr>
          <a:xfrm rot="8086434">
            <a:off x="-703346" y="6047613"/>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18" name="Rektangel 17">
            <a:extLst>
              <a:ext uri="{FF2B5EF4-FFF2-40B4-BE49-F238E27FC236}">
                <a16:creationId xmlns:a16="http://schemas.microsoft.com/office/drawing/2014/main" id="{9ADFF60D-25EE-4437-AD72-053938A20747}"/>
              </a:ext>
            </a:extLst>
          </p:cNvPr>
          <p:cNvSpPr/>
          <p:nvPr/>
        </p:nvSpPr>
        <p:spPr>
          <a:xfrm rot="8086434">
            <a:off x="-691470" y="2067945"/>
            <a:ext cx="1183207" cy="70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20" name="Tankebubbla: moln 19">
            <a:extLst>
              <a:ext uri="{FF2B5EF4-FFF2-40B4-BE49-F238E27FC236}">
                <a16:creationId xmlns:a16="http://schemas.microsoft.com/office/drawing/2014/main" id="{32613CA7-24FE-4B8A-84F8-8DF19F901442}"/>
              </a:ext>
            </a:extLst>
          </p:cNvPr>
          <p:cNvSpPr/>
          <p:nvPr/>
        </p:nvSpPr>
        <p:spPr>
          <a:xfrm>
            <a:off x="7245619" y="662781"/>
            <a:ext cx="4715840" cy="5532437"/>
          </a:xfrm>
          <a:prstGeom prst="cloudCallout">
            <a:avLst>
              <a:gd name="adj1" fmla="val -69012"/>
              <a:gd name="adj2" fmla="val -3699"/>
            </a:avLst>
          </a:prstGeom>
          <a:solidFill>
            <a:srgbClr val="FED0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ubrik 1">
            <a:extLst>
              <a:ext uri="{FF2B5EF4-FFF2-40B4-BE49-F238E27FC236}">
                <a16:creationId xmlns:a16="http://schemas.microsoft.com/office/drawing/2014/main" id="{B24AB495-BD3B-4F2E-A5A1-65D59F39DA3A}"/>
              </a:ext>
            </a:extLst>
          </p:cNvPr>
          <p:cNvSpPr txBox="1">
            <a:spLocks/>
          </p:cNvSpPr>
          <p:nvPr/>
        </p:nvSpPr>
        <p:spPr>
          <a:xfrm>
            <a:off x="7672568" y="1229447"/>
            <a:ext cx="4114110" cy="41061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ctr" defTabSz="914400" rtl="0" eaLnBrk="1" fontAlgn="auto" latinLnBrk="0" hangingPunct="1">
              <a:lnSpc>
                <a:spcPct val="100000"/>
              </a:lnSpc>
              <a:spcBef>
                <a:spcPct val="0"/>
              </a:spcBef>
              <a:spcAft>
                <a:spcPts val="0"/>
              </a:spcAft>
              <a:buClrTx/>
              <a:buSzTx/>
              <a:tabLst/>
              <a:defRPr/>
            </a:pPr>
            <a:r>
              <a:rPr lang="sv-SE" sz="2800" b="1" dirty="0">
                <a:solidFill>
                  <a:prstClr val="black"/>
                </a:solidFill>
                <a:latin typeface="Calibri Light" panose="020F0302020204030204"/>
              </a:rPr>
              <a:t>KONTROLLFRÅGA:</a:t>
            </a:r>
          </a:p>
          <a:p>
            <a:pPr marR="0" lvl="0" algn="l" defTabSz="914400" rtl="0" eaLnBrk="1" fontAlgn="auto" latinLnBrk="0" hangingPunct="1">
              <a:lnSpc>
                <a:spcPct val="100000"/>
              </a:lnSpc>
              <a:spcBef>
                <a:spcPct val="0"/>
              </a:spcBef>
              <a:spcAft>
                <a:spcPts val="0"/>
              </a:spcAft>
              <a:buClrTx/>
              <a:buSzTx/>
              <a:tabLst/>
              <a:defRPr/>
            </a:pPr>
            <a:endParaRPr lang="sv-SE" sz="600" dirty="0">
              <a:solidFill>
                <a:prstClr val="black"/>
              </a:solidFill>
              <a:latin typeface="Calibri Light" panose="020F0302020204030204"/>
            </a:endParaRPr>
          </a:p>
          <a:p>
            <a:pPr>
              <a:lnSpc>
                <a:spcPct val="100000"/>
              </a:lnSpc>
              <a:defRPr/>
            </a:pPr>
            <a:r>
              <a:rPr lang="sv-SE" sz="2400" dirty="0">
                <a:solidFill>
                  <a:prstClr val="black"/>
                </a:solidFill>
              </a:rPr>
              <a:t>Har vi uttömt alla möjligheter att uppfylla barnets behov i den egna verksamheten? </a:t>
            </a:r>
          </a:p>
          <a:p>
            <a:pPr marL="342900" marR="0" lvl="0" indent="-342900" algn="l" defTabSz="914400" rtl="0" eaLnBrk="1" fontAlgn="auto" latinLnBrk="0" hangingPunct="1">
              <a:lnSpc>
                <a:spcPct val="100000"/>
              </a:lnSpc>
              <a:spcBef>
                <a:spcPct val="0"/>
              </a:spcBef>
              <a:spcAft>
                <a:spcPts val="0"/>
              </a:spcAft>
              <a:buClrTx/>
              <a:buSzTx/>
              <a:buFontTx/>
              <a:buChar char="-"/>
              <a:tabLst/>
              <a:defRPr/>
            </a:pPr>
            <a:endParaRPr lang="sv-SE" sz="2000" dirty="0">
              <a:solidFill>
                <a:prstClr val="black"/>
              </a:solidFill>
              <a:latin typeface="Calibri Light" panose="020F0302020204030204"/>
            </a:endParaRPr>
          </a:p>
        </p:txBody>
      </p:sp>
      <p:sp>
        <p:nvSpPr>
          <p:cNvPr id="22" name="Ellips 21">
            <a:extLst>
              <a:ext uri="{FF2B5EF4-FFF2-40B4-BE49-F238E27FC236}">
                <a16:creationId xmlns:a16="http://schemas.microsoft.com/office/drawing/2014/main" id="{4DB89E97-E718-4A18-8F52-17EED16696CB}"/>
              </a:ext>
            </a:extLst>
          </p:cNvPr>
          <p:cNvSpPr/>
          <p:nvPr/>
        </p:nvSpPr>
        <p:spPr>
          <a:xfrm>
            <a:off x="5394167" y="2454592"/>
            <a:ext cx="614639" cy="54963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3" name="Flödesschema: Uppehåll 22">
            <a:extLst>
              <a:ext uri="{FF2B5EF4-FFF2-40B4-BE49-F238E27FC236}">
                <a16:creationId xmlns:a16="http://schemas.microsoft.com/office/drawing/2014/main" id="{7592F0A2-3CA5-4967-9776-4C720BC45B1E}"/>
              </a:ext>
            </a:extLst>
          </p:cNvPr>
          <p:cNvSpPr/>
          <p:nvPr/>
        </p:nvSpPr>
        <p:spPr>
          <a:xfrm rot="16200000">
            <a:off x="5127895" y="3158174"/>
            <a:ext cx="1138297" cy="712999"/>
          </a:xfrm>
          <a:prstGeom prst="flowChartDelay">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4" name="Rubrik 1">
            <a:extLst>
              <a:ext uri="{FF2B5EF4-FFF2-40B4-BE49-F238E27FC236}">
                <a16:creationId xmlns:a16="http://schemas.microsoft.com/office/drawing/2014/main" id="{6E994739-BFE0-4F2E-AE24-06D7815305E6}"/>
              </a:ext>
            </a:extLst>
          </p:cNvPr>
          <p:cNvSpPr txBox="1">
            <a:spLocks/>
          </p:cNvSpPr>
          <p:nvPr/>
        </p:nvSpPr>
        <p:spPr>
          <a:xfrm>
            <a:off x="4445016" y="3953944"/>
            <a:ext cx="259524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2000" b="1" dirty="0"/>
              <a:t>Ansvarig för informations-insamlingen</a:t>
            </a:r>
          </a:p>
        </p:txBody>
      </p:sp>
      <p:sp>
        <p:nvSpPr>
          <p:cNvPr id="25" name="Ellips 24">
            <a:extLst>
              <a:ext uri="{FF2B5EF4-FFF2-40B4-BE49-F238E27FC236}">
                <a16:creationId xmlns:a16="http://schemas.microsoft.com/office/drawing/2014/main" id="{2EBD324B-D5F6-46A8-AB7E-489AA9643391}"/>
              </a:ext>
            </a:extLst>
          </p:cNvPr>
          <p:cNvSpPr/>
          <p:nvPr/>
        </p:nvSpPr>
        <p:spPr>
          <a:xfrm>
            <a:off x="4400941" y="2470358"/>
            <a:ext cx="614639" cy="5496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6" name="Flödesschema: Uppehåll 25">
            <a:extLst>
              <a:ext uri="{FF2B5EF4-FFF2-40B4-BE49-F238E27FC236}">
                <a16:creationId xmlns:a16="http://schemas.microsoft.com/office/drawing/2014/main" id="{8B935B45-9F0F-4363-B07B-3444F6332A07}"/>
              </a:ext>
            </a:extLst>
          </p:cNvPr>
          <p:cNvSpPr/>
          <p:nvPr/>
        </p:nvSpPr>
        <p:spPr>
          <a:xfrm rot="16200000">
            <a:off x="4134669" y="3173940"/>
            <a:ext cx="1138297" cy="71299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27" name="Rubrik 1">
            <a:extLst>
              <a:ext uri="{FF2B5EF4-FFF2-40B4-BE49-F238E27FC236}">
                <a16:creationId xmlns:a16="http://schemas.microsoft.com/office/drawing/2014/main" id="{9B39F1E5-F130-439A-BE26-2C20DDB14328}"/>
              </a:ext>
            </a:extLst>
          </p:cNvPr>
          <p:cNvSpPr txBox="1">
            <a:spLocks/>
          </p:cNvSpPr>
          <p:nvPr/>
        </p:nvSpPr>
        <p:spPr>
          <a:xfrm>
            <a:off x="3549990" y="1391231"/>
            <a:ext cx="230904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2000" b="1" dirty="0"/>
              <a:t>Barnensbästa-ansvarig</a:t>
            </a:r>
          </a:p>
        </p:txBody>
      </p:sp>
    </p:spTree>
    <p:extLst>
      <p:ext uri="{BB962C8B-B14F-4D97-AF65-F5344CB8AC3E}">
        <p14:creationId xmlns:p14="http://schemas.microsoft.com/office/powerpoint/2010/main" val="198555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reg_kron">
      <a:dk1>
        <a:sysClr val="windowText" lastClr="000000"/>
      </a:dk1>
      <a:lt1>
        <a:sysClr val="window" lastClr="FFFFFF"/>
      </a:lt1>
      <a:dk2>
        <a:srgbClr val="44546A"/>
      </a:dk2>
      <a:lt2>
        <a:srgbClr val="E7E6E6"/>
      </a:lt2>
      <a:accent1>
        <a:srgbClr val="83B81A"/>
      </a:accent1>
      <a:accent2>
        <a:srgbClr val="E13288"/>
      </a:accent2>
      <a:accent3>
        <a:srgbClr val="4A6E51"/>
      </a:accent3>
      <a:accent4>
        <a:srgbClr val="FFD300"/>
      </a:accent4>
      <a:accent5>
        <a:srgbClr val="830628"/>
      </a:accent5>
      <a:accent6>
        <a:srgbClr val="A05599"/>
      </a:accent6>
      <a:hlink>
        <a:srgbClr val="4A6E51"/>
      </a:hlink>
      <a:folHlink>
        <a:srgbClr val="83B8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951D0B8-EB72-472F-9313-E6569998134E}" vid="{15C29FF2-4D51-431C-A993-AB62833E730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2701</Words>
  <Application>Microsoft Office PowerPoint</Application>
  <PresentationFormat>Bredbild</PresentationFormat>
  <Paragraphs>300</Paragraphs>
  <Slides>20</Slides>
  <Notes>20</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20</vt:i4>
      </vt:variant>
    </vt:vector>
  </HeadingPairs>
  <TitlesOfParts>
    <vt:vector size="25" baseType="lpstr">
      <vt:lpstr>Arial</vt:lpstr>
      <vt:lpstr>Calibri</vt:lpstr>
      <vt:lpstr>Calibri Light</vt:lpstr>
      <vt:lpstr>Office-tema</vt:lpstr>
      <vt:lpstr>1_Office-tema</vt:lpstr>
      <vt:lpstr>Kronobarnsmodellen</vt:lpstr>
      <vt:lpstr>Arbetssätt vid upptäckt</vt:lpstr>
      <vt:lpstr>Barnens bästa hjulet</vt:lpstr>
      <vt:lpstr>Arbetssätt vid upptäckt</vt:lpstr>
      <vt:lpstr>Arbetssätt vid upptäckt</vt:lpstr>
      <vt:lpstr>Arbetssätt vid upptäckt</vt:lpstr>
      <vt:lpstr>Arbetssätt vid upptäckt</vt:lpstr>
      <vt:lpstr>Arbetssätt vid upptäckt</vt:lpstr>
      <vt:lpstr>Arbetssätt vid upptäckt</vt:lpstr>
      <vt:lpstr>Arbetssätt vid upptäckt</vt:lpstr>
      <vt:lpstr>Arbetssätt vid upptäckt</vt:lpstr>
      <vt:lpstr>Arbetssätt vid upptäckt</vt:lpstr>
      <vt:lpstr>Arbetssätt vid upptäckt</vt:lpstr>
      <vt:lpstr>Arbetssätt vid upptäckt</vt:lpstr>
      <vt:lpstr>Arbetssätt vid upptäckt</vt:lpstr>
      <vt:lpstr>Arbetssätt vid upptäckt</vt:lpstr>
      <vt:lpstr>Arbetssätt vid upptäckt</vt:lpstr>
      <vt:lpstr>Kronobarnsmodellen är mer än fina verktyg</vt:lpstr>
      <vt:lpstr>Kronobarnsmodellen</vt:lpstr>
      <vt:lpstr>Kronobarnsmodellen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Susann Swärd</dc:creator>
  <cp:lastModifiedBy>Kenstam Maria RST kommunikationsavd gr1</cp:lastModifiedBy>
  <cp:revision>149</cp:revision>
  <dcterms:created xsi:type="dcterms:W3CDTF">2021-06-30T12:50:49Z</dcterms:created>
  <dcterms:modified xsi:type="dcterms:W3CDTF">2025-03-14T09:30:54Z</dcterms:modified>
</cp:coreProperties>
</file>