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331" r:id="rId2"/>
    <p:sldId id="284" r:id="rId3"/>
    <p:sldId id="285" r:id="rId4"/>
    <p:sldId id="286" r:id="rId5"/>
    <p:sldId id="287" r:id="rId6"/>
    <p:sldId id="288" r:id="rId7"/>
    <p:sldId id="289" r:id="rId8"/>
    <p:sldId id="302" r:id="rId9"/>
    <p:sldId id="303" r:id="rId10"/>
    <p:sldId id="304" r:id="rId11"/>
    <p:sldId id="290" r:id="rId12"/>
    <p:sldId id="291" r:id="rId13"/>
    <p:sldId id="292" r:id="rId14"/>
    <p:sldId id="293" r:id="rId15"/>
    <p:sldId id="294" r:id="rId16"/>
    <p:sldId id="295" r:id="rId17"/>
    <p:sldId id="305" r:id="rId18"/>
    <p:sldId id="296" r:id="rId19"/>
    <p:sldId id="297" r:id="rId20"/>
    <p:sldId id="306" r:id="rId21"/>
    <p:sldId id="307" r:id="rId22"/>
    <p:sldId id="299" r:id="rId23"/>
    <p:sldId id="300" r:id="rId24"/>
    <p:sldId id="309" r:id="rId25"/>
    <p:sldId id="310" r:id="rId26"/>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90D1C6"/>
    <a:srgbClr val="A064AA"/>
    <a:srgbClr val="80001F"/>
    <a:srgbClr val="FED002"/>
    <a:srgbClr val="1B7F51"/>
    <a:srgbClr val="E13288"/>
    <a:srgbClr val="92D050"/>
    <a:srgbClr val="83B81A"/>
    <a:srgbClr val="63A78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28281" autoAdjust="0"/>
  </p:normalViewPr>
  <p:slideViewPr>
    <p:cSldViewPr snapToGrid="0">
      <p:cViewPr varScale="1">
        <p:scale>
          <a:sx n="19" d="100"/>
          <a:sy n="19" d="100"/>
        </p:scale>
        <p:origin x="2484" y="20"/>
      </p:cViewPr>
      <p:guideLst/>
    </p:cSldViewPr>
  </p:slideViewPr>
  <p:notesTextViewPr>
    <p:cViewPr>
      <p:scale>
        <a:sx n="125" d="100"/>
        <a:sy n="125" d="100"/>
      </p:scale>
      <p:origin x="0" y="0"/>
    </p:cViewPr>
  </p:notesTextViewPr>
  <p:sorterViewPr>
    <p:cViewPr>
      <p:scale>
        <a:sx n="100" d="100"/>
        <a:sy n="100" d="100"/>
      </p:scale>
      <p:origin x="0" y="-551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5C84E0-D89A-4ED5-BEFA-CE16C7F90D0E}" type="datetimeFigureOut">
              <a:rPr lang="sv-SE" smtClean="0"/>
              <a:t>2022-01-24</a:t>
            </a:fld>
            <a:endParaRPr lang="sv-SE" dirty="0"/>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dirty="0"/>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FE4815-4352-4598-A1AE-7E3124F7FAE5}" type="slidenum">
              <a:rPr lang="sv-SE" smtClean="0"/>
              <a:t>‹#›</a:t>
            </a:fld>
            <a:endParaRPr lang="sv-SE" dirty="0"/>
          </a:p>
        </p:txBody>
      </p:sp>
    </p:spTree>
    <p:extLst>
      <p:ext uri="{BB962C8B-B14F-4D97-AF65-F5344CB8AC3E}">
        <p14:creationId xmlns:p14="http://schemas.microsoft.com/office/powerpoint/2010/main" val="12309587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Till barnets bästa hjulet finns det ett dokument som förtydligar barnkonventionen inom varje område, och som ger förslag på ämnen som man kan undersöka närmare i informationsinsamlingen.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Det är viktigt att komma ihåg att dokumenten är tänkta som stöd, det är ingen checklista. Vilka områden som tas upp i informationsinsamlingen och analysen beror helt på det enskilda barnets situation och behov.</a:t>
            </a:r>
          </a:p>
        </p:txBody>
      </p:sp>
      <p:sp>
        <p:nvSpPr>
          <p:cNvPr id="4" name="Platshållare för bildnummer 3"/>
          <p:cNvSpPr>
            <a:spLocks noGrp="1"/>
          </p:cNvSpPr>
          <p:nvPr>
            <p:ph type="sldNum" sz="quarter" idx="5"/>
          </p:nvPr>
        </p:nvSpPr>
        <p:spPr/>
        <p:txBody>
          <a:bodyPr/>
          <a:lstStyle/>
          <a:p>
            <a:fld id="{B5FE4815-4352-4598-A1AE-7E3124F7FAE5}" type="slidenum">
              <a:rPr lang="sv-SE" smtClean="0"/>
              <a:t>1</a:t>
            </a:fld>
            <a:endParaRPr lang="sv-SE" dirty="0"/>
          </a:p>
        </p:txBody>
      </p:sp>
    </p:spTree>
    <p:extLst>
      <p:ext uri="{BB962C8B-B14F-4D97-AF65-F5344CB8AC3E}">
        <p14:creationId xmlns:p14="http://schemas.microsoft.com/office/powerpoint/2010/main" val="12941031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 andra underrubriken under området heter ”att gå i förskolan och skolan”. Vad detta innebär exemplifieras genom att: </a:t>
            </a:r>
          </a:p>
        </p:txBody>
      </p:sp>
      <p:sp>
        <p:nvSpPr>
          <p:cNvPr id="4" name="Platshållare för bildnummer 3"/>
          <p:cNvSpPr>
            <a:spLocks noGrp="1"/>
          </p:cNvSpPr>
          <p:nvPr>
            <p:ph type="sldNum" sz="quarter" idx="5"/>
          </p:nvPr>
        </p:nvSpPr>
        <p:spPr/>
        <p:txBody>
          <a:bodyPr/>
          <a:lstStyle/>
          <a:p>
            <a:fld id="{B5FE4815-4352-4598-A1AE-7E3124F7FAE5}" type="slidenum">
              <a:rPr lang="sv-SE" smtClean="0"/>
              <a:t>10</a:t>
            </a:fld>
            <a:endParaRPr lang="sv-SE" dirty="0"/>
          </a:p>
        </p:txBody>
      </p:sp>
    </p:spTree>
    <p:extLst>
      <p:ext uri="{BB962C8B-B14F-4D97-AF65-F5344CB8AC3E}">
        <p14:creationId xmlns:p14="http://schemas.microsoft.com/office/powerpoint/2010/main" val="33369499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Nästa område handlar om omsorg. Omsorg definieras på följande sätt i barnkonventionen:</a:t>
            </a:r>
          </a:p>
        </p:txBody>
      </p:sp>
      <p:sp>
        <p:nvSpPr>
          <p:cNvPr id="4" name="Platshållare för bildnummer 3"/>
          <p:cNvSpPr>
            <a:spLocks noGrp="1"/>
          </p:cNvSpPr>
          <p:nvPr>
            <p:ph type="sldNum" sz="quarter" idx="5"/>
          </p:nvPr>
        </p:nvSpPr>
        <p:spPr/>
        <p:txBody>
          <a:bodyPr/>
          <a:lstStyle/>
          <a:p>
            <a:fld id="{B5FE4815-4352-4598-A1AE-7E3124F7FAE5}" type="slidenum">
              <a:rPr lang="sv-SE" smtClean="0"/>
              <a:t>11</a:t>
            </a:fld>
            <a:endParaRPr lang="sv-SE" dirty="0"/>
          </a:p>
        </p:txBody>
      </p:sp>
    </p:spTree>
    <p:extLst>
      <p:ext uri="{BB962C8B-B14F-4D97-AF65-F5344CB8AC3E}">
        <p14:creationId xmlns:p14="http://schemas.microsoft.com/office/powerpoint/2010/main" val="356322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Första underrubriken under det här området heter ”att ha vuxna som tar hand om barnet” och här ges följande fyra exempel på vad det kan innebära:</a:t>
            </a:r>
          </a:p>
        </p:txBody>
      </p:sp>
      <p:sp>
        <p:nvSpPr>
          <p:cNvPr id="4" name="Platshållare för bildnummer 3"/>
          <p:cNvSpPr>
            <a:spLocks noGrp="1"/>
          </p:cNvSpPr>
          <p:nvPr>
            <p:ph type="sldNum" sz="quarter" idx="5"/>
          </p:nvPr>
        </p:nvSpPr>
        <p:spPr/>
        <p:txBody>
          <a:bodyPr/>
          <a:lstStyle/>
          <a:p>
            <a:fld id="{B5FE4815-4352-4598-A1AE-7E3124F7FAE5}" type="slidenum">
              <a:rPr lang="sv-SE" smtClean="0"/>
              <a:t>12</a:t>
            </a:fld>
            <a:endParaRPr lang="sv-SE" dirty="0"/>
          </a:p>
        </p:txBody>
      </p:sp>
    </p:spTree>
    <p:extLst>
      <p:ext uri="{BB962C8B-B14F-4D97-AF65-F5344CB8AC3E}">
        <p14:creationId xmlns:p14="http://schemas.microsoft.com/office/powerpoint/2010/main" val="28526090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 andra underrubriken handlar om att barnet behöver ha fungerande vardagsrutiner och exemplifieras genom att:</a:t>
            </a:r>
          </a:p>
        </p:txBody>
      </p:sp>
      <p:sp>
        <p:nvSpPr>
          <p:cNvPr id="4" name="Platshållare för bildnummer 3"/>
          <p:cNvSpPr>
            <a:spLocks noGrp="1"/>
          </p:cNvSpPr>
          <p:nvPr>
            <p:ph type="sldNum" sz="quarter" idx="5"/>
          </p:nvPr>
        </p:nvSpPr>
        <p:spPr/>
        <p:txBody>
          <a:bodyPr/>
          <a:lstStyle/>
          <a:p>
            <a:fld id="{B5FE4815-4352-4598-A1AE-7E3124F7FAE5}" type="slidenum">
              <a:rPr lang="sv-SE" smtClean="0"/>
              <a:t>13</a:t>
            </a:fld>
            <a:endParaRPr lang="sv-SE" dirty="0"/>
          </a:p>
        </p:txBody>
      </p:sp>
    </p:spTree>
    <p:extLst>
      <p:ext uri="{BB962C8B-B14F-4D97-AF65-F5344CB8AC3E}">
        <p14:creationId xmlns:p14="http://schemas.microsoft.com/office/powerpoint/2010/main" val="9192981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Området som heter hemmet har även det en definition hämtad från barnkonventionen. Den lyder såhär:</a:t>
            </a:r>
          </a:p>
        </p:txBody>
      </p:sp>
      <p:sp>
        <p:nvSpPr>
          <p:cNvPr id="4" name="Platshållare för bildnummer 3"/>
          <p:cNvSpPr>
            <a:spLocks noGrp="1"/>
          </p:cNvSpPr>
          <p:nvPr>
            <p:ph type="sldNum" sz="quarter" idx="5"/>
          </p:nvPr>
        </p:nvSpPr>
        <p:spPr/>
        <p:txBody>
          <a:bodyPr/>
          <a:lstStyle/>
          <a:p>
            <a:fld id="{B5FE4815-4352-4598-A1AE-7E3124F7FAE5}" type="slidenum">
              <a:rPr lang="sv-SE" smtClean="0"/>
              <a:t>14</a:t>
            </a:fld>
            <a:endParaRPr lang="sv-SE" dirty="0"/>
          </a:p>
        </p:txBody>
      </p:sp>
    </p:spTree>
    <p:extLst>
      <p:ext uri="{BB962C8B-B14F-4D97-AF65-F5344CB8AC3E}">
        <p14:creationId xmlns:p14="http://schemas.microsoft.com/office/powerpoint/2010/main" val="11430261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Under området hemmet finns det tre underrubriker, den första handlar om barnets rätt att ha ett tryggt </a:t>
            </a:r>
            <a:r>
              <a:rPr lang="sv-SE" dirty="0" err="1"/>
              <a:t>boendeoch</a:t>
            </a:r>
            <a:r>
              <a:rPr lang="sv-SE" dirty="0"/>
              <a:t> här ges följande exempel på hur man kan avgöra det:</a:t>
            </a:r>
          </a:p>
        </p:txBody>
      </p:sp>
      <p:sp>
        <p:nvSpPr>
          <p:cNvPr id="4" name="Platshållare för bildnummer 3"/>
          <p:cNvSpPr>
            <a:spLocks noGrp="1"/>
          </p:cNvSpPr>
          <p:nvPr>
            <p:ph type="sldNum" sz="quarter" idx="5"/>
          </p:nvPr>
        </p:nvSpPr>
        <p:spPr/>
        <p:txBody>
          <a:bodyPr/>
          <a:lstStyle/>
          <a:p>
            <a:fld id="{B5FE4815-4352-4598-A1AE-7E3124F7FAE5}" type="slidenum">
              <a:rPr lang="sv-SE" smtClean="0"/>
              <a:t>15</a:t>
            </a:fld>
            <a:endParaRPr lang="sv-SE" dirty="0"/>
          </a:p>
        </p:txBody>
      </p:sp>
    </p:spTree>
    <p:extLst>
      <p:ext uri="{BB962C8B-B14F-4D97-AF65-F5344CB8AC3E}">
        <p14:creationId xmlns:p14="http://schemas.microsoft.com/office/powerpoint/2010/main" val="24351316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Nästa underrubrik handlar om familjens ekonomi. Här kan man tillexempel titta närmare på att:</a:t>
            </a:r>
          </a:p>
        </p:txBody>
      </p:sp>
      <p:sp>
        <p:nvSpPr>
          <p:cNvPr id="4" name="Platshållare för bildnummer 3"/>
          <p:cNvSpPr>
            <a:spLocks noGrp="1"/>
          </p:cNvSpPr>
          <p:nvPr>
            <p:ph type="sldNum" sz="quarter" idx="5"/>
          </p:nvPr>
        </p:nvSpPr>
        <p:spPr/>
        <p:txBody>
          <a:bodyPr/>
          <a:lstStyle/>
          <a:p>
            <a:fld id="{B5FE4815-4352-4598-A1AE-7E3124F7FAE5}" type="slidenum">
              <a:rPr lang="sv-SE" smtClean="0"/>
              <a:t>16</a:t>
            </a:fld>
            <a:endParaRPr lang="sv-SE" dirty="0"/>
          </a:p>
        </p:txBody>
      </p:sp>
    </p:spTree>
    <p:extLst>
      <p:ext uri="{BB962C8B-B14F-4D97-AF65-F5344CB8AC3E}">
        <p14:creationId xmlns:p14="http://schemas.microsoft.com/office/powerpoint/2010/main" val="21422138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 tredje underrubriken handlar om barnets familjebakgrund. Här kan man till exempel titta på att:</a:t>
            </a:r>
          </a:p>
        </p:txBody>
      </p:sp>
      <p:sp>
        <p:nvSpPr>
          <p:cNvPr id="4" name="Platshållare för bildnummer 3"/>
          <p:cNvSpPr>
            <a:spLocks noGrp="1"/>
          </p:cNvSpPr>
          <p:nvPr>
            <p:ph type="sldNum" sz="quarter" idx="5"/>
          </p:nvPr>
        </p:nvSpPr>
        <p:spPr/>
        <p:txBody>
          <a:bodyPr/>
          <a:lstStyle/>
          <a:p>
            <a:fld id="{B5FE4815-4352-4598-A1AE-7E3124F7FAE5}" type="slidenum">
              <a:rPr lang="sv-SE" smtClean="0"/>
              <a:t>17</a:t>
            </a:fld>
            <a:endParaRPr lang="sv-SE" dirty="0"/>
          </a:p>
        </p:txBody>
      </p:sp>
    </p:spTree>
    <p:extLst>
      <p:ext uri="{BB962C8B-B14F-4D97-AF65-F5344CB8AC3E}">
        <p14:creationId xmlns:p14="http://schemas.microsoft.com/office/powerpoint/2010/main" val="837296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Området ”relationer” definieras såhär i barnkonventionen:</a:t>
            </a:r>
          </a:p>
        </p:txBody>
      </p:sp>
      <p:sp>
        <p:nvSpPr>
          <p:cNvPr id="4" name="Platshållare för bildnummer 3"/>
          <p:cNvSpPr>
            <a:spLocks noGrp="1"/>
          </p:cNvSpPr>
          <p:nvPr>
            <p:ph type="sldNum" sz="quarter" idx="5"/>
          </p:nvPr>
        </p:nvSpPr>
        <p:spPr/>
        <p:txBody>
          <a:bodyPr/>
          <a:lstStyle/>
          <a:p>
            <a:fld id="{B5FE4815-4352-4598-A1AE-7E3124F7FAE5}" type="slidenum">
              <a:rPr lang="sv-SE" smtClean="0"/>
              <a:t>18</a:t>
            </a:fld>
            <a:endParaRPr lang="sv-SE" dirty="0"/>
          </a:p>
        </p:txBody>
      </p:sp>
    </p:spTree>
    <p:extLst>
      <p:ext uri="{BB962C8B-B14F-4D97-AF65-F5344CB8AC3E}">
        <p14:creationId xmlns:p14="http://schemas.microsoft.com/office/powerpoint/2010/main" val="39733965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 första underrubriken under området handlar om hur barnet samspelar med andra. Detta innebär till exempel att:</a:t>
            </a:r>
          </a:p>
        </p:txBody>
      </p:sp>
      <p:sp>
        <p:nvSpPr>
          <p:cNvPr id="4" name="Platshållare för bildnummer 3"/>
          <p:cNvSpPr>
            <a:spLocks noGrp="1"/>
          </p:cNvSpPr>
          <p:nvPr>
            <p:ph type="sldNum" sz="quarter" idx="5"/>
          </p:nvPr>
        </p:nvSpPr>
        <p:spPr/>
        <p:txBody>
          <a:bodyPr/>
          <a:lstStyle/>
          <a:p>
            <a:fld id="{B5FE4815-4352-4598-A1AE-7E3124F7FAE5}" type="slidenum">
              <a:rPr lang="sv-SE" smtClean="0"/>
              <a:t>19</a:t>
            </a:fld>
            <a:endParaRPr lang="sv-SE" dirty="0"/>
          </a:p>
        </p:txBody>
      </p:sp>
    </p:spTree>
    <p:extLst>
      <p:ext uri="{BB962C8B-B14F-4D97-AF65-F5344CB8AC3E}">
        <p14:creationId xmlns:p14="http://schemas.microsoft.com/office/powerpoint/2010/main" val="33734367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Om vi börjar med området hälsa definieras hälsa på följande sätt i barnkonventionen:</a:t>
            </a:r>
          </a:p>
        </p:txBody>
      </p:sp>
      <p:sp>
        <p:nvSpPr>
          <p:cNvPr id="4" name="Platshållare för bildnummer 3"/>
          <p:cNvSpPr>
            <a:spLocks noGrp="1"/>
          </p:cNvSpPr>
          <p:nvPr>
            <p:ph type="sldNum" sz="quarter" idx="5"/>
          </p:nvPr>
        </p:nvSpPr>
        <p:spPr/>
        <p:txBody>
          <a:bodyPr/>
          <a:lstStyle/>
          <a:p>
            <a:fld id="{B5FE4815-4352-4598-A1AE-7E3124F7FAE5}" type="slidenum">
              <a:rPr lang="sv-SE" smtClean="0"/>
              <a:t>2</a:t>
            </a:fld>
            <a:endParaRPr lang="sv-SE" dirty="0"/>
          </a:p>
        </p:txBody>
      </p:sp>
    </p:spTree>
    <p:extLst>
      <p:ext uri="{BB962C8B-B14F-4D97-AF65-F5344CB8AC3E}">
        <p14:creationId xmlns:p14="http://schemas.microsoft.com/office/powerpoint/2010/main" val="33603084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Nästa underrubrik handlar om att barnet ska känna sig accepterad. Då kan man titta närmare på att:</a:t>
            </a:r>
          </a:p>
        </p:txBody>
      </p:sp>
      <p:sp>
        <p:nvSpPr>
          <p:cNvPr id="4" name="Platshållare för bildnummer 3"/>
          <p:cNvSpPr>
            <a:spLocks noGrp="1"/>
          </p:cNvSpPr>
          <p:nvPr>
            <p:ph type="sldNum" sz="quarter" idx="5"/>
          </p:nvPr>
        </p:nvSpPr>
        <p:spPr/>
        <p:txBody>
          <a:bodyPr/>
          <a:lstStyle/>
          <a:p>
            <a:fld id="{B5FE4815-4352-4598-A1AE-7E3124F7FAE5}" type="slidenum">
              <a:rPr lang="sv-SE" smtClean="0"/>
              <a:t>20</a:t>
            </a:fld>
            <a:endParaRPr lang="sv-SE" dirty="0"/>
          </a:p>
        </p:txBody>
      </p:sp>
    </p:spTree>
    <p:extLst>
      <p:ext uri="{BB962C8B-B14F-4D97-AF65-F5344CB8AC3E}">
        <p14:creationId xmlns:p14="http://schemas.microsoft.com/office/powerpoint/2010/main" val="13790151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 tredje underrubriken under området ”relationer” handlar om barnets rätt att få stöd och stöttning och innehåller följande exempel på saker att titta närmare på:</a:t>
            </a:r>
          </a:p>
        </p:txBody>
      </p:sp>
      <p:sp>
        <p:nvSpPr>
          <p:cNvPr id="4" name="Platshållare för bildnummer 3"/>
          <p:cNvSpPr>
            <a:spLocks noGrp="1"/>
          </p:cNvSpPr>
          <p:nvPr>
            <p:ph type="sldNum" sz="quarter" idx="5"/>
          </p:nvPr>
        </p:nvSpPr>
        <p:spPr/>
        <p:txBody>
          <a:bodyPr/>
          <a:lstStyle/>
          <a:p>
            <a:fld id="{B5FE4815-4352-4598-A1AE-7E3124F7FAE5}" type="slidenum">
              <a:rPr lang="sv-SE" smtClean="0"/>
              <a:t>21</a:t>
            </a:fld>
            <a:endParaRPr lang="sv-SE" dirty="0"/>
          </a:p>
        </p:txBody>
      </p:sp>
    </p:spTree>
    <p:extLst>
      <p:ext uri="{BB962C8B-B14F-4D97-AF65-F5344CB8AC3E}">
        <p14:creationId xmlns:p14="http://schemas.microsoft.com/office/powerpoint/2010/main" val="1345878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Det sista området i hjulet är trygghet. Trygghet definieras på följande sätt i barnkonventionen:</a:t>
            </a:r>
          </a:p>
        </p:txBody>
      </p:sp>
      <p:sp>
        <p:nvSpPr>
          <p:cNvPr id="4" name="Platshållare för bildnummer 3"/>
          <p:cNvSpPr>
            <a:spLocks noGrp="1"/>
          </p:cNvSpPr>
          <p:nvPr>
            <p:ph type="sldNum" sz="quarter" idx="5"/>
          </p:nvPr>
        </p:nvSpPr>
        <p:spPr/>
        <p:txBody>
          <a:bodyPr/>
          <a:lstStyle/>
          <a:p>
            <a:fld id="{B5FE4815-4352-4598-A1AE-7E3124F7FAE5}" type="slidenum">
              <a:rPr lang="sv-SE" smtClean="0"/>
              <a:t>22</a:t>
            </a:fld>
            <a:endParaRPr lang="sv-SE" dirty="0"/>
          </a:p>
        </p:txBody>
      </p:sp>
    </p:spTree>
    <p:extLst>
      <p:ext uri="{BB962C8B-B14F-4D97-AF65-F5344CB8AC3E}">
        <p14:creationId xmlns:p14="http://schemas.microsoft.com/office/powerpoint/2010/main" val="13919888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 första underrubriken under området handlar om att barnets förutsättningar för att kunna lita på andra. Detta innebär till exempel att:</a:t>
            </a:r>
          </a:p>
        </p:txBody>
      </p:sp>
      <p:sp>
        <p:nvSpPr>
          <p:cNvPr id="4" name="Platshållare för bildnummer 3"/>
          <p:cNvSpPr>
            <a:spLocks noGrp="1"/>
          </p:cNvSpPr>
          <p:nvPr>
            <p:ph type="sldNum" sz="quarter" idx="5"/>
          </p:nvPr>
        </p:nvSpPr>
        <p:spPr/>
        <p:txBody>
          <a:bodyPr/>
          <a:lstStyle/>
          <a:p>
            <a:fld id="{B5FE4815-4352-4598-A1AE-7E3124F7FAE5}" type="slidenum">
              <a:rPr lang="sv-SE" smtClean="0"/>
              <a:t>23</a:t>
            </a:fld>
            <a:endParaRPr lang="sv-SE" dirty="0"/>
          </a:p>
        </p:txBody>
      </p:sp>
    </p:spTree>
    <p:extLst>
      <p:ext uri="{BB962C8B-B14F-4D97-AF65-F5344CB8AC3E}">
        <p14:creationId xmlns:p14="http://schemas.microsoft.com/office/powerpoint/2010/main" val="12727069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 andra underrubriken handlar om att barnet ska kunna känna sig trygg och säker och exemplifieras genom följande punkter:</a:t>
            </a:r>
          </a:p>
        </p:txBody>
      </p:sp>
      <p:sp>
        <p:nvSpPr>
          <p:cNvPr id="4" name="Platshållare för bildnummer 3"/>
          <p:cNvSpPr>
            <a:spLocks noGrp="1"/>
          </p:cNvSpPr>
          <p:nvPr>
            <p:ph type="sldNum" sz="quarter" idx="5"/>
          </p:nvPr>
        </p:nvSpPr>
        <p:spPr/>
        <p:txBody>
          <a:bodyPr/>
          <a:lstStyle/>
          <a:p>
            <a:fld id="{B5FE4815-4352-4598-A1AE-7E3124F7FAE5}" type="slidenum">
              <a:rPr lang="sv-SE" smtClean="0"/>
              <a:t>24</a:t>
            </a:fld>
            <a:endParaRPr lang="sv-SE" dirty="0"/>
          </a:p>
        </p:txBody>
      </p:sp>
    </p:spTree>
    <p:extLst>
      <p:ext uri="{BB962C8B-B14F-4D97-AF65-F5344CB8AC3E}">
        <p14:creationId xmlns:p14="http://schemas.microsoft.com/office/powerpoint/2010/main" val="875984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 tredje och sista underrubriken heter ”skydd mot våld och övergrepp” och innehåller följande exempel på punkter att förhålla sig till:</a:t>
            </a:r>
          </a:p>
          <a:p>
            <a:endParaRPr lang="sv-SE" dirty="0"/>
          </a:p>
          <a:p>
            <a:r>
              <a:rPr lang="sv-SE" dirty="0"/>
              <a:t>Avslutningsvis är det viktigt att igen understryka att barnens bästa hjulet ger förslag på saker att titta närmare på, den som utför informationsinsamlingen kan lägga till och dra ifrån efter vad situationen kräver och väcker </a:t>
            </a:r>
            <a:r>
              <a:rPr lang="sv-SE"/>
              <a:t>för tankar.</a:t>
            </a:r>
            <a:endParaRPr lang="sv-SE" dirty="0"/>
          </a:p>
        </p:txBody>
      </p:sp>
      <p:sp>
        <p:nvSpPr>
          <p:cNvPr id="4" name="Platshållare för bildnummer 3"/>
          <p:cNvSpPr>
            <a:spLocks noGrp="1"/>
          </p:cNvSpPr>
          <p:nvPr>
            <p:ph type="sldNum" sz="quarter" idx="5"/>
          </p:nvPr>
        </p:nvSpPr>
        <p:spPr/>
        <p:txBody>
          <a:bodyPr/>
          <a:lstStyle/>
          <a:p>
            <a:fld id="{B5FE4815-4352-4598-A1AE-7E3124F7FAE5}" type="slidenum">
              <a:rPr lang="sv-SE" smtClean="0"/>
              <a:t>25</a:t>
            </a:fld>
            <a:endParaRPr lang="sv-SE" dirty="0"/>
          </a:p>
        </p:txBody>
      </p:sp>
    </p:spTree>
    <p:extLst>
      <p:ext uri="{BB962C8B-B14F-4D97-AF65-F5344CB8AC3E}">
        <p14:creationId xmlns:p14="http://schemas.microsoft.com/office/powerpoint/2010/main" val="31309330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I området hälsa har vi tagit fram två underrubriker, den första handlar om barnets rätt att må bra fysiskt och under den rubriken ges följande exempel på områden att titta närmare på eller ställa frågor kring:</a:t>
            </a:r>
          </a:p>
        </p:txBody>
      </p:sp>
      <p:sp>
        <p:nvSpPr>
          <p:cNvPr id="4" name="Platshållare för bildnummer 3"/>
          <p:cNvSpPr>
            <a:spLocks noGrp="1"/>
          </p:cNvSpPr>
          <p:nvPr>
            <p:ph type="sldNum" sz="quarter" idx="5"/>
          </p:nvPr>
        </p:nvSpPr>
        <p:spPr/>
        <p:txBody>
          <a:bodyPr/>
          <a:lstStyle/>
          <a:p>
            <a:fld id="{B5FE4815-4352-4598-A1AE-7E3124F7FAE5}" type="slidenum">
              <a:rPr lang="sv-SE" smtClean="0"/>
              <a:t>3</a:t>
            </a:fld>
            <a:endParaRPr lang="sv-SE" dirty="0"/>
          </a:p>
        </p:txBody>
      </p:sp>
    </p:spTree>
    <p:extLst>
      <p:ext uri="{BB962C8B-B14F-4D97-AF65-F5344CB8AC3E}">
        <p14:creationId xmlns:p14="http://schemas.microsoft.com/office/powerpoint/2010/main" val="8181936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 andra underrubriken under området hälsa handlar om att må bra psykiskt. Här ges följande exempel på saker man kan behöva titta närmare på för att avgöra om barnet har något behov av stöd eller hjälp med sin psykiska hälsa:</a:t>
            </a:r>
          </a:p>
        </p:txBody>
      </p:sp>
      <p:sp>
        <p:nvSpPr>
          <p:cNvPr id="4" name="Platshållare för bildnummer 3"/>
          <p:cNvSpPr>
            <a:spLocks noGrp="1"/>
          </p:cNvSpPr>
          <p:nvPr>
            <p:ph type="sldNum" sz="quarter" idx="5"/>
          </p:nvPr>
        </p:nvSpPr>
        <p:spPr/>
        <p:txBody>
          <a:bodyPr/>
          <a:lstStyle/>
          <a:p>
            <a:fld id="{B5FE4815-4352-4598-A1AE-7E3124F7FAE5}" type="slidenum">
              <a:rPr lang="sv-SE" smtClean="0"/>
              <a:t>4</a:t>
            </a:fld>
            <a:endParaRPr lang="sv-SE" dirty="0"/>
          </a:p>
        </p:txBody>
      </p:sp>
    </p:spTree>
    <p:extLst>
      <p:ext uri="{BB962C8B-B14F-4D97-AF65-F5344CB8AC3E}">
        <p14:creationId xmlns:p14="http://schemas.microsoft.com/office/powerpoint/2010/main" val="29598966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Nästa område handlar om utveckling och såhär definieras området utifrån barnkonventionen:</a:t>
            </a:r>
          </a:p>
        </p:txBody>
      </p:sp>
      <p:sp>
        <p:nvSpPr>
          <p:cNvPr id="4" name="Platshållare för bildnummer 3"/>
          <p:cNvSpPr>
            <a:spLocks noGrp="1"/>
          </p:cNvSpPr>
          <p:nvPr>
            <p:ph type="sldNum" sz="quarter" idx="5"/>
          </p:nvPr>
        </p:nvSpPr>
        <p:spPr/>
        <p:txBody>
          <a:bodyPr/>
          <a:lstStyle/>
          <a:p>
            <a:fld id="{B5FE4815-4352-4598-A1AE-7E3124F7FAE5}" type="slidenum">
              <a:rPr lang="sv-SE" smtClean="0"/>
              <a:t>5</a:t>
            </a:fld>
            <a:endParaRPr lang="sv-SE" dirty="0"/>
          </a:p>
        </p:txBody>
      </p:sp>
    </p:spTree>
    <p:extLst>
      <p:ext uri="{BB962C8B-B14F-4D97-AF65-F5344CB8AC3E}">
        <p14:creationId xmlns:p14="http://schemas.microsoft.com/office/powerpoint/2010/main" val="36815812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Under området utveckling heter den första underrubriken ”att ha möjlighet att kunna utvecklas” och innehåller följande exempel:</a:t>
            </a:r>
          </a:p>
        </p:txBody>
      </p:sp>
      <p:sp>
        <p:nvSpPr>
          <p:cNvPr id="4" name="Platshållare för bildnummer 3"/>
          <p:cNvSpPr>
            <a:spLocks noGrp="1"/>
          </p:cNvSpPr>
          <p:nvPr>
            <p:ph type="sldNum" sz="quarter" idx="5"/>
          </p:nvPr>
        </p:nvSpPr>
        <p:spPr/>
        <p:txBody>
          <a:bodyPr/>
          <a:lstStyle/>
          <a:p>
            <a:fld id="{B5FE4815-4352-4598-A1AE-7E3124F7FAE5}" type="slidenum">
              <a:rPr lang="sv-SE" smtClean="0"/>
              <a:t>6</a:t>
            </a:fld>
            <a:endParaRPr lang="sv-SE" dirty="0"/>
          </a:p>
        </p:txBody>
      </p:sp>
    </p:spTree>
    <p:extLst>
      <p:ext uri="{BB962C8B-B14F-4D97-AF65-F5344CB8AC3E}">
        <p14:creationId xmlns:p14="http://schemas.microsoft.com/office/powerpoint/2010/main" val="1248643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 andra underrubriken heter ”att ha en positiv fritid” och här tas följande exempel upp:</a:t>
            </a:r>
          </a:p>
        </p:txBody>
      </p:sp>
      <p:sp>
        <p:nvSpPr>
          <p:cNvPr id="4" name="Platshållare för bildnummer 3"/>
          <p:cNvSpPr>
            <a:spLocks noGrp="1"/>
          </p:cNvSpPr>
          <p:nvPr>
            <p:ph type="sldNum" sz="quarter" idx="5"/>
          </p:nvPr>
        </p:nvSpPr>
        <p:spPr/>
        <p:txBody>
          <a:bodyPr/>
          <a:lstStyle/>
          <a:p>
            <a:fld id="{B5FE4815-4352-4598-A1AE-7E3124F7FAE5}" type="slidenum">
              <a:rPr lang="sv-SE" smtClean="0"/>
              <a:t>7</a:t>
            </a:fld>
            <a:endParaRPr lang="sv-SE" dirty="0"/>
          </a:p>
        </p:txBody>
      </p:sp>
    </p:spTree>
    <p:extLst>
      <p:ext uri="{BB962C8B-B14F-4D97-AF65-F5344CB8AC3E}">
        <p14:creationId xmlns:p14="http://schemas.microsoft.com/office/powerpoint/2010/main" val="22471187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Sedan går vi vidare till området lärande. Enligt barnkonventionen definieras området på </a:t>
            </a:r>
            <a:r>
              <a:rPr lang="sv-SE" dirty="0" err="1"/>
              <a:t>följade</a:t>
            </a:r>
            <a:r>
              <a:rPr lang="sv-SE" dirty="0"/>
              <a:t> sätt:</a:t>
            </a:r>
          </a:p>
        </p:txBody>
      </p:sp>
      <p:sp>
        <p:nvSpPr>
          <p:cNvPr id="4" name="Platshållare för bildnummer 3"/>
          <p:cNvSpPr>
            <a:spLocks noGrp="1"/>
          </p:cNvSpPr>
          <p:nvPr>
            <p:ph type="sldNum" sz="quarter" idx="5"/>
          </p:nvPr>
        </p:nvSpPr>
        <p:spPr/>
        <p:txBody>
          <a:bodyPr/>
          <a:lstStyle/>
          <a:p>
            <a:fld id="{B5FE4815-4352-4598-A1AE-7E3124F7FAE5}" type="slidenum">
              <a:rPr lang="sv-SE" smtClean="0"/>
              <a:t>8</a:t>
            </a:fld>
            <a:endParaRPr lang="sv-SE" dirty="0"/>
          </a:p>
        </p:txBody>
      </p:sp>
    </p:spTree>
    <p:extLst>
      <p:ext uri="{BB962C8B-B14F-4D97-AF65-F5344CB8AC3E}">
        <p14:creationId xmlns:p14="http://schemas.microsoft.com/office/powerpoint/2010/main" val="3192736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 första underrubriken under området lärande heter ”att ha vilja och motivation att lära sig” och här kan man exempel vis titta närmare på följande:</a:t>
            </a:r>
          </a:p>
        </p:txBody>
      </p:sp>
      <p:sp>
        <p:nvSpPr>
          <p:cNvPr id="4" name="Platshållare för bildnummer 3"/>
          <p:cNvSpPr>
            <a:spLocks noGrp="1"/>
          </p:cNvSpPr>
          <p:nvPr>
            <p:ph type="sldNum" sz="quarter" idx="5"/>
          </p:nvPr>
        </p:nvSpPr>
        <p:spPr/>
        <p:txBody>
          <a:bodyPr/>
          <a:lstStyle/>
          <a:p>
            <a:fld id="{B5FE4815-4352-4598-A1AE-7E3124F7FAE5}" type="slidenum">
              <a:rPr lang="sv-SE" smtClean="0"/>
              <a:t>9</a:t>
            </a:fld>
            <a:endParaRPr lang="sv-SE" dirty="0"/>
          </a:p>
        </p:txBody>
      </p:sp>
    </p:spTree>
    <p:extLst>
      <p:ext uri="{BB962C8B-B14F-4D97-AF65-F5344CB8AC3E}">
        <p14:creationId xmlns:p14="http://schemas.microsoft.com/office/powerpoint/2010/main" val="26279861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3CEAB3D-E9D8-4C1A-924F-25D3684FD7B7}"/>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21F1BF54-9E96-4B5C-84C8-02CCE04CCD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5EFB1A61-32F1-4B29-8503-92217431CE72}"/>
              </a:ext>
            </a:extLst>
          </p:cNvPr>
          <p:cNvSpPr>
            <a:spLocks noGrp="1"/>
          </p:cNvSpPr>
          <p:nvPr>
            <p:ph type="dt" sz="half" idx="10"/>
          </p:nvPr>
        </p:nvSpPr>
        <p:spPr/>
        <p:txBody>
          <a:bodyPr/>
          <a:lstStyle/>
          <a:p>
            <a:fld id="{9B688B19-DE1D-40CA-8EFA-C2089F5B9625}" type="datetimeFigureOut">
              <a:rPr lang="sv-SE" smtClean="0"/>
              <a:t>2022-01-24</a:t>
            </a:fld>
            <a:endParaRPr lang="sv-SE" dirty="0"/>
          </a:p>
        </p:txBody>
      </p:sp>
      <p:sp>
        <p:nvSpPr>
          <p:cNvPr id="5" name="Platshållare för sidfot 4">
            <a:extLst>
              <a:ext uri="{FF2B5EF4-FFF2-40B4-BE49-F238E27FC236}">
                <a16:creationId xmlns:a16="http://schemas.microsoft.com/office/drawing/2014/main" id="{3C4BA9A6-3484-457D-A714-F29619A36D4C}"/>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04272E99-88FE-41B1-BDCC-322716922DB9}"/>
              </a:ext>
            </a:extLst>
          </p:cNvPr>
          <p:cNvSpPr>
            <a:spLocks noGrp="1"/>
          </p:cNvSpPr>
          <p:nvPr>
            <p:ph type="sldNum" sz="quarter" idx="12"/>
          </p:nvPr>
        </p:nvSpPr>
        <p:spPr/>
        <p:txBody>
          <a:bodyPr/>
          <a:lstStyle/>
          <a:p>
            <a:fld id="{07636393-2C67-4004-AAF6-BA066ADD2317}" type="slidenum">
              <a:rPr lang="sv-SE" smtClean="0"/>
              <a:t>‹#›</a:t>
            </a:fld>
            <a:endParaRPr lang="sv-SE" dirty="0"/>
          </a:p>
        </p:txBody>
      </p:sp>
    </p:spTree>
    <p:extLst>
      <p:ext uri="{BB962C8B-B14F-4D97-AF65-F5344CB8AC3E}">
        <p14:creationId xmlns:p14="http://schemas.microsoft.com/office/powerpoint/2010/main" val="2976436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577702F-ABDD-44DC-81BE-DEDE180FF769}"/>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22CB056B-264D-4093-97E8-778E22F80CAD}"/>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AD96DA1-B28B-4B75-9CD7-D9AE8EF075DB}"/>
              </a:ext>
            </a:extLst>
          </p:cNvPr>
          <p:cNvSpPr>
            <a:spLocks noGrp="1"/>
          </p:cNvSpPr>
          <p:nvPr>
            <p:ph type="dt" sz="half" idx="10"/>
          </p:nvPr>
        </p:nvSpPr>
        <p:spPr/>
        <p:txBody>
          <a:bodyPr/>
          <a:lstStyle/>
          <a:p>
            <a:fld id="{9B688B19-DE1D-40CA-8EFA-C2089F5B9625}" type="datetimeFigureOut">
              <a:rPr lang="sv-SE" smtClean="0"/>
              <a:t>2022-01-24</a:t>
            </a:fld>
            <a:endParaRPr lang="sv-SE" dirty="0"/>
          </a:p>
        </p:txBody>
      </p:sp>
      <p:sp>
        <p:nvSpPr>
          <p:cNvPr id="5" name="Platshållare för sidfot 4">
            <a:extLst>
              <a:ext uri="{FF2B5EF4-FFF2-40B4-BE49-F238E27FC236}">
                <a16:creationId xmlns:a16="http://schemas.microsoft.com/office/drawing/2014/main" id="{5808B737-BBA3-460C-A883-FB557E859534}"/>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CBCD9BCE-213F-4532-9F96-13E36343B324}"/>
              </a:ext>
            </a:extLst>
          </p:cNvPr>
          <p:cNvSpPr>
            <a:spLocks noGrp="1"/>
          </p:cNvSpPr>
          <p:nvPr>
            <p:ph type="sldNum" sz="quarter" idx="12"/>
          </p:nvPr>
        </p:nvSpPr>
        <p:spPr/>
        <p:txBody>
          <a:bodyPr/>
          <a:lstStyle/>
          <a:p>
            <a:fld id="{07636393-2C67-4004-AAF6-BA066ADD2317}" type="slidenum">
              <a:rPr lang="sv-SE" smtClean="0"/>
              <a:t>‹#›</a:t>
            </a:fld>
            <a:endParaRPr lang="sv-SE" dirty="0"/>
          </a:p>
        </p:txBody>
      </p:sp>
    </p:spTree>
    <p:extLst>
      <p:ext uri="{BB962C8B-B14F-4D97-AF65-F5344CB8AC3E}">
        <p14:creationId xmlns:p14="http://schemas.microsoft.com/office/powerpoint/2010/main" val="1076589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8DAF73A9-6A6D-47BB-80BE-6299FB8930DD}"/>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9205D38C-AC35-4847-9199-2392E280F8D2}"/>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2B5D200-7349-4366-B503-229978198355}"/>
              </a:ext>
            </a:extLst>
          </p:cNvPr>
          <p:cNvSpPr>
            <a:spLocks noGrp="1"/>
          </p:cNvSpPr>
          <p:nvPr>
            <p:ph type="dt" sz="half" idx="10"/>
          </p:nvPr>
        </p:nvSpPr>
        <p:spPr/>
        <p:txBody>
          <a:bodyPr/>
          <a:lstStyle/>
          <a:p>
            <a:fld id="{9B688B19-DE1D-40CA-8EFA-C2089F5B9625}" type="datetimeFigureOut">
              <a:rPr lang="sv-SE" smtClean="0"/>
              <a:t>2022-01-24</a:t>
            </a:fld>
            <a:endParaRPr lang="sv-SE" dirty="0"/>
          </a:p>
        </p:txBody>
      </p:sp>
      <p:sp>
        <p:nvSpPr>
          <p:cNvPr id="5" name="Platshållare för sidfot 4">
            <a:extLst>
              <a:ext uri="{FF2B5EF4-FFF2-40B4-BE49-F238E27FC236}">
                <a16:creationId xmlns:a16="http://schemas.microsoft.com/office/drawing/2014/main" id="{921B43DA-075A-4DFA-82D7-FB0519E03165}"/>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854E705E-7F93-4F22-AD72-1F03980A3AE3}"/>
              </a:ext>
            </a:extLst>
          </p:cNvPr>
          <p:cNvSpPr>
            <a:spLocks noGrp="1"/>
          </p:cNvSpPr>
          <p:nvPr>
            <p:ph type="sldNum" sz="quarter" idx="12"/>
          </p:nvPr>
        </p:nvSpPr>
        <p:spPr/>
        <p:txBody>
          <a:bodyPr/>
          <a:lstStyle/>
          <a:p>
            <a:fld id="{07636393-2C67-4004-AAF6-BA066ADD2317}" type="slidenum">
              <a:rPr lang="sv-SE" smtClean="0"/>
              <a:t>‹#›</a:t>
            </a:fld>
            <a:endParaRPr lang="sv-SE" dirty="0"/>
          </a:p>
        </p:txBody>
      </p:sp>
    </p:spTree>
    <p:extLst>
      <p:ext uri="{BB962C8B-B14F-4D97-AF65-F5344CB8AC3E}">
        <p14:creationId xmlns:p14="http://schemas.microsoft.com/office/powerpoint/2010/main" val="177686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7CA6B4D-48E0-4426-828C-64D3B6C47C2F}"/>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643BCF25-A141-4A85-B8F1-95614D0B5F58}"/>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A71385B4-396E-4A9A-BB65-C9E258FD6569}"/>
              </a:ext>
            </a:extLst>
          </p:cNvPr>
          <p:cNvSpPr>
            <a:spLocks noGrp="1"/>
          </p:cNvSpPr>
          <p:nvPr>
            <p:ph type="dt" sz="half" idx="10"/>
          </p:nvPr>
        </p:nvSpPr>
        <p:spPr/>
        <p:txBody>
          <a:bodyPr/>
          <a:lstStyle/>
          <a:p>
            <a:fld id="{9B688B19-DE1D-40CA-8EFA-C2089F5B9625}" type="datetimeFigureOut">
              <a:rPr lang="sv-SE" smtClean="0"/>
              <a:t>2022-01-24</a:t>
            </a:fld>
            <a:endParaRPr lang="sv-SE" dirty="0"/>
          </a:p>
        </p:txBody>
      </p:sp>
      <p:sp>
        <p:nvSpPr>
          <p:cNvPr id="5" name="Platshållare för sidfot 4">
            <a:extLst>
              <a:ext uri="{FF2B5EF4-FFF2-40B4-BE49-F238E27FC236}">
                <a16:creationId xmlns:a16="http://schemas.microsoft.com/office/drawing/2014/main" id="{06B43282-8700-41F0-950A-5D02A83CE1A9}"/>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66E42141-12CE-4496-9ACA-1C6B5C840CFF}"/>
              </a:ext>
            </a:extLst>
          </p:cNvPr>
          <p:cNvSpPr>
            <a:spLocks noGrp="1"/>
          </p:cNvSpPr>
          <p:nvPr>
            <p:ph type="sldNum" sz="quarter" idx="12"/>
          </p:nvPr>
        </p:nvSpPr>
        <p:spPr/>
        <p:txBody>
          <a:bodyPr/>
          <a:lstStyle/>
          <a:p>
            <a:fld id="{07636393-2C67-4004-AAF6-BA066ADD2317}" type="slidenum">
              <a:rPr lang="sv-SE" smtClean="0"/>
              <a:t>‹#›</a:t>
            </a:fld>
            <a:endParaRPr lang="sv-SE" dirty="0"/>
          </a:p>
        </p:txBody>
      </p:sp>
    </p:spTree>
    <p:extLst>
      <p:ext uri="{BB962C8B-B14F-4D97-AF65-F5344CB8AC3E}">
        <p14:creationId xmlns:p14="http://schemas.microsoft.com/office/powerpoint/2010/main" val="166376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FD79BA1-E9A2-4887-8C73-FEEFE668F350}"/>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CEF0B126-94EF-4FEA-9649-8E259BA6888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1A9EE43E-DEB3-4DE7-9737-0111B860321C}"/>
              </a:ext>
            </a:extLst>
          </p:cNvPr>
          <p:cNvSpPr>
            <a:spLocks noGrp="1"/>
          </p:cNvSpPr>
          <p:nvPr>
            <p:ph type="dt" sz="half" idx="10"/>
          </p:nvPr>
        </p:nvSpPr>
        <p:spPr/>
        <p:txBody>
          <a:bodyPr/>
          <a:lstStyle/>
          <a:p>
            <a:fld id="{9B688B19-DE1D-40CA-8EFA-C2089F5B9625}" type="datetimeFigureOut">
              <a:rPr lang="sv-SE" smtClean="0"/>
              <a:t>2022-01-24</a:t>
            </a:fld>
            <a:endParaRPr lang="sv-SE" dirty="0"/>
          </a:p>
        </p:txBody>
      </p:sp>
      <p:sp>
        <p:nvSpPr>
          <p:cNvPr id="5" name="Platshållare för sidfot 4">
            <a:extLst>
              <a:ext uri="{FF2B5EF4-FFF2-40B4-BE49-F238E27FC236}">
                <a16:creationId xmlns:a16="http://schemas.microsoft.com/office/drawing/2014/main" id="{9D56EC27-4651-4E4A-8342-2883A416BB50}"/>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7FFE3770-C994-401D-BA18-B76435AB5157}"/>
              </a:ext>
            </a:extLst>
          </p:cNvPr>
          <p:cNvSpPr>
            <a:spLocks noGrp="1"/>
          </p:cNvSpPr>
          <p:nvPr>
            <p:ph type="sldNum" sz="quarter" idx="12"/>
          </p:nvPr>
        </p:nvSpPr>
        <p:spPr/>
        <p:txBody>
          <a:bodyPr/>
          <a:lstStyle/>
          <a:p>
            <a:fld id="{07636393-2C67-4004-AAF6-BA066ADD2317}" type="slidenum">
              <a:rPr lang="sv-SE" smtClean="0"/>
              <a:t>‹#›</a:t>
            </a:fld>
            <a:endParaRPr lang="sv-SE" dirty="0"/>
          </a:p>
        </p:txBody>
      </p:sp>
    </p:spTree>
    <p:extLst>
      <p:ext uri="{BB962C8B-B14F-4D97-AF65-F5344CB8AC3E}">
        <p14:creationId xmlns:p14="http://schemas.microsoft.com/office/powerpoint/2010/main" val="1460685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967072D-ACCD-4177-8761-04A85263FD71}"/>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BE2A4067-E000-45E6-A992-D594D262404C}"/>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6DC8A8F4-1704-4E1F-BB8F-74A26263545C}"/>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2711747B-520D-4943-90E1-CC3C200C4E82}"/>
              </a:ext>
            </a:extLst>
          </p:cNvPr>
          <p:cNvSpPr>
            <a:spLocks noGrp="1"/>
          </p:cNvSpPr>
          <p:nvPr>
            <p:ph type="dt" sz="half" idx="10"/>
          </p:nvPr>
        </p:nvSpPr>
        <p:spPr/>
        <p:txBody>
          <a:bodyPr/>
          <a:lstStyle/>
          <a:p>
            <a:fld id="{9B688B19-DE1D-40CA-8EFA-C2089F5B9625}" type="datetimeFigureOut">
              <a:rPr lang="sv-SE" smtClean="0"/>
              <a:t>2022-01-24</a:t>
            </a:fld>
            <a:endParaRPr lang="sv-SE" dirty="0"/>
          </a:p>
        </p:txBody>
      </p:sp>
      <p:sp>
        <p:nvSpPr>
          <p:cNvPr id="6" name="Platshållare för sidfot 5">
            <a:extLst>
              <a:ext uri="{FF2B5EF4-FFF2-40B4-BE49-F238E27FC236}">
                <a16:creationId xmlns:a16="http://schemas.microsoft.com/office/drawing/2014/main" id="{0109142C-807B-4DF5-A789-C33028533761}"/>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57B288A6-ED2A-4970-8EAE-FF0F00760F59}"/>
              </a:ext>
            </a:extLst>
          </p:cNvPr>
          <p:cNvSpPr>
            <a:spLocks noGrp="1"/>
          </p:cNvSpPr>
          <p:nvPr>
            <p:ph type="sldNum" sz="quarter" idx="12"/>
          </p:nvPr>
        </p:nvSpPr>
        <p:spPr/>
        <p:txBody>
          <a:bodyPr/>
          <a:lstStyle/>
          <a:p>
            <a:fld id="{07636393-2C67-4004-AAF6-BA066ADD2317}" type="slidenum">
              <a:rPr lang="sv-SE" smtClean="0"/>
              <a:t>‹#›</a:t>
            </a:fld>
            <a:endParaRPr lang="sv-SE" dirty="0"/>
          </a:p>
        </p:txBody>
      </p:sp>
    </p:spTree>
    <p:extLst>
      <p:ext uri="{BB962C8B-B14F-4D97-AF65-F5344CB8AC3E}">
        <p14:creationId xmlns:p14="http://schemas.microsoft.com/office/powerpoint/2010/main" val="2867086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00CB853-C697-4984-AE09-AADEE9B4CD3C}"/>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BBFC7646-D282-45A7-8F64-E844E8B619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C898899B-434A-4955-A34C-5A58220CCC53}"/>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94682702-A385-4E3B-A380-0A9190E7A81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91E5B866-3F5B-4986-97CC-B7616E5030AE}"/>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9A4639DA-E045-4F0F-98FE-AFA706DF29C9}"/>
              </a:ext>
            </a:extLst>
          </p:cNvPr>
          <p:cNvSpPr>
            <a:spLocks noGrp="1"/>
          </p:cNvSpPr>
          <p:nvPr>
            <p:ph type="dt" sz="half" idx="10"/>
          </p:nvPr>
        </p:nvSpPr>
        <p:spPr/>
        <p:txBody>
          <a:bodyPr/>
          <a:lstStyle/>
          <a:p>
            <a:fld id="{9B688B19-DE1D-40CA-8EFA-C2089F5B9625}" type="datetimeFigureOut">
              <a:rPr lang="sv-SE" smtClean="0"/>
              <a:t>2022-01-24</a:t>
            </a:fld>
            <a:endParaRPr lang="sv-SE" dirty="0"/>
          </a:p>
        </p:txBody>
      </p:sp>
      <p:sp>
        <p:nvSpPr>
          <p:cNvPr id="8" name="Platshållare för sidfot 7">
            <a:extLst>
              <a:ext uri="{FF2B5EF4-FFF2-40B4-BE49-F238E27FC236}">
                <a16:creationId xmlns:a16="http://schemas.microsoft.com/office/drawing/2014/main" id="{409FB59C-3EB5-4B75-A68D-8B6EDE913DEC}"/>
              </a:ext>
            </a:extLst>
          </p:cNvPr>
          <p:cNvSpPr>
            <a:spLocks noGrp="1"/>
          </p:cNvSpPr>
          <p:nvPr>
            <p:ph type="ftr" sz="quarter" idx="11"/>
          </p:nvPr>
        </p:nvSpPr>
        <p:spPr/>
        <p:txBody>
          <a:bodyPr/>
          <a:lstStyle/>
          <a:p>
            <a:endParaRPr lang="sv-SE" dirty="0"/>
          </a:p>
        </p:txBody>
      </p:sp>
      <p:sp>
        <p:nvSpPr>
          <p:cNvPr id="9" name="Platshållare för bildnummer 8">
            <a:extLst>
              <a:ext uri="{FF2B5EF4-FFF2-40B4-BE49-F238E27FC236}">
                <a16:creationId xmlns:a16="http://schemas.microsoft.com/office/drawing/2014/main" id="{8680A7E6-8B2D-4DA7-85F1-BE77BB356A2D}"/>
              </a:ext>
            </a:extLst>
          </p:cNvPr>
          <p:cNvSpPr>
            <a:spLocks noGrp="1"/>
          </p:cNvSpPr>
          <p:nvPr>
            <p:ph type="sldNum" sz="quarter" idx="12"/>
          </p:nvPr>
        </p:nvSpPr>
        <p:spPr/>
        <p:txBody>
          <a:bodyPr/>
          <a:lstStyle/>
          <a:p>
            <a:fld id="{07636393-2C67-4004-AAF6-BA066ADD2317}" type="slidenum">
              <a:rPr lang="sv-SE" smtClean="0"/>
              <a:t>‹#›</a:t>
            </a:fld>
            <a:endParaRPr lang="sv-SE" dirty="0"/>
          </a:p>
        </p:txBody>
      </p:sp>
    </p:spTree>
    <p:extLst>
      <p:ext uri="{BB962C8B-B14F-4D97-AF65-F5344CB8AC3E}">
        <p14:creationId xmlns:p14="http://schemas.microsoft.com/office/powerpoint/2010/main" val="2156482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E2C23E9-C158-4382-AC02-03D5E3640508}"/>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B6BA1B98-C36A-407F-9F3D-E3211D431694}"/>
              </a:ext>
            </a:extLst>
          </p:cNvPr>
          <p:cNvSpPr>
            <a:spLocks noGrp="1"/>
          </p:cNvSpPr>
          <p:nvPr>
            <p:ph type="dt" sz="half" idx="10"/>
          </p:nvPr>
        </p:nvSpPr>
        <p:spPr/>
        <p:txBody>
          <a:bodyPr/>
          <a:lstStyle/>
          <a:p>
            <a:fld id="{9B688B19-DE1D-40CA-8EFA-C2089F5B9625}" type="datetimeFigureOut">
              <a:rPr lang="sv-SE" smtClean="0"/>
              <a:t>2022-01-24</a:t>
            </a:fld>
            <a:endParaRPr lang="sv-SE" dirty="0"/>
          </a:p>
        </p:txBody>
      </p:sp>
      <p:sp>
        <p:nvSpPr>
          <p:cNvPr id="4" name="Platshållare för sidfot 3">
            <a:extLst>
              <a:ext uri="{FF2B5EF4-FFF2-40B4-BE49-F238E27FC236}">
                <a16:creationId xmlns:a16="http://schemas.microsoft.com/office/drawing/2014/main" id="{8E4C37BE-E793-4CF0-87B8-6A4A6A0A97FF}"/>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7E1AE592-DE65-4241-BD5A-6CB7361F66F1}"/>
              </a:ext>
            </a:extLst>
          </p:cNvPr>
          <p:cNvSpPr>
            <a:spLocks noGrp="1"/>
          </p:cNvSpPr>
          <p:nvPr>
            <p:ph type="sldNum" sz="quarter" idx="12"/>
          </p:nvPr>
        </p:nvSpPr>
        <p:spPr/>
        <p:txBody>
          <a:bodyPr/>
          <a:lstStyle/>
          <a:p>
            <a:fld id="{07636393-2C67-4004-AAF6-BA066ADD2317}" type="slidenum">
              <a:rPr lang="sv-SE" smtClean="0"/>
              <a:t>‹#›</a:t>
            </a:fld>
            <a:endParaRPr lang="sv-SE" dirty="0"/>
          </a:p>
        </p:txBody>
      </p:sp>
    </p:spTree>
    <p:extLst>
      <p:ext uri="{BB962C8B-B14F-4D97-AF65-F5344CB8AC3E}">
        <p14:creationId xmlns:p14="http://schemas.microsoft.com/office/powerpoint/2010/main" val="2668588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7ABB89D4-AC41-4365-96E1-89C7B4CB58E5}"/>
              </a:ext>
            </a:extLst>
          </p:cNvPr>
          <p:cNvSpPr>
            <a:spLocks noGrp="1"/>
          </p:cNvSpPr>
          <p:nvPr>
            <p:ph type="dt" sz="half" idx="10"/>
          </p:nvPr>
        </p:nvSpPr>
        <p:spPr/>
        <p:txBody>
          <a:bodyPr/>
          <a:lstStyle/>
          <a:p>
            <a:fld id="{9B688B19-DE1D-40CA-8EFA-C2089F5B9625}" type="datetimeFigureOut">
              <a:rPr lang="sv-SE" smtClean="0"/>
              <a:t>2022-01-24</a:t>
            </a:fld>
            <a:endParaRPr lang="sv-SE" dirty="0"/>
          </a:p>
        </p:txBody>
      </p:sp>
      <p:sp>
        <p:nvSpPr>
          <p:cNvPr id="3" name="Platshållare för sidfot 2">
            <a:extLst>
              <a:ext uri="{FF2B5EF4-FFF2-40B4-BE49-F238E27FC236}">
                <a16:creationId xmlns:a16="http://schemas.microsoft.com/office/drawing/2014/main" id="{FA35670D-CF7E-4B12-AEB1-61FCDC4D0981}"/>
              </a:ext>
            </a:extLst>
          </p:cNvPr>
          <p:cNvSpPr>
            <a:spLocks noGrp="1"/>
          </p:cNvSpPr>
          <p:nvPr>
            <p:ph type="ftr" sz="quarter" idx="11"/>
          </p:nvPr>
        </p:nvSpPr>
        <p:spPr/>
        <p:txBody>
          <a:bodyPr/>
          <a:lstStyle/>
          <a:p>
            <a:endParaRPr lang="sv-SE" dirty="0"/>
          </a:p>
        </p:txBody>
      </p:sp>
      <p:sp>
        <p:nvSpPr>
          <p:cNvPr id="4" name="Platshållare för bildnummer 3">
            <a:extLst>
              <a:ext uri="{FF2B5EF4-FFF2-40B4-BE49-F238E27FC236}">
                <a16:creationId xmlns:a16="http://schemas.microsoft.com/office/drawing/2014/main" id="{2542829C-9C30-47E9-934D-97B22F2F3656}"/>
              </a:ext>
            </a:extLst>
          </p:cNvPr>
          <p:cNvSpPr>
            <a:spLocks noGrp="1"/>
          </p:cNvSpPr>
          <p:nvPr>
            <p:ph type="sldNum" sz="quarter" idx="12"/>
          </p:nvPr>
        </p:nvSpPr>
        <p:spPr/>
        <p:txBody>
          <a:bodyPr/>
          <a:lstStyle/>
          <a:p>
            <a:fld id="{07636393-2C67-4004-AAF6-BA066ADD2317}" type="slidenum">
              <a:rPr lang="sv-SE" smtClean="0"/>
              <a:t>‹#›</a:t>
            </a:fld>
            <a:endParaRPr lang="sv-SE" dirty="0"/>
          </a:p>
        </p:txBody>
      </p:sp>
    </p:spTree>
    <p:extLst>
      <p:ext uri="{BB962C8B-B14F-4D97-AF65-F5344CB8AC3E}">
        <p14:creationId xmlns:p14="http://schemas.microsoft.com/office/powerpoint/2010/main" val="2369199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9F144BC-4007-4721-9BC4-7A0E25544D63}"/>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6F9B2638-4D02-4381-A99D-8BA3C48BF6A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05864829-FE99-40A9-B6EA-1C590BE2A2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9564D917-54D8-430B-8AA8-C17AAED92A40}"/>
              </a:ext>
            </a:extLst>
          </p:cNvPr>
          <p:cNvSpPr>
            <a:spLocks noGrp="1"/>
          </p:cNvSpPr>
          <p:nvPr>
            <p:ph type="dt" sz="half" idx="10"/>
          </p:nvPr>
        </p:nvSpPr>
        <p:spPr/>
        <p:txBody>
          <a:bodyPr/>
          <a:lstStyle/>
          <a:p>
            <a:fld id="{9B688B19-DE1D-40CA-8EFA-C2089F5B9625}" type="datetimeFigureOut">
              <a:rPr lang="sv-SE" smtClean="0"/>
              <a:t>2022-01-24</a:t>
            </a:fld>
            <a:endParaRPr lang="sv-SE" dirty="0"/>
          </a:p>
        </p:txBody>
      </p:sp>
      <p:sp>
        <p:nvSpPr>
          <p:cNvPr id="6" name="Platshållare för sidfot 5">
            <a:extLst>
              <a:ext uri="{FF2B5EF4-FFF2-40B4-BE49-F238E27FC236}">
                <a16:creationId xmlns:a16="http://schemas.microsoft.com/office/drawing/2014/main" id="{CC5D2F4A-6A9F-40B8-830B-EE006D48B578}"/>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3AA97176-3E86-4E95-AC6C-F24B3221AE25}"/>
              </a:ext>
            </a:extLst>
          </p:cNvPr>
          <p:cNvSpPr>
            <a:spLocks noGrp="1"/>
          </p:cNvSpPr>
          <p:nvPr>
            <p:ph type="sldNum" sz="quarter" idx="12"/>
          </p:nvPr>
        </p:nvSpPr>
        <p:spPr/>
        <p:txBody>
          <a:bodyPr/>
          <a:lstStyle/>
          <a:p>
            <a:fld id="{07636393-2C67-4004-AAF6-BA066ADD2317}" type="slidenum">
              <a:rPr lang="sv-SE" smtClean="0"/>
              <a:t>‹#›</a:t>
            </a:fld>
            <a:endParaRPr lang="sv-SE" dirty="0"/>
          </a:p>
        </p:txBody>
      </p:sp>
    </p:spTree>
    <p:extLst>
      <p:ext uri="{BB962C8B-B14F-4D97-AF65-F5344CB8AC3E}">
        <p14:creationId xmlns:p14="http://schemas.microsoft.com/office/powerpoint/2010/main" val="4031378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512D590-9474-4909-B0C5-024FB024DAFE}"/>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FDFA24D5-C183-48C0-8244-2A2C8AA975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4" name="Platshållare för text 3">
            <a:extLst>
              <a:ext uri="{FF2B5EF4-FFF2-40B4-BE49-F238E27FC236}">
                <a16:creationId xmlns:a16="http://schemas.microsoft.com/office/drawing/2014/main" id="{EC77A8DA-35C7-4FD3-851E-F07D8C4DEF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E84C2DC5-D847-426A-B9D3-BDB1B74A98BB}"/>
              </a:ext>
            </a:extLst>
          </p:cNvPr>
          <p:cNvSpPr>
            <a:spLocks noGrp="1"/>
          </p:cNvSpPr>
          <p:nvPr>
            <p:ph type="dt" sz="half" idx="10"/>
          </p:nvPr>
        </p:nvSpPr>
        <p:spPr/>
        <p:txBody>
          <a:bodyPr/>
          <a:lstStyle/>
          <a:p>
            <a:fld id="{9B688B19-DE1D-40CA-8EFA-C2089F5B9625}" type="datetimeFigureOut">
              <a:rPr lang="sv-SE" smtClean="0"/>
              <a:t>2022-01-24</a:t>
            </a:fld>
            <a:endParaRPr lang="sv-SE" dirty="0"/>
          </a:p>
        </p:txBody>
      </p:sp>
      <p:sp>
        <p:nvSpPr>
          <p:cNvPr id="6" name="Platshållare för sidfot 5">
            <a:extLst>
              <a:ext uri="{FF2B5EF4-FFF2-40B4-BE49-F238E27FC236}">
                <a16:creationId xmlns:a16="http://schemas.microsoft.com/office/drawing/2014/main" id="{56204F29-5305-4D77-85DD-16102AB292EA}"/>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9284AB22-726E-4936-87AA-0E59F0ACF9A0}"/>
              </a:ext>
            </a:extLst>
          </p:cNvPr>
          <p:cNvSpPr>
            <a:spLocks noGrp="1"/>
          </p:cNvSpPr>
          <p:nvPr>
            <p:ph type="sldNum" sz="quarter" idx="12"/>
          </p:nvPr>
        </p:nvSpPr>
        <p:spPr/>
        <p:txBody>
          <a:bodyPr/>
          <a:lstStyle/>
          <a:p>
            <a:fld id="{07636393-2C67-4004-AAF6-BA066ADD2317}" type="slidenum">
              <a:rPr lang="sv-SE" smtClean="0"/>
              <a:t>‹#›</a:t>
            </a:fld>
            <a:endParaRPr lang="sv-SE" dirty="0"/>
          </a:p>
        </p:txBody>
      </p:sp>
    </p:spTree>
    <p:extLst>
      <p:ext uri="{BB962C8B-B14F-4D97-AF65-F5344CB8AC3E}">
        <p14:creationId xmlns:p14="http://schemas.microsoft.com/office/powerpoint/2010/main" val="3475629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FF7C89F3-8085-4B18-8935-65D16CDEEE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5B2BB892-3C55-4F39-9276-24EAFCDC87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5DC9B5EE-B153-478D-BEEA-FB4C500141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688B19-DE1D-40CA-8EFA-C2089F5B9625}" type="datetimeFigureOut">
              <a:rPr lang="sv-SE" smtClean="0"/>
              <a:t>2022-01-24</a:t>
            </a:fld>
            <a:endParaRPr lang="sv-SE" dirty="0"/>
          </a:p>
        </p:txBody>
      </p:sp>
      <p:sp>
        <p:nvSpPr>
          <p:cNvPr id="5" name="Platshållare för sidfot 4">
            <a:extLst>
              <a:ext uri="{FF2B5EF4-FFF2-40B4-BE49-F238E27FC236}">
                <a16:creationId xmlns:a16="http://schemas.microsoft.com/office/drawing/2014/main" id="{EF184F8C-9203-4C6B-A5C3-54481E735D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6" name="Platshållare för bildnummer 5">
            <a:extLst>
              <a:ext uri="{FF2B5EF4-FFF2-40B4-BE49-F238E27FC236}">
                <a16:creationId xmlns:a16="http://schemas.microsoft.com/office/drawing/2014/main" id="{5263A1C2-09E8-45AC-835D-F351C352358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636393-2C67-4004-AAF6-BA066ADD2317}" type="slidenum">
              <a:rPr lang="sv-SE" smtClean="0"/>
              <a:t>‹#›</a:t>
            </a:fld>
            <a:endParaRPr lang="sv-SE" dirty="0"/>
          </a:p>
        </p:txBody>
      </p:sp>
    </p:spTree>
    <p:extLst>
      <p:ext uri="{BB962C8B-B14F-4D97-AF65-F5344CB8AC3E}">
        <p14:creationId xmlns:p14="http://schemas.microsoft.com/office/powerpoint/2010/main" val="35777238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DEA7ED8-C672-4EB7-8943-A3932058AD8E}"/>
              </a:ext>
            </a:extLst>
          </p:cNvPr>
          <p:cNvSpPr>
            <a:spLocks noGrp="1"/>
          </p:cNvSpPr>
          <p:nvPr>
            <p:ph type="title"/>
          </p:nvPr>
        </p:nvSpPr>
        <p:spPr>
          <a:xfrm>
            <a:off x="422787" y="2857"/>
            <a:ext cx="11189109" cy="1325563"/>
          </a:xfrm>
        </p:spPr>
        <p:txBody>
          <a:bodyPr/>
          <a:lstStyle/>
          <a:p>
            <a:pPr algn="ctr"/>
            <a:r>
              <a:rPr lang="sv-SE" dirty="0"/>
              <a:t>Barnets bästa hjulet</a:t>
            </a:r>
          </a:p>
        </p:txBody>
      </p:sp>
      <p:pic>
        <p:nvPicPr>
          <p:cNvPr id="11" name="Platshållare för innehåll 4">
            <a:extLst>
              <a:ext uri="{FF2B5EF4-FFF2-40B4-BE49-F238E27FC236}">
                <a16:creationId xmlns:a16="http://schemas.microsoft.com/office/drawing/2014/main" id="{8956D676-177F-4ADB-A67A-2CF2F79E02E0}"/>
              </a:ext>
            </a:extLst>
          </p:cNvPr>
          <p:cNvPicPr preferRelativeResize="0">
            <a:picLocks/>
          </p:cNvPicPr>
          <p:nvPr/>
        </p:nvPicPr>
        <p:blipFill rotWithShape="1">
          <a:blip r:embed="rId3"/>
          <a:srcRect l="41423" t="43265" r="42292" b="28046"/>
          <a:stretch/>
        </p:blipFill>
        <p:spPr>
          <a:xfrm>
            <a:off x="3576000" y="909000"/>
            <a:ext cx="5040000" cy="5040000"/>
          </a:xfrm>
          <a:prstGeom prst="rect">
            <a:avLst/>
          </a:prstGeom>
        </p:spPr>
      </p:pic>
    </p:spTree>
    <p:extLst>
      <p:ext uri="{BB962C8B-B14F-4D97-AF65-F5344CB8AC3E}">
        <p14:creationId xmlns:p14="http://schemas.microsoft.com/office/powerpoint/2010/main" val="9860477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DEA7ED8-C672-4EB7-8943-A3932058AD8E}"/>
              </a:ext>
            </a:extLst>
          </p:cNvPr>
          <p:cNvSpPr>
            <a:spLocks noGrp="1"/>
          </p:cNvSpPr>
          <p:nvPr>
            <p:ph type="title"/>
          </p:nvPr>
        </p:nvSpPr>
        <p:spPr>
          <a:xfrm>
            <a:off x="429845" y="9174"/>
            <a:ext cx="11225816" cy="1325563"/>
          </a:xfrm>
        </p:spPr>
        <p:txBody>
          <a:bodyPr/>
          <a:lstStyle/>
          <a:p>
            <a:r>
              <a:rPr lang="sv-SE" dirty="0"/>
              <a:t>Barnens bästa hjulet</a:t>
            </a:r>
          </a:p>
        </p:txBody>
      </p:sp>
      <p:pic>
        <p:nvPicPr>
          <p:cNvPr id="11" name="Platshållare för innehåll 4">
            <a:extLst>
              <a:ext uri="{FF2B5EF4-FFF2-40B4-BE49-F238E27FC236}">
                <a16:creationId xmlns:a16="http://schemas.microsoft.com/office/drawing/2014/main" id="{8956D676-177F-4ADB-A67A-2CF2F79E02E0}"/>
              </a:ext>
            </a:extLst>
          </p:cNvPr>
          <p:cNvPicPr preferRelativeResize="0">
            <a:picLocks/>
          </p:cNvPicPr>
          <p:nvPr/>
        </p:nvPicPr>
        <p:blipFill rotWithShape="1">
          <a:blip r:embed="rId3"/>
          <a:srcRect l="41423" t="43265" r="42292" b="28046"/>
          <a:stretch/>
        </p:blipFill>
        <p:spPr>
          <a:xfrm>
            <a:off x="137325" y="1028455"/>
            <a:ext cx="5040000" cy="5040000"/>
          </a:xfrm>
          <a:prstGeom prst="rect">
            <a:avLst/>
          </a:prstGeom>
        </p:spPr>
      </p:pic>
      <p:sp>
        <p:nvSpPr>
          <p:cNvPr id="9" name="textruta 8">
            <a:extLst>
              <a:ext uri="{FF2B5EF4-FFF2-40B4-BE49-F238E27FC236}">
                <a16:creationId xmlns:a16="http://schemas.microsoft.com/office/drawing/2014/main" id="{5B383CC7-A0A2-42F9-A370-71F6AE571397}"/>
              </a:ext>
            </a:extLst>
          </p:cNvPr>
          <p:cNvSpPr txBox="1"/>
          <p:nvPr/>
        </p:nvSpPr>
        <p:spPr>
          <a:xfrm>
            <a:off x="7730218" y="736067"/>
            <a:ext cx="1910443" cy="584775"/>
          </a:xfrm>
          <a:prstGeom prst="rect">
            <a:avLst/>
          </a:prstGeom>
          <a:noFill/>
        </p:spPr>
        <p:txBody>
          <a:bodyPr wrap="square" rtlCol="0">
            <a:spAutoFit/>
          </a:bodyPr>
          <a:lstStyle/>
          <a:p>
            <a:r>
              <a:rPr lang="sv-SE" sz="3200" b="1" dirty="0">
                <a:solidFill>
                  <a:srgbClr val="1B7F51"/>
                </a:solidFill>
              </a:rPr>
              <a:t>LÄRANDE</a:t>
            </a:r>
          </a:p>
        </p:txBody>
      </p:sp>
      <p:sp>
        <p:nvSpPr>
          <p:cNvPr id="10" name="textruta 9">
            <a:extLst>
              <a:ext uri="{FF2B5EF4-FFF2-40B4-BE49-F238E27FC236}">
                <a16:creationId xmlns:a16="http://schemas.microsoft.com/office/drawing/2014/main" id="{9873CBCF-5119-44BD-B592-A12B8B02F8C9}"/>
              </a:ext>
            </a:extLst>
          </p:cNvPr>
          <p:cNvSpPr txBox="1"/>
          <p:nvPr/>
        </p:nvSpPr>
        <p:spPr>
          <a:xfrm>
            <a:off x="5988479" y="1526322"/>
            <a:ext cx="5393922" cy="3839513"/>
          </a:xfrm>
          <a:prstGeom prst="rect">
            <a:avLst/>
          </a:prstGeom>
          <a:noFill/>
          <a:ln>
            <a:noFill/>
          </a:ln>
        </p:spPr>
        <p:txBody>
          <a:bodyPr wrap="square" rtlCol="0">
            <a:spAutoFit/>
          </a:bodyPr>
          <a:lstStyle/>
          <a:p>
            <a:pPr algn="ctr"/>
            <a:r>
              <a:rPr lang="sv-SE" sz="2400" b="1" dirty="0"/>
              <a:t>Att gå i förskolan och skolan</a:t>
            </a:r>
            <a:br>
              <a:rPr lang="sv-SE" sz="900" b="1" dirty="0"/>
            </a:br>
            <a:endParaRPr lang="sv-SE" sz="1050" dirty="0">
              <a:solidFill>
                <a:schemeClr val="accent6"/>
              </a:solidFill>
            </a:endParaRPr>
          </a:p>
          <a:p>
            <a:pPr>
              <a:spcBef>
                <a:spcPts val="600"/>
              </a:spcBef>
              <a:spcAft>
                <a:spcPts val="600"/>
              </a:spcAft>
            </a:pPr>
            <a:r>
              <a:rPr lang="sv-SE" sz="2400" dirty="0">
                <a:solidFill>
                  <a:schemeClr val="accent6"/>
                </a:solidFill>
              </a:rPr>
              <a:t>   </a:t>
            </a:r>
            <a:r>
              <a:rPr lang="sv-SE" sz="2400" dirty="0">
                <a:solidFill>
                  <a:srgbClr val="1B7F51"/>
                </a:solidFill>
              </a:rPr>
              <a:t>Detta innebär till exempel att:</a:t>
            </a:r>
          </a:p>
          <a:p>
            <a:pPr marL="176213" indent="-176213">
              <a:spcBef>
                <a:spcPts val="600"/>
              </a:spcBef>
              <a:spcAft>
                <a:spcPts val="600"/>
              </a:spcAft>
              <a:buFont typeface="Arial" panose="020B0604020202020204" pitchFamily="34" charset="0"/>
              <a:buChar char="•"/>
            </a:pPr>
            <a:r>
              <a:rPr lang="sv-SE" sz="2000" dirty="0"/>
              <a:t>Barnet har en god närvaro i förskolan/skolan</a:t>
            </a:r>
          </a:p>
          <a:p>
            <a:pPr marL="176213" indent="-176213">
              <a:spcBef>
                <a:spcPts val="600"/>
              </a:spcBef>
              <a:spcAft>
                <a:spcPts val="600"/>
              </a:spcAft>
              <a:buFont typeface="Arial" panose="020B0604020202020204" pitchFamily="34" charset="0"/>
              <a:buChar char="•"/>
            </a:pPr>
            <a:r>
              <a:rPr lang="sv-SE" sz="2000" dirty="0"/>
              <a:t>Barnet trivs och mår bra av att vara i förskolan/skolan</a:t>
            </a:r>
          </a:p>
          <a:p>
            <a:pPr marL="176213" indent="-176213">
              <a:spcBef>
                <a:spcPts val="600"/>
              </a:spcBef>
              <a:spcAft>
                <a:spcPts val="600"/>
              </a:spcAft>
              <a:buFont typeface="Arial" panose="020B0604020202020204" pitchFamily="34" charset="0"/>
              <a:buChar char="•"/>
            </a:pPr>
            <a:r>
              <a:rPr lang="sv-SE" sz="2000" dirty="0"/>
              <a:t>Barnet känner sig tryggt i förskolan/skolan</a:t>
            </a:r>
          </a:p>
          <a:p>
            <a:pPr marL="176213" indent="-176213">
              <a:spcBef>
                <a:spcPts val="600"/>
              </a:spcBef>
              <a:spcAft>
                <a:spcPts val="600"/>
              </a:spcAft>
              <a:buFont typeface="Arial" panose="020B0604020202020204" pitchFamily="34" charset="0"/>
              <a:buChar char="•"/>
            </a:pPr>
            <a:r>
              <a:rPr lang="sv-SE" sz="2000" dirty="0"/>
              <a:t>Barnet har en god studiemiljö med förutsättningar för sitt lärande i förskolan/skolan samt i hemmet</a:t>
            </a:r>
          </a:p>
        </p:txBody>
      </p:sp>
      <p:sp>
        <p:nvSpPr>
          <p:cNvPr id="8" name="Ellips 7">
            <a:extLst>
              <a:ext uri="{FF2B5EF4-FFF2-40B4-BE49-F238E27FC236}">
                <a16:creationId xmlns:a16="http://schemas.microsoft.com/office/drawing/2014/main" id="{5C4519EE-FBF8-4548-8993-C39A0E8068D5}"/>
              </a:ext>
            </a:extLst>
          </p:cNvPr>
          <p:cNvSpPr/>
          <p:nvPr/>
        </p:nvSpPr>
        <p:spPr>
          <a:xfrm>
            <a:off x="5315409" y="203355"/>
            <a:ext cx="6480000" cy="6480000"/>
          </a:xfrm>
          <a:prstGeom prst="ellipse">
            <a:avLst/>
          </a:prstGeom>
          <a:noFill/>
          <a:ln w="57150">
            <a:solidFill>
              <a:srgbClr val="1B7F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Ellips 6">
            <a:extLst>
              <a:ext uri="{FF2B5EF4-FFF2-40B4-BE49-F238E27FC236}">
                <a16:creationId xmlns:a16="http://schemas.microsoft.com/office/drawing/2014/main" id="{57FA83C0-7BE9-46E7-9E53-0F27A5A2AB32}"/>
              </a:ext>
            </a:extLst>
          </p:cNvPr>
          <p:cNvSpPr/>
          <p:nvPr/>
        </p:nvSpPr>
        <p:spPr>
          <a:xfrm>
            <a:off x="3309971" y="3969319"/>
            <a:ext cx="1440000" cy="1455737"/>
          </a:xfrm>
          <a:prstGeom prst="ellipse">
            <a:avLst/>
          </a:prstGeom>
          <a:solidFill>
            <a:srgbClr val="1B7F51">
              <a:alpha val="25098"/>
            </a:srgbClr>
          </a:solidFill>
          <a:ln>
            <a:solidFill>
              <a:srgbClr val="1B7F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3580280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DEA7ED8-C672-4EB7-8943-A3932058AD8E}"/>
              </a:ext>
            </a:extLst>
          </p:cNvPr>
          <p:cNvSpPr>
            <a:spLocks noGrp="1"/>
          </p:cNvSpPr>
          <p:nvPr>
            <p:ph type="title"/>
          </p:nvPr>
        </p:nvSpPr>
        <p:spPr>
          <a:xfrm>
            <a:off x="422787" y="2857"/>
            <a:ext cx="11189109" cy="1325563"/>
          </a:xfrm>
        </p:spPr>
        <p:txBody>
          <a:bodyPr/>
          <a:lstStyle/>
          <a:p>
            <a:r>
              <a:rPr lang="sv-SE" dirty="0"/>
              <a:t>Barnens bästa hjulet</a:t>
            </a:r>
          </a:p>
        </p:txBody>
      </p:sp>
      <p:pic>
        <p:nvPicPr>
          <p:cNvPr id="11" name="Platshållare för innehåll 4">
            <a:extLst>
              <a:ext uri="{FF2B5EF4-FFF2-40B4-BE49-F238E27FC236}">
                <a16:creationId xmlns:a16="http://schemas.microsoft.com/office/drawing/2014/main" id="{8956D676-177F-4ADB-A67A-2CF2F79E02E0}"/>
              </a:ext>
            </a:extLst>
          </p:cNvPr>
          <p:cNvPicPr preferRelativeResize="0">
            <a:picLocks/>
          </p:cNvPicPr>
          <p:nvPr/>
        </p:nvPicPr>
        <p:blipFill rotWithShape="1">
          <a:blip r:embed="rId3"/>
          <a:srcRect l="41423" t="43265" r="42292" b="28046"/>
          <a:stretch/>
        </p:blipFill>
        <p:spPr>
          <a:xfrm>
            <a:off x="137325" y="1028455"/>
            <a:ext cx="5040000" cy="5040000"/>
          </a:xfrm>
          <a:prstGeom prst="rect">
            <a:avLst/>
          </a:prstGeom>
        </p:spPr>
      </p:pic>
      <p:sp>
        <p:nvSpPr>
          <p:cNvPr id="9" name="textruta 8">
            <a:extLst>
              <a:ext uri="{FF2B5EF4-FFF2-40B4-BE49-F238E27FC236}">
                <a16:creationId xmlns:a16="http://schemas.microsoft.com/office/drawing/2014/main" id="{5B383CC7-A0A2-42F9-A370-71F6AE571397}"/>
              </a:ext>
            </a:extLst>
          </p:cNvPr>
          <p:cNvSpPr txBox="1"/>
          <p:nvPr/>
        </p:nvSpPr>
        <p:spPr>
          <a:xfrm>
            <a:off x="7631100" y="687560"/>
            <a:ext cx="1796223" cy="584775"/>
          </a:xfrm>
          <a:prstGeom prst="rect">
            <a:avLst/>
          </a:prstGeom>
          <a:noFill/>
        </p:spPr>
        <p:txBody>
          <a:bodyPr wrap="square" rtlCol="0">
            <a:spAutoFit/>
          </a:bodyPr>
          <a:lstStyle/>
          <a:p>
            <a:r>
              <a:rPr lang="sv-SE" sz="3200" b="1" dirty="0">
                <a:solidFill>
                  <a:srgbClr val="FED002"/>
                </a:solidFill>
              </a:rPr>
              <a:t>OMSORG</a:t>
            </a:r>
          </a:p>
        </p:txBody>
      </p:sp>
      <p:sp>
        <p:nvSpPr>
          <p:cNvPr id="10" name="textruta 9">
            <a:extLst>
              <a:ext uri="{FF2B5EF4-FFF2-40B4-BE49-F238E27FC236}">
                <a16:creationId xmlns:a16="http://schemas.microsoft.com/office/drawing/2014/main" id="{9873CBCF-5119-44BD-B592-A12B8B02F8C9}"/>
              </a:ext>
            </a:extLst>
          </p:cNvPr>
          <p:cNvSpPr txBox="1"/>
          <p:nvPr/>
        </p:nvSpPr>
        <p:spPr>
          <a:xfrm>
            <a:off x="5874503" y="1325563"/>
            <a:ext cx="5309419" cy="4124206"/>
          </a:xfrm>
          <a:prstGeom prst="rect">
            <a:avLst/>
          </a:prstGeom>
          <a:solidFill>
            <a:srgbClr val="FED002"/>
          </a:solidFill>
        </p:spPr>
        <p:txBody>
          <a:bodyPr wrap="square" rtlCol="0">
            <a:spAutoFit/>
          </a:bodyPr>
          <a:lstStyle/>
          <a:p>
            <a:r>
              <a:rPr lang="sv-SE" sz="2200" dirty="0"/>
              <a:t>Alla barn har rätt till en god daglig omsorg från sina föräldrar, vårdnadshavare eller andra med ansvar för barnets omsorg. Barnets bästa ska vara utgångspunkt för omsorgen om barnet.</a:t>
            </a:r>
          </a:p>
          <a:p>
            <a:endParaRPr lang="sv-SE" sz="2200" dirty="0"/>
          </a:p>
          <a:p>
            <a:r>
              <a:rPr lang="sv-SE" sz="2200" dirty="0"/>
              <a:t>Alla barn har rätt till social trygghet och skälig levnadsstandard, vilket inkluderar värdigt boende, tillräcklig och näringsrik mat samt ändamålsenliga kläder och utrustning efter behov.</a:t>
            </a:r>
          </a:p>
          <a:p>
            <a:pPr algn="r"/>
            <a:r>
              <a:rPr lang="sv-SE" sz="2000" dirty="0"/>
              <a:t>(Barnkonventionen, artikel 3, 5, 9, 18, 26 och 27)</a:t>
            </a:r>
          </a:p>
        </p:txBody>
      </p:sp>
      <p:sp>
        <p:nvSpPr>
          <p:cNvPr id="8" name="Ellips 7">
            <a:extLst>
              <a:ext uri="{FF2B5EF4-FFF2-40B4-BE49-F238E27FC236}">
                <a16:creationId xmlns:a16="http://schemas.microsoft.com/office/drawing/2014/main" id="{5C4519EE-FBF8-4548-8993-C39A0E8068D5}"/>
              </a:ext>
            </a:extLst>
          </p:cNvPr>
          <p:cNvSpPr/>
          <p:nvPr/>
        </p:nvSpPr>
        <p:spPr>
          <a:xfrm>
            <a:off x="5289213" y="189000"/>
            <a:ext cx="6480000" cy="6480000"/>
          </a:xfrm>
          <a:prstGeom prst="ellipse">
            <a:avLst/>
          </a:prstGeom>
          <a:noFill/>
          <a:ln w="57150">
            <a:solidFill>
              <a:srgbClr val="FED00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2" name="Ellips 11">
            <a:extLst>
              <a:ext uri="{FF2B5EF4-FFF2-40B4-BE49-F238E27FC236}">
                <a16:creationId xmlns:a16="http://schemas.microsoft.com/office/drawing/2014/main" id="{F5E2D2DC-4AEA-436C-BE4E-A771D7A37CA5}"/>
              </a:ext>
            </a:extLst>
          </p:cNvPr>
          <p:cNvSpPr/>
          <p:nvPr/>
        </p:nvSpPr>
        <p:spPr>
          <a:xfrm>
            <a:off x="5195635" y="82544"/>
            <a:ext cx="6678000" cy="6678000"/>
          </a:xfrm>
          <a:prstGeom prst="ellipse">
            <a:avLst/>
          </a:prstGeom>
          <a:noFill/>
          <a:ln w="142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3" name="Ellips 12">
            <a:extLst>
              <a:ext uri="{FF2B5EF4-FFF2-40B4-BE49-F238E27FC236}">
                <a16:creationId xmlns:a16="http://schemas.microsoft.com/office/drawing/2014/main" id="{22DEB6F2-4526-4992-AB42-D8C7C4305823}"/>
              </a:ext>
            </a:extLst>
          </p:cNvPr>
          <p:cNvSpPr/>
          <p:nvPr/>
        </p:nvSpPr>
        <p:spPr>
          <a:xfrm>
            <a:off x="1911925" y="4490019"/>
            <a:ext cx="1440000" cy="1455737"/>
          </a:xfrm>
          <a:prstGeom prst="ellipse">
            <a:avLst/>
          </a:prstGeom>
          <a:solidFill>
            <a:srgbClr val="FED002">
              <a:alpha val="25098"/>
            </a:srgbClr>
          </a:solidFill>
          <a:ln>
            <a:solidFill>
              <a:srgbClr val="FED00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3849429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P spid="8" grpId="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DEA7ED8-C672-4EB7-8943-A3932058AD8E}"/>
              </a:ext>
            </a:extLst>
          </p:cNvPr>
          <p:cNvSpPr>
            <a:spLocks noGrp="1"/>
          </p:cNvSpPr>
          <p:nvPr>
            <p:ph type="title"/>
          </p:nvPr>
        </p:nvSpPr>
        <p:spPr>
          <a:xfrm>
            <a:off x="424970" y="10510"/>
            <a:ext cx="10815487" cy="1325563"/>
          </a:xfrm>
        </p:spPr>
        <p:txBody>
          <a:bodyPr/>
          <a:lstStyle/>
          <a:p>
            <a:r>
              <a:rPr lang="sv-SE" dirty="0"/>
              <a:t>Barnens bästa hjulet</a:t>
            </a:r>
          </a:p>
        </p:txBody>
      </p:sp>
      <p:pic>
        <p:nvPicPr>
          <p:cNvPr id="11" name="Platshållare för innehåll 4">
            <a:extLst>
              <a:ext uri="{FF2B5EF4-FFF2-40B4-BE49-F238E27FC236}">
                <a16:creationId xmlns:a16="http://schemas.microsoft.com/office/drawing/2014/main" id="{8956D676-177F-4ADB-A67A-2CF2F79E02E0}"/>
              </a:ext>
            </a:extLst>
          </p:cNvPr>
          <p:cNvPicPr preferRelativeResize="0">
            <a:picLocks/>
          </p:cNvPicPr>
          <p:nvPr/>
        </p:nvPicPr>
        <p:blipFill rotWithShape="1">
          <a:blip r:embed="rId3"/>
          <a:srcRect l="41423" t="43265" r="42292" b="28046"/>
          <a:stretch/>
        </p:blipFill>
        <p:spPr>
          <a:xfrm>
            <a:off x="137325" y="1028455"/>
            <a:ext cx="5040000" cy="5040000"/>
          </a:xfrm>
          <a:prstGeom prst="rect">
            <a:avLst/>
          </a:prstGeom>
        </p:spPr>
      </p:pic>
      <p:sp>
        <p:nvSpPr>
          <p:cNvPr id="9" name="textruta 8">
            <a:extLst>
              <a:ext uri="{FF2B5EF4-FFF2-40B4-BE49-F238E27FC236}">
                <a16:creationId xmlns:a16="http://schemas.microsoft.com/office/drawing/2014/main" id="{5B383CC7-A0A2-42F9-A370-71F6AE571397}"/>
              </a:ext>
            </a:extLst>
          </p:cNvPr>
          <p:cNvSpPr txBox="1"/>
          <p:nvPr/>
        </p:nvSpPr>
        <p:spPr>
          <a:xfrm>
            <a:off x="7654847" y="609257"/>
            <a:ext cx="1770677" cy="584775"/>
          </a:xfrm>
          <a:prstGeom prst="rect">
            <a:avLst/>
          </a:prstGeom>
          <a:noFill/>
        </p:spPr>
        <p:txBody>
          <a:bodyPr wrap="square" rtlCol="0">
            <a:spAutoFit/>
          </a:bodyPr>
          <a:lstStyle/>
          <a:p>
            <a:r>
              <a:rPr lang="sv-SE" sz="3200" b="1" dirty="0">
                <a:solidFill>
                  <a:srgbClr val="FED002"/>
                </a:solidFill>
              </a:rPr>
              <a:t>OMSORG</a:t>
            </a:r>
          </a:p>
        </p:txBody>
      </p:sp>
      <p:sp>
        <p:nvSpPr>
          <p:cNvPr id="10" name="textruta 9">
            <a:extLst>
              <a:ext uri="{FF2B5EF4-FFF2-40B4-BE49-F238E27FC236}">
                <a16:creationId xmlns:a16="http://schemas.microsoft.com/office/drawing/2014/main" id="{9873CBCF-5119-44BD-B592-A12B8B02F8C9}"/>
              </a:ext>
            </a:extLst>
          </p:cNvPr>
          <p:cNvSpPr txBox="1"/>
          <p:nvPr/>
        </p:nvSpPr>
        <p:spPr>
          <a:xfrm>
            <a:off x="5784232" y="1300852"/>
            <a:ext cx="5646735" cy="4154984"/>
          </a:xfrm>
          <a:prstGeom prst="rect">
            <a:avLst/>
          </a:prstGeom>
          <a:noFill/>
          <a:ln>
            <a:noFill/>
          </a:ln>
        </p:spPr>
        <p:txBody>
          <a:bodyPr wrap="square" rtlCol="0">
            <a:spAutoFit/>
          </a:bodyPr>
          <a:lstStyle/>
          <a:p>
            <a:pPr algn="ctr"/>
            <a:r>
              <a:rPr lang="sv-SE" sz="2400" b="1" dirty="0"/>
              <a:t>Att ha vuxna som tar hand om barnet</a:t>
            </a:r>
            <a:br>
              <a:rPr lang="sv-SE" sz="1000" b="1" dirty="0"/>
            </a:br>
            <a:endParaRPr lang="sv-SE" sz="1100" dirty="0">
              <a:solidFill>
                <a:schemeClr val="accent6"/>
              </a:solidFill>
            </a:endParaRPr>
          </a:p>
          <a:p>
            <a:pPr>
              <a:spcBef>
                <a:spcPts val="600"/>
              </a:spcBef>
              <a:spcAft>
                <a:spcPts val="600"/>
              </a:spcAft>
            </a:pPr>
            <a:r>
              <a:rPr lang="sv-SE" sz="2000" dirty="0">
                <a:solidFill>
                  <a:schemeClr val="accent6"/>
                </a:solidFill>
              </a:rPr>
              <a:t>   </a:t>
            </a:r>
            <a:r>
              <a:rPr lang="sv-SE" sz="2400" dirty="0">
                <a:solidFill>
                  <a:srgbClr val="FED002"/>
                </a:solidFill>
              </a:rPr>
              <a:t>Detta innebär till exempel att:</a:t>
            </a:r>
          </a:p>
          <a:p>
            <a:pPr marL="176213" indent="-176213">
              <a:spcBef>
                <a:spcPts val="600"/>
              </a:spcBef>
              <a:spcAft>
                <a:spcPts val="600"/>
              </a:spcAft>
              <a:buFont typeface="Arial" panose="020B0604020202020204" pitchFamily="34" charset="0"/>
              <a:buChar char="•"/>
            </a:pPr>
            <a:r>
              <a:rPr lang="sv-SE" sz="2000" dirty="0"/>
              <a:t>Barnet har en trygg anknytning/relation till och samspel med de vuxna som tar hand om barnet</a:t>
            </a:r>
          </a:p>
          <a:p>
            <a:pPr marL="176213" indent="-176213">
              <a:spcBef>
                <a:spcPts val="600"/>
              </a:spcBef>
              <a:spcAft>
                <a:spcPts val="600"/>
              </a:spcAft>
              <a:buFont typeface="Arial" panose="020B0604020202020204" pitchFamily="34" charset="0"/>
              <a:buChar char="•"/>
            </a:pPr>
            <a:r>
              <a:rPr lang="sv-SE" sz="2000" dirty="0"/>
              <a:t>Barnet har trygga och närvarande vuxna som lyssnar på och bryr sig om barnet</a:t>
            </a:r>
          </a:p>
          <a:p>
            <a:pPr marL="176213" indent="-176213">
              <a:spcBef>
                <a:spcPts val="600"/>
              </a:spcBef>
              <a:spcAft>
                <a:spcPts val="600"/>
              </a:spcAft>
              <a:buFont typeface="Arial" panose="020B0604020202020204" pitchFamily="34" charset="0"/>
              <a:buChar char="•"/>
            </a:pPr>
            <a:r>
              <a:rPr lang="sv-SE" sz="2000" dirty="0"/>
              <a:t>Barnet har vuxna som ger vägledning, stöd och stöttning utifrån barnets behov, ålder och mognad</a:t>
            </a:r>
          </a:p>
          <a:p>
            <a:pPr marL="176213" indent="-176213">
              <a:spcBef>
                <a:spcPts val="600"/>
              </a:spcBef>
              <a:spcAft>
                <a:spcPts val="600"/>
              </a:spcAft>
              <a:buFont typeface="Arial" panose="020B0604020202020204" pitchFamily="34" charset="0"/>
              <a:buChar char="•"/>
            </a:pPr>
            <a:r>
              <a:rPr lang="sv-SE" sz="2000" dirty="0"/>
              <a:t>Barnet har vuxna i sin närhet som är positiva förebilder</a:t>
            </a:r>
          </a:p>
        </p:txBody>
      </p:sp>
      <p:sp>
        <p:nvSpPr>
          <p:cNvPr id="8" name="Ellips 7">
            <a:extLst>
              <a:ext uri="{FF2B5EF4-FFF2-40B4-BE49-F238E27FC236}">
                <a16:creationId xmlns:a16="http://schemas.microsoft.com/office/drawing/2014/main" id="{5C4519EE-FBF8-4548-8993-C39A0E8068D5}"/>
              </a:ext>
            </a:extLst>
          </p:cNvPr>
          <p:cNvSpPr/>
          <p:nvPr/>
        </p:nvSpPr>
        <p:spPr>
          <a:xfrm>
            <a:off x="5300186" y="201071"/>
            <a:ext cx="6480000" cy="6480000"/>
          </a:xfrm>
          <a:prstGeom prst="ellipse">
            <a:avLst/>
          </a:prstGeom>
          <a:noFill/>
          <a:ln w="57150">
            <a:solidFill>
              <a:srgbClr val="FED00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Ellips 6">
            <a:extLst>
              <a:ext uri="{FF2B5EF4-FFF2-40B4-BE49-F238E27FC236}">
                <a16:creationId xmlns:a16="http://schemas.microsoft.com/office/drawing/2014/main" id="{9A6E8DDB-8C9D-4659-8F07-A746F717AD73}"/>
              </a:ext>
            </a:extLst>
          </p:cNvPr>
          <p:cNvSpPr/>
          <p:nvPr/>
        </p:nvSpPr>
        <p:spPr>
          <a:xfrm>
            <a:off x="1911925" y="4490019"/>
            <a:ext cx="1440000" cy="1455737"/>
          </a:xfrm>
          <a:prstGeom prst="ellipse">
            <a:avLst/>
          </a:prstGeom>
          <a:solidFill>
            <a:srgbClr val="FED002">
              <a:alpha val="25098"/>
            </a:srgbClr>
          </a:solidFill>
          <a:ln>
            <a:solidFill>
              <a:srgbClr val="FED00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32524337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DEA7ED8-C672-4EB7-8943-A3932058AD8E}"/>
              </a:ext>
            </a:extLst>
          </p:cNvPr>
          <p:cNvSpPr>
            <a:spLocks noGrp="1"/>
          </p:cNvSpPr>
          <p:nvPr>
            <p:ph type="title"/>
          </p:nvPr>
        </p:nvSpPr>
        <p:spPr>
          <a:xfrm>
            <a:off x="429845" y="9174"/>
            <a:ext cx="11225816" cy="1325563"/>
          </a:xfrm>
        </p:spPr>
        <p:txBody>
          <a:bodyPr/>
          <a:lstStyle/>
          <a:p>
            <a:r>
              <a:rPr lang="sv-SE" dirty="0"/>
              <a:t>Barnens bästa hjulet</a:t>
            </a:r>
          </a:p>
        </p:txBody>
      </p:sp>
      <p:pic>
        <p:nvPicPr>
          <p:cNvPr id="11" name="Platshållare för innehåll 4">
            <a:extLst>
              <a:ext uri="{FF2B5EF4-FFF2-40B4-BE49-F238E27FC236}">
                <a16:creationId xmlns:a16="http://schemas.microsoft.com/office/drawing/2014/main" id="{8956D676-177F-4ADB-A67A-2CF2F79E02E0}"/>
              </a:ext>
            </a:extLst>
          </p:cNvPr>
          <p:cNvPicPr preferRelativeResize="0">
            <a:picLocks/>
          </p:cNvPicPr>
          <p:nvPr/>
        </p:nvPicPr>
        <p:blipFill rotWithShape="1">
          <a:blip r:embed="rId3"/>
          <a:srcRect l="41423" t="43265" r="42292" b="28046"/>
          <a:stretch/>
        </p:blipFill>
        <p:spPr>
          <a:xfrm>
            <a:off x="137325" y="1028455"/>
            <a:ext cx="5040000" cy="5040000"/>
          </a:xfrm>
          <a:prstGeom prst="rect">
            <a:avLst/>
          </a:prstGeom>
        </p:spPr>
      </p:pic>
      <p:sp>
        <p:nvSpPr>
          <p:cNvPr id="9" name="textruta 8">
            <a:extLst>
              <a:ext uri="{FF2B5EF4-FFF2-40B4-BE49-F238E27FC236}">
                <a16:creationId xmlns:a16="http://schemas.microsoft.com/office/drawing/2014/main" id="{5B383CC7-A0A2-42F9-A370-71F6AE571397}"/>
              </a:ext>
            </a:extLst>
          </p:cNvPr>
          <p:cNvSpPr txBox="1"/>
          <p:nvPr/>
        </p:nvSpPr>
        <p:spPr>
          <a:xfrm>
            <a:off x="7649051" y="736067"/>
            <a:ext cx="1812715" cy="584775"/>
          </a:xfrm>
          <a:prstGeom prst="rect">
            <a:avLst/>
          </a:prstGeom>
          <a:noFill/>
        </p:spPr>
        <p:txBody>
          <a:bodyPr wrap="square" rtlCol="0">
            <a:spAutoFit/>
          </a:bodyPr>
          <a:lstStyle/>
          <a:p>
            <a:r>
              <a:rPr lang="sv-SE" sz="3200" b="1" dirty="0">
                <a:solidFill>
                  <a:srgbClr val="FED002"/>
                </a:solidFill>
              </a:rPr>
              <a:t>OMSORG</a:t>
            </a:r>
          </a:p>
        </p:txBody>
      </p:sp>
      <p:sp>
        <p:nvSpPr>
          <p:cNvPr id="10" name="textruta 9">
            <a:extLst>
              <a:ext uri="{FF2B5EF4-FFF2-40B4-BE49-F238E27FC236}">
                <a16:creationId xmlns:a16="http://schemas.microsoft.com/office/drawing/2014/main" id="{9873CBCF-5119-44BD-B592-A12B8B02F8C9}"/>
              </a:ext>
            </a:extLst>
          </p:cNvPr>
          <p:cNvSpPr txBox="1"/>
          <p:nvPr/>
        </p:nvSpPr>
        <p:spPr>
          <a:xfrm>
            <a:off x="5858447" y="1740076"/>
            <a:ext cx="5393922" cy="3377848"/>
          </a:xfrm>
          <a:prstGeom prst="rect">
            <a:avLst/>
          </a:prstGeom>
          <a:noFill/>
          <a:ln>
            <a:noFill/>
          </a:ln>
        </p:spPr>
        <p:txBody>
          <a:bodyPr wrap="square" rtlCol="0">
            <a:spAutoFit/>
          </a:bodyPr>
          <a:lstStyle/>
          <a:p>
            <a:pPr algn="ctr"/>
            <a:r>
              <a:rPr lang="sv-SE" sz="2400" b="1" dirty="0"/>
              <a:t>Att ha fungerande vardagsrutiner</a:t>
            </a:r>
            <a:br>
              <a:rPr lang="sv-SE" sz="900" b="1" dirty="0"/>
            </a:br>
            <a:endParaRPr lang="sv-SE" sz="1050" dirty="0">
              <a:solidFill>
                <a:schemeClr val="accent6"/>
              </a:solidFill>
            </a:endParaRPr>
          </a:p>
          <a:p>
            <a:pPr>
              <a:spcBef>
                <a:spcPts val="600"/>
              </a:spcBef>
              <a:spcAft>
                <a:spcPts val="600"/>
              </a:spcAft>
            </a:pPr>
            <a:r>
              <a:rPr lang="sv-SE" sz="2400" dirty="0">
                <a:solidFill>
                  <a:schemeClr val="accent6"/>
                </a:solidFill>
              </a:rPr>
              <a:t>   </a:t>
            </a:r>
            <a:r>
              <a:rPr lang="sv-SE" sz="2400" dirty="0">
                <a:solidFill>
                  <a:srgbClr val="FED002"/>
                </a:solidFill>
              </a:rPr>
              <a:t>Detta innebär till exempel att:</a:t>
            </a:r>
          </a:p>
          <a:p>
            <a:pPr marL="176213" indent="-176213">
              <a:spcBef>
                <a:spcPts val="600"/>
              </a:spcBef>
              <a:spcAft>
                <a:spcPts val="600"/>
              </a:spcAft>
              <a:buFont typeface="Arial" panose="020B0604020202020204" pitchFamily="34" charset="0"/>
              <a:buChar char="•"/>
            </a:pPr>
            <a:r>
              <a:rPr lang="sv-SE" sz="2000" dirty="0"/>
              <a:t>Barnet har fungerande och förutsägbara vardagsrutiner</a:t>
            </a:r>
          </a:p>
          <a:p>
            <a:pPr marL="176213" indent="-176213">
              <a:spcBef>
                <a:spcPts val="600"/>
              </a:spcBef>
              <a:spcAft>
                <a:spcPts val="600"/>
              </a:spcAft>
              <a:buFont typeface="Arial" panose="020B0604020202020204" pitchFamily="34" charset="0"/>
              <a:buChar char="•"/>
            </a:pPr>
            <a:r>
              <a:rPr lang="sv-SE" sz="2000" dirty="0"/>
              <a:t>Barnet ges ansvar efter förmåga, ålder och mognad</a:t>
            </a:r>
          </a:p>
          <a:p>
            <a:pPr marL="176213" indent="-176213">
              <a:spcBef>
                <a:spcPts val="600"/>
              </a:spcBef>
              <a:spcAft>
                <a:spcPts val="600"/>
              </a:spcAft>
              <a:buFont typeface="Arial" panose="020B0604020202020204" pitchFamily="34" charset="0"/>
              <a:buChar char="•"/>
            </a:pPr>
            <a:r>
              <a:rPr lang="sv-SE" sz="2000" dirty="0"/>
              <a:t>Barnet har ändamålsenliga kläder och utrustning utifrån behov</a:t>
            </a:r>
          </a:p>
        </p:txBody>
      </p:sp>
      <p:sp>
        <p:nvSpPr>
          <p:cNvPr id="8" name="Ellips 7">
            <a:extLst>
              <a:ext uri="{FF2B5EF4-FFF2-40B4-BE49-F238E27FC236}">
                <a16:creationId xmlns:a16="http://schemas.microsoft.com/office/drawing/2014/main" id="{5C4519EE-FBF8-4548-8993-C39A0E8068D5}"/>
              </a:ext>
            </a:extLst>
          </p:cNvPr>
          <p:cNvSpPr/>
          <p:nvPr/>
        </p:nvSpPr>
        <p:spPr>
          <a:xfrm>
            <a:off x="5315409" y="203355"/>
            <a:ext cx="6480000" cy="6480000"/>
          </a:xfrm>
          <a:prstGeom prst="ellipse">
            <a:avLst/>
          </a:prstGeom>
          <a:noFill/>
          <a:ln w="57150">
            <a:solidFill>
              <a:srgbClr val="FED00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Ellips 6">
            <a:extLst>
              <a:ext uri="{FF2B5EF4-FFF2-40B4-BE49-F238E27FC236}">
                <a16:creationId xmlns:a16="http://schemas.microsoft.com/office/drawing/2014/main" id="{4B261594-5CDF-4116-9031-2E8CB0EE1434}"/>
              </a:ext>
            </a:extLst>
          </p:cNvPr>
          <p:cNvSpPr/>
          <p:nvPr/>
        </p:nvSpPr>
        <p:spPr>
          <a:xfrm>
            <a:off x="1911925" y="4490019"/>
            <a:ext cx="1440000" cy="1455737"/>
          </a:xfrm>
          <a:prstGeom prst="ellipse">
            <a:avLst/>
          </a:prstGeom>
          <a:solidFill>
            <a:srgbClr val="FED002">
              <a:alpha val="25098"/>
            </a:srgbClr>
          </a:solidFill>
          <a:ln>
            <a:solidFill>
              <a:srgbClr val="FED00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16284663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DEA7ED8-C672-4EB7-8943-A3932058AD8E}"/>
              </a:ext>
            </a:extLst>
          </p:cNvPr>
          <p:cNvSpPr>
            <a:spLocks noGrp="1"/>
          </p:cNvSpPr>
          <p:nvPr>
            <p:ph type="title"/>
          </p:nvPr>
        </p:nvSpPr>
        <p:spPr>
          <a:xfrm>
            <a:off x="422787" y="2857"/>
            <a:ext cx="11189109" cy="1325563"/>
          </a:xfrm>
        </p:spPr>
        <p:txBody>
          <a:bodyPr/>
          <a:lstStyle/>
          <a:p>
            <a:r>
              <a:rPr lang="sv-SE" dirty="0"/>
              <a:t>Barnens bästa hjulet</a:t>
            </a:r>
          </a:p>
        </p:txBody>
      </p:sp>
      <p:pic>
        <p:nvPicPr>
          <p:cNvPr id="11" name="Platshållare för innehåll 4">
            <a:extLst>
              <a:ext uri="{FF2B5EF4-FFF2-40B4-BE49-F238E27FC236}">
                <a16:creationId xmlns:a16="http://schemas.microsoft.com/office/drawing/2014/main" id="{8956D676-177F-4ADB-A67A-2CF2F79E02E0}"/>
              </a:ext>
            </a:extLst>
          </p:cNvPr>
          <p:cNvPicPr preferRelativeResize="0">
            <a:picLocks/>
          </p:cNvPicPr>
          <p:nvPr/>
        </p:nvPicPr>
        <p:blipFill rotWithShape="1">
          <a:blip r:embed="rId3"/>
          <a:srcRect l="41423" t="43265" r="42292" b="28046"/>
          <a:stretch/>
        </p:blipFill>
        <p:spPr>
          <a:xfrm>
            <a:off x="137325" y="1028455"/>
            <a:ext cx="5040000" cy="5040000"/>
          </a:xfrm>
          <a:prstGeom prst="rect">
            <a:avLst/>
          </a:prstGeom>
        </p:spPr>
      </p:pic>
      <p:sp>
        <p:nvSpPr>
          <p:cNvPr id="9" name="textruta 8">
            <a:extLst>
              <a:ext uri="{FF2B5EF4-FFF2-40B4-BE49-F238E27FC236}">
                <a16:creationId xmlns:a16="http://schemas.microsoft.com/office/drawing/2014/main" id="{5B383CC7-A0A2-42F9-A370-71F6AE571397}"/>
              </a:ext>
            </a:extLst>
          </p:cNvPr>
          <p:cNvSpPr txBox="1"/>
          <p:nvPr/>
        </p:nvSpPr>
        <p:spPr>
          <a:xfrm>
            <a:off x="7646215" y="649244"/>
            <a:ext cx="1765993" cy="584775"/>
          </a:xfrm>
          <a:prstGeom prst="rect">
            <a:avLst/>
          </a:prstGeom>
          <a:noFill/>
        </p:spPr>
        <p:txBody>
          <a:bodyPr wrap="square" rtlCol="0">
            <a:spAutoFit/>
          </a:bodyPr>
          <a:lstStyle/>
          <a:p>
            <a:r>
              <a:rPr lang="sv-SE" sz="3200" b="1" dirty="0">
                <a:solidFill>
                  <a:srgbClr val="80001F"/>
                </a:solidFill>
              </a:rPr>
              <a:t>HEMMET</a:t>
            </a:r>
          </a:p>
        </p:txBody>
      </p:sp>
      <p:sp>
        <p:nvSpPr>
          <p:cNvPr id="10" name="textruta 9">
            <a:extLst>
              <a:ext uri="{FF2B5EF4-FFF2-40B4-BE49-F238E27FC236}">
                <a16:creationId xmlns:a16="http://schemas.microsoft.com/office/drawing/2014/main" id="{9873CBCF-5119-44BD-B592-A12B8B02F8C9}"/>
              </a:ext>
            </a:extLst>
          </p:cNvPr>
          <p:cNvSpPr txBox="1"/>
          <p:nvPr/>
        </p:nvSpPr>
        <p:spPr>
          <a:xfrm>
            <a:off x="5874501" y="1597729"/>
            <a:ext cx="5309419" cy="3662541"/>
          </a:xfrm>
          <a:prstGeom prst="rect">
            <a:avLst/>
          </a:prstGeom>
          <a:solidFill>
            <a:srgbClr val="80001F"/>
          </a:solidFill>
        </p:spPr>
        <p:txBody>
          <a:bodyPr wrap="square" rtlCol="0">
            <a:spAutoFit/>
          </a:bodyPr>
          <a:lstStyle/>
          <a:p>
            <a:r>
              <a:rPr lang="sv-SE" dirty="0">
                <a:solidFill>
                  <a:schemeClr val="bg1"/>
                </a:solidFill>
              </a:rPr>
              <a:t>Alla barn har rätt till en god daglig omsorg från sina föräldrar, vårdnadshavare och andra med ansvar för barnets omsorg.</a:t>
            </a:r>
          </a:p>
          <a:p>
            <a:endParaRPr lang="sv-SE" dirty="0">
              <a:solidFill>
                <a:schemeClr val="bg1"/>
              </a:solidFill>
            </a:endParaRPr>
          </a:p>
          <a:p>
            <a:r>
              <a:rPr lang="sv-SE" dirty="0">
                <a:solidFill>
                  <a:schemeClr val="bg1"/>
                </a:solidFill>
              </a:rPr>
              <a:t>Alla barn har rätt till ett värdigt och tryggt boende som ger goda förutsättningar för barnets hälsa och utveckling samt lek och läxläsning.</a:t>
            </a:r>
          </a:p>
          <a:p>
            <a:endParaRPr lang="sv-SE" dirty="0">
              <a:solidFill>
                <a:schemeClr val="bg1"/>
              </a:solidFill>
            </a:endParaRPr>
          </a:p>
          <a:p>
            <a:r>
              <a:rPr lang="sv-SE" dirty="0">
                <a:solidFill>
                  <a:schemeClr val="bg1"/>
                </a:solidFill>
              </a:rPr>
              <a:t>Alla barn har rätt till social trygghet och skälig levnadsstandard, vilket inkluderar ett värdigt boende, tillräckligt och näringsrik mat samt ändamålsenliga kläder och utrustning efter behov.</a:t>
            </a:r>
          </a:p>
          <a:p>
            <a:pPr algn="r"/>
            <a:r>
              <a:rPr lang="sv-SE" sz="1600" dirty="0">
                <a:solidFill>
                  <a:schemeClr val="bg1"/>
                </a:solidFill>
              </a:rPr>
              <a:t>(Barnkonventionen, artikel 5, 6, 9, 18, 24, 26, 27, 28 och 31)</a:t>
            </a:r>
          </a:p>
        </p:txBody>
      </p:sp>
      <p:sp>
        <p:nvSpPr>
          <p:cNvPr id="8" name="Ellips 7">
            <a:extLst>
              <a:ext uri="{FF2B5EF4-FFF2-40B4-BE49-F238E27FC236}">
                <a16:creationId xmlns:a16="http://schemas.microsoft.com/office/drawing/2014/main" id="{5C4519EE-FBF8-4548-8993-C39A0E8068D5}"/>
              </a:ext>
            </a:extLst>
          </p:cNvPr>
          <p:cNvSpPr/>
          <p:nvPr/>
        </p:nvSpPr>
        <p:spPr>
          <a:xfrm>
            <a:off x="5289213" y="189000"/>
            <a:ext cx="6480000" cy="6480000"/>
          </a:xfrm>
          <a:prstGeom prst="ellipse">
            <a:avLst/>
          </a:prstGeom>
          <a:noFill/>
          <a:ln w="57150">
            <a:solidFill>
              <a:srgbClr val="8000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2" name="Ellips 11">
            <a:extLst>
              <a:ext uri="{FF2B5EF4-FFF2-40B4-BE49-F238E27FC236}">
                <a16:creationId xmlns:a16="http://schemas.microsoft.com/office/drawing/2014/main" id="{F5E2D2DC-4AEA-436C-BE4E-A771D7A37CA5}"/>
              </a:ext>
            </a:extLst>
          </p:cNvPr>
          <p:cNvSpPr/>
          <p:nvPr/>
        </p:nvSpPr>
        <p:spPr>
          <a:xfrm>
            <a:off x="5195635" y="82544"/>
            <a:ext cx="6678000" cy="6678000"/>
          </a:xfrm>
          <a:prstGeom prst="ellipse">
            <a:avLst/>
          </a:prstGeom>
          <a:noFill/>
          <a:ln w="142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3" name="Ellips 12">
            <a:extLst>
              <a:ext uri="{FF2B5EF4-FFF2-40B4-BE49-F238E27FC236}">
                <a16:creationId xmlns:a16="http://schemas.microsoft.com/office/drawing/2014/main" id="{85169981-2BFD-4A50-86E4-1B519617C3A7}"/>
              </a:ext>
            </a:extLst>
          </p:cNvPr>
          <p:cNvSpPr/>
          <p:nvPr/>
        </p:nvSpPr>
        <p:spPr>
          <a:xfrm>
            <a:off x="573011" y="3819703"/>
            <a:ext cx="1440000" cy="1455737"/>
          </a:xfrm>
          <a:prstGeom prst="ellipse">
            <a:avLst/>
          </a:prstGeom>
          <a:solidFill>
            <a:srgbClr val="80001F">
              <a:alpha val="25098"/>
            </a:srgbClr>
          </a:solidFill>
          <a:ln>
            <a:solidFill>
              <a:srgbClr val="8000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980731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P spid="8" grpId="0" animBg="1"/>
      <p:bldP spid="1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DEA7ED8-C672-4EB7-8943-A3932058AD8E}"/>
              </a:ext>
            </a:extLst>
          </p:cNvPr>
          <p:cNvSpPr>
            <a:spLocks noGrp="1"/>
          </p:cNvSpPr>
          <p:nvPr>
            <p:ph type="title"/>
          </p:nvPr>
        </p:nvSpPr>
        <p:spPr>
          <a:xfrm>
            <a:off x="424970" y="10510"/>
            <a:ext cx="10815487" cy="1325563"/>
          </a:xfrm>
        </p:spPr>
        <p:txBody>
          <a:bodyPr/>
          <a:lstStyle/>
          <a:p>
            <a:r>
              <a:rPr lang="sv-SE" dirty="0"/>
              <a:t>Barnens bästa hjulet</a:t>
            </a:r>
          </a:p>
        </p:txBody>
      </p:sp>
      <p:pic>
        <p:nvPicPr>
          <p:cNvPr id="11" name="Platshållare för innehåll 4">
            <a:extLst>
              <a:ext uri="{FF2B5EF4-FFF2-40B4-BE49-F238E27FC236}">
                <a16:creationId xmlns:a16="http://schemas.microsoft.com/office/drawing/2014/main" id="{8956D676-177F-4ADB-A67A-2CF2F79E02E0}"/>
              </a:ext>
            </a:extLst>
          </p:cNvPr>
          <p:cNvPicPr preferRelativeResize="0">
            <a:picLocks/>
          </p:cNvPicPr>
          <p:nvPr/>
        </p:nvPicPr>
        <p:blipFill rotWithShape="1">
          <a:blip r:embed="rId3"/>
          <a:srcRect l="41423" t="43265" r="42292" b="28046"/>
          <a:stretch/>
        </p:blipFill>
        <p:spPr>
          <a:xfrm>
            <a:off x="137325" y="1028455"/>
            <a:ext cx="5040000" cy="5040000"/>
          </a:xfrm>
          <a:prstGeom prst="rect">
            <a:avLst/>
          </a:prstGeom>
        </p:spPr>
      </p:pic>
      <p:sp>
        <p:nvSpPr>
          <p:cNvPr id="9" name="textruta 8">
            <a:extLst>
              <a:ext uri="{FF2B5EF4-FFF2-40B4-BE49-F238E27FC236}">
                <a16:creationId xmlns:a16="http://schemas.microsoft.com/office/drawing/2014/main" id="{5B383CC7-A0A2-42F9-A370-71F6AE571397}"/>
              </a:ext>
            </a:extLst>
          </p:cNvPr>
          <p:cNvSpPr txBox="1"/>
          <p:nvPr/>
        </p:nvSpPr>
        <p:spPr>
          <a:xfrm>
            <a:off x="7787829" y="609257"/>
            <a:ext cx="1757524" cy="584775"/>
          </a:xfrm>
          <a:prstGeom prst="rect">
            <a:avLst/>
          </a:prstGeom>
          <a:noFill/>
        </p:spPr>
        <p:txBody>
          <a:bodyPr wrap="square" rtlCol="0">
            <a:spAutoFit/>
          </a:bodyPr>
          <a:lstStyle/>
          <a:p>
            <a:r>
              <a:rPr lang="sv-SE" sz="3200" b="1" dirty="0">
                <a:solidFill>
                  <a:srgbClr val="80001F"/>
                </a:solidFill>
              </a:rPr>
              <a:t>HEMMET</a:t>
            </a:r>
          </a:p>
        </p:txBody>
      </p:sp>
      <p:sp>
        <p:nvSpPr>
          <p:cNvPr id="10" name="textruta 9">
            <a:extLst>
              <a:ext uri="{FF2B5EF4-FFF2-40B4-BE49-F238E27FC236}">
                <a16:creationId xmlns:a16="http://schemas.microsoft.com/office/drawing/2014/main" id="{9873CBCF-5119-44BD-B592-A12B8B02F8C9}"/>
              </a:ext>
            </a:extLst>
          </p:cNvPr>
          <p:cNvSpPr txBox="1"/>
          <p:nvPr/>
        </p:nvSpPr>
        <p:spPr>
          <a:xfrm>
            <a:off x="5843224" y="1160212"/>
            <a:ext cx="5646735" cy="4324261"/>
          </a:xfrm>
          <a:prstGeom prst="rect">
            <a:avLst/>
          </a:prstGeom>
          <a:noFill/>
          <a:ln>
            <a:noFill/>
          </a:ln>
        </p:spPr>
        <p:txBody>
          <a:bodyPr wrap="square" rtlCol="0">
            <a:spAutoFit/>
          </a:bodyPr>
          <a:lstStyle/>
          <a:p>
            <a:pPr algn="ctr"/>
            <a:r>
              <a:rPr lang="sv-SE" sz="2400" b="1" dirty="0"/>
              <a:t>Att ha ett tryggt boende</a:t>
            </a:r>
            <a:br>
              <a:rPr lang="sv-SE" sz="1050" b="1" dirty="0"/>
            </a:br>
            <a:endParaRPr lang="sv-SE" sz="1200" dirty="0">
              <a:solidFill>
                <a:schemeClr val="accent6"/>
              </a:solidFill>
            </a:endParaRPr>
          </a:p>
          <a:p>
            <a:r>
              <a:rPr lang="sv-SE" sz="2400" dirty="0">
                <a:solidFill>
                  <a:schemeClr val="accent6"/>
                </a:solidFill>
              </a:rPr>
              <a:t>   </a:t>
            </a:r>
            <a:r>
              <a:rPr lang="sv-SE" sz="2400" dirty="0">
                <a:solidFill>
                  <a:srgbClr val="80001F"/>
                </a:solidFill>
              </a:rPr>
              <a:t>Detta innebär till exempel att:</a:t>
            </a:r>
          </a:p>
          <a:p>
            <a:pPr marL="176213" indent="-176213">
              <a:spcBef>
                <a:spcPts val="600"/>
              </a:spcBef>
              <a:spcAft>
                <a:spcPts val="600"/>
              </a:spcAft>
              <a:buFont typeface="Arial" panose="020B0604020202020204" pitchFamily="34" charset="0"/>
              <a:buChar char="•"/>
            </a:pPr>
            <a:r>
              <a:rPr lang="sv-SE" sz="2000" dirty="0"/>
              <a:t>Barnet har en plats eller flera platser som barnet kallar hemma, som är lämpligt och tryggt, samt anpassat utifrån barnets behov</a:t>
            </a:r>
          </a:p>
          <a:p>
            <a:pPr marL="176213" indent="-176213">
              <a:spcBef>
                <a:spcPts val="600"/>
              </a:spcBef>
              <a:spcAft>
                <a:spcPts val="600"/>
              </a:spcAft>
              <a:buFont typeface="Arial" panose="020B0604020202020204" pitchFamily="34" charset="0"/>
              <a:buChar char="•"/>
            </a:pPr>
            <a:r>
              <a:rPr lang="sv-SE" sz="2000" dirty="0"/>
              <a:t>Om barnet har flera hem har de vuxna positivt samarbete kring barnets omsorg, utveckling och uppfostran</a:t>
            </a:r>
          </a:p>
          <a:p>
            <a:pPr marL="176213" indent="-176213">
              <a:spcBef>
                <a:spcPts val="600"/>
              </a:spcBef>
              <a:spcAft>
                <a:spcPts val="600"/>
              </a:spcAft>
              <a:buFont typeface="Arial" panose="020B0604020202020204" pitchFamily="34" charset="0"/>
              <a:buChar char="•"/>
            </a:pPr>
            <a:r>
              <a:rPr lang="sv-SE" sz="2000" dirty="0"/>
              <a:t>Barnet har en egen vrå i sitt hem där det finns möjlighet till lugn och ro (trångboddhet)</a:t>
            </a:r>
          </a:p>
          <a:p>
            <a:pPr marL="176213" indent="-176213">
              <a:spcBef>
                <a:spcPts val="600"/>
              </a:spcBef>
              <a:spcAft>
                <a:spcPts val="600"/>
              </a:spcAft>
              <a:buFont typeface="Arial" panose="020B0604020202020204" pitchFamily="34" charset="0"/>
              <a:buChar char="•"/>
            </a:pPr>
            <a:r>
              <a:rPr lang="sv-SE" sz="2000" dirty="0"/>
              <a:t>Barnet kan ta hem kompisar</a:t>
            </a:r>
          </a:p>
        </p:txBody>
      </p:sp>
      <p:sp>
        <p:nvSpPr>
          <p:cNvPr id="8" name="Ellips 7">
            <a:extLst>
              <a:ext uri="{FF2B5EF4-FFF2-40B4-BE49-F238E27FC236}">
                <a16:creationId xmlns:a16="http://schemas.microsoft.com/office/drawing/2014/main" id="{5C4519EE-FBF8-4548-8993-C39A0E8068D5}"/>
              </a:ext>
            </a:extLst>
          </p:cNvPr>
          <p:cNvSpPr/>
          <p:nvPr/>
        </p:nvSpPr>
        <p:spPr>
          <a:xfrm>
            <a:off x="5300186" y="201071"/>
            <a:ext cx="6480000" cy="6480000"/>
          </a:xfrm>
          <a:prstGeom prst="ellipse">
            <a:avLst/>
          </a:prstGeom>
          <a:noFill/>
          <a:ln w="57150">
            <a:solidFill>
              <a:srgbClr val="8000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Ellips 6">
            <a:extLst>
              <a:ext uri="{FF2B5EF4-FFF2-40B4-BE49-F238E27FC236}">
                <a16:creationId xmlns:a16="http://schemas.microsoft.com/office/drawing/2014/main" id="{56C163E0-9D00-47E2-B157-64BE64539B98}"/>
              </a:ext>
            </a:extLst>
          </p:cNvPr>
          <p:cNvSpPr/>
          <p:nvPr/>
        </p:nvSpPr>
        <p:spPr>
          <a:xfrm>
            <a:off x="573011" y="3819703"/>
            <a:ext cx="1440000" cy="1455737"/>
          </a:xfrm>
          <a:prstGeom prst="ellipse">
            <a:avLst/>
          </a:prstGeom>
          <a:solidFill>
            <a:srgbClr val="80001F">
              <a:alpha val="25098"/>
            </a:srgbClr>
          </a:solidFill>
          <a:ln>
            <a:solidFill>
              <a:srgbClr val="8000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24239389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DEA7ED8-C672-4EB7-8943-A3932058AD8E}"/>
              </a:ext>
            </a:extLst>
          </p:cNvPr>
          <p:cNvSpPr>
            <a:spLocks noGrp="1"/>
          </p:cNvSpPr>
          <p:nvPr>
            <p:ph type="title"/>
          </p:nvPr>
        </p:nvSpPr>
        <p:spPr>
          <a:xfrm>
            <a:off x="429845" y="9174"/>
            <a:ext cx="11225816" cy="1325563"/>
          </a:xfrm>
        </p:spPr>
        <p:txBody>
          <a:bodyPr/>
          <a:lstStyle/>
          <a:p>
            <a:r>
              <a:rPr lang="sv-SE" dirty="0"/>
              <a:t>Barnens bästa hjulet</a:t>
            </a:r>
          </a:p>
        </p:txBody>
      </p:sp>
      <p:pic>
        <p:nvPicPr>
          <p:cNvPr id="11" name="Platshållare för innehåll 4">
            <a:extLst>
              <a:ext uri="{FF2B5EF4-FFF2-40B4-BE49-F238E27FC236}">
                <a16:creationId xmlns:a16="http://schemas.microsoft.com/office/drawing/2014/main" id="{8956D676-177F-4ADB-A67A-2CF2F79E02E0}"/>
              </a:ext>
            </a:extLst>
          </p:cNvPr>
          <p:cNvPicPr preferRelativeResize="0">
            <a:picLocks/>
          </p:cNvPicPr>
          <p:nvPr/>
        </p:nvPicPr>
        <p:blipFill rotWithShape="1">
          <a:blip r:embed="rId3"/>
          <a:srcRect l="41423" t="43265" r="42292" b="28046"/>
          <a:stretch/>
        </p:blipFill>
        <p:spPr>
          <a:xfrm>
            <a:off x="137325" y="1028455"/>
            <a:ext cx="5040000" cy="5040000"/>
          </a:xfrm>
          <a:prstGeom prst="rect">
            <a:avLst/>
          </a:prstGeom>
        </p:spPr>
      </p:pic>
      <p:sp>
        <p:nvSpPr>
          <p:cNvPr id="9" name="textruta 8">
            <a:extLst>
              <a:ext uri="{FF2B5EF4-FFF2-40B4-BE49-F238E27FC236}">
                <a16:creationId xmlns:a16="http://schemas.microsoft.com/office/drawing/2014/main" id="{5B383CC7-A0A2-42F9-A370-71F6AE571397}"/>
              </a:ext>
            </a:extLst>
          </p:cNvPr>
          <p:cNvSpPr txBox="1"/>
          <p:nvPr/>
        </p:nvSpPr>
        <p:spPr>
          <a:xfrm>
            <a:off x="7677211" y="844456"/>
            <a:ext cx="1756395" cy="584775"/>
          </a:xfrm>
          <a:prstGeom prst="rect">
            <a:avLst/>
          </a:prstGeom>
          <a:noFill/>
        </p:spPr>
        <p:txBody>
          <a:bodyPr wrap="square" rtlCol="0">
            <a:spAutoFit/>
          </a:bodyPr>
          <a:lstStyle/>
          <a:p>
            <a:r>
              <a:rPr lang="sv-SE" sz="3200" b="1" dirty="0">
                <a:solidFill>
                  <a:srgbClr val="80001F"/>
                </a:solidFill>
              </a:rPr>
              <a:t>HEMMET</a:t>
            </a:r>
          </a:p>
        </p:txBody>
      </p:sp>
      <p:sp>
        <p:nvSpPr>
          <p:cNvPr id="10" name="textruta 9">
            <a:extLst>
              <a:ext uri="{FF2B5EF4-FFF2-40B4-BE49-F238E27FC236}">
                <a16:creationId xmlns:a16="http://schemas.microsoft.com/office/drawing/2014/main" id="{9873CBCF-5119-44BD-B592-A12B8B02F8C9}"/>
              </a:ext>
            </a:extLst>
          </p:cNvPr>
          <p:cNvSpPr txBox="1"/>
          <p:nvPr/>
        </p:nvSpPr>
        <p:spPr>
          <a:xfrm>
            <a:off x="5988479" y="1526322"/>
            <a:ext cx="5393922" cy="3070071"/>
          </a:xfrm>
          <a:prstGeom prst="rect">
            <a:avLst/>
          </a:prstGeom>
          <a:noFill/>
          <a:ln>
            <a:noFill/>
          </a:ln>
        </p:spPr>
        <p:txBody>
          <a:bodyPr wrap="square" rtlCol="0">
            <a:spAutoFit/>
          </a:bodyPr>
          <a:lstStyle/>
          <a:p>
            <a:pPr algn="ctr"/>
            <a:r>
              <a:rPr lang="sv-SE" sz="2400" b="1" dirty="0"/>
              <a:t>Familjens ekonomi</a:t>
            </a:r>
            <a:br>
              <a:rPr lang="sv-SE" sz="900" b="1" dirty="0"/>
            </a:br>
            <a:endParaRPr lang="sv-SE" sz="1050" dirty="0">
              <a:solidFill>
                <a:schemeClr val="accent6"/>
              </a:solidFill>
            </a:endParaRPr>
          </a:p>
          <a:p>
            <a:pPr>
              <a:spcBef>
                <a:spcPts val="600"/>
              </a:spcBef>
              <a:spcAft>
                <a:spcPts val="600"/>
              </a:spcAft>
            </a:pPr>
            <a:r>
              <a:rPr lang="sv-SE" sz="2400" dirty="0">
                <a:solidFill>
                  <a:schemeClr val="accent6"/>
                </a:solidFill>
              </a:rPr>
              <a:t>   </a:t>
            </a:r>
            <a:r>
              <a:rPr lang="sv-SE" sz="2400" dirty="0">
                <a:solidFill>
                  <a:srgbClr val="80001F"/>
                </a:solidFill>
              </a:rPr>
              <a:t>Detta innebär till exempel att:</a:t>
            </a:r>
          </a:p>
          <a:p>
            <a:pPr marL="176213" indent="-176213">
              <a:spcBef>
                <a:spcPts val="600"/>
              </a:spcBef>
              <a:spcAft>
                <a:spcPts val="600"/>
              </a:spcAft>
              <a:buFont typeface="Arial" panose="020B0604020202020204" pitchFamily="34" charset="0"/>
              <a:buChar char="•"/>
            </a:pPr>
            <a:r>
              <a:rPr lang="sv-SE" sz="2000" dirty="0"/>
              <a:t>Barnet får sina grundläggande behov av t.ex. mat, kläder och lämpligt boende till godosedda</a:t>
            </a:r>
          </a:p>
          <a:p>
            <a:pPr marL="176213" indent="-176213">
              <a:spcBef>
                <a:spcPts val="600"/>
              </a:spcBef>
              <a:spcAft>
                <a:spcPts val="600"/>
              </a:spcAft>
              <a:buFont typeface="Arial" panose="020B0604020202020204" pitchFamily="34" charset="0"/>
              <a:buChar char="•"/>
            </a:pPr>
            <a:r>
              <a:rPr lang="sv-SE" sz="2000" dirty="0"/>
              <a:t>Barnet behöver inte oroa sig för familjens ekonomi</a:t>
            </a:r>
          </a:p>
          <a:p>
            <a:pPr marL="176213" indent="-176213">
              <a:spcBef>
                <a:spcPts val="600"/>
              </a:spcBef>
              <a:spcAft>
                <a:spcPts val="600"/>
              </a:spcAft>
              <a:buFont typeface="Arial" panose="020B0604020202020204" pitchFamily="34" charset="0"/>
              <a:buChar char="•"/>
            </a:pPr>
            <a:r>
              <a:rPr lang="sv-SE" sz="2000" dirty="0"/>
              <a:t>Barnet ges möjligheter till fritidsaktiviteter.</a:t>
            </a:r>
          </a:p>
        </p:txBody>
      </p:sp>
      <p:sp>
        <p:nvSpPr>
          <p:cNvPr id="8" name="Ellips 7">
            <a:extLst>
              <a:ext uri="{FF2B5EF4-FFF2-40B4-BE49-F238E27FC236}">
                <a16:creationId xmlns:a16="http://schemas.microsoft.com/office/drawing/2014/main" id="{5C4519EE-FBF8-4548-8993-C39A0E8068D5}"/>
              </a:ext>
            </a:extLst>
          </p:cNvPr>
          <p:cNvSpPr/>
          <p:nvPr/>
        </p:nvSpPr>
        <p:spPr>
          <a:xfrm>
            <a:off x="5315409" y="203355"/>
            <a:ext cx="6480000" cy="6480000"/>
          </a:xfrm>
          <a:prstGeom prst="ellipse">
            <a:avLst/>
          </a:prstGeom>
          <a:noFill/>
          <a:ln w="57150">
            <a:solidFill>
              <a:srgbClr val="8000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Ellips 6">
            <a:extLst>
              <a:ext uri="{FF2B5EF4-FFF2-40B4-BE49-F238E27FC236}">
                <a16:creationId xmlns:a16="http://schemas.microsoft.com/office/drawing/2014/main" id="{B4A77C6C-0180-409D-9132-7699979D2806}"/>
              </a:ext>
            </a:extLst>
          </p:cNvPr>
          <p:cNvSpPr/>
          <p:nvPr/>
        </p:nvSpPr>
        <p:spPr>
          <a:xfrm>
            <a:off x="573011" y="3819703"/>
            <a:ext cx="1440000" cy="1455737"/>
          </a:xfrm>
          <a:prstGeom prst="ellipse">
            <a:avLst/>
          </a:prstGeom>
          <a:solidFill>
            <a:srgbClr val="80001F">
              <a:alpha val="25098"/>
            </a:srgbClr>
          </a:solidFill>
          <a:ln>
            <a:solidFill>
              <a:srgbClr val="8000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32526023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DEA7ED8-C672-4EB7-8943-A3932058AD8E}"/>
              </a:ext>
            </a:extLst>
          </p:cNvPr>
          <p:cNvSpPr>
            <a:spLocks noGrp="1"/>
          </p:cNvSpPr>
          <p:nvPr>
            <p:ph type="title"/>
          </p:nvPr>
        </p:nvSpPr>
        <p:spPr>
          <a:xfrm>
            <a:off x="429845" y="9174"/>
            <a:ext cx="11225816" cy="1325563"/>
          </a:xfrm>
        </p:spPr>
        <p:txBody>
          <a:bodyPr/>
          <a:lstStyle/>
          <a:p>
            <a:r>
              <a:rPr lang="sv-SE" dirty="0"/>
              <a:t>Barnens bästa hjulet</a:t>
            </a:r>
          </a:p>
        </p:txBody>
      </p:sp>
      <p:pic>
        <p:nvPicPr>
          <p:cNvPr id="11" name="Platshållare för innehåll 4">
            <a:extLst>
              <a:ext uri="{FF2B5EF4-FFF2-40B4-BE49-F238E27FC236}">
                <a16:creationId xmlns:a16="http://schemas.microsoft.com/office/drawing/2014/main" id="{8956D676-177F-4ADB-A67A-2CF2F79E02E0}"/>
              </a:ext>
            </a:extLst>
          </p:cNvPr>
          <p:cNvPicPr preferRelativeResize="0">
            <a:picLocks/>
          </p:cNvPicPr>
          <p:nvPr/>
        </p:nvPicPr>
        <p:blipFill rotWithShape="1">
          <a:blip r:embed="rId3"/>
          <a:srcRect l="41423" t="43265" r="42292" b="28046"/>
          <a:stretch/>
        </p:blipFill>
        <p:spPr>
          <a:xfrm>
            <a:off x="137325" y="1028455"/>
            <a:ext cx="5040000" cy="5040000"/>
          </a:xfrm>
          <a:prstGeom prst="rect">
            <a:avLst/>
          </a:prstGeom>
        </p:spPr>
      </p:pic>
      <p:sp>
        <p:nvSpPr>
          <p:cNvPr id="9" name="textruta 8">
            <a:extLst>
              <a:ext uri="{FF2B5EF4-FFF2-40B4-BE49-F238E27FC236}">
                <a16:creationId xmlns:a16="http://schemas.microsoft.com/office/drawing/2014/main" id="{5B383CC7-A0A2-42F9-A370-71F6AE571397}"/>
              </a:ext>
            </a:extLst>
          </p:cNvPr>
          <p:cNvSpPr txBox="1"/>
          <p:nvPr/>
        </p:nvSpPr>
        <p:spPr>
          <a:xfrm>
            <a:off x="7677211" y="844456"/>
            <a:ext cx="1756395" cy="584775"/>
          </a:xfrm>
          <a:prstGeom prst="rect">
            <a:avLst/>
          </a:prstGeom>
          <a:noFill/>
        </p:spPr>
        <p:txBody>
          <a:bodyPr wrap="square" rtlCol="0">
            <a:spAutoFit/>
          </a:bodyPr>
          <a:lstStyle/>
          <a:p>
            <a:r>
              <a:rPr lang="sv-SE" sz="3200" b="1" dirty="0">
                <a:solidFill>
                  <a:srgbClr val="80001F"/>
                </a:solidFill>
              </a:rPr>
              <a:t>HEMMET</a:t>
            </a:r>
          </a:p>
        </p:txBody>
      </p:sp>
      <p:sp>
        <p:nvSpPr>
          <p:cNvPr id="10" name="textruta 9">
            <a:extLst>
              <a:ext uri="{FF2B5EF4-FFF2-40B4-BE49-F238E27FC236}">
                <a16:creationId xmlns:a16="http://schemas.microsoft.com/office/drawing/2014/main" id="{9873CBCF-5119-44BD-B592-A12B8B02F8C9}"/>
              </a:ext>
            </a:extLst>
          </p:cNvPr>
          <p:cNvSpPr txBox="1"/>
          <p:nvPr/>
        </p:nvSpPr>
        <p:spPr>
          <a:xfrm>
            <a:off x="5899991" y="1496826"/>
            <a:ext cx="5393922" cy="3954929"/>
          </a:xfrm>
          <a:prstGeom prst="rect">
            <a:avLst/>
          </a:prstGeom>
          <a:noFill/>
          <a:ln>
            <a:noFill/>
          </a:ln>
        </p:spPr>
        <p:txBody>
          <a:bodyPr wrap="square" rtlCol="0">
            <a:spAutoFit/>
          </a:bodyPr>
          <a:lstStyle/>
          <a:p>
            <a:pPr algn="ctr"/>
            <a:r>
              <a:rPr lang="sv-SE" sz="2400" b="1" dirty="0"/>
              <a:t>Barnets familjebakgrund</a:t>
            </a:r>
            <a:br>
              <a:rPr lang="sv-SE" sz="900" b="1" dirty="0"/>
            </a:br>
            <a:endParaRPr lang="sv-SE" sz="300" dirty="0">
              <a:solidFill>
                <a:schemeClr val="accent6"/>
              </a:solidFill>
            </a:endParaRPr>
          </a:p>
          <a:p>
            <a:pPr>
              <a:spcBef>
                <a:spcPts val="300"/>
              </a:spcBef>
              <a:spcAft>
                <a:spcPts val="300"/>
              </a:spcAft>
            </a:pPr>
            <a:r>
              <a:rPr lang="sv-SE" sz="2400" dirty="0">
                <a:solidFill>
                  <a:schemeClr val="accent6"/>
                </a:solidFill>
              </a:rPr>
              <a:t>   </a:t>
            </a:r>
            <a:r>
              <a:rPr lang="sv-SE" sz="2400" dirty="0">
                <a:solidFill>
                  <a:srgbClr val="80001F"/>
                </a:solidFill>
              </a:rPr>
              <a:t>Detta innebär till exempel att:</a:t>
            </a:r>
          </a:p>
          <a:p>
            <a:pPr marL="176213" indent="-176213">
              <a:spcBef>
                <a:spcPts val="600"/>
              </a:spcBef>
              <a:spcAft>
                <a:spcPts val="600"/>
              </a:spcAft>
              <a:buFont typeface="Arial" panose="020B0604020202020204" pitchFamily="34" charset="0"/>
              <a:buChar char="•"/>
            </a:pPr>
            <a:r>
              <a:rPr lang="sv-SE" sz="2000" dirty="0"/>
              <a:t>Barnet har en trygg uppväxt med sin familj, så länge detta är förenligt med barnets bästa</a:t>
            </a:r>
          </a:p>
          <a:p>
            <a:pPr marL="176213" indent="-176213">
              <a:spcBef>
                <a:spcPts val="600"/>
              </a:spcBef>
              <a:spcAft>
                <a:spcPts val="600"/>
              </a:spcAft>
              <a:buFont typeface="Arial" panose="020B0604020202020204" pitchFamily="34" charset="0"/>
              <a:buChar char="•"/>
            </a:pPr>
            <a:r>
              <a:rPr lang="sv-SE" sz="2000" dirty="0"/>
              <a:t>Barnet har tillgång till sin historia och familjebakgrund</a:t>
            </a:r>
          </a:p>
          <a:p>
            <a:pPr marL="176213" indent="-176213">
              <a:spcBef>
                <a:spcPts val="600"/>
              </a:spcBef>
              <a:spcAft>
                <a:spcPts val="600"/>
              </a:spcAft>
              <a:buFont typeface="Arial" panose="020B0604020202020204" pitchFamily="34" charset="0"/>
              <a:buChar char="•"/>
            </a:pPr>
            <a:r>
              <a:rPr lang="sv-SE" sz="2000" dirty="0"/>
              <a:t>Barnet ska ha möjlighet till stöttning och uppmuntran i studier</a:t>
            </a:r>
          </a:p>
          <a:p>
            <a:pPr marL="176213" indent="-176213">
              <a:spcBef>
                <a:spcPts val="600"/>
              </a:spcBef>
              <a:spcAft>
                <a:spcPts val="600"/>
              </a:spcAft>
              <a:buFont typeface="Arial" panose="020B0604020202020204" pitchFamily="34" charset="0"/>
              <a:buChar char="•"/>
            </a:pPr>
            <a:r>
              <a:rPr lang="sv-SE" sz="2000" dirty="0"/>
              <a:t>Barnet ska ha förutsättningar för att hantera parallella världar, t.ex. flera familjer och kulturer</a:t>
            </a:r>
          </a:p>
        </p:txBody>
      </p:sp>
      <p:sp>
        <p:nvSpPr>
          <p:cNvPr id="8" name="Ellips 7">
            <a:extLst>
              <a:ext uri="{FF2B5EF4-FFF2-40B4-BE49-F238E27FC236}">
                <a16:creationId xmlns:a16="http://schemas.microsoft.com/office/drawing/2014/main" id="{5C4519EE-FBF8-4548-8993-C39A0E8068D5}"/>
              </a:ext>
            </a:extLst>
          </p:cNvPr>
          <p:cNvSpPr/>
          <p:nvPr/>
        </p:nvSpPr>
        <p:spPr>
          <a:xfrm>
            <a:off x="5315409" y="203355"/>
            <a:ext cx="6480000" cy="6480000"/>
          </a:xfrm>
          <a:prstGeom prst="ellipse">
            <a:avLst/>
          </a:prstGeom>
          <a:noFill/>
          <a:ln w="57150">
            <a:solidFill>
              <a:srgbClr val="8000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Ellips 6">
            <a:extLst>
              <a:ext uri="{FF2B5EF4-FFF2-40B4-BE49-F238E27FC236}">
                <a16:creationId xmlns:a16="http://schemas.microsoft.com/office/drawing/2014/main" id="{7C2754F3-096C-420E-B2D0-7700507F9CD9}"/>
              </a:ext>
            </a:extLst>
          </p:cNvPr>
          <p:cNvSpPr/>
          <p:nvPr/>
        </p:nvSpPr>
        <p:spPr>
          <a:xfrm>
            <a:off x="573011" y="3819703"/>
            <a:ext cx="1440000" cy="1455737"/>
          </a:xfrm>
          <a:prstGeom prst="ellipse">
            <a:avLst/>
          </a:prstGeom>
          <a:solidFill>
            <a:srgbClr val="80001F">
              <a:alpha val="25098"/>
            </a:srgbClr>
          </a:solidFill>
          <a:ln>
            <a:solidFill>
              <a:srgbClr val="8000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33091932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DEA7ED8-C672-4EB7-8943-A3932058AD8E}"/>
              </a:ext>
            </a:extLst>
          </p:cNvPr>
          <p:cNvSpPr>
            <a:spLocks noGrp="1"/>
          </p:cNvSpPr>
          <p:nvPr>
            <p:ph type="title"/>
          </p:nvPr>
        </p:nvSpPr>
        <p:spPr>
          <a:xfrm>
            <a:off x="422787" y="2857"/>
            <a:ext cx="11189109" cy="1325563"/>
          </a:xfrm>
        </p:spPr>
        <p:txBody>
          <a:bodyPr/>
          <a:lstStyle/>
          <a:p>
            <a:r>
              <a:rPr lang="sv-SE" dirty="0"/>
              <a:t>Barnens bästa hjulet</a:t>
            </a:r>
          </a:p>
        </p:txBody>
      </p:sp>
      <p:pic>
        <p:nvPicPr>
          <p:cNvPr id="11" name="Platshållare för innehåll 4">
            <a:extLst>
              <a:ext uri="{FF2B5EF4-FFF2-40B4-BE49-F238E27FC236}">
                <a16:creationId xmlns:a16="http://schemas.microsoft.com/office/drawing/2014/main" id="{8956D676-177F-4ADB-A67A-2CF2F79E02E0}"/>
              </a:ext>
            </a:extLst>
          </p:cNvPr>
          <p:cNvPicPr preferRelativeResize="0">
            <a:picLocks/>
          </p:cNvPicPr>
          <p:nvPr/>
        </p:nvPicPr>
        <p:blipFill rotWithShape="1">
          <a:blip r:embed="rId3"/>
          <a:srcRect l="41423" t="43265" r="42292" b="28046"/>
          <a:stretch/>
        </p:blipFill>
        <p:spPr>
          <a:xfrm>
            <a:off x="137325" y="1028455"/>
            <a:ext cx="5040000" cy="5040000"/>
          </a:xfrm>
          <a:prstGeom prst="rect">
            <a:avLst/>
          </a:prstGeom>
        </p:spPr>
      </p:pic>
      <p:sp>
        <p:nvSpPr>
          <p:cNvPr id="9" name="textruta 8">
            <a:extLst>
              <a:ext uri="{FF2B5EF4-FFF2-40B4-BE49-F238E27FC236}">
                <a16:creationId xmlns:a16="http://schemas.microsoft.com/office/drawing/2014/main" id="{5B383CC7-A0A2-42F9-A370-71F6AE571397}"/>
              </a:ext>
            </a:extLst>
          </p:cNvPr>
          <p:cNvSpPr txBox="1"/>
          <p:nvPr/>
        </p:nvSpPr>
        <p:spPr>
          <a:xfrm>
            <a:off x="7375542" y="687560"/>
            <a:ext cx="2307340" cy="584775"/>
          </a:xfrm>
          <a:prstGeom prst="rect">
            <a:avLst/>
          </a:prstGeom>
          <a:noFill/>
        </p:spPr>
        <p:txBody>
          <a:bodyPr wrap="square" rtlCol="0">
            <a:spAutoFit/>
          </a:bodyPr>
          <a:lstStyle/>
          <a:p>
            <a:r>
              <a:rPr lang="sv-SE" sz="3200" b="1" dirty="0">
                <a:solidFill>
                  <a:srgbClr val="A064AA"/>
                </a:solidFill>
              </a:rPr>
              <a:t>RELATIONER</a:t>
            </a:r>
          </a:p>
        </p:txBody>
      </p:sp>
      <p:sp>
        <p:nvSpPr>
          <p:cNvPr id="10" name="textruta 9">
            <a:extLst>
              <a:ext uri="{FF2B5EF4-FFF2-40B4-BE49-F238E27FC236}">
                <a16:creationId xmlns:a16="http://schemas.microsoft.com/office/drawing/2014/main" id="{9873CBCF-5119-44BD-B592-A12B8B02F8C9}"/>
              </a:ext>
            </a:extLst>
          </p:cNvPr>
          <p:cNvSpPr txBox="1"/>
          <p:nvPr/>
        </p:nvSpPr>
        <p:spPr>
          <a:xfrm>
            <a:off x="5874502" y="1928827"/>
            <a:ext cx="5309419" cy="2985433"/>
          </a:xfrm>
          <a:prstGeom prst="rect">
            <a:avLst/>
          </a:prstGeom>
          <a:solidFill>
            <a:srgbClr val="A064AA"/>
          </a:solidFill>
        </p:spPr>
        <p:txBody>
          <a:bodyPr wrap="square" rtlCol="0">
            <a:spAutoFit/>
          </a:bodyPr>
          <a:lstStyle/>
          <a:p>
            <a:r>
              <a:rPr lang="sv-SE" sz="2400" dirty="0">
                <a:solidFill>
                  <a:schemeClr val="bg1"/>
                </a:solidFill>
              </a:rPr>
              <a:t>Goda relationer är viktigt för barn i deras utveckling, mående och i samhället.</a:t>
            </a:r>
          </a:p>
          <a:p>
            <a:endParaRPr lang="sv-SE" sz="2400" dirty="0">
              <a:solidFill>
                <a:schemeClr val="bg1"/>
              </a:solidFill>
            </a:endParaRPr>
          </a:p>
          <a:p>
            <a:r>
              <a:rPr lang="sv-SE" sz="2400" dirty="0">
                <a:solidFill>
                  <a:schemeClr val="bg1"/>
                </a:solidFill>
              </a:rPr>
              <a:t>För barn är samspel med andra, att känna sig accepterad och få stöd och stöttning viktigt för goda förutsättningar för barnets utveckling.</a:t>
            </a:r>
          </a:p>
          <a:p>
            <a:pPr algn="r"/>
            <a:r>
              <a:rPr lang="sv-SE" sz="2000" dirty="0">
                <a:solidFill>
                  <a:schemeClr val="bg1"/>
                </a:solidFill>
              </a:rPr>
              <a:t>(Barnkonventionen, artikel 6, 9, 18 och 29)</a:t>
            </a:r>
          </a:p>
        </p:txBody>
      </p:sp>
      <p:sp>
        <p:nvSpPr>
          <p:cNvPr id="8" name="Ellips 7">
            <a:extLst>
              <a:ext uri="{FF2B5EF4-FFF2-40B4-BE49-F238E27FC236}">
                <a16:creationId xmlns:a16="http://schemas.microsoft.com/office/drawing/2014/main" id="{5C4519EE-FBF8-4548-8993-C39A0E8068D5}"/>
              </a:ext>
            </a:extLst>
          </p:cNvPr>
          <p:cNvSpPr/>
          <p:nvPr/>
        </p:nvSpPr>
        <p:spPr>
          <a:xfrm>
            <a:off x="5289213" y="189000"/>
            <a:ext cx="6480000" cy="6480000"/>
          </a:xfrm>
          <a:prstGeom prst="ellipse">
            <a:avLst/>
          </a:prstGeom>
          <a:noFill/>
          <a:ln w="57150">
            <a:solidFill>
              <a:srgbClr val="A064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2" name="Ellips 11">
            <a:extLst>
              <a:ext uri="{FF2B5EF4-FFF2-40B4-BE49-F238E27FC236}">
                <a16:creationId xmlns:a16="http://schemas.microsoft.com/office/drawing/2014/main" id="{F5E2D2DC-4AEA-436C-BE4E-A771D7A37CA5}"/>
              </a:ext>
            </a:extLst>
          </p:cNvPr>
          <p:cNvSpPr/>
          <p:nvPr/>
        </p:nvSpPr>
        <p:spPr>
          <a:xfrm>
            <a:off x="5195635" y="82544"/>
            <a:ext cx="6678000" cy="6678000"/>
          </a:xfrm>
          <a:prstGeom prst="ellipse">
            <a:avLst/>
          </a:prstGeom>
          <a:noFill/>
          <a:ln w="142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3" name="Ellips 12">
            <a:extLst>
              <a:ext uri="{FF2B5EF4-FFF2-40B4-BE49-F238E27FC236}">
                <a16:creationId xmlns:a16="http://schemas.microsoft.com/office/drawing/2014/main" id="{4D2CC7A2-EBE0-4E2F-83D0-E702C5F4C1A3}"/>
              </a:ext>
            </a:extLst>
          </p:cNvPr>
          <p:cNvSpPr/>
          <p:nvPr/>
        </p:nvSpPr>
        <p:spPr>
          <a:xfrm>
            <a:off x="211879" y="2366718"/>
            <a:ext cx="1440000" cy="1455737"/>
          </a:xfrm>
          <a:prstGeom prst="ellipse">
            <a:avLst/>
          </a:prstGeom>
          <a:solidFill>
            <a:srgbClr val="A064AA">
              <a:alpha val="25098"/>
            </a:srgbClr>
          </a:solidFill>
          <a:ln>
            <a:solidFill>
              <a:srgbClr val="A064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3930512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P spid="8" grpId="0" animBg="1"/>
      <p:bldP spid="1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DEA7ED8-C672-4EB7-8943-A3932058AD8E}"/>
              </a:ext>
            </a:extLst>
          </p:cNvPr>
          <p:cNvSpPr>
            <a:spLocks noGrp="1"/>
          </p:cNvSpPr>
          <p:nvPr>
            <p:ph type="title"/>
          </p:nvPr>
        </p:nvSpPr>
        <p:spPr>
          <a:xfrm>
            <a:off x="424970" y="10510"/>
            <a:ext cx="10815487" cy="1325563"/>
          </a:xfrm>
        </p:spPr>
        <p:txBody>
          <a:bodyPr/>
          <a:lstStyle/>
          <a:p>
            <a:r>
              <a:rPr lang="sv-SE" dirty="0"/>
              <a:t>Barnens bästa hjulet</a:t>
            </a:r>
          </a:p>
        </p:txBody>
      </p:sp>
      <p:pic>
        <p:nvPicPr>
          <p:cNvPr id="11" name="Platshållare för innehåll 4">
            <a:extLst>
              <a:ext uri="{FF2B5EF4-FFF2-40B4-BE49-F238E27FC236}">
                <a16:creationId xmlns:a16="http://schemas.microsoft.com/office/drawing/2014/main" id="{8956D676-177F-4ADB-A67A-2CF2F79E02E0}"/>
              </a:ext>
            </a:extLst>
          </p:cNvPr>
          <p:cNvPicPr preferRelativeResize="0">
            <a:picLocks/>
          </p:cNvPicPr>
          <p:nvPr/>
        </p:nvPicPr>
        <p:blipFill rotWithShape="1">
          <a:blip r:embed="rId3"/>
          <a:srcRect l="41423" t="43265" r="42292" b="28046"/>
          <a:stretch/>
        </p:blipFill>
        <p:spPr>
          <a:xfrm>
            <a:off x="137325" y="1028455"/>
            <a:ext cx="5040000" cy="5040000"/>
          </a:xfrm>
          <a:prstGeom prst="rect">
            <a:avLst/>
          </a:prstGeom>
        </p:spPr>
      </p:pic>
      <p:sp>
        <p:nvSpPr>
          <p:cNvPr id="9" name="textruta 8">
            <a:extLst>
              <a:ext uri="{FF2B5EF4-FFF2-40B4-BE49-F238E27FC236}">
                <a16:creationId xmlns:a16="http://schemas.microsoft.com/office/drawing/2014/main" id="{5B383CC7-A0A2-42F9-A370-71F6AE571397}"/>
              </a:ext>
            </a:extLst>
          </p:cNvPr>
          <p:cNvSpPr txBox="1"/>
          <p:nvPr/>
        </p:nvSpPr>
        <p:spPr>
          <a:xfrm>
            <a:off x="7369712" y="609257"/>
            <a:ext cx="2340948" cy="584775"/>
          </a:xfrm>
          <a:prstGeom prst="rect">
            <a:avLst/>
          </a:prstGeom>
          <a:noFill/>
        </p:spPr>
        <p:txBody>
          <a:bodyPr wrap="square" rtlCol="0">
            <a:spAutoFit/>
          </a:bodyPr>
          <a:lstStyle/>
          <a:p>
            <a:r>
              <a:rPr lang="sv-SE" sz="3200" b="1" dirty="0">
                <a:solidFill>
                  <a:srgbClr val="A064AA"/>
                </a:solidFill>
              </a:rPr>
              <a:t>RELATIONER</a:t>
            </a:r>
          </a:p>
        </p:txBody>
      </p:sp>
      <p:sp>
        <p:nvSpPr>
          <p:cNvPr id="10" name="textruta 9">
            <a:extLst>
              <a:ext uri="{FF2B5EF4-FFF2-40B4-BE49-F238E27FC236}">
                <a16:creationId xmlns:a16="http://schemas.microsoft.com/office/drawing/2014/main" id="{9873CBCF-5119-44BD-B592-A12B8B02F8C9}"/>
              </a:ext>
            </a:extLst>
          </p:cNvPr>
          <p:cNvSpPr txBox="1"/>
          <p:nvPr/>
        </p:nvSpPr>
        <p:spPr>
          <a:xfrm>
            <a:off x="5843224" y="1192873"/>
            <a:ext cx="5646735" cy="4257576"/>
          </a:xfrm>
          <a:prstGeom prst="rect">
            <a:avLst/>
          </a:prstGeom>
          <a:noFill/>
          <a:ln>
            <a:noFill/>
          </a:ln>
        </p:spPr>
        <p:txBody>
          <a:bodyPr wrap="square" rtlCol="0">
            <a:spAutoFit/>
          </a:bodyPr>
          <a:lstStyle/>
          <a:p>
            <a:pPr algn="ctr"/>
            <a:r>
              <a:rPr lang="sv-SE" sz="2000" b="1" dirty="0"/>
              <a:t>Att kunna samspela med andra</a:t>
            </a:r>
            <a:br>
              <a:rPr lang="sv-SE" sz="1000" b="1" dirty="0"/>
            </a:br>
            <a:endParaRPr lang="sv-SE" sz="1100" dirty="0">
              <a:solidFill>
                <a:schemeClr val="accent6"/>
              </a:solidFill>
            </a:endParaRPr>
          </a:p>
          <a:p>
            <a:r>
              <a:rPr lang="sv-SE" sz="2000" dirty="0">
                <a:solidFill>
                  <a:schemeClr val="accent6"/>
                </a:solidFill>
              </a:rPr>
              <a:t>   </a:t>
            </a:r>
            <a:r>
              <a:rPr lang="sv-SE" sz="2000" dirty="0">
                <a:solidFill>
                  <a:srgbClr val="A064AA"/>
                </a:solidFill>
              </a:rPr>
              <a:t>Detta innebär till exempel att:</a:t>
            </a:r>
          </a:p>
          <a:p>
            <a:pPr marL="176213" indent="-176213">
              <a:spcBef>
                <a:spcPts val="200"/>
              </a:spcBef>
              <a:spcAft>
                <a:spcPts val="200"/>
              </a:spcAft>
              <a:buFont typeface="Arial" panose="020B0604020202020204" pitchFamily="34" charset="0"/>
              <a:buChar char="•"/>
            </a:pPr>
            <a:r>
              <a:rPr lang="sv-SE" dirty="0"/>
              <a:t>Barnet kan skapa kontakt och vara social</a:t>
            </a:r>
          </a:p>
          <a:p>
            <a:pPr marL="176213" indent="-176213">
              <a:spcBef>
                <a:spcPts val="200"/>
              </a:spcBef>
              <a:spcAft>
                <a:spcPts val="200"/>
              </a:spcAft>
              <a:buFont typeface="Arial" panose="020B0604020202020204" pitchFamily="34" charset="0"/>
              <a:buChar char="•"/>
            </a:pPr>
            <a:r>
              <a:rPr lang="sv-SE" dirty="0"/>
              <a:t>Barnet visar empati, lyssnar och är intresserad av andra</a:t>
            </a:r>
          </a:p>
          <a:p>
            <a:pPr marL="176213" indent="-176213">
              <a:spcBef>
                <a:spcPts val="200"/>
              </a:spcBef>
              <a:spcAft>
                <a:spcPts val="200"/>
              </a:spcAft>
              <a:buFont typeface="Arial" panose="020B0604020202020204" pitchFamily="34" charset="0"/>
              <a:buChar char="•"/>
            </a:pPr>
            <a:r>
              <a:rPr lang="sv-SE" dirty="0"/>
              <a:t>Barnet visar andra respekt, t.ex. genom sitt bemötande och språkbruk</a:t>
            </a:r>
          </a:p>
          <a:p>
            <a:pPr marL="176213" indent="-176213">
              <a:spcBef>
                <a:spcPts val="200"/>
              </a:spcBef>
              <a:spcAft>
                <a:spcPts val="200"/>
              </a:spcAft>
              <a:buFont typeface="Arial" panose="020B0604020202020204" pitchFamily="34" charset="0"/>
              <a:buChar char="•"/>
            </a:pPr>
            <a:r>
              <a:rPr lang="sv-SE" dirty="0"/>
              <a:t>Barnet har positiva relationer med kompisar och har möjlighet att vara med sina kompisar</a:t>
            </a:r>
          </a:p>
          <a:p>
            <a:pPr marL="176213" indent="-176213">
              <a:spcBef>
                <a:spcPts val="200"/>
              </a:spcBef>
              <a:spcAft>
                <a:spcPts val="200"/>
              </a:spcAft>
              <a:buFont typeface="Arial" panose="020B0604020202020204" pitchFamily="34" charset="0"/>
              <a:buChar char="•"/>
            </a:pPr>
            <a:r>
              <a:rPr lang="sv-SE" dirty="0"/>
              <a:t>Barnet förstår och kan hantera krav samt förväntningar från omgivningen</a:t>
            </a:r>
          </a:p>
          <a:p>
            <a:pPr marL="176213" indent="-176213">
              <a:spcBef>
                <a:spcPts val="200"/>
              </a:spcBef>
              <a:spcAft>
                <a:spcPts val="200"/>
              </a:spcAft>
              <a:buFont typeface="Arial" panose="020B0604020202020204" pitchFamily="34" charset="0"/>
              <a:buChar char="•"/>
            </a:pPr>
            <a:r>
              <a:rPr lang="sv-SE" dirty="0"/>
              <a:t>Barnet har förmåga till gränssättande och fysisk integritet</a:t>
            </a:r>
          </a:p>
          <a:p>
            <a:pPr marL="176213" indent="-176213">
              <a:spcBef>
                <a:spcPts val="200"/>
              </a:spcBef>
              <a:spcAft>
                <a:spcPts val="200"/>
              </a:spcAft>
              <a:buFont typeface="Arial" panose="020B0604020202020204" pitchFamily="34" charset="0"/>
              <a:buChar char="•"/>
            </a:pPr>
            <a:r>
              <a:rPr lang="sv-SE" dirty="0"/>
              <a:t>Barnet kan hantera konflikter på ett bra sätt</a:t>
            </a:r>
          </a:p>
        </p:txBody>
      </p:sp>
      <p:sp>
        <p:nvSpPr>
          <p:cNvPr id="8" name="Ellips 7">
            <a:extLst>
              <a:ext uri="{FF2B5EF4-FFF2-40B4-BE49-F238E27FC236}">
                <a16:creationId xmlns:a16="http://schemas.microsoft.com/office/drawing/2014/main" id="{5C4519EE-FBF8-4548-8993-C39A0E8068D5}"/>
              </a:ext>
            </a:extLst>
          </p:cNvPr>
          <p:cNvSpPr/>
          <p:nvPr/>
        </p:nvSpPr>
        <p:spPr>
          <a:xfrm>
            <a:off x="5300186" y="201071"/>
            <a:ext cx="6480000" cy="6480000"/>
          </a:xfrm>
          <a:prstGeom prst="ellipse">
            <a:avLst/>
          </a:prstGeom>
          <a:noFill/>
          <a:ln w="57150">
            <a:solidFill>
              <a:srgbClr val="A064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Ellips 6">
            <a:extLst>
              <a:ext uri="{FF2B5EF4-FFF2-40B4-BE49-F238E27FC236}">
                <a16:creationId xmlns:a16="http://schemas.microsoft.com/office/drawing/2014/main" id="{76F73857-B8D5-4840-87A1-1686567BC342}"/>
              </a:ext>
            </a:extLst>
          </p:cNvPr>
          <p:cNvSpPr/>
          <p:nvPr/>
        </p:nvSpPr>
        <p:spPr>
          <a:xfrm>
            <a:off x="211879" y="2366718"/>
            <a:ext cx="1440000" cy="1455737"/>
          </a:xfrm>
          <a:prstGeom prst="ellipse">
            <a:avLst/>
          </a:prstGeom>
          <a:solidFill>
            <a:srgbClr val="A064AA">
              <a:alpha val="25098"/>
            </a:srgbClr>
          </a:solidFill>
          <a:ln>
            <a:solidFill>
              <a:srgbClr val="A064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1740451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DEA7ED8-C672-4EB7-8943-A3932058AD8E}"/>
              </a:ext>
            </a:extLst>
          </p:cNvPr>
          <p:cNvSpPr>
            <a:spLocks noGrp="1"/>
          </p:cNvSpPr>
          <p:nvPr>
            <p:ph type="title"/>
          </p:nvPr>
        </p:nvSpPr>
        <p:spPr>
          <a:xfrm>
            <a:off x="422787" y="2857"/>
            <a:ext cx="11189109" cy="1325563"/>
          </a:xfrm>
        </p:spPr>
        <p:txBody>
          <a:bodyPr/>
          <a:lstStyle/>
          <a:p>
            <a:r>
              <a:rPr lang="sv-SE" dirty="0"/>
              <a:t>Barnens bästa hjulet</a:t>
            </a:r>
          </a:p>
        </p:txBody>
      </p:sp>
      <p:pic>
        <p:nvPicPr>
          <p:cNvPr id="11" name="Platshållare för innehåll 4">
            <a:extLst>
              <a:ext uri="{FF2B5EF4-FFF2-40B4-BE49-F238E27FC236}">
                <a16:creationId xmlns:a16="http://schemas.microsoft.com/office/drawing/2014/main" id="{8956D676-177F-4ADB-A67A-2CF2F79E02E0}"/>
              </a:ext>
            </a:extLst>
          </p:cNvPr>
          <p:cNvPicPr preferRelativeResize="0">
            <a:picLocks/>
          </p:cNvPicPr>
          <p:nvPr/>
        </p:nvPicPr>
        <p:blipFill rotWithShape="1">
          <a:blip r:embed="rId3"/>
          <a:srcRect l="41423" t="43265" r="42292" b="28046"/>
          <a:stretch/>
        </p:blipFill>
        <p:spPr>
          <a:xfrm>
            <a:off x="137325" y="1028455"/>
            <a:ext cx="5040000" cy="5040000"/>
          </a:xfrm>
          <a:prstGeom prst="rect">
            <a:avLst/>
          </a:prstGeom>
        </p:spPr>
      </p:pic>
      <p:sp>
        <p:nvSpPr>
          <p:cNvPr id="9" name="textruta 8">
            <a:extLst>
              <a:ext uri="{FF2B5EF4-FFF2-40B4-BE49-F238E27FC236}">
                <a16:creationId xmlns:a16="http://schemas.microsoft.com/office/drawing/2014/main" id="{5B383CC7-A0A2-42F9-A370-71F6AE571397}"/>
              </a:ext>
            </a:extLst>
          </p:cNvPr>
          <p:cNvSpPr txBox="1"/>
          <p:nvPr/>
        </p:nvSpPr>
        <p:spPr>
          <a:xfrm>
            <a:off x="7816374" y="691588"/>
            <a:ext cx="1425678" cy="584775"/>
          </a:xfrm>
          <a:prstGeom prst="rect">
            <a:avLst/>
          </a:prstGeom>
          <a:noFill/>
        </p:spPr>
        <p:txBody>
          <a:bodyPr wrap="square" rtlCol="0">
            <a:spAutoFit/>
          </a:bodyPr>
          <a:lstStyle/>
          <a:p>
            <a:r>
              <a:rPr lang="sv-SE" sz="3200" b="1" dirty="0">
                <a:solidFill>
                  <a:schemeClr val="accent6"/>
                </a:solidFill>
              </a:rPr>
              <a:t>HÄLSA</a:t>
            </a:r>
          </a:p>
        </p:txBody>
      </p:sp>
      <p:sp>
        <p:nvSpPr>
          <p:cNvPr id="10" name="textruta 9">
            <a:extLst>
              <a:ext uri="{FF2B5EF4-FFF2-40B4-BE49-F238E27FC236}">
                <a16:creationId xmlns:a16="http://schemas.microsoft.com/office/drawing/2014/main" id="{9873CBCF-5119-44BD-B592-A12B8B02F8C9}"/>
              </a:ext>
            </a:extLst>
          </p:cNvPr>
          <p:cNvSpPr txBox="1"/>
          <p:nvPr/>
        </p:nvSpPr>
        <p:spPr>
          <a:xfrm>
            <a:off x="5874503" y="1325563"/>
            <a:ext cx="5309419" cy="4247317"/>
          </a:xfrm>
          <a:prstGeom prst="rect">
            <a:avLst/>
          </a:prstGeom>
          <a:solidFill>
            <a:srgbClr val="92D050"/>
          </a:solidFill>
        </p:spPr>
        <p:txBody>
          <a:bodyPr wrap="square" rtlCol="0">
            <a:spAutoFit/>
          </a:bodyPr>
          <a:lstStyle/>
          <a:p>
            <a:r>
              <a:rPr lang="sv-SE" dirty="0">
                <a:solidFill>
                  <a:schemeClr val="bg1"/>
                </a:solidFill>
              </a:rPr>
              <a:t>Alla barn har rätt till bästa uppnåeliga hälsa samt rätt till likvärdig tillgång till vård och behandling när så behövs. Rätten till goda förutsättningar för en optimal utveckling inkluderar goda levnadsvanor och att vi arbetar förebyggande med faktorer som kan vara skadliga för barnets hälsa.</a:t>
            </a:r>
          </a:p>
          <a:p>
            <a:endParaRPr lang="sv-SE" dirty="0">
              <a:solidFill>
                <a:schemeClr val="bg1"/>
              </a:solidFill>
            </a:endParaRPr>
          </a:p>
          <a:p>
            <a:r>
              <a:rPr lang="sv-SE" dirty="0">
                <a:solidFill>
                  <a:schemeClr val="bg1"/>
                </a:solidFill>
              </a:rPr>
              <a:t>Barnet har även rätt till information och material som är bra för dess sociala, andliga och moraliska välfärd samt fysiska och psykiska hälsa, anpassat till barnens mognad och individuella behov. Barn har rätt till stöd och rehabilitering om de har varit med om något traumatiskt, t.ex.. förlust av någon närstående, övergrepp, väld, flykt, katastrofer eller krig.</a:t>
            </a:r>
          </a:p>
          <a:p>
            <a:pPr algn="r"/>
            <a:r>
              <a:rPr lang="sv-SE" dirty="0">
                <a:solidFill>
                  <a:schemeClr val="bg1"/>
                </a:solidFill>
              </a:rPr>
              <a:t>(Barnkonventionen, artikel 6, 17, 24 och 39)</a:t>
            </a:r>
          </a:p>
        </p:txBody>
      </p:sp>
      <p:sp>
        <p:nvSpPr>
          <p:cNvPr id="8" name="Ellips 7">
            <a:extLst>
              <a:ext uri="{FF2B5EF4-FFF2-40B4-BE49-F238E27FC236}">
                <a16:creationId xmlns:a16="http://schemas.microsoft.com/office/drawing/2014/main" id="{5C4519EE-FBF8-4548-8993-C39A0E8068D5}"/>
              </a:ext>
            </a:extLst>
          </p:cNvPr>
          <p:cNvSpPr/>
          <p:nvPr/>
        </p:nvSpPr>
        <p:spPr>
          <a:xfrm>
            <a:off x="5289213" y="189000"/>
            <a:ext cx="6480000" cy="6480000"/>
          </a:xfrm>
          <a:prstGeom prst="ellipse">
            <a:avLst/>
          </a:prstGeom>
          <a:noFill/>
          <a:ln w="57150">
            <a:solidFill>
              <a:srgbClr val="83B8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2" name="Ellips 11">
            <a:extLst>
              <a:ext uri="{FF2B5EF4-FFF2-40B4-BE49-F238E27FC236}">
                <a16:creationId xmlns:a16="http://schemas.microsoft.com/office/drawing/2014/main" id="{F5E2D2DC-4AEA-436C-BE4E-A771D7A37CA5}"/>
              </a:ext>
            </a:extLst>
          </p:cNvPr>
          <p:cNvSpPr/>
          <p:nvPr/>
        </p:nvSpPr>
        <p:spPr>
          <a:xfrm>
            <a:off x="5195635" y="82544"/>
            <a:ext cx="6678000" cy="6678000"/>
          </a:xfrm>
          <a:prstGeom prst="ellipse">
            <a:avLst/>
          </a:prstGeom>
          <a:noFill/>
          <a:ln w="142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3" name="Ellips 2">
            <a:extLst>
              <a:ext uri="{FF2B5EF4-FFF2-40B4-BE49-F238E27FC236}">
                <a16:creationId xmlns:a16="http://schemas.microsoft.com/office/drawing/2014/main" id="{D341C515-F491-4B74-92CE-A36778E2A9AF}"/>
              </a:ext>
            </a:extLst>
          </p:cNvPr>
          <p:cNvSpPr/>
          <p:nvPr/>
        </p:nvSpPr>
        <p:spPr>
          <a:xfrm>
            <a:off x="2717800" y="1300163"/>
            <a:ext cx="1440000" cy="1455737"/>
          </a:xfrm>
          <a:prstGeom prst="ellipse">
            <a:avLst/>
          </a:prstGeom>
          <a:solidFill>
            <a:srgbClr val="92D050">
              <a:alpha val="25098"/>
            </a:srgbClr>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1188171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P spid="8" grpId="0" animBg="1"/>
      <p:bldP spid="1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DEA7ED8-C672-4EB7-8943-A3932058AD8E}"/>
              </a:ext>
            </a:extLst>
          </p:cNvPr>
          <p:cNvSpPr>
            <a:spLocks noGrp="1"/>
          </p:cNvSpPr>
          <p:nvPr>
            <p:ph type="title"/>
          </p:nvPr>
        </p:nvSpPr>
        <p:spPr>
          <a:xfrm>
            <a:off x="424970" y="10510"/>
            <a:ext cx="10815487" cy="1325563"/>
          </a:xfrm>
        </p:spPr>
        <p:txBody>
          <a:bodyPr/>
          <a:lstStyle/>
          <a:p>
            <a:r>
              <a:rPr lang="sv-SE" dirty="0"/>
              <a:t>Barnens bästa hjulet</a:t>
            </a:r>
          </a:p>
        </p:txBody>
      </p:sp>
      <p:pic>
        <p:nvPicPr>
          <p:cNvPr id="11" name="Platshållare för innehåll 4">
            <a:extLst>
              <a:ext uri="{FF2B5EF4-FFF2-40B4-BE49-F238E27FC236}">
                <a16:creationId xmlns:a16="http://schemas.microsoft.com/office/drawing/2014/main" id="{8956D676-177F-4ADB-A67A-2CF2F79E02E0}"/>
              </a:ext>
            </a:extLst>
          </p:cNvPr>
          <p:cNvPicPr preferRelativeResize="0">
            <a:picLocks/>
          </p:cNvPicPr>
          <p:nvPr/>
        </p:nvPicPr>
        <p:blipFill rotWithShape="1">
          <a:blip r:embed="rId3"/>
          <a:srcRect l="41423" t="43265" r="42292" b="28046"/>
          <a:stretch/>
        </p:blipFill>
        <p:spPr>
          <a:xfrm>
            <a:off x="137325" y="1028455"/>
            <a:ext cx="5040000" cy="5040000"/>
          </a:xfrm>
          <a:prstGeom prst="rect">
            <a:avLst/>
          </a:prstGeom>
        </p:spPr>
      </p:pic>
      <p:sp>
        <p:nvSpPr>
          <p:cNvPr id="9" name="textruta 8">
            <a:extLst>
              <a:ext uri="{FF2B5EF4-FFF2-40B4-BE49-F238E27FC236}">
                <a16:creationId xmlns:a16="http://schemas.microsoft.com/office/drawing/2014/main" id="{5B383CC7-A0A2-42F9-A370-71F6AE571397}"/>
              </a:ext>
            </a:extLst>
          </p:cNvPr>
          <p:cNvSpPr txBox="1"/>
          <p:nvPr/>
        </p:nvSpPr>
        <p:spPr>
          <a:xfrm>
            <a:off x="7369712" y="609257"/>
            <a:ext cx="2340948" cy="584775"/>
          </a:xfrm>
          <a:prstGeom prst="rect">
            <a:avLst/>
          </a:prstGeom>
          <a:noFill/>
        </p:spPr>
        <p:txBody>
          <a:bodyPr wrap="square" rtlCol="0">
            <a:spAutoFit/>
          </a:bodyPr>
          <a:lstStyle/>
          <a:p>
            <a:r>
              <a:rPr lang="sv-SE" sz="3200" b="1" dirty="0">
                <a:solidFill>
                  <a:srgbClr val="A064AA"/>
                </a:solidFill>
              </a:rPr>
              <a:t>RELATIONER</a:t>
            </a:r>
          </a:p>
        </p:txBody>
      </p:sp>
      <p:sp>
        <p:nvSpPr>
          <p:cNvPr id="10" name="textruta 9">
            <a:extLst>
              <a:ext uri="{FF2B5EF4-FFF2-40B4-BE49-F238E27FC236}">
                <a16:creationId xmlns:a16="http://schemas.microsoft.com/office/drawing/2014/main" id="{9873CBCF-5119-44BD-B592-A12B8B02F8C9}"/>
              </a:ext>
            </a:extLst>
          </p:cNvPr>
          <p:cNvSpPr txBox="1"/>
          <p:nvPr/>
        </p:nvSpPr>
        <p:spPr>
          <a:xfrm>
            <a:off x="5863586" y="1336073"/>
            <a:ext cx="5646735" cy="3924151"/>
          </a:xfrm>
          <a:prstGeom prst="rect">
            <a:avLst/>
          </a:prstGeom>
          <a:noFill/>
          <a:ln>
            <a:noFill/>
          </a:ln>
        </p:spPr>
        <p:txBody>
          <a:bodyPr wrap="square" rtlCol="0">
            <a:spAutoFit/>
          </a:bodyPr>
          <a:lstStyle/>
          <a:p>
            <a:pPr algn="ctr"/>
            <a:r>
              <a:rPr lang="sv-SE" sz="2800" b="1" dirty="0"/>
              <a:t>Att känna sig accepterad</a:t>
            </a:r>
            <a:br>
              <a:rPr lang="sv-SE" sz="1100" b="1" dirty="0"/>
            </a:br>
            <a:endParaRPr lang="sv-SE" sz="1400" dirty="0">
              <a:solidFill>
                <a:schemeClr val="accent6"/>
              </a:solidFill>
            </a:endParaRPr>
          </a:p>
          <a:p>
            <a:pPr>
              <a:spcBef>
                <a:spcPts val="600"/>
              </a:spcBef>
              <a:spcAft>
                <a:spcPts val="600"/>
              </a:spcAft>
            </a:pPr>
            <a:r>
              <a:rPr lang="sv-SE" sz="2800" dirty="0">
                <a:solidFill>
                  <a:srgbClr val="A064AA"/>
                </a:solidFill>
              </a:rPr>
              <a:t>Detta innebär till exempel att:</a:t>
            </a:r>
          </a:p>
          <a:p>
            <a:pPr marL="176213" indent="-176213">
              <a:spcBef>
                <a:spcPts val="600"/>
              </a:spcBef>
              <a:spcAft>
                <a:spcPts val="600"/>
              </a:spcAft>
              <a:buFont typeface="Arial" panose="020B0604020202020204" pitchFamily="34" charset="0"/>
              <a:buChar char="•"/>
            </a:pPr>
            <a:r>
              <a:rPr lang="sv-SE" sz="2400" dirty="0"/>
              <a:t>Barnet vågar och får vara sig själv</a:t>
            </a:r>
          </a:p>
          <a:p>
            <a:pPr marL="176213" indent="-176213">
              <a:spcBef>
                <a:spcPts val="600"/>
              </a:spcBef>
              <a:spcAft>
                <a:spcPts val="600"/>
              </a:spcAft>
              <a:buFont typeface="Arial" panose="020B0604020202020204" pitchFamily="34" charset="0"/>
              <a:buChar char="•"/>
            </a:pPr>
            <a:r>
              <a:rPr lang="sv-SE" sz="2400" dirty="0"/>
              <a:t>Barnet får vara med och deltar i sociala sammanhang i förskolan/skolan, på fritiden och i hemmet</a:t>
            </a:r>
          </a:p>
          <a:p>
            <a:pPr marL="176213" indent="-176213">
              <a:spcBef>
                <a:spcPts val="600"/>
              </a:spcBef>
              <a:spcAft>
                <a:spcPts val="600"/>
              </a:spcAft>
              <a:buFont typeface="Arial" panose="020B0604020202020204" pitchFamily="34" charset="0"/>
              <a:buChar char="•"/>
            </a:pPr>
            <a:r>
              <a:rPr lang="sv-SE" sz="2400" dirty="0"/>
              <a:t>Barnet känner sig accepterad, respekterad, sed och lyssnad på.</a:t>
            </a:r>
          </a:p>
        </p:txBody>
      </p:sp>
      <p:sp>
        <p:nvSpPr>
          <p:cNvPr id="8" name="Ellips 7">
            <a:extLst>
              <a:ext uri="{FF2B5EF4-FFF2-40B4-BE49-F238E27FC236}">
                <a16:creationId xmlns:a16="http://schemas.microsoft.com/office/drawing/2014/main" id="{5C4519EE-FBF8-4548-8993-C39A0E8068D5}"/>
              </a:ext>
            </a:extLst>
          </p:cNvPr>
          <p:cNvSpPr/>
          <p:nvPr/>
        </p:nvSpPr>
        <p:spPr>
          <a:xfrm>
            <a:off x="5300186" y="201071"/>
            <a:ext cx="6480000" cy="6480000"/>
          </a:xfrm>
          <a:prstGeom prst="ellipse">
            <a:avLst/>
          </a:prstGeom>
          <a:noFill/>
          <a:ln w="57150">
            <a:solidFill>
              <a:srgbClr val="A064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Ellips 6">
            <a:extLst>
              <a:ext uri="{FF2B5EF4-FFF2-40B4-BE49-F238E27FC236}">
                <a16:creationId xmlns:a16="http://schemas.microsoft.com/office/drawing/2014/main" id="{F76C5360-99C4-4ED0-A05C-0578E6A874A7}"/>
              </a:ext>
            </a:extLst>
          </p:cNvPr>
          <p:cNvSpPr/>
          <p:nvPr/>
        </p:nvSpPr>
        <p:spPr>
          <a:xfrm>
            <a:off x="211879" y="2366718"/>
            <a:ext cx="1440000" cy="1455737"/>
          </a:xfrm>
          <a:prstGeom prst="ellipse">
            <a:avLst/>
          </a:prstGeom>
          <a:solidFill>
            <a:srgbClr val="A064AA">
              <a:alpha val="25098"/>
            </a:srgbClr>
          </a:solidFill>
          <a:ln>
            <a:solidFill>
              <a:srgbClr val="A064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6047195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DEA7ED8-C672-4EB7-8943-A3932058AD8E}"/>
              </a:ext>
            </a:extLst>
          </p:cNvPr>
          <p:cNvSpPr>
            <a:spLocks noGrp="1"/>
          </p:cNvSpPr>
          <p:nvPr>
            <p:ph type="title"/>
          </p:nvPr>
        </p:nvSpPr>
        <p:spPr>
          <a:xfrm>
            <a:off x="424970" y="10510"/>
            <a:ext cx="10815487" cy="1325563"/>
          </a:xfrm>
        </p:spPr>
        <p:txBody>
          <a:bodyPr/>
          <a:lstStyle/>
          <a:p>
            <a:r>
              <a:rPr lang="sv-SE" dirty="0"/>
              <a:t>Barnens bästa hjulet</a:t>
            </a:r>
          </a:p>
        </p:txBody>
      </p:sp>
      <p:pic>
        <p:nvPicPr>
          <p:cNvPr id="11" name="Platshållare för innehåll 4">
            <a:extLst>
              <a:ext uri="{FF2B5EF4-FFF2-40B4-BE49-F238E27FC236}">
                <a16:creationId xmlns:a16="http://schemas.microsoft.com/office/drawing/2014/main" id="{8956D676-177F-4ADB-A67A-2CF2F79E02E0}"/>
              </a:ext>
            </a:extLst>
          </p:cNvPr>
          <p:cNvPicPr preferRelativeResize="0">
            <a:picLocks/>
          </p:cNvPicPr>
          <p:nvPr/>
        </p:nvPicPr>
        <p:blipFill rotWithShape="1">
          <a:blip r:embed="rId3"/>
          <a:srcRect l="41423" t="43265" r="42292" b="28046"/>
          <a:stretch/>
        </p:blipFill>
        <p:spPr>
          <a:xfrm>
            <a:off x="137325" y="1028455"/>
            <a:ext cx="5040000" cy="5040000"/>
          </a:xfrm>
          <a:prstGeom prst="rect">
            <a:avLst/>
          </a:prstGeom>
        </p:spPr>
      </p:pic>
      <p:sp>
        <p:nvSpPr>
          <p:cNvPr id="9" name="textruta 8">
            <a:extLst>
              <a:ext uri="{FF2B5EF4-FFF2-40B4-BE49-F238E27FC236}">
                <a16:creationId xmlns:a16="http://schemas.microsoft.com/office/drawing/2014/main" id="{5B383CC7-A0A2-42F9-A370-71F6AE571397}"/>
              </a:ext>
            </a:extLst>
          </p:cNvPr>
          <p:cNvSpPr txBox="1"/>
          <p:nvPr/>
        </p:nvSpPr>
        <p:spPr>
          <a:xfrm>
            <a:off x="7369712" y="609257"/>
            <a:ext cx="2340948" cy="584775"/>
          </a:xfrm>
          <a:prstGeom prst="rect">
            <a:avLst/>
          </a:prstGeom>
          <a:noFill/>
        </p:spPr>
        <p:txBody>
          <a:bodyPr wrap="square" rtlCol="0">
            <a:spAutoFit/>
          </a:bodyPr>
          <a:lstStyle/>
          <a:p>
            <a:r>
              <a:rPr lang="sv-SE" sz="3200" b="1" dirty="0">
                <a:solidFill>
                  <a:srgbClr val="A064AA"/>
                </a:solidFill>
              </a:rPr>
              <a:t>RELATIONER</a:t>
            </a:r>
          </a:p>
        </p:txBody>
      </p:sp>
      <p:sp>
        <p:nvSpPr>
          <p:cNvPr id="10" name="textruta 9">
            <a:extLst>
              <a:ext uri="{FF2B5EF4-FFF2-40B4-BE49-F238E27FC236}">
                <a16:creationId xmlns:a16="http://schemas.microsoft.com/office/drawing/2014/main" id="{9873CBCF-5119-44BD-B592-A12B8B02F8C9}"/>
              </a:ext>
            </a:extLst>
          </p:cNvPr>
          <p:cNvSpPr txBox="1"/>
          <p:nvPr/>
        </p:nvSpPr>
        <p:spPr>
          <a:xfrm>
            <a:off x="5863586" y="1336073"/>
            <a:ext cx="5646735" cy="3400931"/>
          </a:xfrm>
          <a:prstGeom prst="rect">
            <a:avLst/>
          </a:prstGeom>
          <a:noFill/>
          <a:ln>
            <a:noFill/>
          </a:ln>
        </p:spPr>
        <p:txBody>
          <a:bodyPr wrap="square" rtlCol="0">
            <a:spAutoFit/>
          </a:bodyPr>
          <a:lstStyle/>
          <a:p>
            <a:pPr algn="ctr"/>
            <a:r>
              <a:rPr lang="sv-SE" sz="2800" b="1" dirty="0"/>
              <a:t>Att få stöd och stöttning</a:t>
            </a:r>
            <a:br>
              <a:rPr lang="sv-SE" sz="1100" b="1" dirty="0"/>
            </a:br>
            <a:endParaRPr lang="sv-SE" sz="1400" dirty="0">
              <a:solidFill>
                <a:schemeClr val="accent6"/>
              </a:solidFill>
            </a:endParaRPr>
          </a:p>
          <a:p>
            <a:pPr>
              <a:spcBef>
                <a:spcPts val="600"/>
              </a:spcBef>
              <a:spcAft>
                <a:spcPts val="600"/>
              </a:spcAft>
            </a:pPr>
            <a:r>
              <a:rPr lang="sv-SE" sz="2800" dirty="0">
                <a:solidFill>
                  <a:srgbClr val="A064AA"/>
                </a:solidFill>
              </a:rPr>
              <a:t>Detta innebär till exempel att:</a:t>
            </a:r>
          </a:p>
          <a:p>
            <a:pPr marL="176213" indent="-176213">
              <a:spcBef>
                <a:spcPts val="600"/>
              </a:spcBef>
              <a:spcAft>
                <a:spcPts val="600"/>
              </a:spcAft>
              <a:buFont typeface="Arial" panose="020B0604020202020204" pitchFamily="34" charset="0"/>
              <a:buChar char="•"/>
            </a:pPr>
            <a:r>
              <a:rPr lang="sv-SE" sz="2400" dirty="0"/>
              <a:t>Barnet får hjälp att förstå konsekvenser av barnets handlingar och utvecklar en känsla för vad som är ett accepterat beteende</a:t>
            </a:r>
          </a:p>
          <a:p>
            <a:pPr marL="176213" indent="-176213">
              <a:spcBef>
                <a:spcPts val="600"/>
              </a:spcBef>
              <a:spcAft>
                <a:spcPts val="600"/>
              </a:spcAft>
              <a:buFont typeface="Arial" panose="020B0604020202020204" pitchFamily="34" charset="0"/>
              <a:buChar char="•"/>
            </a:pPr>
            <a:r>
              <a:rPr lang="sv-SE" sz="2400" dirty="0"/>
              <a:t>Barnet har någon som ger stöd och stöttning när barnet behöver det.</a:t>
            </a:r>
          </a:p>
        </p:txBody>
      </p:sp>
      <p:sp>
        <p:nvSpPr>
          <p:cNvPr id="8" name="Ellips 7">
            <a:extLst>
              <a:ext uri="{FF2B5EF4-FFF2-40B4-BE49-F238E27FC236}">
                <a16:creationId xmlns:a16="http://schemas.microsoft.com/office/drawing/2014/main" id="{5C4519EE-FBF8-4548-8993-C39A0E8068D5}"/>
              </a:ext>
            </a:extLst>
          </p:cNvPr>
          <p:cNvSpPr/>
          <p:nvPr/>
        </p:nvSpPr>
        <p:spPr>
          <a:xfrm>
            <a:off x="5300186" y="201071"/>
            <a:ext cx="6480000" cy="6480000"/>
          </a:xfrm>
          <a:prstGeom prst="ellipse">
            <a:avLst/>
          </a:prstGeom>
          <a:noFill/>
          <a:ln w="57150">
            <a:solidFill>
              <a:srgbClr val="A064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Ellips 6">
            <a:extLst>
              <a:ext uri="{FF2B5EF4-FFF2-40B4-BE49-F238E27FC236}">
                <a16:creationId xmlns:a16="http://schemas.microsoft.com/office/drawing/2014/main" id="{940FED56-DAAF-4F51-BE71-B961F55236A3}"/>
              </a:ext>
            </a:extLst>
          </p:cNvPr>
          <p:cNvSpPr/>
          <p:nvPr/>
        </p:nvSpPr>
        <p:spPr>
          <a:xfrm>
            <a:off x="211879" y="2366718"/>
            <a:ext cx="1440000" cy="1455737"/>
          </a:xfrm>
          <a:prstGeom prst="ellipse">
            <a:avLst/>
          </a:prstGeom>
          <a:solidFill>
            <a:srgbClr val="A064AA">
              <a:alpha val="25098"/>
            </a:srgbClr>
          </a:solidFill>
          <a:ln>
            <a:solidFill>
              <a:srgbClr val="A064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18679883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DEA7ED8-C672-4EB7-8943-A3932058AD8E}"/>
              </a:ext>
            </a:extLst>
          </p:cNvPr>
          <p:cNvSpPr>
            <a:spLocks noGrp="1"/>
          </p:cNvSpPr>
          <p:nvPr>
            <p:ph type="title"/>
          </p:nvPr>
        </p:nvSpPr>
        <p:spPr>
          <a:xfrm>
            <a:off x="422787" y="2857"/>
            <a:ext cx="11189109" cy="1325563"/>
          </a:xfrm>
        </p:spPr>
        <p:txBody>
          <a:bodyPr/>
          <a:lstStyle/>
          <a:p>
            <a:r>
              <a:rPr lang="sv-SE" dirty="0"/>
              <a:t>Barnens bästa hjulet</a:t>
            </a:r>
          </a:p>
        </p:txBody>
      </p:sp>
      <p:pic>
        <p:nvPicPr>
          <p:cNvPr id="11" name="Platshållare för innehåll 4">
            <a:extLst>
              <a:ext uri="{FF2B5EF4-FFF2-40B4-BE49-F238E27FC236}">
                <a16:creationId xmlns:a16="http://schemas.microsoft.com/office/drawing/2014/main" id="{8956D676-177F-4ADB-A67A-2CF2F79E02E0}"/>
              </a:ext>
            </a:extLst>
          </p:cNvPr>
          <p:cNvPicPr preferRelativeResize="0">
            <a:picLocks/>
          </p:cNvPicPr>
          <p:nvPr/>
        </p:nvPicPr>
        <p:blipFill rotWithShape="1">
          <a:blip r:embed="rId3"/>
          <a:srcRect l="41423" t="43265" r="42292" b="28046"/>
          <a:stretch/>
        </p:blipFill>
        <p:spPr>
          <a:xfrm>
            <a:off x="137325" y="1028455"/>
            <a:ext cx="5040000" cy="5040000"/>
          </a:xfrm>
          <a:prstGeom prst="rect">
            <a:avLst/>
          </a:prstGeom>
        </p:spPr>
      </p:pic>
      <p:sp>
        <p:nvSpPr>
          <p:cNvPr id="9" name="textruta 8">
            <a:extLst>
              <a:ext uri="{FF2B5EF4-FFF2-40B4-BE49-F238E27FC236}">
                <a16:creationId xmlns:a16="http://schemas.microsoft.com/office/drawing/2014/main" id="{5B383CC7-A0A2-42F9-A370-71F6AE571397}"/>
              </a:ext>
            </a:extLst>
          </p:cNvPr>
          <p:cNvSpPr txBox="1"/>
          <p:nvPr/>
        </p:nvSpPr>
        <p:spPr>
          <a:xfrm>
            <a:off x="7531373" y="665638"/>
            <a:ext cx="1995678" cy="584775"/>
          </a:xfrm>
          <a:prstGeom prst="rect">
            <a:avLst/>
          </a:prstGeom>
          <a:noFill/>
        </p:spPr>
        <p:txBody>
          <a:bodyPr wrap="square" rtlCol="0">
            <a:spAutoFit/>
          </a:bodyPr>
          <a:lstStyle/>
          <a:p>
            <a:r>
              <a:rPr lang="sv-SE" sz="3200" b="1" dirty="0">
                <a:solidFill>
                  <a:srgbClr val="90D1C6"/>
                </a:solidFill>
              </a:rPr>
              <a:t>TRYGGHET</a:t>
            </a:r>
          </a:p>
        </p:txBody>
      </p:sp>
      <p:sp>
        <p:nvSpPr>
          <p:cNvPr id="10" name="textruta 9">
            <a:extLst>
              <a:ext uri="{FF2B5EF4-FFF2-40B4-BE49-F238E27FC236}">
                <a16:creationId xmlns:a16="http://schemas.microsoft.com/office/drawing/2014/main" id="{9873CBCF-5119-44BD-B592-A12B8B02F8C9}"/>
              </a:ext>
            </a:extLst>
          </p:cNvPr>
          <p:cNvSpPr txBox="1"/>
          <p:nvPr/>
        </p:nvSpPr>
        <p:spPr>
          <a:xfrm>
            <a:off x="5874503" y="1325563"/>
            <a:ext cx="5309419" cy="3724096"/>
          </a:xfrm>
          <a:prstGeom prst="rect">
            <a:avLst/>
          </a:prstGeom>
          <a:solidFill>
            <a:srgbClr val="90D1C6"/>
          </a:solidFill>
        </p:spPr>
        <p:txBody>
          <a:bodyPr wrap="square" rtlCol="0">
            <a:spAutoFit/>
          </a:bodyPr>
          <a:lstStyle/>
          <a:p>
            <a:r>
              <a:rPr lang="sv-SE" sz="2400" dirty="0"/>
              <a:t>Alla barn har rätt till en trygg uppväxt. Detta inkluderar att skyddas mot alla former av vanvård, försummelse, våld och övergrepp samt hedersrelaterat våld och förtryck.</a:t>
            </a:r>
          </a:p>
          <a:p>
            <a:endParaRPr lang="sv-SE" sz="2400" dirty="0"/>
          </a:p>
          <a:p>
            <a:r>
              <a:rPr lang="sv-SE" sz="2400" dirty="0"/>
              <a:t>Vi ska arbeta förebyggande men även utifrån vår anmälningsplikt när vi misstänker att barn far illa.</a:t>
            </a:r>
          </a:p>
          <a:p>
            <a:pPr algn="r"/>
            <a:r>
              <a:rPr lang="sv-SE" sz="2000" dirty="0"/>
              <a:t>(Barnkonventionen, artikel 6, 17, 24 och 39)</a:t>
            </a:r>
          </a:p>
        </p:txBody>
      </p:sp>
      <p:sp>
        <p:nvSpPr>
          <p:cNvPr id="8" name="Ellips 7">
            <a:extLst>
              <a:ext uri="{FF2B5EF4-FFF2-40B4-BE49-F238E27FC236}">
                <a16:creationId xmlns:a16="http://schemas.microsoft.com/office/drawing/2014/main" id="{5C4519EE-FBF8-4548-8993-C39A0E8068D5}"/>
              </a:ext>
            </a:extLst>
          </p:cNvPr>
          <p:cNvSpPr/>
          <p:nvPr/>
        </p:nvSpPr>
        <p:spPr>
          <a:xfrm>
            <a:off x="5289213" y="189000"/>
            <a:ext cx="6480000" cy="6480000"/>
          </a:xfrm>
          <a:prstGeom prst="ellipse">
            <a:avLst/>
          </a:prstGeom>
          <a:noFill/>
          <a:ln w="57150">
            <a:solidFill>
              <a:srgbClr val="90D1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2" name="Ellips 11">
            <a:extLst>
              <a:ext uri="{FF2B5EF4-FFF2-40B4-BE49-F238E27FC236}">
                <a16:creationId xmlns:a16="http://schemas.microsoft.com/office/drawing/2014/main" id="{F5E2D2DC-4AEA-436C-BE4E-A771D7A37CA5}"/>
              </a:ext>
            </a:extLst>
          </p:cNvPr>
          <p:cNvSpPr/>
          <p:nvPr/>
        </p:nvSpPr>
        <p:spPr>
          <a:xfrm>
            <a:off x="5195635" y="82544"/>
            <a:ext cx="6678000" cy="6678000"/>
          </a:xfrm>
          <a:prstGeom prst="ellipse">
            <a:avLst/>
          </a:prstGeom>
          <a:noFill/>
          <a:ln w="142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3" name="Ellips 12">
            <a:extLst>
              <a:ext uri="{FF2B5EF4-FFF2-40B4-BE49-F238E27FC236}">
                <a16:creationId xmlns:a16="http://schemas.microsoft.com/office/drawing/2014/main" id="{8C206884-9FF1-4F54-BF11-271A321776F7}"/>
              </a:ext>
            </a:extLst>
          </p:cNvPr>
          <p:cNvSpPr/>
          <p:nvPr/>
        </p:nvSpPr>
        <p:spPr>
          <a:xfrm>
            <a:off x="1255425" y="1312863"/>
            <a:ext cx="1440000" cy="1455737"/>
          </a:xfrm>
          <a:prstGeom prst="ellipse">
            <a:avLst/>
          </a:prstGeom>
          <a:solidFill>
            <a:srgbClr val="90D1C6">
              <a:alpha val="25098"/>
            </a:srgbClr>
          </a:solidFill>
          <a:ln>
            <a:solidFill>
              <a:srgbClr val="90D1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3704725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P spid="8" grpId="0" animBg="1"/>
      <p:bldP spid="1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DEA7ED8-C672-4EB7-8943-A3932058AD8E}"/>
              </a:ext>
            </a:extLst>
          </p:cNvPr>
          <p:cNvSpPr>
            <a:spLocks noGrp="1"/>
          </p:cNvSpPr>
          <p:nvPr>
            <p:ph type="title"/>
          </p:nvPr>
        </p:nvSpPr>
        <p:spPr>
          <a:xfrm>
            <a:off x="424970" y="10510"/>
            <a:ext cx="10815487" cy="1325563"/>
          </a:xfrm>
        </p:spPr>
        <p:txBody>
          <a:bodyPr/>
          <a:lstStyle/>
          <a:p>
            <a:r>
              <a:rPr lang="sv-SE" dirty="0"/>
              <a:t>Barnens bästa hjulet</a:t>
            </a:r>
          </a:p>
        </p:txBody>
      </p:sp>
      <p:pic>
        <p:nvPicPr>
          <p:cNvPr id="11" name="Platshållare för innehåll 4">
            <a:extLst>
              <a:ext uri="{FF2B5EF4-FFF2-40B4-BE49-F238E27FC236}">
                <a16:creationId xmlns:a16="http://schemas.microsoft.com/office/drawing/2014/main" id="{8956D676-177F-4ADB-A67A-2CF2F79E02E0}"/>
              </a:ext>
            </a:extLst>
          </p:cNvPr>
          <p:cNvPicPr preferRelativeResize="0">
            <a:picLocks/>
          </p:cNvPicPr>
          <p:nvPr/>
        </p:nvPicPr>
        <p:blipFill rotWithShape="1">
          <a:blip r:embed="rId3"/>
          <a:srcRect l="41423" t="43265" r="42292" b="28046"/>
          <a:stretch/>
        </p:blipFill>
        <p:spPr>
          <a:xfrm>
            <a:off x="137325" y="1028455"/>
            <a:ext cx="5040000" cy="5040000"/>
          </a:xfrm>
          <a:prstGeom prst="rect">
            <a:avLst/>
          </a:prstGeom>
        </p:spPr>
      </p:pic>
      <p:sp>
        <p:nvSpPr>
          <p:cNvPr id="9" name="textruta 8">
            <a:extLst>
              <a:ext uri="{FF2B5EF4-FFF2-40B4-BE49-F238E27FC236}">
                <a16:creationId xmlns:a16="http://schemas.microsoft.com/office/drawing/2014/main" id="{5B383CC7-A0A2-42F9-A370-71F6AE571397}"/>
              </a:ext>
            </a:extLst>
          </p:cNvPr>
          <p:cNvSpPr txBox="1"/>
          <p:nvPr/>
        </p:nvSpPr>
        <p:spPr>
          <a:xfrm>
            <a:off x="7536858" y="883849"/>
            <a:ext cx="2006651" cy="584775"/>
          </a:xfrm>
          <a:prstGeom prst="rect">
            <a:avLst/>
          </a:prstGeom>
          <a:noFill/>
        </p:spPr>
        <p:txBody>
          <a:bodyPr wrap="square" rtlCol="0">
            <a:spAutoFit/>
          </a:bodyPr>
          <a:lstStyle/>
          <a:p>
            <a:r>
              <a:rPr lang="sv-SE" sz="3200" b="1" dirty="0">
                <a:solidFill>
                  <a:srgbClr val="90D1C6"/>
                </a:solidFill>
              </a:rPr>
              <a:t>TRYGGHET</a:t>
            </a:r>
          </a:p>
        </p:txBody>
      </p:sp>
      <p:sp>
        <p:nvSpPr>
          <p:cNvPr id="10" name="textruta 9">
            <a:extLst>
              <a:ext uri="{FF2B5EF4-FFF2-40B4-BE49-F238E27FC236}">
                <a16:creationId xmlns:a16="http://schemas.microsoft.com/office/drawing/2014/main" id="{9873CBCF-5119-44BD-B592-A12B8B02F8C9}"/>
              </a:ext>
            </a:extLst>
          </p:cNvPr>
          <p:cNvSpPr txBox="1"/>
          <p:nvPr/>
        </p:nvSpPr>
        <p:spPr>
          <a:xfrm>
            <a:off x="5716815" y="1720356"/>
            <a:ext cx="5646735" cy="2354491"/>
          </a:xfrm>
          <a:prstGeom prst="rect">
            <a:avLst/>
          </a:prstGeom>
          <a:noFill/>
          <a:ln>
            <a:noFill/>
          </a:ln>
        </p:spPr>
        <p:txBody>
          <a:bodyPr wrap="square" rtlCol="0">
            <a:spAutoFit/>
          </a:bodyPr>
          <a:lstStyle/>
          <a:p>
            <a:pPr algn="ctr"/>
            <a:r>
              <a:rPr lang="sv-SE" sz="2800" b="1" dirty="0"/>
              <a:t>Att lita på andra</a:t>
            </a:r>
          </a:p>
          <a:p>
            <a:pPr algn="ctr"/>
            <a:endParaRPr lang="sv-SE" sz="1400" dirty="0">
              <a:solidFill>
                <a:schemeClr val="accent6"/>
              </a:solidFill>
            </a:endParaRPr>
          </a:p>
          <a:p>
            <a:r>
              <a:rPr lang="sv-SE" sz="2800" dirty="0">
                <a:solidFill>
                  <a:schemeClr val="accent6"/>
                </a:solidFill>
              </a:rPr>
              <a:t>   </a:t>
            </a:r>
            <a:r>
              <a:rPr lang="sv-SE" sz="2800" dirty="0">
                <a:solidFill>
                  <a:srgbClr val="90D1C6"/>
                </a:solidFill>
              </a:rPr>
              <a:t>Detta innebär till exempel att:</a:t>
            </a:r>
          </a:p>
          <a:p>
            <a:pPr marL="176213" indent="-176213">
              <a:spcBef>
                <a:spcPts val="200"/>
              </a:spcBef>
              <a:spcAft>
                <a:spcPts val="200"/>
              </a:spcAft>
              <a:buFont typeface="Arial" panose="020B0604020202020204" pitchFamily="34" charset="0"/>
              <a:buChar char="•"/>
            </a:pPr>
            <a:r>
              <a:rPr lang="sv-SE" sz="2400" dirty="0"/>
              <a:t>Barnet känner tillit och förtroende för de vuxna som finns i barnets närhet</a:t>
            </a:r>
          </a:p>
          <a:p>
            <a:pPr marL="176213" indent="-176213">
              <a:spcBef>
                <a:spcPts val="200"/>
              </a:spcBef>
              <a:spcAft>
                <a:spcPts val="200"/>
              </a:spcAft>
              <a:buFont typeface="Arial" panose="020B0604020202020204" pitchFamily="34" charset="0"/>
              <a:buChar char="•"/>
            </a:pPr>
            <a:r>
              <a:rPr lang="sv-SE" sz="2400" dirty="0"/>
              <a:t>Barnet litar på att andra vill hen väl</a:t>
            </a:r>
          </a:p>
        </p:txBody>
      </p:sp>
      <p:sp>
        <p:nvSpPr>
          <p:cNvPr id="8" name="Ellips 7">
            <a:extLst>
              <a:ext uri="{FF2B5EF4-FFF2-40B4-BE49-F238E27FC236}">
                <a16:creationId xmlns:a16="http://schemas.microsoft.com/office/drawing/2014/main" id="{5C4519EE-FBF8-4548-8993-C39A0E8068D5}"/>
              </a:ext>
            </a:extLst>
          </p:cNvPr>
          <p:cNvSpPr/>
          <p:nvPr/>
        </p:nvSpPr>
        <p:spPr>
          <a:xfrm>
            <a:off x="5300186" y="201071"/>
            <a:ext cx="6480000" cy="6480000"/>
          </a:xfrm>
          <a:prstGeom prst="ellipse">
            <a:avLst/>
          </a:prstGeom>
          <a:noFill/>
          <a:ln w="57150">
            <a:solidFill>
              <a:srgbClr val="90D1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Ellips 6">
            <a:extLst>
              <a:ext uri="{FF2B5EF4-FFF2-40B4-BE49-F238E27FC236}">
                <a16:creationId xmlns:a16="http://schemas.microsoft.com/office/drawing/2014/main" id="{3A8AB09D-8030-493E-A7B6-7BF815578BB4}"/>
              </a:ext>
            </a:extLst>
          </p:cNvPr>
          <p:cNvSpPr/>
          <p:nvPr/>
        </p:nvSpPr>
        <p:spPr>
          <a:xfrm>
            <a:off x="1255425" y="1312863"/>
            <a:ext cx="1440000" cy="1455737"/>
          </a:xfrm>
          <a:prstGeom prst="ellipse">
            <a:avLst/>
          </a:prstGeom>
          <a:solidFill>
            <a:srgbClr val="90D1C6">
              <a:alpha val="25098"/>
            </a:srgbClr>
          </a:solidFill>
          <a:ln>
            <a:solidFill>
              <a:srgbClr val="90D1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37041791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DEA7ED8-C672-4EB7-8943-A3932058AD8E}"/>
              </a:ext>
            </a:extLst>
          </p:cNvPr>
          <p:cNvSpPr>
            <a:spLocks noGrp="1"/>
          </p:cNvSpPr>
          <p:nvPr>
            <p:ph type="title"/>
          </p:nvPr>
        </p:nvSpPr>
        <p:spPr>
          <a:xfrm>
            <a:off x="424970" y="10510"/>
            <a:ext cx="10815487" cy="1325563"/>
          </a:xfrm>
        </p:spPr>
        <p:txBody>
          <a:bodyPr/>
          <a:lstStyle/>
          <a:p>
            <a:r>
              <a:rPr lang="sv-SE" dirty="0"/>
              <a:t>Barnens bästa hjulet</a:t>
            </a:r>
          </a:p>
        </p:txBody>
      </p:sp>
      <p:pic>
        <p:nvPicPr>
          <p:cNvPr id="11" name="Platshållare för innehåll 4">
            <a:extLst>
              <a:ext uri="{FF2B5EF4-FFF2-40B4-BE49-F238E27FC236}">
                <a16:creationId xmlns:a16="http://schemas.microsoft.com/office/drawing/2014/main" id="{8956D676-177F-4ADB-A67A-2CF2F79E02E0}"/>
              </a:ext>
            </a:extLst>
          </p:cNvPr>
          <p:cNvPicPr preferRelativeResize="0">
            <a:picLocks/>
          </p:cNvPicPr>
          <p:nvPr/>
        </p:nvPicPr>
        <p:blipFill rotWithShape="1">
          <a:blip r:embed="rId3"/>
          <a:srcRect l="41423" t="43265" r="42292" b="28046"/>
          <a:stretch/>
        </p:blipFill>
        <p:spPr>
          <a:xfrm>
            <a:off x="137325" y="1028455"/>
            <a:ext cx="5040000" cy="5040000"/>
          </a:xfrm>
          <a:prstGeom prst="rect">
            <a:avLst/>
          </a:prstGeom>
        </p:spPr>
      </p:pic>
      <p:sp>
        <p:nvSpPr>
          <p:cNvPr id="9" name="textruta 8">
            <a:extLst>
              <a:ext uri="{FF2B5EF4-FFF2-40B4-BE49-F238E27FC236}">
                <a16:creationId xmlns:a16="http://schemas.microsoft.com/office/drawing/2014/main" id="{5B383CC7-A0A2-42F9-A370-71F6AE571397}"/>
              </a:ext>
            </a:extLst>
          </p:cNvPr>
          <p:cNvSpPr txBox="1"/>
          <p:nvPr/>
        </p:nvSpPr>
        <p:spPr>
          <a:xfrm>
            <a:off x="7536858" y="883849"/>
            <a:ext cx="2006651" cy="584775"/>
          </a:xfrm>
          <a:prstGeom prst="rect">
            <a:avLst/>
          </a:prstGeom>
          <a:noFill/>
        </p:spPr>
        <p:txBody>
          <a:bodyPr wrap="square" rtlCol="0">
            <a:spAutoFit/>
          </a:bodyPr>
          <a:lstStyle/>
          <a:p>
            <a:r>
              <a:rPr lang="sv-SE" sz="3200" b="1" dirty="0">
                <a:solidFill>
                  <a:srgbClr val="90D1C6"/>
                </a:solidFill>
              </a:rPr>
              <a:t>TRYGGHET</a:t>
            </a:r>
          </a:p>
        </p:txBody>
      </p:sp>
      <p:sp>
        <p:nvSpPr>
          <p:cNvPr id="10" name="textruta 9">
            <a:extLst>
              <a:ext uri="{FF2B5EF4-FFF2-40B4-BE49-F238E27FC236}">
                <a16:creationId xmlns:a16="http://schemas.microsoft.com/office/drawing/2014/main" id="{9873CBCF-5119-44BD-B592-A12B8B02F8C9}"/>
              </a:ext>
            </a:extLst>
          </p:cNvPr>
          <p:cNvSpPr txBox="1"/>
          <p:nvPr/>
        </p:nvSpPr>
        <p:spPr>
          <a:xfrm>
            <a:off x="5716815" y="1720356"/>
            <a:ext cx="5646735" cy="3883114"/>
          </a:xfrm>
          <a:prstGeom prst="rect">
            <a:avLst/>
          </a:prstGeom>
          <a:noFill/>
          <a:ln>
            <a:noFill/>
          </a:ln>
        </p:spPr>
        <p:txBody>
          <a:bodyPr wrap="square" rtlCol="0">
            <a:spAutoFit/>
          </a:bodyPr>
          <a:lstStyle/>
          <a:p>
            <a:pPr algn="ctr"/>
            <a:r>
              <a:rPr lang="sv-SE" sz="2800" b="1" dirty="0"/>
              <a:t>Att känna sig trygg och säker</a:t>
            </a:r>
          </a:p>
          <a:p>
            <a:pPr algn="ctr"/>
            <a:endParaRPr lang="sv-SE" sz="1400" dirty="0">
              <a:solidFill>
                <a:schemeClr val="accent6"/>
              </a:solidFill>
            </a:endParaRPr>
          </a:p>
          <a:p>
            <a:r>
              <a:rPr lang="sv-SE" sz="2800" dirty="0">
                <a:solidFill>
                  <a:schemeClr val="accent6"/>
                </a:solidFill>
              </a:rPr>
              <a:t>   </a:t>
            </a:r>
            <a:r>
              <a:rPr lang="sv-SE" sz="2800" dirty="0">
                <a:solidFill>
                  <a:srgbClr val="90D1C6"/>
                </a:solidFill>
              </a:rPr>
              <a:t>Detta innebär till exempel att:</a:t>
            </a:r>
          </a:p>
          <a:p>
            <a:pPr marL="176213" indent="-176213">
              <a:spcBef>
                <a:spcPts val="200"/>
              </a:spcBef>
              <a:spcAft>
                <a:spcPts val="200"/>
              </a:spcAft>
              <a:buFont typeface="Arial" panose="020B0604020202020204" pitchFamily="34" charset="0"/>
              <a:buChar char="•"/>
            </a:pPr>
            <a:r>
              <a:rPr lang="sv-SE" sz="2400" dirty="0"/>
              <a:t>Barnet är tryggt vid förflyttningar mellan hem, förskola/skola och aktiviteter m.m.</a:t>
            </a:r>
          </a:p>
          <a:p>
            <a:pPr marL="176213" indent="-176213">
              <a:spcBef>
                <a:spcPts val="200"/>
              </a:spcBef>
              <a:spcAft>
                <a:spcPts val="200"/>
              </a:spcAft>
              <a:buFont typeface="Arial" panose="020B0604020202020204" pitchFamily="34" charset="0"/>
              <a:buChar char="•"/>
            </a:pPr>
            <a:r>
              <a:rPr lang="sv-SE" sz="2400" dirty="0"/>
              <a:t>Barnet är tryggt i olika miljöer, t.ex. i hemmet, förskolan/skolan, fritidsmiljöer och offentliga miljöer</a:t>
            </a:r>
          </a:p>
          <a:p>
            <a:pPr marL="176213" indent="-176213">
              <a:spcBef>
                <a:spcPts val="200"/>
              </a:spcBef>
              <a:spcAft>
                <a:spcPts val="200"/>
              </a:spcAft>
              <a:buFont typeface="Arial" panose="020B0604020202020204" pitchFamily="34" charset="0"/>
              <a:buChar char="•"/>
            </a:pPr>
            <a:r>
              <a:rPr lang="sv-SE" sz="2400" dirty="0"/>
              <a:t>Barnet får hjälp att förhålla sig till sin</a:t>
            </a:r>
            <a:br>
              <a:rPr lang="sv-SE" sz="2400" dirty="0"/>
            </a:br>
            <a:r>
              <a:rPr lang="sv-SE" sz="2400" dirty="0"/>
              <a:t>   omvärld</a:t>
            </a:r>
          </a:p>
        </p:txBody>
      </p:sp>
      <p:sp>
        <p:nvSpPr>
          <p:cNvPr id="8" name="Ellips 7">
            <a:extLst>
              <a:ext uri="{FF2B5EF4-FFF2-40B4-BE49-F238E27FC236}">
                <a16:creationId xmlns:a16="http://schemas.microsoft.com/office/drawing/2014/main" id="{5C4519EE-FBF8-4548-8993-C39A0E8068D5}"/>
              </a:ext>
            </a:extLst>
          </p:cNvPr>
          <p:cNvSpPr/>
          <p:nvPr/>
        </p:nvSpPr>
        <p:spPr>
          <a:xfrm>
            <a:off x="5300186" y="201071"/>
            <a:ext cx="6480000" cy="6480000"/>
          </a:xfrm>
          <a:prstGeom prst="ellipse">
            <a:avLst/>
          </a:prstGeom>
          <a:noFill/>
          <a:ln w="57150">
            <a:solidFill>
              <a:srgbClr val="90D1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Ellips 6">
            <a:extLst>
              <a:ext uri="{FF2B5EF4-FFF2-40B4-BE49-F238E27FC236}">
                <a16:creationId xmlns:a16="http://schemas.microsoft.com/office/drawing/2014/main" id="{BC06C553-BCC9-4534-92F1-8AD9709E2E24}"/>
              </a:ext>
            </a:extLst>
          </p:cNvPr>
          <p:cNvSpPr/>
          <p:nvPr/>
        </p:nvSpPr>
        <p:spPr>
          <a:xfrm>
            <a:off x="1255425" y="1312863"/>
            <a:ext cx="1440000" cy="1455737"/>
          </a:xfrm>
          <a:prstGeom prst="ellipse">
            <a:avLst/>
          </a:prstGeom>
          <a:solidFill>
            <a:srgbClr val="90D1C6">
              <a:alpha val="25098"/>
            </a:srgbClr>
          </a:solidFill>
          <a:ln>
            <a:solidFill>
              <a:srgbClr val="90D1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511192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DEA7ED8-C672-4EB7-8943-A3932058AD8E}"/>
              </a:ext>
            </a:extLst>
          </p:cNvPr>
          <p:cNvSpPr>
            <a:spLocks noGrp="1"/>
          </p:cNvSpPr>
          <p:nvPr>
            <p:ph type="title"/>
          </p:nvPr>
        </p:nvSpPr>
        <p:spPr>
          <a:xfrm>
            <a:off x="424970" y="10510"/>
            <a:ext cx="10815487" cy="1325563"/>
          </a:xfrm>
        </p:spPr>
        <p:txBody>
          <a:bodyPr/>
          <a:lstStyle/>
          <a:p>
            <a:r>
              <a:rPr lang="sv-SE" dirty="0"/>
              <a:t>Barnens bästa hjulet</a:t>
            </a:r>
          </a:p>
        </p:txBody>
      </p:sp>
      <p:pic>
        <p:nvPicPr>
          <p:cNvPr id="11" name="Platshållare för innehåll 4">
            <a:extLst>
              <a:ext uri="{FF2B5EF4-FFF2-40B4-BE49-F238E27FC236}">
                <a16:creationId xmlns:a16="http://schemas.microsoft.com/office/drawing/2014/main" id="{8956D676-177F-4ADB-A67A-2CF2F79E02E0}"/>
              </a:ext>
            </a:extLst>
          </p:cNvPr>
          <p:cNvPicPr preferRelativeResize="0">
            <a:picLocks/>
          </p:cNvPicPr>
          <p:nvPr/>
        </p:nvPicPr>
        <p:blipFill rotWithShape="1">
          <a:blip r:embed="rId3"/>
          <a:srcRect l="41423" t="43265" r="42292" b="28046"/>
          <a:stretch/>
        </p:blipFill>
        <p:spPr>
          <a:xfrm>
            <a:off x="137325" y="1028455"/>
            <a:ext cx="5040000" cy="5040000"/>
          </a:xfrm>
          <a:prstGeom prst="rect">
            <a:avLst/>
          </a:prstGeom>
        </p:spPr>
      </p:pic>
      <p:sp>
        <p:nvSpPr>
          <p:cNvPr id="9" name="textruta 8">
            <a:extLst>
              <a:ext uri="{FF2B5EF4-FFF2-40B4-BE49-F238E27FC236}">
                <a16:creationId xmlns:a16="http://schemas.microsoft.com/office/drawing/2014/main" id="{5B383CC7-A0A2-42F9-A370-71F6AE571397}"/>
              </a:ext>
            </a:extLst>
          </p:cNvPr>
          <p:cNvSpPr txBox="1"/>
          <p:nvPr/>
        </p:nvSpPr>
        <p:spPr>
          <a:xfrm>
            <a:off x="7536858" y="393984"/>
            <a:ext cx="2006651" cy="584775"/>
          </a:xfrm>
          <a:prstGeom prst="rect">
            <a:avLst/>
          </a:prstGeom>
          <a:noFill/>
        </p:spPr>
        <p:txBody>
          <a:bodyPr wrap="square" rtlCol="0">
            <a:spAutoFit/>
          </a:bodyPr>
          <a:lstStyle/>
          <a:p>
            <a:r>
              <a:rPr lang="sv-SE" sz="3200" b="1" dirty="0">
                <a:solidFill>
                  <a:srgbClr val="90D1C6"/>
                </a:solidFill>
              </a:rPr>
              <a:t>TRYGGHET</a:t>
            </a:r>
          </a:p>
        </p:txBody>
      </p:sp>
      <p:sp>
        <p:nvSpPr>
          <p:cNvPr id="10" name="textruta 9">
            <a:extLst>
              <a:ext uri="{FF2B5EF4-FFF2-40B4-BE49-F238E27FC236}">
                <a16:creationId xmlns:a16="http://schemas.microsoft.com/office/drawing/2014/main" id="{9873CBCF-5119-44BD-B592-A12B8B02F8C9}"/>
              </a:ext>
            </a:extLst>
          </p:cNvPr>
          <p:cNvSpPr txBox="1"/>
          <p:nvPr/>
        </p:nvSpPr>
        <p:spPr>
          <a:xfrm>
            <a:off x="5716815" y="969231"/>
            <a:ext cx="6186232" cy="4719241"/>
          </a:xfrm>
          <a:prstGeom prst="rect">
            <a:avLst/>
          </a:prstGeom>
          <a:noFill/>
          <a:ln>
            <a:noFill/>
          </a:ln>
        </p:spPr>
        <p:txBody>
          <a:bodyPr wrap="square" rtlCol="0">
            <a:spAutoFit/>
          </a:bodyPr>
          <a:lstStyle/>
          <a:p>
            <a:pPr algn="ctr"/>
            <a:r>
              <a:rPr lang="sv-SE" sz="2400" b="1" dirty="0"/>
              <a:t>Skydd mot våld och övergrepp</a:t>
            </a:r>
          </a:p>
          <a:p>
            <a:pPr algn="ctr"/>
            <a:endParaRPr lang="sv-SE" sz="100" dirty="0">
              <a:solidFill>
                <a:schemeClr val="accent6"/>
              </a:solidFill>
            </a:endParaRPr>
          </a:p>
          <a:p>
            <a:r>
              <a:rPr lang="sv-SE" sz="2400" dirty="0">
                <a:solidFill>
                  <a:schemeClr val="accent6"/>
                </a:solidFill>
              </a:rPr>
              <a:t>   </a:t>
            </a:r>
            <a:r>
              <a:rPr lang="sv-SE" sz="2000" dirty="0">
                <a:solidFill>
                  <a:srgbClr val="90D1C6"/>
                </a:solidFill>
              </a:rPr>
              <a:t>Detta innebär till exempel att:</a:t>
            </a:r>
          </a:p>
          <a:p>
            <a:pPr marL="176213" indent="-176213">
              <a:spcBef>
                <a:spcPts val="200"/>
              </a:spcBef>
              <a:spcAft>
                <a:spcPts val="200"/>
              </a:spcAft>
              <a:buFont typeface="Arial" panose="020B0604020202020204" pitchFamily="34" charset="0"/>
              <a:buChar char="•"/>
            </a:pPr>
            <a:r>
              <a:rPr lang="sv-SE" sz="2000" dirty="0"/>
              <a:t>Barnet får sina grundläggande behov tillgodosedda          och utsätts inte för någon form av vanvård eller försummelse</a:t>
            </a:r>
          </a:p>
          <a:p>
            <a:pPr marL="176213" indent="-176213">
              <a:spcBef>
                <a:spcPts val="200"/>
              </a:spcBef>
              <a:spcAft>
                <a:spcPts val="200"/>
              </a:spcAft>
              <a:buFont typeface="Arial" panose="020B0604020202020204" pitchFamily="34" charset="0"/>
              <a:buChar char="•"/>
            </a:pPr>
            <a:r>
              <a:rPr lang="sv-SE" sz="2000" dirty="0"/>
              <a:t>Barnet är tryggt och skyddat samt är inte rädd för, bråkar med eller har konflikt med andra</a:t>
            </a:r>
          </a:p>
          <a:p>
            <a:pPr marL="176213" indent="-176213">
              <a:spcBef>
                <a:spcPts val="200"/>
              </a:spcBef>
              <a:spcAft>
                <a:spcPts val="200"/>
              </a:spcAft>
              <a:buFont typeface="Arial" panose="020B0604020202020204" pitchFamily="34" charset="0"/>
              <a:buChar char="•"/>
            </a:pPr>
            <a:r>
              <a:rPr lang="sv-SE" sz="2000" dirty="0"/>
              <a:t>Barnet utsätts inte för någon form av mobbning, kränkningar, utfrysning, fysiskt psykiskt eller sexuellt hot, våld eller övergrepp, inte heller för hedersrelaterat våld och förtryck, ej heller bevittnat våld</a:t>
            </a:r>
          </a:p>
          <a:p>
            <a:pPr marL="176213" indent="-176213">
              <a:spcBef>
                <a:spcPts val="200"/>
              </a:spcBef>
              <a:spcAft>
                <a:spcPts val="200"/>
              </a:spcAft>
              <a:buFont typeface="Arial" panose="020B0604020202020204" pitchFamily="34" charset="0"/>
              <a:buChar char="•"/>
            </a:pPr>
            <a:r>
              <a:rPr lang="sv-SE" sz="2000" dirty="0"/>
              <a:t>Barnet använder internet och sociala medier på ett tryggt och säkert sätt och vet var hen ska vända sig                              </a:t>
            </a:r>
            <a:br>
              <a:rPr lang="sv-SE" sz="2000" dirty="0"/>
            </a:br>
            <a:r>
              <a:rPr lang="sv-SE" sz="2000" dirty="0"/>
              <a:t>     för hjälp och stöd.</a:t>
            </a:r>
          </a:p>
        </p:txBody>
      </p:sp>
      <p:sp>
        <p:nvSpPr>
          <p:cNvPr id="8" name="Ellips 7">
            <a:extLst>
              <a:ext uri="{FF2B5EF4-FFF2-40B4-BE49-F238E27FC236}">
                <a16:creationId xmlns:a16="http://schemas.microsoft.com/office/drawing/2014/main" id="{5C4519EE-FBF8-4548-8993-C39A0E8068D5}"/>
              </a:ext>
            </a:extLst>
          </p:cNvPr>
          <p:cNvSpPr/>
          <p:nvPr/>
        </p:nvSpPr>
        <p:spPr>
          <a:xfrm>
            <a:off x="5300186" y="201071"/>
            <a:ext cx="6480000" cy="6480000"/>
          </a:xfrm>
          <a:prstGeom prst="ellipse">
            <a:avLst/>
          </a:prstGeom>
          <a:noFill/>
          <a:ln w="57150">
            <a:solidFill>
              <a:srgbClr val="90D1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Ellips 6">
            <a:extLst>
              <a:ext uri="{FF2B5EF4-FFF2-40B4-BE49-F238E27FC236}">
                <a16:creationId xmlns:a16="http://schemas.microsoft.com/office/drawing/2014/main" id="{C157A980-DA42-474D-83C2-3EAECE977A44}"/>
              </a:ext>
            </a:extLst>
          </p:cNvPr>
          <p:cNvSpPr/>
          <p:nvPr/>
        </p:nvSpPr>
        <p:spPr>
          <a:xfrm>
            <a:off x="1255425" y="1312863"/>
            <a:ext cx="1440000" cy="1455737"/>
          </a:xfrm>
          <a:prstGeom prst="ellipse">
            <a:avLst/>
          </a:prstGeom>
          <a:solidFill>
            <a:srgbClr val="90D1C6">
              <a:alpha val="25098"/>
            </a:srgbClr>
          </a:solidFill>
          <a:ln>
            <a:solidFill>
              <a:srgbClr val="90D1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3163356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DEA7ED8-C672-4EB7-8943-A3932058AD8E}"/>
              </a:ext>
            </a:extLst>
          </p:cNvPr>
          <p:cNvSpPr>
            <a:spLocks noGrp="1"/>
          </p:cNvSpPr>
          <p:nvPr>
            <p:ph type="title"/>
          </p:nvPr>
        </p:nvSpPr>
        <p:spPr>
          <a:xfrm>
            <a:off x="424970" y="10510"/>
            <a:ext cx="10815487" cy="1325563"/>
          </a:xfrm>
        </p:spPr>
        <p:txBody>
          <a:bodyPr/>
          <a:lstStyle/>
          <a:p>
            <a:r>
              <a:rPr lang="sv-SE" dirty="0"/>
              <a:t>Barnens bästa hjulet</a:t>
            </a:r>
          </a:p>
        </p:txBody>
      </p:sp>
      <p:pic>
        <p:nvPicPr>
          <p:cNvPr id="11" name="Platshållare för innehåll 4">
            <a:extLst>
              <a:ext uri="{FF2B5EF4-FFF2-40B4-BE49-F238E27FC236}">
                <a16:creationId xmlns:a16="http://schemas.microsoft.com/office/drawing/2014/main" id="{8956D676-177F-4ADB-A67A-2CF2F79E02E0}"/>
              </a:ext>
            </a:extLst>
          </p:cNvPr>
          <p:cNvPicPr preferRelativeResize="0">
            <a:picLocks/>
          </p:cNvPicPr>
          <p:nvPr/>
        </p:nvPicPr>
        <p:blipFill rotWithShape="1">
          <a:blip r:embed="rId3"/>
          <a:srcRect l="41423" t="43265" r="42292" b="28046"/>
          <a:stretch/>
        </p:blipFill>
        <p:spPr>
          <a:xfrm>
            <a:off x="137325" y="1028455"/>
            <a:ext cx="5040000" cy="5040000"/>
          </a:xfrm>
          <a:prstGeom prst="rect">
            <a:avLst/>
          </a:prstGeom>
        </p:spPr>
      </p:pic>
      <p:sp>
        <p:nvSpPr>
          <p:cNvPr id="9" name="textruta 8">
            <a:extLst>
              <a:ext uri="{FF2B5EF4-FFF2-40B4-BE49-F238E27FC236}">
                <a16:creationId xmlns:a16="http://schemas.microsoft.com/office/drawing/2014/main" id="{5B383CC7-A0A2-42F9-A370-71F6AE571397}"/>
              </a:ext>
            </a:extLst>
          </p:cNvPr>
          <p:cNvSpPr txBox="1"/>
          <p:nvPr/>
        </p:nvSpPr>
        <p:spPr>
          <a:xfrm>
            <a:off x="7827347" y="565557"/>
            <a:ext cx="1425678" cy="584775"/>
          </a:xfrm>
          <a:prstGeom prst="rect">
            <a:avLst/>
          </a:prstGeom>
          <a:noFill/>
        </p:spPr>
        <p:txBody>
          <a:bodyPr wrap="square" rtlCol="0">
            <a:spAutoFit/>
          </a:bodyPr>
          <a:lstStyle/>
          <a:p>
            <a:r>
              <a:rPr lang="sv-SE" sz="3200" b="1" dirty="0">
                <a:solidFill>
                  <a:schemeClr val="accent6"/>
                </a:solidFill>
              </a:rPr>
              <a:t>HÄLSA</a:t>
            </a:r>
          </a:p>
        </p:txBody>
      </p:sp>
      <p:sp>
        <p:nvSpPr>
          <p:cNvPr id="10" name="textruta 9">
            <a:extLst>
              <a:ext uri="{FF2B5EF4-FFF2-40B4-BE49-F238E27FC236}">
                <a16:creationId xmlns:a16="http://schemas.microsoft.com/office/drawing/2014/main" id="{9873CBCF-5119-44BD-B592-A12B8B02F8C9}"/>
              </a:ext>
            </a:extLst>
          </p:cNvPr>
          <p:cNvSpPr txBox="1"/>
          <p:nvPr/>
        </p:nvSpPr>
        <p:spPr>
          <a:xfrm>
            <a:off x="5843224" y="996925"/>
            <a:ext cx="5646735" cy="4873129"/>
          </a:xfrm>
          <a:prstGeom prst="rect">
            <a:avLst/>
          </a:prstGeom>
          <a:noFill/>
          <a:ln>
            <a:noFill/>
          </a:ln>
        </p:spPr>
        <p:txBody>
          <a:bodyPr wrap="square" rtlCol="0">
            <a:spAutoFit/>
          </a:bodyPr>
          <a:lstStyle/>
          <a:p>
            <a:pPr algn="ctr"/>
            <a:r>
              <a:rPr lang="sv-SE" sz="2000" b="1" dirty="0"/>
              <a:t>Att må bra fysiskt</a:t>
            </a:r>
            <a:br>
              <a:rPr lang="sv-SE" sz="1000" b="1" dirty="0"/>
            </a:br>
            <a:endParaRPr lang="sv-SE" sz="1100" dirty="0">
              <a:solidFill>
                <a:schemeClr val="accent6"/>
              </a:solidFill>
            </a:endParaRPr>
          </a:p>
          <a:p>
            <a:r>
              <a:rPr lang="sv-SE" sz="2000" dirty="0">
                <a:solidFill>
                  <a:schemeClr val="accent6"/>
                </a:solidFill>
              </a:rPr>
              <a:t>   Detta innebär till exempel att:</a:t>
            </a:r>
          </a:p>
          <a:p>
            <a:pPr marL="176213" indent="-176213">
              <a:spcBef>
                <a:spcPts val="200"/>
              </a:spcBef>
              <a:spcAft>
                <a:spcPts val="200"/>
              </a:spcAft>
              <a:buFont typeface="Arial" panose="020B0604020202020204" pitchFamily="34" charset="0"/>
              <a:buChar char="•"/>
            </a:pPr>
            <a:r>
              <a:rPr lang="sv-SE" dirty="0"/>
              <a:t>Barnet får hälsosam och tillräckligt med mat för att växa  i takt med sin ålder och förutsättningar.</a:t>
            </a:r>
          </a:p>
          <a:p>
            <a:pPr marL="176213" indent="-176213">
              <a:spcBef>
                <a:spcPts val="200"/>
              </a:spcBef>
              <a:spcAft>
                <a:spcPts val="200"/>
              </a:spcAft>
              <a:buFont typeface="Arial" panose="020B0604020202020204" pitchFamily="34" charset="0"/>
              <a:buChar char="•"/>
            </a:pPr>
            <a:r>
              <a:rPr lang="sv-SE" dirty="0"/>
              <a:t>Barnets hälsa är god (relaterat till tandhälsa, sjukdom, funktionsvariation, levnadsvanor etc.)</a:t>
            </a:r>
          </a:p>
          <a:p>
            <a:pPr marL="176213" indent="-176213">
              <a:spcBef>
                <a:spcPts val="200"/>
              </a:spcBef>
              <a:spcAft>
                <a:spcPts val="200"/>
              </a:spcAft>
              <a:buFont typeface="Arial" panose="020B0604020202020204" pitchFamily="34" charset="0"/>
              <a:buChar char="•"/>
            </a:pPr>
            <a:r>
              <a:rPr lang="sv-SE" dirty="0"/>
              <a:t>Barnet får vård vid behov (inklusive nödvändiga hjälpmedel)</a:t>
            </a:r>
          </a:p>
          <a:p>
            <a:pPr marL="176213" indent="-176213">
              <a:spcBef>
                <a:spcPts val="200"/>
              </a:spcBef>
              <a:spcAft>
                <a:spcPts val="200"/>
              </a:spcAft>
              <a:buFont typeface="Arial" panose="020B0604020202020204" pitchFamily="34" charset="0"/>
              <a:buChar char="•"/>
            </a:pPr>
            <a:r>
              <a:rPr lang="sv-SE" dirty="0"/>
              <a:t>Barnet har balans mellan stillasittande och att röra på sig</a:t>
            </a:r>
          </a:p>
          <a:p>
            <a:pPr marL="176213" indent="-176213">
              <a:spcBef>
                <a:spcPts val="200"/>
              </a:spcBef>
              <a:spcAft>
                <a:spcPts val="200"/>
              </a:spcAft>
              <a:buFont typeface="Arial" panose="020B0604020202020204" pitchFamily="34" charset="0"/>
              <a:buChar char="•"/>
            </a:pPr>
            <a:r>
              <a:rPr lang="sv-SE" dirty="0"/>
              <a:t>Barnet sover och återhämtar sig tillräckligt (utifrån ålder och mognad) för att orka med sin vardag</a:t>
            </a:r>
          </a:p>
          <a:p>
            <a:pPr marL="176213" indent="-176213">
              <a:spcBef>
                <a:spcPts val="200"/>
              </a:spcBef>
              <a:spcAft>
                <a:spcPts val="200"/>
              </a:spcAft>
              <a:buFont typeface="Arial" panose="020B0604020202020204" pitchFamily="34" charset="0"/>
              <a:buChar char="•"/>
            </a:pPr>
            <a:r>
              <a:rPr lang="sv-SE" dirty="0"/>
              <a:t>Barnet har kunskap och förmåga att ta hand om sin hygien</a:t>
            </a:r>
          </a:p>
          <a:p>
            <a:pPr marL="176213" indent="-176213">
              <a:spcBef>
                <a:spcPts val="200"/>
              </a:spcBef>
              <a:spcAft>
                <a:spcPts val="200"/>
              </a:spcAft>
              <a:buFont typeface="Arial" panose="020B0604020202020204" pitchFamily="34" charset="0"/>
              <a:buChar char="•"/>
            </a:pPr>
            <a:r>
              <a:rPr lang="sv-SE" dirty="0"/>
              <a:t>Barnet använder inte alkohol, narkotika, doping             </a:t>
            </a:r>
            <a:br>
              <a:rPr lang="sv-SE" dirty="0"/>
            </a:br>
            <a:r>
              <a:rPr lang="sv-SE" dirty="0"/>
              <a:t>   eller tobak</a:t>
            </a:r>
          </a:p>
        </p:txBody>
      </p:sp>
      <p:sp>
        <p:nvSpPr>
          <p:cNvPr id="8" name="Ellips 7">
            <a:extLst>
              <a:ext uri="{FF2B5EF4-FFF2-40B4-BE49-F238E27FC236}">
                <a16:creationId xmlns:a16="http://schemas.microsoft.com/office/drawing/2014/main" id="{5C4519EE-FBF8-4548-8993-C39A0E8068D5}"/>
              </a:ext>
            </a:extLst>
          </p:cNvPr>
          <p:cNvSpPr/>
          <p:nvPr/>
        </p:nvSpPr>
        <p:spPr>
          <a:xfrm>
            <a:off x="5300186" y="201071"/>
            <a:ext cx="6480000" cy="6480000"/>
          </a:xfrm>
          <a:prstGeom prst="ellipse">
            <a:avLst/>
          </a:prstGeom>
          <a:noFill/>
          <a:ln w="57150">
            <a:solidFill>
              <a:srgbClr val="83B8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3" name="Ellips 12">
            <a:extLst>
              <a:ext uri="{FF2B5EF4-FFF2-40B4-BE49-F238E27FC236}">
                <a16:creationId xmlns:a16="http://schemas.microsoft.com/office/drawing/2014/main" id="{B17E4C1A-999E-4FA5-800C-32533F4C07EA}"/>
              </a:ext>
            </a:extLst>
          </p:cNvPr>
          <p:cNvSpPr/>
          <p:nvPr/>
        </p:nvSpPr>
        <p:spPr>
          <a:xfrm>
            <a:off x="2717800" y="1300163"/>
            <a:ext cx="1440000" cy="1455737"/>
          </a:xfrm>
          <a:prstGeom prst="ellipse">
            <a:avLst/>
          </a:prstGeom>
          <a:solidFill>
            <a:srgbClr val="92D050">
              <a:alpha val="25098"/>
            </a:srgbClr>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3853071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DEA7ED8-C672-4EB7-8943-A3932058AD8E}"/>
              </a:ext>
            </a:extLst>
          </p:cNvPr>
          <p:cNvSpPr>
            <a:spLocks noGrp="1"/>
          </p:cNvSpPr>
          <p:nvPr>
            <p:ph type="title"/>
          </p:nvPr>
        </p:nvSpPr>
        <p:spPr>
          <a:xfrm>
            <a:off x="429845" y="9174"/>
            <a:ext cx="11225816" cy="1325563"/>
          </a:xfrm>
        </p:spPr>
        <p:txBody>
          <a:bodyPr/>
          <a:lstStyle/>
          <a:p>
            <a:r>
              <a:rPr lang="sv-SE" dirty="0"/>
              <a:t>Barnens bästa hjulet</a:t>
            </a:r>
          </a:p>
        </p:txBody>
      </p:sp>
      <p:pic>
        <p:nvPicPr>
          <p:cNvPr id="11" name="Platshållare för innehåll 4">
            <a:extLst>
              <a:ext uri="{FF2B5EF4-FFF2-40B4-BE49-F238E27FC236}">
                <a16:creationId xmlns:a16="http://schemas.microsoft.com/office/drawing/2014/main" id="{8956D676-177F-4ADB-A67A-2CF2F79E02E0}"/>
              </a:ext>
            </a:extLst>
          </p:cNvPr>
          <p:cNvPicPr preferRelativeResize="0">
            <a:picLocks/>
          </p:cNvPicPr>
          <p:nvPr/>
        </p:nvPicPr>
        <p:blipFill rotWithShape="1">
          <a:blip r:embed="rId3"/>
          <a:srcRect l="41423" t="43265" r="42292" b="28046"/>
          <a:stretch/>
        </p:blipFill>
        <p:spPr>
          <a:xfrm>
            <a:off x="137325" y="1028455"/>
            <a:ext cx="5040000" cy="5040000"/>
          </a:xfrm>
          <a:prstGeom prst="rect">
            <a:avLst/>
          </a:prstGeom>
        </p:spPr>
      </p:pic>
      <p:sp>
        <p:nvSpPr>
          <p:cNvPr id="9" name="textruta 8">
            <a:extLst>
              <a:ext uri="{FF2B5EF4-FFF2-40B4-BE49-F238E27FC236}">
                <a16:creationId xmlns:a16="http://schemas.microsoft.com/office/drawing/2014/main" id="{5B383CC7-A0A2-42F9-A370-71F6AE571397}"/>
              </a:ext>
            </a:extLst>
          </p:cNvPr>
          <p:cNvSpPr txBox="1"/>
          <p:nvPr/>
        </p:nvSpPr>
        <p:spPr>
          <a:xfrm>
            <a:off x="7918547" y="738192"/>
            <a:ext cx="1425678" cy="584775"/>
          </a:xfrm>
          <a:prstGeom prst="rect">
            <a:avLst/>
          </a:prstGeom>
          <a:noFill/>
        </p:spPr>
        <p:txBody>
          <a:bodyPr wrap="square" rtlCol="0">
            <a:spAutoFit/>
          </a:bodyPr>
          <a:lstStyle/>
          <a:p>
            <a:r>
              <a:rPr lang="sv-SE" sz="3200" b="1" dirty="0">
                <a:solidFill>
                  <a:schemeClr val="accent6"/>
                </a:solidFill>
              </a:rPr>
              <a:t>HÄLSA</a:t>
            </a:r>
          </a:p>
        </p:txBody>
      </p:sp>
      <p:sp>
        <p:nvSpPr>
          <p:cNvPr id="10" name="textruta 9">
            <a:extLst>
              <a:ext uri="{FF2B5EF4-FFF2-40B4-BE49-F238E27FC236}">
                <a16:creationId xmlns:a16="http://schemas.microsoft.com/office/drawing/2014/main" id="{9873CBCF-5119-44BD-B592-A12B8B02F8C9}"/>
              </a:ext>
            </a:extLst>
          </p:cNvPr>
          <p:cNvSpPr txBox="1"/>
          <p:nvPr/>
        </p:nvSpPr>
        <p:spPr>
          <a:xfrm>
            <a:off x="5988479" y="1526322"/>
            <a:ext cx="5393922" cy="2762295"/>
          </a:xfrm>
          <a:prstGeom prst="rect">
            <a:avLst/>
          </a:prstGeom>
          <a:noFill/>
          <a:ln>
            <a:noFill/>
          </a:ln>
        </p:spPr>
        <p:txBody>
          <a:bodyPr wrap="square" rtlCol="0">
            <a:spAutoFit/>
          </a:bodyPr>
          <a:lstStyle/>
          <a:p>
            <a:pPr algn="ctr"/>
            <a:r>
              <a:rPr lang="sv-SE" sz="2400" b="1" dirty="0"/>
              <a:t>Att må bra psykiskt</a:t>
            </a:r>
            <a:br>
              <a:rPr lang="sv-SE" sz="900" b="1" dirty="0"/>
            </a:br>
            <a:endParaRPr lang="sv-SE" sz="1050" dirty="0">
              <a:solidFill>
                <a:schemeClr val="accent6"/>
              </a:solidFill>
            </a:endParaRPr>
          </a:p>
          <a:p>
            <a:pPr>
              <a:spcBef>
                <a:spcPts val="600"/>
              </a:spcBef>
              <a:spcAft>
                <a:spcPts val="600"/>
              </a:spcAft>
            </a:pPr>
            <a:r>
              <a:rPr lang="sv-SE" sz="2400" dirty="0">
                <a:solidFill>
                  <a:schemeClr val="accent6"/>
                </a:solidFill>
              </a:rPr>
              <a:t>   Detta innebär till exempel att:</a:t>
            </a:r>
          </a:p>
          <a:p>
            <a:pPr marL="176213" indent="-176213">
              <a:spcBef>
                <a:spcPts val="600"/>
              </a:spcBef>
              <a:spcAft>
                <a:spcPts val="600"/>
              </a:spcAft>
              <a:buFont typeface="Arial" panose="020B0604020202020204" pitchFamily="34" charset="0"/>
              <a:buChar char="•"/>
            </a:pPr>
            <a:r>
              <a:rPr lang="sv-SE" sz="2000" dirty="0"/>
              <a:t>Barnet känner sig tryggt</a:t>
            </a:r>
          </a:p>
          <a:p>
            <a:pPr marL="176213" indent="-176213">
              <a:spcBef>
                <a:spcPts val="600"/>
              </a:spcBef>
              <a:spcAft>
                <a:spcPts val="600"/>
              </a:spcAft>
              <a:buFont typeface="Arial" panose="020B0604020202020204" pitchFamily="34" charset="0"/>
              <a:buChar char="•"/>
            </a:pPr>
            <a:r>
              <a:rPr lang="sv-SE" sz="2000" dirty="0"/>
              <a:t>Barnet har förmåga att hantera glädje, oro, ledsamhet, ilska, skam, rädsla, skuld, stress etc.</a:t>
            </a:r>
          </a:p>
          <a:p>
            <a:pPr marL="176213" indent="-176213">
              <a:spcBef>
                <a:spcPts val="600"/>
              </a:spcBef>
              <a:spcAft>
                <a:spcPts val="600"/>
              </a:spcAft>
              <a:buFont typeface="Arial" panose="020B0604020202020204" pitchFamily="34" charset="0"/>
              <a:buChar char="•"/>
            </a:pPr>
            <a:r>
              <a:rPr lang="sv-SE" sz="2000" dirty="0"/>
              <a:t>Barnet har god självkänsla och självförtroende.</a:t>
            </a:r>
          </a:p>
        </p:txBody>
      </p:sp>
      <p:sp>
        <p:nvSpPr>
          <p:cNvPr id="8" name="Ellips 7">
            <a:extLst>
              <a:ext uri="{FF2B5EF4-FFF2-40B4-BE49-F238E27FC236}">
                <a16:creationId xmlns:a16="http://schemas.microsoft.com/office/drawing/2014/main" id="{5C4519EE-FBF8-4548-8993-C39A0E8068D5}"/>
              </a:ext>
            </a:extLst>
          </p:cNvPr>
          <p:cNvSpPr/>
          <p:nvPr/>
        </p:nvSpPr>
        <p:spPr>
          <a:xfrm>
            <a:off x="5315409" y="203355"/>
            <a:ext cx="6480000" cy="6480000"/>
          </a:xfrm>
          <a:prstGeom prst="ellipse">
            <a:avLst/>
          </a:prstGeom>
          <a:noFill/>
          <a:ln w="57150">
            <a:solidFill>
              <a:srgbClr val="83B8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3" name="Ellips 12">
            <a:extLst>
              <a:ext uri="{FF2B5EF4-FFF2-40B4-BE49-F238E27FC236}">
                <a16:creationId xmlns:a16="http://schemas.microsoft.com/office/drawing/2014/main" id="{A09195F2-E6D4-4373-85E0-FAE86A76241A}"/>
              </a:ext>
            </a:extLst>
          </p:cNvPr>
          <p:cNvSpPr/>
          <p:nvPr/>
        </p:nvSpPr>
        <p:spPr>
          <a:xfrm>
            <a:off x="2717800" y="1300163"/>
            <a:ext cx="1440000" cy="1455737"/>
          </a:xfrm>
          <a:prstGeom prst="ellipse">
            <a:avLst/>
          </a:prstGeom>
          <a:solidFill>
            <a:srgbClr val="92D050">
              <a:alpha val="25098"/>
            </a:srgbClr>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3183980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DEA7ED8-C672-4EB7-8943-A3932058AD8E}"/>
              </a:ext>
            </a:extLst>
          </p:cNvPr>
          <p:cNvSpPr>
            <a:spLocks noGrp="1"/>
          </p:cNvSpPr>
          <p:nvPr>
            <p:ph type="title"/>
          </p:nvPr>
        </p:nvSpPr>
        <p:spPr>
          <a:xfrm>
            <a:off x="427952" y="5132"/>
            <a:ext cx="10815487" cy="1325563"/>
          </a:xfrm>
        </p:spPr>
        <p:txBody>
          <a:bodyPr/>
          <a:lstStyle/>
          <a:p>
            <a:r>
              <a:rPr lang="sv-SE" dirty="0"/>
              <a:t>Barnens bästa hjulet</a:t>
            </a:r>
          </a:p>
        </p:txBody>
      </p:sp>
      <p:pic>
        <p:nvPicPr>
          <p:cNvPr id="11" name="Platshållare för innehåll 4">
            <a:extLst>
              <a:ext uri="{FF2B5EF4-FFF2-40B4-BE49-F238E27FC236}">
                <a16:creationId xmlns:a16="http://schemas.microsoft.com/office/drawing/2014/main" id="{8956D676-177F-4ADB-A67A-2CF2F79E02E0}"/>
              </a:ext>
            </a:extLst>
          </p:cNvPr>
          <p:cNvPicPr preferRelativeResize="0">
            <a:picLocks/>
          </p:cNvPicPr>
          <p:nvPr/>
        </p:nvPicPr>
        <p:blipFill rotWithShape="1">
          <a:blip r:embed="rId3"/>
          <a:srcRect l="41423" t="43265" r="42292" b="28046"/>
          <a:stretch/>
        </p:blipFill>
        <p:spPr>
          <a:xfrm>
            <a:off x="137325" y="1028455"/>
            <a:ext cx="5040000" cy="5040000"/>
          </a:xfrm>
          <a:prstGeom prst="rect">
            <a:avLst/>
          </a:prstGeom>
        </p:spPr>
      </p:pic>
      <p:sp>
        <p:nvSpPr>
          <p:cNvPr id="9" name="textruta 8">
            <a:extLst>
              <a:ext uri="{FF2B5EF4-FFF2-40B4-BE49-F238E27FC236}">
                <a16:creationId xmlns:a16="http://schemas.microsoft.com/office/drawing/2014/main" id="{5B383CC7-A0A2-42F9-A370-71F6AE571397}"/>
              </a:ext>
            </a:extLst>
          </p:cNvPr>
          <p:cNvSpPr txBox="1"/>
          <p:nvPr/>
        </p:nvSpPr>
        <p:spPr>
          <a:xfrm>
            <a:off x="7407433" y="743984"/>
            <a:ext cx="2369574" cy="584775"/>
          </a:xfrm>
          <a:prstGeom prst="rect">
            <a:avLst/>
          </a:prstGeom>
          <a:noFill/>
        </p:spPr>
        <p:txBody>
          <a:bodyPr wrap="square" rtlCol="0">
            <a:spAutoFit/>
          </a:bodyPr>
          <a:lstStyle/>
          <a:p>
            <a:r>
              <a:rPr lang="sv-SE" sz="3200" b="1" dirty="0">
                <a:solidFill>
                  <a:srgbClr val="E13288"/>
                </a:solidFill>
              </a:rPr>
              <a:t>UTVECKLING</a:t>
            </a:r>
          </a:p>
        </p:txBody>
      </p:sp>
      <p:sp>
        <p:nvSpPr>
          <p:cNvPr id="10" name="textruta 9">
            <a:extLst>
              <a:ext uri="{FF2B5EF4-FFF2-40B4-BE49-F238E27FC236}">
                <a16:creationId xmlns:a16="http://schemas.microsoft.com/office/drawing/2014/main" id="{9873CBCF-5119-44BD-B592-A12B8B02F8C9}"/>
              </a:ext>
            </a:extLst>
          </p:cNvPr>
          <p:cNvSpPr txBox="1"/>
          <p:nvPr/>
        </p:nvSpPr>
        <p:spPr>
          <a:xfrm>
            <a:off x="6124380" y="1436359"/>
            <a:ext cx="4963324" cy="4016484"/>
          </a:xfrm>
          <a:prstGeom prst="rect">
            <a:avLst/>
          </a:prstGeom>
          <a:solidFill>
            <a:srgbClr val="E13288"/>
          </a:solidFill>
        </p:spPr>
        <p:txBody>
          <a:bodyPr wrap="square" rtlCol="0">
            <a:spAutoFit/>
          </a:bodyPr>
          <a:lstStyle/>
          <a:p>
            <a:r>
              <a:rPr lang="sv-SE" sz="1400" dirty="0">
                <a:solidFill>
                  <a:schemeClr val="bg1"/>
                </a:solidFill>
              </a:rPr>
              <a:t>Alla barn har rätt till livet, att överleva och goda förutsättningar för barnets optimala utveckling. Barnets utveckling kan utmanas av sjukdomar, ohälsa, funktionsnedsättning, dåliga levnads-förhållanden, barnets eller närståendes levnadsvanor, försummelse och vanvård, våld och övergrepp samt begränsande möjligheter för barn att förverkliga sin mänskliga potential. </a:t>
            </a:r>
            <a:br>
              <a:rPr lang="sv-SE" sz="500" dirty="0">
                <a:solidFill>
                  <a:schemeClr val="bg1"/>
                </a:solidFill>
              </a:rPr>
            </a:br>
            <a:br>
              <a:rPr lang="sv-SE" sz="500" dirty="0">
                <a:solidFill>
                  <a:schemeClr val="bg1"/>
                </a:solidFill>
              </a:rPr>
            </a:br>
            <a:r>
              <a:rPr lang="sv-SE" sz="1400" dirty="0">
                <a:solidFill>
                  <a:schemeClr val="bg1"/>
                </a:solidFill>
              </a:rPr>
              <a:t>Vi ska arbeta för att undanröja så mycket som möjligt av dessa utmaningar för att ge varje barn bästa möjliga förutsättningar för sin utveckling. Vi ska inte ställa krav eller ha förväntningar som är orimliga i förhållande till barnets mognad och utveckling. </a:t>
            </a:r>
            <a:br>
              <a:rPr lang="sv-SE" sz="1400" dirty="0">
                <a:solidFill>
                  <a:schemeClr val="bg1"/>
                </a:solidFill>
              </a:rPr>
            </a:br>
            <a:r>
              <a:rPr lang="sv-SE" sz="1400" dirty="0">
                <a:solidFill>
                  <a:schemeClr val="bg1"/>
                </a:solidFill>
              </a:rPr>
              <a:t>Barn har rätt att få stöd och de hjälpmedel de behöver för att utvecklas optimalt.</a:t>
            </a:r>
            <a:endParaRPr lang="sv-SE" sz="400" dirty="0">
              <a:solidFill>
                <a:schemeClr val="bg1"/>
              </a:solidFill>
            </a:endParaRPr>
          </a:p>
          <a:p>
            <a:endParaRPr lang="sv-SE" sz="400" dirty="0">
              <a:solidFill>
                <a:schemeClr val="bg1"/>
              </a:solidFill>
            </a:endParaRPr>
          </a:p>
          <a:p>
            <a:r>
              <a:rPr lang="sv-SE" sz="1400" dirty="0">
                <a:solidFill>
                  <a:schemeClr val="bg1"/>
                </a:solidFill>
              </a:rPr>
              <a:t>För att vi ska kunna göra en bedömning av vad som skapar goda förutsättningar för barnets utveckling måste vi se till barnets hela livssituation och väga in föräldrarnas/familjens förutsättningar och annat i barnets liv som påverkar barnets utveckling.</a:t>
            </a:r>
          </a:p>
          <a:p>
            <a:pPr algn="r"/>
            <a:r>
              <a:rPr lang="sv-SE" sz="1400" dirty="0">
                <a:solidFill>
                  <a:schemeClr val="bg1"/>
                </a:solidFill>
              </a:rPr>
              <a:t>(Barnkonventionen, artikel 5, 6, 13, 14, 15, 18 och 23)</a:t>
            </a:r>
          </a:p>
        </p:txBody>
      </p:sp>
      <p:sp>
        <p:nvSpPr>
          <p:cNvPr id="8" name="Ellips 7">
            <a:extLst>
              <a:ext uri="{FF2B5EF4-FFF2-40B4-BE49-F238E27FC236}">
                <a16:creationId xmlns:a16="http://schemas.microsoft.com/office/drawing/2014/main" id="{5C4519EE-FBF8-4548-8993-C39A0E8068D5}"/>
              </a:ext>
            </a:extLst>
          </p:cNvPr>
          <p:cNvSpPr/>
          <p:nvPr/>
        </p:nvSpPr>
        <p:spPr>
          <a:xfrm>
            <a:off x="5352220" y="194618"/>
            <a:ext cx="6480000" cy="6480000"/>
          </a:xfrm>
          <a:prstGeom prst="ellipse">
            <a:avLst/>
          </a:prstGeom>
          <a:noFill/>
          <a:ln w="57150">
            <a:solidFill>
              <a:srgbClr val="E132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Ellips 6">
            <a:extLst>
              <a:ext uri="{FF2B5EF4-FFF2-40B4-BE49-F238E27FC236}">
                <a16:creationId xmlns:a16="http://schemas.microsoft.com/office/drawing/2014/main" id="{B9CC7B0F-96AA-4DEB-AEB6-03A3CA7E9916}"/>
              </a:ext>
            </a:extLst>
          </p:cNvPr>
          <p:cNvSpPr/>
          <p:nvPr/>
        </p:nvSpPr>
        <p:spPr>
          <a:xfrm>
            <a:off x="3594100" y="2508819"/>
            <a:ext cx="1440000" cy="1455737"/>
          </a:xfrm>
          <a:prstGeom prst="ellipse">
            <a:avLst/>
          </a:prstGeom>
          <a:solidFill>
            <a:srgbClr val="E13288">
              <a:alpha val="25098"/>
            </a:srgbClr>
          </a:solidFill>
          <a:ln>
            <a:solidFill>
              <a:srgbClr val="E132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1268993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DEA7ED8-C672-4EB7-8943-A3932058AD8E}"/>
              </a:ext>
            </a:extLst>
          </p:cNvPr>
          <p:cNvSpPr>
            <a:spLocks noGrp="1"/>
          </p:cNvSpPr>
          <p:nvPr>
            <p:ph type="title"/>
          </p:nvPr>
        </p:nvSpPr>
        <p:spPr>
          <a:xfrm>
            <a:off x="424970" y="10510"/>
            <a:ext cx="10815487" cy="1325563"/>
          </a:xfrm>
        </p:spPr>
        <p:txBody>
          <a:bodyPr/>
          <a:lstStyle/>
          <a:p>
            <a:r>
              <a:rPr lang="sv-SE" dirty="0"/>
              <a:t>Barnens bästa hjulet</a:t>
            </a:r>
          </a:p>
        </p:txBody>
      </p:sp>
      <p:pic>
        <p:nvPicPr>
          <p:cNvPr id="11" name="Platshållare för innehåll 4">
            <a:extLst>
              <a:ext uri="{FF2B5EF4-FFF2-40B4-BE49-F238E27FC236}">
                <a16:creationId xmlns:a16="http://schemas.microsoft.com/office/drawing/2014/main" id="{8956D676-177F-4ADB-A67A-2CF2F79E02E0}"/>
              </a:ext>
            </a:extLst>
          </p:cNvPr>
          <p:cNvPicPr preferRelativeResize="0">
            <a:picLocks/>
          </p:cNvPicPr>
          <p:nvPr/>
        </p:nvPicPr>
        <p:blipFill rotWithShape="1">
          <a:blip r:embed="rId3"/>
          <a:srcRect l="41423" t="43265" r="42292" b="28046"/>
          <a:stretch/>
        </p:blipFill>
        <p:spPr>
          <a:xfrm>
            <a:off x="137325" y="1028455"/>
            <a:ext cx="5040000" cy="5040000"/>
          </a:xfrm>
          <a:prstGeom prst="rect">
            <a:avLst/>
          </a:prstGeom>
        </p:spPr>
      </p:pic>
      <p:sp>
        <p:nvSpPr>
          <p:cNvPr id="9" name="textruta 8">
            <a:extLst>
              <a:ext uri="{FF2B5EF4-FFF2-40B4-BE49-F238E27FC236}">
                <a16:creationId xmlns:a16="http://schemas.microsoft.com/office/drawing/2014/main" id="{5B383CC7-A0A2-42F9-A370-71F6AE571397}"/>
              </a:ext>
            </a:extLst>
          </p:cNvPr>
          <p:cNvSpPr txBox="1"/>
          <p:nvPr/>
        </p:nvSpPr>
        <p:spPr>
          <a:xfrm>
            <a:off x="7498513" y="443680"/>
            <a:ext cx="2336156" cy="584775"/>
          </a:xfrm>
          <a:prstGeom prst="rect">
            <a:avLst/>
          </a:prstGeom>
          <a:noFill/>
        </p:spPr>
        <p:txBody>
          <a:bodyPr wrap="square" rtlCol="0">
            <a:spAutoFit/>
          </a:bodyPr>
          <a:lstStyle/>
          <a:p>
            <a:r>
              <a:rPr lang="sv-SE" sz="3200" b="1" dirty="0">
                <a:solidFill>
                  <a:srgbClr val="E13288"/>
                </a:solidFill>
              </a:rPr>
              <a:t>UTVECKLING</a:t>
            </a:r>
          </a:p>
        </p:txBody>
      </p:sp>
      <p:sp>
        <p:nvSpPr>
          <p:cNvPr id="10" name="textruta 9">
            <a:extLst>
              <a:ext uri="{FF2B5EF4-FFF2-40B4-BE49-F238E27FC236}">
                <a16:creationId xmlns:a16="http://schemas.microsoft.com/office/drawing/2014/main" id="{9873CBCF-5119-44BD-B592-A12B8B02F8C9}"/>
              </a:ext>
            </a:extLst>
          </p:cNvPr>
          <p:cNvSpPr txBox="1"/>
          <p:nvPr/>
        </p:nvSpPr>
        <p:spPr>
          <a:xfrm>
            <a:off x="5931712" y="928099"/>
            <a:ext cx="5646735" cy="4924425"/>
          </a:xfrm>
          <a:prstGeom prst="rect">
            <a:avLst/>
          </a:prstGeom>
          <a:noFill/>
          <a:ln>
            <a:noFill/>
          </a:ln>
        </p:spPr>
        <p:txBody>
          <a:bodyPr wrap="square" rtlCol="0">
            <a:spAutoFit/>
          </a:bodyPr>
          <a:lstStyle/>
          <a:p>
            <a:pPr algn="ctr"/>
            <a:r>
              <a:rPr lang="sv-SE" sz="2000" b="1" dirty="0"/>
              <a:t>Att ha möjlighet att kunna utvecklas</a:t>
            </a:r>
            <a:br>
              <a:rPr lang="sv-SE" sz="1000" b="1" dirty="0"/>
            </a:br>
            <a:endParaRPr lang="sv-SE" sz="1100" dirty="0">
              <a:solidFill>
                <a:schemeClr val="accent6"/>
              </a:solidFill>
            </a:endParaRPr>
          </a:p>
          <a:p>
            <a:r>
              <a:rPr lang="sv-SE" sz="2000" dirty="0">
                <a:solidFill>
                  <a:schemeClr val="accent6"/>
                </a:solidFill>
              </a:rPr>
              <a:t>   </a:t>
            </a:r>
            <a:r>
              <a:rPr lang="sv-SE" sz="2000" dirty="0">
                <a:solidFill>
                  <a:srgbClr val="E13288"/>
                </a:solidFill>
              </a:rPr>
              <a:t>Detta innebär till exempel att:</a:t>
            </a:r>
          </a:p>
          <a:p>
            <a:pPr marL="176213" indent="-176213">
              <a:spcBef>
                <a:spcPts val="200"/>
              </a:spcBef>
              <a:spcAft>
                <a:spcPts val="200"/>
              </a:spcAft>
              <a:buFont typeface="Arial" panose="020B0604020202020204" pitchFamily="34" charset="0"/>
              <a:buChar char="•"/>
            </a:pPr>
            <a:r>
              <a:rPr lang="sv-SE" sz="1700" dirty="0"/>
              <a:t>Barnet har möjlighet och förmåga att lära sig saker             (utifrån ålder och mognad)</a:t>
            </a:r>
          </a:p>
          <a:p>
            <a:pPr marL="176213" indent="-176213">
              <a:spcBef>
                <a:spcPts val="200"/>
              </a:spcBef>
              <a:spcAft>
                <a:spcPts val="200"/>
              </a:spcAft>
              <a:buFont typeface="Arial" panose="020B0604020202020204" pitchFamily="34" charset="0"/>
              <a:buChar char="•"/>
            </a:pPr>
            <a:r>
              <a:rPr lang="sv-SE" sz="1700" dirty="0"/>
              <a:t>Barnet har möjlighet att utveckla sin språkliga förmåga              och göra sig förstådd</a:t>
            </a:r>
          </a:p>
          <a:p>
            <a:pPr marL="176213" indent="-176213">
              <a:spcBef>
                <a:spcPts val="200"/>
              </a:spcBef>
              <a:spcAft>
                <a:spcPts val="200"/>
              </a:spcAft>
              <a:buFont typeface="Arial" panose="020B0604020202020204" pitchFamily="34" charset="0"/>
              <a:buChar char="•"/>
            </a:pPr>
            <a:r>
              <a:rPr lang="sv-SE" sz="1700" dirty="0"/>
              <a:t>Barnet blir lyssnad på och får säga sin åsikt i viktiga                frågor som rör barnet</a:t>
            </a:r>
          </a:p>
          <a:p>
            <a:pPr marL="176213" indent="-176213">
              <a:spcBef>
                <a:spcPts val="200"/>
              </a:spcBef>
              <a:spcAft>
                <a:spcPts val="200"/>
              </a:spcAft>
              <a:buFont typeface="Arial" panose="020B0604020202020204" pitchFamily="34" charset="0"/>
              <a:buChar char="•"/>
            </a:pPr>
            <a:r>
              <a:rPr lang="sv-SE" sz="1700" dirty="0"/>
              <a:t>Barnet ges möjlighet att vara nyfiket och utforskande</a:t>
            </a:r>
          </a:p>
          <a:p>
            <a:pPr marL="176213" indent="-176213">
              <a:spcBef>
                <a:spcPts val="200"/>
              </a:spcBef>
              <a:spcAft>
                <a:spcPts val="200"/>
              </a:spcAft>
              <a:buFont typeface="Arial" panose="020B0604020202020204" pitchFamily="34" charset="0"/>
              <a:buChar char="•"/>
            </a:pPr>
            <a:r>
              <a:rPr lang="sv-SE" sz="1700" dirty="0"/>
              <a:t>Barnet har förmåga att koncentrera sig, har tålamod och uthållighet</a:t>
            </a:r>
          </a:p>
          <a:p>
            <a:pPr marL="176213" indent="-176213">
              <a:spcBef>
                <a:spcPts val="200"/>
              </a:spcBef>
              <a:spcAft>
                <a:spcPts val="200"/>
              </a:spcAft>
              <a:buFont typeface="Arial" panose="020B0604020202020204" pitchFamily="34" charset="0"/>
              <a:buChar char="•"/>
            </a:pPr>
            <a:r>
              <a:rPr lang="sv-SE" sz="1700" dirty="0"/>
              <a:t>Barnet har koll på (och har) förutsägbara vardagsrutiner</a:t>
            </a:r>
          </a:p>
          <a:p>
            <a:pPr marL="176213" indent="-176213">
              <a:spcBef>
                <a:spcPts val="200"/>
              </a:spcBef>
              <a:spcAft>
                <a:spcPts val="200"/>
              </a:spcAft>
              <a:buFont typeface="Arial" panose="020B0604020202020204" pitchFamily="34" charset="0"/>
              <a:buChar char="•"/>
            </a:pPr>
            <a:r>
              <a:rPr lang="sv-SE" sz="1700" dirty="0"/>
              <a:t>Barnet har möjlighet att utveckla sin självständighet samt tar (och får) ansvar efter förmåga, ålder och mognad</a:t>
            </a:r>
          </a:p>
          <a:p>
            <a:pPr marL="176213" indent="-176213">
              <a:spcBef>
                <a:spcPts val="200"/>
              </a:spcBef>
              <a:spcAft>
                <a:spcPts val="200"/>
              </a:spcAft>
              <a:buFont typeface="Arial" panose="020B0604020202020204" pitchFamily="34" charset="0"/>
              <a:buChar char="•"/>
            </a:pPr>
            <a:r>
              <a:rPr lang="sv-SE" sz="1700" dirty="0"/>
              <a:t>Barnet har möjlighet/förmåga till lek och sociala </a:t>
            </a:r>
            <a:br>
              <a:rPr lang="sv-SE" sz="1700" dirty="0"/>
            </a:br>
            <a:r>
              <a:rPr lang="sv-SE" sz="1700" dirty="0"/>
              <a:t>   aktiviteter</a:t>
            </a:r>
          </a:p>
        </p:txBody>
      </p:sp>
      <p:sp>
        <p:nvSpPr>
          <p:cNvPr id="8" name="Ellips 7">
            <a:extLst>
              <a:ext uri="{FF2B5EF4-FFF2-40B4-BE49-F238E27FC236}">
                <a16:creationId xmlns:a16="http://schemas.microsoft.com/office/drawing/2014/main" id="{5C4519EE-FBF8-4548-8993-C39A0E8068D5}"/>
              </a:ext>
            </a:extLst>
          </p:cNvPr>
          <p:cNvSpPr/>
          <p:nvPr/>
        </p:nvSpPr>
        <p:spPr>
          <a:xfrm>
            <a:off x="5300186" y="201071"/>
            <a:ext cx="6480000" cy="6480000"/>
          </a:xfrm>
          <a:prstGeom prst="ellipse">
            <a:avLst/>
          </a:prstGeom>
          <a:noFill/>
          <a:ln w="57150">
            <a:solidFill>
              <a:srgbClr val="E132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Ellips 6">
            <a:extLst>
              <a:ext uri="{FF2B5EF4-FFF2-40B4-BE49-F238E27FC236}">
                <a16:creationId xmlns:a16="http://schemas.microsoft.com/office/drawing/2014/main" id="{6DF219A4-A919-4B94-B789-8B89FF104CD1}"/>
              </a:ext>
            </a:extLst>
          </p:cNvPr>
          <p:cNvSpPr/>
          <p:nvPr/>
        </p:nvSpPr>
        <p:spPr>
          <a:xfrm>
            <a:off x="3594100" y="2508819"/>
            <a:ext cx="1440000" cy="1455737"/>
          </a:xfrm>
          <a:prstGeom prst="ellipse">
            <a:avLst/>
          </a:prstGeom>
          <a:solidFill>
            <a:srgbClr val="E13288">
              <a:alpha val="25098"/>
            </a:srgbClr>
          </a:solidFill>
          <a:ln>
            <a:solidFill>
              <a:srgbClr val="E132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42007968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DEA7ED8-C672-4EB7-8943-A3932058AD8E}"/>
              </a:ext>
            </a:extLst>
          </p:cNvPr>
          <p:cNvSpPr>
            <a:spLocks noGrp="1"/>
          </p:cNvSpPr>
          <p:nvPr>
            <p:ph type="title"/>
          </p:nvPr>
        </p:nvSpPr>
        <p:spPr>
          <a:xfrm>
            <a:off x="429845" y="9174"/>
            <a:ext cx="11225816" cy="1325563"/>
          </a:xfrm>
        </p:spPr>
        <p:txBody>
          <a:bodyPr/>
          <a:lstStyle/>
          <a:p>
            <a:r>
              <a:rPr lang="sv-SE" dirty="0"/>
              <a:t>Barnens bästa hjulet</a:t>
            </a:r>
          </a:p>
        </p:txBody>
      </p:sp>
      <p:pic>
        <p:nvPicPr>
          <p:cNvPr id="11" name="Platshållare för innehåll 4">
            <a:extLst>
              <a:ext uri="{FF2B5EF4-FFF2-40B4-BE49-F238E27FC236}">
                <a16:creationId xmlns:a16="http://schemas.microsoft.com/office/drawing/2014/main" id="{8956D676-177F-4ADB-A67A-2CF2F79E02E0}"/>
              </a:ext>
            </a:extLst>
          </p:cNvPr>
          <p:cNvPicPr preferRelativeResize="0">
            <a:picLocks/>
          </p:cNvPicPr>
          <p:nvPr/>
        </p:nvPicPr>
        <p:blipFill rotWithShape="1">
          <a:blip r:embed="rId3"/>
          <a:srcRect l="41423" t="43265" r="42292" b="28046"/>
          <a:stretch/>
        </p:blipFill>
        <p:spPr>
          <a:xfrm>
            <a:off x="137325" y="1028455"/>
            <a:ext cx="5040000" cy="5040000"/>
          </a:xfrm>
          <a:prstGeom prst="rect">
            <a:avLst/>
          </a:prstGeom>
        </p:spPr>
      </p:pic>
      <p:sp>
        <p:nvSpPr>
          <p:cNvPr id="9" name="textruta 8">
            <a:extLst>
              <a:ext uri="{FF2B5EF4-FFF2-40B4-BE49-F238E27FC236}">
                <a16:creationId xmlns:a16="http://schemas.microsoft.com/office/drawing/2014/main" id="{5B383CC7-A0A2-42F9-A370-71F6AE571397}"/>
              </a:ext>
            </a:extLst>
          </p:cNvPr>
          <p:cNvSpPr txBox="1"/>
          <p:nvPr/>
        </p:nvSpPr>
        <p:spPr>
          <a:xfrm>
            <a:off x="7463113" y="671955"/>
            <a:ext cx="2444653" cy="584775"/>
          </a:xfrm>
          <a:prstGeom prst="rect">
            <a:avLst/>
          </a:prstGeom>
          <a:noFill/>
        </p:spPr>
        <p:txBody>
          <a:bodyPr wrap="square" rtlCol="0">
            <a:spAutoFit/>
          </a:bodyPr>
          <a:lstStyle/>
          <a:p>
            <a:r>
              <a:rPr lang="sv-SE" sz="3200" b="1" dirty="0">
                <a:solidFill>
                  <a:srgbClr val="E13288"/>
                </a:solidFill>
              </a:rPr>
              <a:t>UTVECKLING</a:t>
            </a:r>
          </a:p>
        </p:txBody>
      </p:sp>
      <p:sp>
        <p:nvSpPr>
          <p:cNvPr id="10" name="textruta 9">
            <a:extLst>
              <a:ext uri="{FF2B5EF4-FFF2-40B4-BE49-F238E27FC236}">
                <a16:creationId xmlns:a16="http://schemas.microsoft.com/office/drawing/2014/main" id="{9873CBCF-5119-44BD-B592-A12B8B02F8C9}"/>
              </a:ext>
            </a:extLst>
          </p:cNvPr>
          <p:cNvSpPr txBox="1"/>
          <p:nvPr/>
        </p:nvSpPr>
        <p:spPr>
          <a:xfrm>
            <a:off x="5792855" y="1450911"/>
            <a:ext cx="5803813" cy="3670236"/>
          </a:xfrm>
          <a:prstGeom prst="rect">
            <a:avLst/>
          </a:prstGeom>
          <a:noFill/>
          <a:ln>
            <a:noFill/>
          </a:ln>
        </p:spPr>
        <p:txBody>
          <a:bodyPr wrap="square" rtlCol="0">
            <a:spAutoFit/>
          </a:bodyPr>
          <a:lstStyle/>
          <a:p>
            <a:pPr algn="ctr"/>
            <a:r>
              <a:rPr lang="sv-SE" sz="2400" b="1" dirty="0"/>
              <a:t>Att ha en positiv fritid</a:t>
            </a:r>
            <a:br>
              <a:rPr lang="sv-SE" sz="900" b="1" dirty="0"/>
            </a:br>
            <a:endParaRPr lang="sv-SE" sz="1050" dirty="0">
              <a:solidFill>
                <a:schemeClr val="accent6"/>
              </a:solidFill>
            </a:endParaRPr>
          </a:p>
          <a:p>
            <a:pPr>
              <a:spcBef>
                <a:spcPts val="600"/>
              </a:spcBef>
              <a:spcAft>
                <a:spcPts val="600"/>
              </a:spcAft>
            </a:pPr>
            <a:r>
              <a:rPr lang="sv-SE" sz="2400" dirty="0">
                <a:solidFill>
                  <a:schemeClr val="accent6"/>
                </a:solidFill>
              </a:rPr>
              <a:t>   </a:t>
            </a:r>
            <a:r>
              <a:rPr lang="sv-SE" sz="2400" dirty="0">
                <a:solidFill>
                  <a:srgbClr val="E13288"/>
                </a:solidFill>
              </a:rPr>
              <a:t>Detta innebär till exempel att:</a:t>
            </a:r>
          </a:p>
          <a:p>
            <a:pPr marL="176213" indent="-176213">
              <a:spcBef>
                <a:spcPts val="600"/>
              </a:spcBef>
              <a:spcAft>
                <a:spcPts val="600"/>
              </a:spcAft>
              <a:buFont typeface="Arial" panose="020B0604020202020204" pitchFamily="34" charset="0"/>
              <a:buChar char="•"/>
            </a:pPr>
            <a:r>
              <a:rPr lang="sv-SE" sz="2000" dirty="0"/>
              <a:t>Barnet har fri tid som barnet själv bestämmer över </a:t>
            </a:r>
            <a:r>
              <a:rPr lang="sv-SE" sz="1900" dirty="0"/>
              <a:t>(för lek, att röra på sig, vila, aktiviteter, läsa, dator etc.)</a:t>
            </a:r>
          </a:p>
          <a:p>
            <a:pPr marL="176213" indent="-176213">
              <a:spcBef>
                <a:spcPts val="600"/>
              </a:spcBef>
              <a:spcAft>
                <a:spcPts val="600"/>
              </a:spcAft>
              <a:buFont typeface="Arial" panose="020B0604020202020204" pitchFamily="34" charset="0"/>
              <a:buChar char="•"/>
            </a:pPr>
            <a:r>
              <a:rPr lang="sv-SE" sz="2000" dirty="0"/>
              <a:t>Barnet har en balans mellan förskola/skola, läxor, sysslor i hemmet, fritidsaktiviteter och andra åtaganden för att hinna vila och återhämta sig</a:t>
            </a:r>
          </a:p>
          <a:p>
            <a:pPr marL="176213" indent="-176213">
              <a:spcBef>
                <a:spcPts val="600"/>
              </a:spcBef>
              <a:spcAft>
                <a:spcPts val="600"/>
              </a:spcAft>
              <a:buFont typeface="Arial" panose="020B0604020202020204" pitchFamily="34" charset="0"/>
              <a:buChar char="•"/>
            </a:pPr>
            <a:r>
              <a:rPr lang="sv-SE" sz="2000" dirty="0"/>
              <a:t>Barnet har av egen vilja valt och är engagerad i fritidsaktiviteter utifrån ålder och mognad.</a:t>
            </a:r>
          </a:p>
        </p:txBody>
      </p:sp>
      <p:sp>
        <p:nvSpPr>
          <p:cNvPr id="8" name="Ellips 7">
            <a:extLst>
              <a:ext uri="{FF2B5EF4-FFF2-40B4-BE49-F238E27FC236}">
                <a16:creationId xmlns:a16="http://schemas.microsoft.com/office/drawing/2014/main" id="{5C4519EE-FBF8-4548-8993-C39A0E8068D5}"/>
              </a:ext>
            </a:extLst>
          </p:cNvPr>
          <p:cNvSpPr/>
          <p:nvPr/>
        </p:nvSpPr>
        <p:spPr>
          <a:xfrm>
            <a:off x="5315409" y="203355"/>
            <a:ext cx="6480000" cy="6480000"/>
          </a:xfrm>
          <a:prstGeom prst="ellipse">
            <a:avLst/>
          </a:prstGeom>
          <a:noFill/>
          <a:ln w="57150">
            <a:solidFill>
              <a:srgbClr val="E132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Ellips 6">
            <a:extLst>
              <a:ext uri="{FF2B5EF4-FFF2-40B4-BE49-F238E27FC236}">
                <a16:creationId xmlns:a16="http://schemas.microsoft.com/office/drawing/2014/main" id="{1E5576B5-7C16-43C2-84CD-DC7FD4CBB364}"/>
              </a:ext>
            </a:extLst>
          </p:cNvPr>
          <p:cNvSpPr/>
          <p:nvPr/>
        </p:nvSpPr>
        <p:spPr>
          <a:xfrm>
            <a:off x="3594100" y="2508819"/>
            <a:ext cx="1440000" cy="1455737"/>
          </a:xfrm>
          <a:prstGeom prst="ellipse">
            <a:avLst/>
          </a:prstGeom>
          <a:solidFill>
            <a:srgbClr val="E13288">
              <a:alpha val="25098"/>
            </a:srgbClr>
          </a:solidFill>
          <a:ln>
            <a:solidFill>
              <a:srgbClr val="E132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3027810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DEA7ED8-C672-4EB7-8943-A3932058AD8E}"/>
              </a:ext>
            </a:extLst>
          </p:cNvPr>
          <p:cNvSpPr>
            <a:spLocks noGrp="1"/>
          </p:cNvSpPr>
          <p:nvPr>
            <p:ph type="title"/>
          </p:nvPr>
        </p:nvSpPr>
        <p:spPr>
          <a:xfrm>
            <a:off x="422787" y="2857"/>
            <a:ext cx="11189109" cy="1325563"/>
          </a:xfrm>
        </p:spPr>
        <p:txBody>
          <a:bodyPr/>
          <a:lstStyle/>
          <a:p>
            <a:r>
              <a:rPr lang="sv-SE" dirty="0"/>
              <a:t>Barnens bästa hjulet</a:t>
            </a:r>
          </a:p>
        </p:txBody>
      </p:sp>
      <p:pic>
        <p:nvPicPr>
          <p:cNvPr id="11" name="Platshållare för innehåll 4">
            <a:extLst>
              <a:ext uri="{FF2B5EF4-FFF2-40B4-BE49-F238E27FC236}">
                <a16:creationId xmlns:a16="http://schemas.microsoft.com/office/drawing/2014/main" id="{8956D676-177F-4ADB-A67A-2CF2F79E02E0}"/>
              </a:ext>
            </a:extLst>
          </p:cNvPr>
          <p:cNvPicPr preferRelativeResize="0">
            <a:picLocks/>
          </p:cNvPicPr>
          <p:nvPr/>
        </p:nvPicPr>
        <p:blipFill rotWithShape="1">
          <a:blip r:embed="rId3"/>
          <a:srcRect l="41423" t="43265" r="42292" b="28046"/>
          <a:stretch/>
        </p:blipFill>
        <p:spPr>
          <a:xfrm>
            <a:off x="137325" y="1028455"/>
            <a:ext cx="5040000" cy="5040000"/>
          </a:xfrm>
          <a:prstGeom prst="rect">
            <a:avLst/>
          </a:prstGeom>
        </p:spPr>
      </p:pic>
      <p:sp>
        <p:nvSpPr>
          <p:cNvPr id="9" name="textruta 8">
            <a:extLst>
              <a:ext uri="{FF2B5EF4-FFF2-40B4-BE49-F238E27FC236}">
                <a16:creationId xmlns:a16="http://schemas.microsoft.com/office/drawing/2014/main" id="{5B383CC7-A0A2-42F9-A370-71F6AE571397}"/>
              </a:ext>
            </a:extLst>
          </p:cNvPr>
          <p:cNvSpPr txBox="1"/>
          <p:nvPr/>
        </p:nvSpPr>
        <p:spPr>
          <a:xfrm>
            <a:off x="7538827" y="687560"/>
            <a:ext cx="1980769" cy="584775"/>
          </a:xfrm>
          <a:prstGeom prst="rect">
            <a:avLst/>
          </a:prstGeom>
          <a:noFill/>
        </p:spPr>
        <p:txBody>
          <a:bodyPr wrap="square" rtlCol="0">
            <a:spAutoFit/>
          </a:bodyPr>
          <a:lstStyle/>
          <a:p>
            <a:r>
              <a:rPr lang="sv-SE" sz="3200" b="1" dirty="0">
                <a:solidFill>
                  <a:srgbClr val="1B7F51"/>
                </a:solidFill>
              </a:rPr>
              <a:t>LÄRANDE</a:t>
            </a:r>
          </a:p>
        </p:txBody>
      </p:sp>
      <p:sp>
        <p:nvSpPr>
          <p:cNvPr id="10" name="textruta 9">
            <a:extLst>
              <a:ext uri="{FF2B5EF4-FFF2-40B4-BE49-F238E27FC236}">
                <a16:creationId xmlns:a16="http://schemas.microsoft.com/office/drawing/2014/main" id="{9873CBCF-5119-44BD-B592-A12B8B02F8C9}"/>
              </a:ext>
            </a:extLst>
          </p:cNvPr>
          <p:cNvSpPr txBox="1"/>
          <p:nvPr/>
        </p:nvSpPr>
        <p:spPr>
          <a:xfrm>
            <a:off x="5874503" y="1325563"/>
            <a:ext cx="5309419" cy="4247317"/>
          </a:xfrm>
          <a:prstGeom prst="rect">
            <a:avLst/>
          </a:prstGeom>
          <a:solidFill>
            <a:srgbClr val="1B7F51"/>
          </a:solidFill>
        </p:spPr>
        <p:txBody>
          <a:bodyPr wrap="square" rtlCol="0">
            <a:spAutoFit/>
          </a:bodyPr>
          <a:lstStyle/>
          <a:p>
            <a:r>
              <a:rPr lang="sv-SE" dirty="0">
                <a:solidFill>
                  <a:schemeClr val="bg1"/>
                </a:solidFill>
              </a:rPr>
              <a:t>Alla barn har rätt till kostnadsfri utbildning samt likvärdig tillgång till gymnasieutbildning och högre utbildning efter förmåga. Förskolan och skolan ska utifrån barnets behov (och eventuell funktionsnedsättning) ge barnet det stöd som behövs för barnets emotionella, kognitiva, verbala, sociala, moraliska, fysiska och psykiska utveckling.</a:t>
            </a:r>
          </a:p>
          <a:p>
            <a:endParaRPr lang="sv-SE" dirty="0">
              <a:solidFill>
                <a:schemeClr val="bg1"/>
              </a:solidFill>
            </a:endParaRPr>
          </a:p>
          <a:p>
            <a:r>
              <a:rPr lang="sv-SE" dirty="0">
                <a:solidFill>
                  <a:schemeClr val="bg1"/>
                </a:solidFill>
              </a:rPr>
              <a:t>Vi ska underlätta för barn att närvara i skolan och fullfölja sin utbildning. Barn har rätt att känna sig trygga i skolan och vi ska säkerställa att barn inte utsätts för någon form av diskriminering, mobbning, våld eller övergrepp, varken i förskolan/skolan, hemmet, på fritiden eller i sociala forum.</a:t>
            </a:r>
          </a:p>
          <a:p>
            <a:pPr algn="r"/>
            <a:r>
              <a:rPr lang="sv-SE" dirty="0">
                <a:solidFill>
                  <a:schemeClr val="bg1"/>
                </a:solidFill>
              </a:rPr>
              <a:t>(Barnkonventionen, artikel 19, 28 och 29)</a:t>
            </a:r>
          </a:p>
        </p:txBody>
      </p:sp>
      <p:sp>
        <p:nvSpPr>
          <p:cNvPr id="8" name="Ellips 7">
            <a:extLst>
              <a:ext uri="{FF2B5EF4-FFF2-40B4-BE49-F238E27FC236}">
                <a16:creationId xmlns:a16="http://schemas.microsoft.com/office/drawing/2014/main" id="{5C4519EE-FBF8-4548-8993-C39A0E8068D5}"/>
              </a:ext>
            </a:extLst>
          </p:cNvPr>
          <p:cNvSpPr/>
          <p:nvPr/>
        </p:nvSpPr>
        <p:spPr>
          <a:xfrm>
            <a:off x="5289213" y="189000"/>
            <a:ext cx="6480000" cy="6480000"/>
          </a:xfrm>
          <a:prstGeom prst="ellipse">
            <a:avLst/>
          </a:prstGeom>
          <a:noFill/>
          <a:ln w="57150">
            <a:solidFill>
              <a:srgbClr val="1B7F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2" name="Ellips 11">
            <a:extLst>
              <a:ext uri="{FF2B5EF4-FFF2-40B4-BE49-F238E27FC236}">
                <a16:creationId xmlns:a16="http://schemas.microsoft.com/office/drawing/2014/main" id="{F5E2D2DC-4AEA-436C-BE4E-A771D7A37CA5}"/>
              </a:ext>
            </a:extLst>
          </p:cNvPr>
          <p:cNvSpPr/>
          <p:nvPr/>
        </p:nvSpPr>
        <p:spPr>
          <a:xfrm>
            <a:off x="5195635" y="82544"/>
            <a:ext cx="6678000" cy="6678000"/>
          </a:xfrm>
          <a:prstGeom prst="ellipse">
            <a:avLst/>
          </a:prstGeom>
          <a:noFill/>
          <a:ln w="142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3" name="Ellips 12">
            <a:extLst>
              <a:ext uri="{FF2B5EF4-FFF2-40B4-BE49-F238E27FC236}">
                <a16:creationId xmlns:a16="http://schemas.microsoft.com/office/drawing/2014/main" id="{133FBD7F-C49E-44A8-B273-01EC3032684D}"/>
              </a:ext>
            </a:extLst>
          </p:cNvPr>
          <p:cNvSpPr/>
          <p:nvPr/>
        </p:nvSpPr>
        <p:spPr>
          <a:xfrm>
            <a:off x="3309971" y="3969319"/>
            <a:ext cx="1440000" cy="1455737"/>
          </a:xfrm>
          <a:prstGeom prst="ellipse">
            <a:avLst/>
          </a:prstGeom>
          <a:solidFill>
            <a:srgbClr val="1B7F51">
              <a:alpha val="25098"/>
            </a:srgbClr>
          </a:solidFill>
          <a:ln>
            <a:solidFill>
              <a:srgbClr val="1B7F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1321280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P spid="8"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DEA7ED8-C672-4EB7-8943-A3932058AD8E}"/>
              </a:ext>
            </a:extLst>
          </p:cNvPr>
          <p:cNvSpPr>
            <a:spLocks noGrp="1"/>
          </p:cNvSpPr>
          <p:nvPr>
            <p:ph type="title"/>
          </p:nvPr>
        </p:nvSpPr>
        <p:spPr>
          <a:xfrm>
            <a:off x="424970" y="10510"/>
            <a:ext cx="10815487" cy="1325563"/>
          </a:xfrm>
        </p:spPr>
        <p:txBody>
          <a:bodyPr/>
          <a:lstStyle/>
          <a:p>
            <a:r>
              <a:rPr lang="sv-SE" dirty="0"/>
              <a:t>Barnens bästa hjulet</a:t>
            </a:r>
          </a:p>
        </p:txBody>
      </p:sp>
      <p:pic>
        <p:nvPicPr>
          <p:cNvPr id="11" name="Platshållare för innehåll 4">
            <a:extLst>
              <a:ext uri="{FF2B5EF4-FFF2-40B4-BE49-F238E27FC236}">
                <a16:creationId xmlns:a16="http://schemas.microsoft.com/office/drawing/2014/main" id="{8956D676-177F-4ADB-A67A-2CF2F79E02E0}"/>
              </a:ext>
            </a:extLst>
          </p:cNvPr>
          <p:cNvPicPr preferRelativeResize="0">
            <a:picLocks/>
          </p:cNvPicPr>
          <p:nvPr/>
        </p:nvPicPr>
        <p:blipFill rotWithShape="1">
          <a:blip r:embed="rId3"/>
          <a:srcRect l="41423" t="43265" r="42292" b="28046"/>
          <a:stretch/>
        </p:blipFill>
        <p:spPr>
          <a:xfrm>
            <a:off x="137325" y="1028455"/>
            <a:ext cx="5040000" cy="5040000"/>
          </a:xfrm>
          <a:prstGeom prst="rect">
            <a:avLst/>
          </a:prstGeom>
        </p:spPr>
      </p:pic>
      <p:sp>
        <p:nvSpPr>
          <p:cNvPr id="9" name="textruta 8">
            <a:extLst>
              <a:ext uri="{FF2B5EF4-FFF2-40B4-BE49-F238E27FC236}">
                <a16:creationId xmlns:a16="http://schemas.microsoft.com/office/drawing/2014/main" id="{5B383CC7-A0A2-42F9-A370-71F6AE571397}"/>
              </a:ext>
            </a:extLst>
          </p:cNvPr>
          <p:cNvSpPr txBox="1"/>
          <p:nvPr/>
        </p:nvSpPr>
        <p:spPr>
          <a:xfrm>
            <a:off x="7522288" y="443680"/>
            <a:ext cx="2035796" cy="584775"/>
          </a:xfrm>
          <a:prstGeom prst="rect">
            <a:avLst/>
          </a:prstGeom>
          <a:noFill/>
        </p:spPr>
        <p:txBody>
          <a:bodyPr wrap="square" rtlCol="0">
            <a:spAutoFit/>
          </a:bodyPr>
          <a:lstStyle/>
          <a:p>
            <a:r>
              <a:rPr lang="sv-SE" sz="3200" b="1" dirty="0">
                <a:solidFill>
                  <a:srgbClr val="1B7F51"/>
                </a:solidFill>
              </a:rPr>
              <a:t>LÄRANDE</a:t>
            </a:r>
          </a:p>
        </p:txBody>
      </p:sp>
      <p:sp>
        <p:nvSpPr>
          <p:cNvPr id="10" name="textruta 9">
            <a:extLst>
              <a:ext uri="{FF2B5EF4-FFF2-40B4-BE49-F238E27FC236}">
                <a16:creationId xmlns:a16="http://schemas.microsoft.com/office/drawing/2014/main" id="{9873CBCF-5119-44BD-B592-A12B8B02F8C9}"/>
              </a:ext>
            </a:extLst>
          </p:cNvPr>
          <p:cNvSpPr txBox="1"/>
          <p:nvPr/>
        </p:nvSpPr>
        <p:spPr>
          <a:xfrm>
            <a:off x="5843224" y="1176544"/>
            <a:ext cx="5684878" cy="4565352"/>
          </a:xfrm>
          <a:prstGeom prst="rect">
            <a:avLst/>
          </a:prstGeom>
          <a:noFill/>
          <a:ln>
            <a:noFill/>
          </a:ln>
        </p:spPr>
        <p:txBody>
          <a:bodyPr wrap="square" rtlCol="0">
            <a:spAutoFit/>
          </a:bodyPr>
          <a:lstStyle/>
          <a:p>
            <a:r>
              <a:rPr lang="sv-SE" sz="2400" b="1" dirty="0"/>
              <a:t>    Att ha vilja och motivation att lära sig</a:t>
            </a:r>
            <a:br>
              <a:rPr lang="sv-SE" sz="1000" b="1" dirty="0"/>
            </a:br>
            <a:endParaRPr lang="sv-SE" sz="1100" dirty="0">
              <a:solidFill>
                <a:schemeClr val="accent6"/>
              </a:solidFill>
            </a:endParaRPr>
          </a:p>
          <a:p>
            <a:r>
              <a:rPr lang="sv-SE" sz="2000" dirty="0">
                <a:solidFill>
                  <a:schemeClr val="accent6"/>
                </a:solidFill>
              </a:rPr>
              <a:t>   </a:t>
            </a:r>
            <a:r>
              <a:rPr lang="sv-SE" sz="2800" dirty="0">
                <a:solidFill>
                  <a:srgbClr val="1B7F51"/>
                </a:solidFill>
              </a:rPr>
              <a:t>Detta innebär till exempel att:</a:t>
            </a:r>
          </a:p>
          <a:p>
            <a:pPr marL="176213" indent="-176213">
              <a:spcBef>
                <a:spcPts val="200"/>
              </a:spcBef>
              <a:spcAft>
                <a:spcPts val="200"/>
              </a:spcAft>
              <a:buFont typeface="Arial" panose="020B0604020202020204" pitchFamily="34" charset="0"/>
              <a:buChar char="•"/>
            </a:pPr>
            <a:r>
              <a:rPr lang="sv-SE" sz="2400" dirty="0"/>
              <a:t>Barnet har en inlärningssituation med fungerande strategier för lärande</a:t>
            </a:r>
          </a:p>
          <a:p>
            <a:pPr marL="176213" indent="-176213">
              <a:spcBef>
                <a:spcPts val="200"/>
              </a:spcBef>
              <a:spcAft>
                <a:spcPts val="200"/>
              </a:spcAft>
              <a:buFont typeface="Arial" panose="020B0604020202020204" pitchFamily="34" charset="0"/>
              <a:buChar char="•"/>
            </a:pPr>
            <a:r>
              <a:rPr lang="sv-SE" sz="2400" dirty="0"/>
              <a:t>Barnet får det stöd och de utmaningar som behövs för sin fysiska, sociala, emotionella och kognitiva kunskapsutveckling</a:t>
            </a:r>
          </a:p>
          <a:p>
            <a:pPr marL="176213" indent="-176213">
              <a:spcBef>
                <a:spcPts val="200"/>
              </a:spcBef>
              <a:spcAft>
                <a:spcPts val="200"/>
              </a:spcAft>
              <a:buFont typeface="Arial" panose="020B0604020202020204" pitchFamily="34" charset="0"/>
              <a:buChar char="•"/>
            </a:pPr>
            <a:r>
              <a:rPr lang="sv-SE" sz="2400" dirty="0"/>
              <a:t>Barnet får stöd för att vara motiverad i sitt lärande</a:t>
            </a:r>
          </a:p>
          <a:p>
            <a:pPr marL="176213" indent="-176213">
              <a:spcBef>
                <a:spcPts val="200"/>
              </a:spcBef>
              <a:spcAft>
                <a:spcPts val="200"/>
              </a:spcAft>
              <a:buFont typeface="Arial" panose="020B0604020202020204" pitchFamily="34" charset="0"/>
              <a:buChar char="•"/>
            </a:pPr>
            <a:r>
              <a:rPr lang="sv-SE" sz="2400" dirty="0"/>
              <a:t>Barnet har en progression i sitt lärande </a:t>
            </a:r>
            <a:br>
              <a:rPr lang="sv-SE" sz="2400" dirty="0"/>
            </a:br>
            <a:r>
              <a:rPr lang="sv-SE" sz="2400" dirty="0"/>
              <a:t>  över tid.</a:t>
            </a:r>
          </a:p>
        </p:txBody>
      </p:sp>
      <p:sp>
        <p:nvSpPr>
          <p:cNvPr id="8" name="Ellips 7">
            <a:extLst>
              <a:ext uri="{FF2B5EF4-FFF2-40B4-BE49-F238E27FC236}">
                <a16:creationId xmlns:a16="http://schemas.microsoft.com/office/drawing/2014/main" id="{5C4519EE-FBF8-4548-8993-C39A0E8068D5}"/>
              </a:ext>
            </a:extLst>
          </p:cNvPr>
          <p:cNvSpPr/>
          <p:nvPr/>
        </p:nvSpPr>
        <p:spPr>
          <a:xfrm>
            <a:off x="5300186" y="201071"/>
            <a:ext cx="6480000" cy="6480000"/>
          </a:xfrm>
          <a:prstGeom prst="ellipse">
            <a:avLst/>
          </a:prstGeom>
          <a:noFill/>
          <a:ln w="57150">
            <a:solidFill>
              <a:srgbClr val="1B7F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Ellips 6">
            <a:extLst>
              <a:ext uri="{FF2B5EF4-FFF2-40B4-BE49-F238E27FC236}">
                <a16:creationId xmlns:a16="http://schemas.microsoft.com/office/drawing/2014/main" id="{D4D9CA43-0014-4B43-BA42-7B572BEE2419}"/>
              </a:ext>
            </a:extLst>
          </p:cNvPr>
          <p:cNvSpPr/>
          <p:nvPr/>
        </p:nvSpPr>
        <p:spPr>
          <a:xfrm>
            <a:off x="3309971" y="3969319"/>
            <a:ext cx="1440000" cy="1455737"/>
          </a:xfrm>
          <a:prstGeom prst="ellipse">
            <a:avLst/>
          </a:prstGeom>
          <a:solidFill>
            <a:srgbClr val="1B7F51">
              <a:alpha val="25098"/>
            </a:srgbClr>
          </a:solidFill>
          <a:ln>
            <a:solidFill>
              <a:srgbClr val="1B7F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1808175683"/>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1569</TotalTime>
  <Words>2592</Words>
  <Application>Microsoft Office PowerPoint</Application>
  <PresentationFormat>Bredbild</PresentationFormat>
  <Paragraphs>238</Paragraphs>
  <Slides>25</Slides>
  <Notes>25</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25</vt:i4>
      </vt:variant>
    </vt:vector>
  </HeadingPairs>
  <TitlesOfParts>
    <vt:vector size="29" baseType="lpstr">
      <vt:lpstr>Arial</vt:lpstr>
      <vt:lpstr>Calibri</vt:lpstr>
      <vt:lpstr>Calibri Light</vt:lpstr>
      <vt:lpstr>Office-tema</vt:lpstr>
      <vt:lpstr>Barnets bästa hjulet</vt:lpstr>
      <vt:lpstr>Barnens bästa hjulet</vt:lpstr>
      <vt:lpstr>Barnens bästa hjulet</vt:lpstr>
      <vt:lpstr>Barnens bästa hjulet</vt:lpstr>
      <vt:lpstr>Barnens bästa hjulet</vt:lpstr>
      <vt:lpstr>Barnens bästa hjulet</vt:lpstr>
      <vt:lpstr>Barnens bästa hjulet</vt:lpstr>
      <vt:lpstr>Barnens bästa hjulet</vt:lpstr>
      <vt:lpstr>Barnens bästa hjulet</vt:lpstr>
      <vt:lpstr>Barnens bästa hjulet</vt:lpstr>
      <vt:lpstr>Barnens bästa hjulet</vt:lpstr>
      <vt:lpstr>Barnens bästa hjulet</vt:lpstr>
      <vt:lpstr>Barnens bästa hjulet</vt:lpstr>
      <vt:lpstr>Barnens bästa hjulet</vt:lpstr>
      <vt:lpstr>Barnens bästa hjulet</vt:lpstr>
      <vt:lpstr>Barnens bästa hjulet</vt:lpstr>
      <vt:lpstr>Barnens bästa hjulet</vt:lpstr>
      <vt:lpstr>Barnens bästa hjulet</vt:lpstr>
      <vt:lpstr>Barnens bästa hjulet</vt:lpstr>
      <vt:lpstr>Barnens bästa hjulet</vt:lpstr>
      <vt:lpstr>Barnens bästa hjulet</vt:lpstr>
      <vt:lpstr>Barnens bästa hjulet</vt:lpstr>
      <vt:lpstr>Barnens bästa hjulet</vt:lpstr>
      <vt:lpstr>Barnens bästa hjulet</vt:lpstr>
      <vt:lpstr>Barnens bästa hjulet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Susann Swärd</dc:creator>
  <cp:lastModifiedBy>Lagergren Erika FSU stödstrukturer</cp:lastModifiedBy>
  <cp:revision>145</cp:revision>
  <dcterms:created xsi:type="dcterms:W3CDTF">2021-06-30T12:50:49Z</dcterms:created>
  <dcterms:modified xsi:type="dcterms:W3CDTF">2022-01-24T13:26:21Z</dcterms:modified>
</cp:coreProperties>
</file>