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  <p:sldMasterId id="2147483775" r:id="rId5"/>
  </p:sldMasterIdLst>
  <p:notesMasterIdLst>
    <p:notesMasterId r:id="rId34"/>
  </p:notesMasterIdLst>
  <p:sldIdLst>
    <p:sldId id="410" r:id="rId6"/>
    <p:sldId id="432" r:id="rId7"/>
    <p:sldId id="433" r:id="rId8"/>
    <p:sldId id="441" r:id="rId9"/>
    <p:sldId id="440" r:id="rId10"/>
    <p:sldId id="409" r:id="rId11"/>
    <p:sldId id="421" r:id="rId12"/>
    <p:sldId id="413" r:id="rId13"/>
    <p:sldId id="414" r:id="rId14"/>
    <p:sldId id="416" r:id="rId15"/>
    <p:sldId id="415" r:id="rId16"/>
    <p:sldId id="435" r:id="rId17"/>
    <p:sldId id="417" r:id="rId18"/>
    <p:sldId id="419" r:id="rId19"/>
    <p:sldId id="442" r:id="rId20"/>
    <p:sldId id="434" r:id="rId21"/>
    <p:sldId id="443" r:id="rId22"/>
    <p:sldId id="437" r:id="rId23"/>
    <p:sldId id="438" r:id="rId24"/>
    <p:sldId id="423" r:id="rId25"/>
    <p:sldId id="424" r:id="rId26"/>
    <p:sldId id="425" r:id="rId27"/>
    <p:sldId id="426" r:id="rId28"/>
    <p:sldId id="427" r:id="rId29"/>
    <p:sldId id="428" r:id="rId30"/>
    <p:sldId id="429" r:id="rId31"/>
    <p:sldId id="431" r:id="rId32"/>
    <p:sldId id="430" r:id="rId3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31"/>
    <a:srgbClr val="700545"/>
    <a:srgbClr val="F9D2DF"/>
    <a:srgbClr val="B4D9B9"/>
    <a:srgbClr val="F2F2F2"/>
    <a:srgbClr val="B5D9AF"/>
    <a:srgbClr val="F08CB5"/>
    <a:srgbClr val="006633"/>
    <a:srgbClr val="4EA93F"/>
    <a:srgbClr val="D83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BE4D7C-1E45-45DD-AB4F-117C1246DE03}" v="9" dt="2026-03-24T12:17:22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6382" autoAdjust="0"/>
  </p:normalViewPr>
  <p:slideViewPr>
    <p:cSldViewPr snapToGrid="0" showGuides="1">
      <p:cViewPr varScale="1">
        <p:scale>
          <a:sx n="153" d="100"/>
          <a:sy n="153" d="100"/>
        </p:scale>
        <p:origin x="2754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FD482-0830-4CE2-8CAC-E4BBA5E96A4D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9FAB8-8AA6-49BD-99AB-B816102A13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642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2753C-B585-E6FF-3B29-A230EA7C5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E0CA58D-D74F-00AA-C0B0-248BFC15E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3BDD2DD-3764-6860-C41D-AB8740807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Ett team fungerar som en gemensam byggnad. Inne i byggnaden finns olika rum – våra kanaler. Varje rum har sin funktion: ett ställe för just den sortens frågor, filer och samtal. När vi använder rätt rum blir det lättare för alla att hitta och följa det som är relevant.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DCC1C20-0AB6-A27C-9DE5-4D7761CDB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413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983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9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5AE3830-5278-7E19-E7AC-5058B5CB9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6" t="6614" b="4210"/>
          <a:stretch/>
        </p:blipFill>
        <p:spPr>
          <a:xfrm>
            <a:off x="-1" y="0"/>
            <a:ext cx="6474059" cy="6857999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C1512DA-9E40-CF35-AC79-7F617696B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6796" y="864105"/>
            <a:ext cx="4774267" cy="3535156"/>
          </a:xfrm>
        </p:spPr>
        <p:txBody>
          <a:bodyPr anchor="t">
            <a:normAutofit/>
          </a:bodyPr>
          <a:lstStyle>
            <a:lvl1pPr algn="r">
              <a:defRPr sz="6000" b="1" i="0">
                <a:solidFill>
                  <a:schemeClr val="bg1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DC44104B-48FE-3858-DE21-17C04BBBC2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88630" y="5373407"/>
            <a:ext cx="4332434" cy="623887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</a:t>
            </a:r>
          </a:p>
        </p:txBody>
      </p:sp>
    </p:spTree>
    <p:extLst>
      <p:ext uri="{BB962C8B-B14F-4D97-AF65-F5344CB8AC3E}">
        <p14:creationId xmlns:p14="http://schemas.microsoft.com/office/powerpoint/2010/main" val="421405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F9D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79F0779-C10D-4A1E-D984-1FDEB74C1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6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BB0A87F-8436-9960-B9ED-11AD0D6F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26485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1" y="2025497"/>
            <a:ext cx="5264851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22B9B9BF-470D-2B21-9F0B-EB1F45731FC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8053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D1CED-16DD-0340-44FF-56292D76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751987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1A4EDF47-93B2-F7A4-C94B-062D946533C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445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2CEE24-4E29-6166-3822-C57F01CD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072084-6E77-EEDD-3B3E-C0E1F2DF7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74B7BFD-E11B-A77F-4246-4F0379A4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869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0E3B36-F312-C875-A9B5-C9CBB284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EF7A55C-9AA7-A56B-150C-95A34A60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128E3B-CFE4-7ADB-7D98-87DC3322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590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12C2BA5-DA85-C753-A692-4FA713CEC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51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DC5F6A89-8BD3-EF14-569B-0DB3F5F4E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ubrik 2">
            <a:extLst>
              <a:ext uri="{FF2B5EF4-FFF2-40B4-BE49-F238E27FC236}">
                <a16:creationId xmlns:a16="http://schemas.microsoft.com/office/drawing/2014/main" id="{E3B3AC9B-F98B-219F-7B9A-68D22D4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700545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7B0F68E-6AB6-8240-C24A-270BB8047D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77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9386AC30-CFF0-9F32-5F46-7FBAE80C2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00413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4B4DC3DF-9ED1-6575-58B5-D011A8B62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08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00413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083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BC9B2779-0085-DC05-206F-6C55BAFB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51BC271-153A-FD43-22C0-256512427A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076" y="2024789"/>
            <a:ext cx="833630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35334A-EDDD-1F87-D106-441E8C38C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8B84731-E19F-BD2C-F6B3-22EABE26FBC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AB6E72-BA71-4497-2A7C-AF8043010F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541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400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700545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6455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7AFBECA-246A-05A7-5C17-D7BFBDBC7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C21C4AE1-A668-3E47-ACF7-601DCA98DC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552284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1BEC45-D6B1-C25B-B718-25A7D269D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2915778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6FCAF63-D791-08FB-B447-275E5EBA9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7D7E0653-9834-7D40-C136-8456753114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041434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303A58C-AEBC-590B-41F0-90C687CF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CFC138CB-6770-7654-B2E1-BE56E63AA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768390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51B29E2-75A6-293F-DDDA-01AD3A6BC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8336301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12D118FC-EE09-9189-C275-E873A462B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A01D25B9-C79D-A274-58C7-62B33FF42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F659B-43B1-5F87-B495-10134834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36327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>
            <a:extLst>
              <a:ext uri="{FF2B5EF4-FFF2-40B4-BE49-F238E27FC236}">
                <a16:creationId xmlns:a16="http://schemas.microsoft.com/office/drawing/2014/main" id="{513E1985-DEB6-B4FA-D8EF-15C862B6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080DDE41-53B5-421A-9E94-B341E8631D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38664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7C006566-392A-D605-2590-6469889C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3804973-0D2A-DF23-8E3D-0A574005B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BB084F17-CF16-C29C-9E8B-74DB7C140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7438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ubrik 21">
            <a:extLst>
              <a:ext uri="{FF2B5EF4-FFF2-40B4-BE49-F238E27FC236}">
                <a16:creationId xmlns:a16="http://schemas.microsoft.com/office/drawing/2014/main" id="{D2256EB1-EAAE-3FFE-A737-12DF0B01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D0988-67F2-ECF6-1602-F1D93017BA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41BA6-E131-E7FD-4535-07177B0ABA9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0913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endParaRPr lang="sv-SE" dirty="0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13E6EFE-454E-E0E6-5F20-B9D7596464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82D842ED-9775-7E0C-0353-CAD6AE3604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6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0E7A07BE-FCFC-1EFE-15DE-8F28EC17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E4FEB789-CFC9-2534-8ED9-E95125A2C0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11B4E59E-0FE4-B739-9766-FB27CDB1DFC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4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034EB9-0D0C-D10C-1222-AA3B36F37AE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9C2014-E2DB-E174-515A-4EA228E8E07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6F0875-1F5F-2D2B-867F-83DBF7430B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0557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C5A5ACD-6A3B-7965-FFBF-5BE8A1391E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F09FD99-77B7-C63C-2EF5-8E45BA2F488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4271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BB90457-5C74-78FC-02D9-FC32640C06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85BB414F-7DEA-E72F-A351-D5902F17B47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1304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ubrik 18">
            <a:extLst>
              <a:ext uri="{FF2B5EF4-FFF2-40B4-BE49-F238E27FC236}">
                <a16:creationId xmlns:a16="http://schemas.microsoft.com/office/drawing/2014/main" id="{9C2854A0-3C5F-7E0A-ED5F-3AE24297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4359386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4" name="Platshållare för text 23">
            <a:extLst>
              <a:ext uri="{FF2B5EF4-FFF2-40B4-BE49-F238E27FC236}">
                <a16:creationId xmlns:a16="http://schemas.microsoft.com/office/drawing/2014/main" id="{21E6B3DC-E005-65F6-7865-029466C45C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3530" y="2025497"/>
            <a:ext cx="4359386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62873D0D-FB42-E43A-D086-74A407FA8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9BA7FDBC-9535-9890-068D-8BC2F23B1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CA83016-5EAD-C785-E43A-DEFD208FF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6491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212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4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31" y="517522"/>
            <a:ext cx="526485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2" y="2025497"/>
            <a:ext cx="5264850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89BE894C-7FFB-094A-BDD2-295F19358B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646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751987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291BF0A9-BCD6-7A10-D8DA-E20A25D13F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0023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EB31791-A8BC-1E33-F99C-CD5EF0F9C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F38E539-0181-C3BE-D65D-6D2DA08EB4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2F6CC1F0-0F70-C897-1CBE-7223943F5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4326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2A93950-5ED0-47AC-DE6E-A06210CA6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AD121485-9AA9-0D96-4272-489D6518D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C7647F53-7F9E-5368-783E-DA11170BF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8351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3B4830F9-A051-2AAE-E0FF-9BA9538D3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260B711B-581C-C7B9-9F13-7716E8C82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003CB0C0-0880-078B-8BE7-DC07972BB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1BCF48E4-2D2A-F0C6-11B4-36A1A5D5C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4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1FA3189C-AC3C-5251-C5C2-4B0A658D9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28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DAB5293-169E-6682-278F-924CC29F22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9" y="2025650"/>
            <a:ext cx="4880093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A3898C3-C390-76C6-3A23-0DB49CB28E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9399EC5-13DF-600B-6291-F3F79844E92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81195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EA76ECA-CF40-4A60-B309-60280244B60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3C5CDB-1A46-C16E-45B0-3A7401F57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BF65B4B6-9E14-4B74-5571-49A0ECE842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5E637-68B2-975F-0AB8-6103F58F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2A24C050-2A7E-9D77-4DDD-F8A83EB7B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7779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ubrik 2">
            <a:extLst>
              <a:ext uri="{FF2B5EF4-FFF2-40B4-BE49-F238E27FC236}">
                <a16:creationId xmlns:a16="http://schemas.microsoft.com/office/drawing/2014/main" id="{9304E0E5-6541-AB7F-7614-3EBE51B6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BF785853-D5FC-5D6F-4080-BE226062A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C0D64608-E567-A380-2507-6F7BE5416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F91447F9-AD75-4018-24B0-8A81F9B41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6B1CBEAB-2F9F-AF1D-27EC-625F300A0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501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grön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5F0A775-D430-03FA-0E80-939547111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15BBD14D-1797-314B-496A-71DEF29E0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E2C9097C-BFA2-08AC-1533-85BF710AE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7D2BF5A-4596-9DF0-0AC2-33CE1AC93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309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rosa">
    <p:bg>
      <p:bgPr>
        <a:solidFill>
          <a:srgbClr val="700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BF154BB3-81AC-7FCF-9AA7-3FFA54532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1A065A83-AA1E-5F57-0ACB-667631FF1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C6FED08-65E3-1863-C1B7-F35BDE01A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92D948F9-5C99-C750-9EA9-E6D60B6E9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3BBAEC73-A09F-7C8D-F202-96148CC7B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113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4AA424CA-FCDC-245E-15FC-E36E748B7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9F59BC06-BE1E-50F8-CFBF-81D75CB54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775C409-E6E6-8340-B1FF-A7171D839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86492A95-E3DE-744A-DC1E-24AC20D4C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D78E102-C7CD-1129-5DB5-73339A11A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179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8501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55465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CABAA49-B847-E534-66D8-9342DE176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3C0F82EB-5ACD-C7CA-05AD-B96BC9CDB0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bg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8573240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A3558A6-D80F-9805-281E-5B97F9A0A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1326214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5E67BAE-5378-A2B3-DCDA-3A8067B47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7F25A052-AB9F-0133-DEB4-B5A74D6B9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271673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A256862-EE6C-34AD-6C41-43F80B95E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1981DC1-92EB-A0FE-DDCD-63F7EB68BC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C3B6E33D-BA6F-2C1F-3C14-C99DDBF609D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888EF1CC-0BBB-23D6-30A8-9F491018027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58357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C63BFF-6B4C-BC38-47EC-F7FCD69E6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97C8BF8A-DC13-5EFE-8932-91F8595846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noProof="0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noProof="0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44246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5">
            <a:extLst>
              <a:ext uri="{FF2B5EF4-FFF2-40B4-BE49-F238E27FC236}">
                <a16:creationId xmlns:a16="http://schemas.microsoft.com/office/drawing/2014/main" id="{941F2BB2-4923-2EB4-A32E-700491F9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7">
            <a:extLst>
              <a:ext uri="{FF2B5EF4-FFF2-40B4-BE49-F238E27FC236}">
                <a16:creationId xmlns:a16="http://schemas.microsoft.com/office/drawing/2014/main" id="{174581D9-B191-A6A5-28F5-081EB298C8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7A9AE5B-5646-B1B0-2B6D-F4BEB241C7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F968-2B22-8C20-6352-D7111C1A2F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705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AE2A1714-E60F-4047-6C05-3F0D2753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ADFA9880-B20A-B284-7667-BB6E139D0D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D0C11AC-6994-47F5-38EE-9940256649C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1153A39-3A6E-2C51-3DD0-86E6507A82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06EF699-DF7E-B62D-FBC1-92B42D7939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81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6127D97-63F8-3A7B-5F3F-5D6D43033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35938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3E1FC7A-8A4C-9CEE-4D55-68EAF67290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8A851D-3666-6F01-53F4-C83FDF17725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963393-39D9-C156-678C-1AFBB0705A1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934F78E-EE75-DC7A-D191-6F350363095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546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B4D9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0888258-5F69-4461-1EF5-61C228B86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8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2BE57839-76ED-6B82-DAF4-52F5CB5FBFF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7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44" r:id="rId3"/>
    <p:sldLayoutId id="2147483745" r:id="rId4"/>
    <p:sldLayoutId id="2147483748" r:id="rId5"/>
    <p:sldLayoutId id="2147483746" r:id="rId6"/>
    <p:sldLayoutId id="2147483747" r:id="rId7"/>
    <p:sldLayoutId id="2147483749" r:id="rId8"/>
    <p:sldLayoutId id="2147483773" r:id="rId9"/>
    <p:sldLayoutId id="2147483752" r:id="rId10"/>
    <p:sldLayoutId id="2147483774" r:id="rId11"/>
    <p:sldLayoutId id="2147483751" r:id="rId12"/>
    <p:sldLayoutId id="2147483753" r:id="rId13"/>
    <p:sldLayoutId id="2147483754" r:id="rId14"/>
    <p:sldLayoutId id="2147483755" r:id="rId15"/>
    <p:sldLayoutId id="2147483768" r:id="rId16"/>
    <p:sldLayoutId id="2147483757" r:id="rId17"/>
    <p:sldLayoutId id="2147483769" r:id="rId18"/>
    <p:sldLayoutId id="2147483761" r:id="rId19"/>
    <p:sldLayoutId id="2147483771" r:id="rId20"/>
    <p:sldLayoutId id="2147483770" r:id="rId21"/>
    <p:sldLayoutId id="2147483764" r:id="rId22"/>
    <p:sldLayoutId id="2147483765" r:id="rId23"/>
    <p:sldLayoutId id="2147483766" r:id="rId24"/>
    <p:sldLayoutId id="2147483767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lang="sv-SE" sz="3600" b="1" i="0" kern="1200" cap="none" spc="0" baseline="0" dirty="0">
          <a:solidFill>
            <a:schemeClr val="accent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 userDrawn="1">
          <p15:clr>
            <a:srgbClr val="F26B43"/>
          </p15:clr>
        </p15:guide>
        <p15:guide id="2" orient="horz" pos="1277" userDrawn="1">
          <p15:clr>
            <a:srgbClr val="F26B43"/>
          </p15:clr>
        </p15:guide>
        <p15:guide id="3" orient="horz" pos="36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2026-03-31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AF44FD0E-75BD-2148-0264-73CEB5A7A7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409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3600" b="1" i="0" kern="1200" cap="none" spc="0" baseline="0">
          <a:solidFill>
            <a:schemeClr val="tx1"/>
          </a:solidFill>
          <a:latin typeface="+mj-lt"/>
          <a:ea typeface="Open Sans Bold" panose="020B0806030504020204" pitchFamily="34" charset="0"/>
          <a:cs typeface="Open Sans Bold" panose="020B08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>
          <p15:clr>
            <a:srgbClr val="F26B43"/>
          </p15:clr>
        </p15:guide>
        <p15:guide id="2" orient="horz" pos="1277">
          <p15:clr>
            <a:srgbClr val="F26B43"/>
          </p15:clr>
        </p15:guide>
        <p15:guide id="3" orient="horz" pos="36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B335CB-4DF9-2083-46B3-2902D458E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Guide för smartare samarbete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D8004C1-B7C0-CC64-694B-36CC45177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8212" y="4041594"/>
            <a:ext cx="7755574" cy="1207758"/>
          </a:xfrm>
        </p:spPr>
        <p:txBody>
          <a:bodyPr/>
          <a:lstStyle/>
          <a:p>
            <a:r>
              <a:rPr lang="sv-SE" dirty="0"/>
              <a:t>i Microsoft Teams</a:t>
            </a:r>
          </a:p>
        </p:txBody>
      </p:sp>
    </p:spTree>
    <p:extLst>
      <p:ext uri="{BB962C8B-B14F-4D97-AF65-F5344CB8AC3E}">
        <p14:creationId xmlns:p14="http://schemas.microsoft.com/office/powerpoint/2010/main" val="2185603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3B71-AD2C-2E9A-00C5-9BCF6077C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047EF-FBB7-37CC-331F-7B2B40EE7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Tydlighet och effektivitet i vardagen</a:t>
            </a:r>
          </a:p>
        </p:txBody>
      </p:sp>
      <p:pic>
        <p:nvPicPr>
          <p:cNvPr id="4" name="Bildobjekt 3" descr="En bild som visar Grafik, symbol, Teckensnitt, clipart&#10;&#10;AI-genererat innehåll kan vara felaktigt.">
            <a:extLst>
              <a:ext uri="{FF2B5EF4-FFF2-40B4-BE49-F238E27FC236}">
                <a16:creationId xmlns:a16="http://schemas.microsoft.com/office/drawing/2014/main" id="{78D55299-151E-99E7-9D66-7CC2B150D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0" y="156116"/>
            <a:ext cx="1931265" cy="193126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36F466A-C93A-E158-C96F-A0673E7531F4}"/>
              </a:ext>
            </a:extLst>
          </p:cNvPr>
          <p:cNvSpPr txBox="1"/>
          <p:nvPr/>
        </p:nvSpPr>
        <p:spPr>
          <a:xfrm>
            <a:off x="9971868" y="1856548"/>
            <a:ext cx="233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Tydlighet</a:t>
            </a:r>
            <a:endParaRPr lang="sv-S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1916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B1F9-3EB8-8BFD-038F-90E9ADB5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DD3763-AD04-5F91-3BED-752FD3755D4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025497"/>
            <a:ext cx="4901030" cy="4015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500" b="1" dirty="0"/>
              <a:t>Visa att du har läst</a:t>
            </a:r>
          </a:p>
          <a:p>
            <a:pPr marL="0" indent="0">
              <a:buNone/>
            </a:pPr>
            <a:r>
              <a:rPr lang="sv-SE" sz="1900" dirty="0"/>
              <a:t>Använd reaktioner för att bekräfta att du tagit del av ett inlägg.</a:t>
            </a:r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Det ger avsändaren snabb bekräftelse och minskar onödig uppföljning.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EDDBA67-1D49-3CE9-7F57-38AD0B080A5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69029" y="2036407"/>
            <a:ext cx="5289443" cy="4015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200" b="1" dirty="0"/>
              <a:t>Svara i tråden</a:t>
            </a:r>
          </a:p>
          <a:p>
            <a:pPr marL="0" indent="0">
              <a:buNone/>
            </a:pPr>
            <a:r>
              <a:rPr lang="sv-SE" sz="1900" dirty="0"/>
              <a:t>När du blir taggad eller vill svara på ett inlägg – svara direkt i konversationen, inte genom att starta en ny.</a:t>
            </a:r>
            <a:endParaRPr lang="sv-SE" dirty="0"/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Det håller diskussionen samlad och gör det enkelt för alla att följa med och hitta informationen (även i framtiden).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9" name="Bild 8" descr="Tummen upp med hel fyllning">
            <a:extLst>
              <a:ext uri="{FF2B5EF4-FFF2-40B4-BE49-F238E27FC236}">
                <a16:creationId xmlns:a16="http://schemas.microsoft.com/office/drawing/2014/main" id="{2623B8D8-987E-8F27-C866-1C70ECFF4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8304" y="658459"/>
            <a:ext cx="1308150" cy="1308150"/>
          </a:xfrm>
          <a:prstGeom prst="rect">
            <a:avLst/>
          </a:prstGeom>
          <a:effectLst/>
        </p:spPr>
      </p:pic>
      <p:grpSp>
        <p:nvGrpSpPr>
          <p:cNvPr id="31" name="Grupp 30">
            <a:extLst>
              <a:ext uri="{FF2B5EF4-FFF2-40B4-BE49-F238E27FC236}">
                <a16:creationId xmlns:a16="http://schemas.microsoft.com/office/drawing/2014/main" id="{3A59034E-7486-0503-B9F4-EBEAF9DB8EDA}"/>
              </a:ext>
            </a:extLst>
          </p:cNvPr>
          <p:cNvGrpSpPr/>
          <p:nvPr/>
        </p:nvGrpSpPr>
        <p:grpSpPr>
          <a:xfrm>
            <a:off x="8109988" y="920544"/>
            <a:ext cx="1219098" cy="1027308"/>
            <a:chOff x="7212756" y="507304"/>
            <a:chExt cx="1439364" cy="1277066"/>
          </a:xfrm>
          <a:effectLst/>
        </p:grpSpPr>
        <p:cxnSp>
          <p:nvCxnSpPr>
            <p:cNvPr id="17" name="Koppling: vinklad 16">
              <a:extLst>
                <a:ext uri="{FF2B5EF4-FFF2-40B4-BE49-F238E27FC236}">
                  <a16:creationId xmlns:a16="http://schemas.microsoft.com/office/drawing/2014/main" id="{08ABC686-E816-4731-27A2-C1D868318F41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 rot="16200000" flipH="1">
              <a:off x="7235943" y="784739"/>
              <a:ext cx="241127" cy="160991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Koppling: vinklad 20">
              <a:extLst>
                <a:ext uri="{FF2B5EF4-FFF2-40B4-BE49-F238E27FC236}">
                  <a16:creationId xmlns:a16="http://schemas.microsoft.com/office/drawing/2014/main" id="{3CC938B1-C1F9-8B77-3E76-A43C27663A4D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 rot="16200000" flipH="1">
              <a:off x="7499221" y="1152430"/>
              <a:ext cx="212434" cy="161912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Koppling: vinklad 22">
              <a:extLst>
                <a:ext uri="{FF2B5EF4-FFF2-40B4-BE49-F238E27FC236}">
                  <a16:creationId xmlns:a16="http://schemas.microsoft.com/office/drawing/2014/main" id="{F3D76B17-C288-F66C-2DEA-D69AB9753A9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rot="16200000" flipH="1">
              <a:off x="7017502" y="1244306"/>
              <a:ext cx="678009" cy="160991"/>
            </a:xfrm>
            <a:prstGeom prst="bentConnector2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ktangel: rundade hörn 10">
              <a:extLst>
                <a:ext uri="{FF2B5EF4-FFF2-40B4-BE49-F238E27FC236}">
                  <a16:creationId xmlns:a16="http://schemas.microsoft.com/office/drawing/2014/main" id="{8FCF11EC-2F14-0C84-7E54-C398A7E782A2}"/>
                </a:ext>
              </a:extLst>
            </p:cNvPr>
            <p:cNvSpPr/>
            <p:nvPr/>
          </p:nvSpPr>
          <p:spPr>
            <a:xfrm>
              <a:off x="7212756" y="507304"/>
              <a:ext cx="1439364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Rektangel: rundade hörn 12">
              <a:extLst>
                <a:ext uri="{FF2B5EF4-FFF2-40B4-BE49-F238E27FC236}">
                  <a16:creationId xmlns:a16="http://schemas.microsoft.com/office/drawing/2014/main" id="{B55BF51F-1F98-102E-5539-B1E39AD8A0E4}"/>
                </a:ext>
              </a:extLst>
            </p:cNvPr>
            <p:cNvSpPr/>
            <p:nvPr/>
          </p:nvSpPr>
          <p:spPr>
            <a:xfrm>
              <a:off x="7437002" y="865236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ktangel: rundade hörn 13">
              <a:extLst>
                <a:ext uri="{FF2B5EF4-FFF2-40B4-BE49-F238E27FC236}">
                  <a16:creationId xmlns:a16="http://schemas.microsoft.com/office/drawing/2014/main" id="{4073030E-7C19-49F2-A980-A5E3208F020D}"/>
                </a:ext>
              </a:extLst>
            </p:cNvPr>
            <p:cNvSpPr/>
            <p:nvPr/>
          </p:nvSpPr>
          <p:spPr>
            <a:xfrm>
              <a:off x="7686394" y="1219040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ktangel: rundade hörn 14">
              <a:extLst>
                <a:ext uri="{FF2B5EF4-FFF2-40B4-BE49-F238E27FC236}">
                  <a16:creationId xmlns:a16="http://schemas.microsoft.com/office/drawing/2014/main" id="{E3F75A4F-7865-EF86-D3FE-C7F483319EED}"/>
                </a:ext>
              </a:extLst>
            </p:cNvPr>
            <p:cNvSpPr/>
            <p:nvPr/>
          </p:nvSpPr>
          <p:spPr>
            <a:xfrm>
              <a:off x="7437002" y="1543244"/>
              <a:ext cx="965726" cy="241126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018DDE08-4DD3-6EF7-4B09-9D70811C27F5}"/>
              </a:ext>
            </a:extLst>
          </p:cNvPr>
          <p:cNvCxnSpPr>
            <a:cxnSpLocks/>
          </p:cNvCxnSpPr>
          <p:nvPr/>
        </p:nvCxnSpPr>
        <p:spPr>
          <a:xfrm>
            <a:off x="5693079" y="925551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7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41E1E-04A1-08B6-0462-F5C66EC4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52F5459-1DD2-B426-6D0D-A8558C550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Fyra </a:t>
            </a:r>
            <a:r>
              <a:rPr lang="en-US" dirty="0" err="1">
                <a:solidFill>
                  <a:schemeClr val="accent2"/>
                </a:solidFill>
              </a:rPr>
              <a:t>ytor</a:t>
            </a:r>
            <a:r>
              <a:rPr lang="en-US" dirty="0">
                <a:solidFill>
                  <a:schemeClr val="accent2"/>
                </a:solidFill>
              </a:rPr>
              <a:t> för </a:t>
            </a:r>
            <a:r>
              <a:rPr lang="en-US" dirty="0" err="1">
                <a:solidFill>
                  <a:schemeClr val="accent2"/>
                </a:solidFill>
              </a:rPr>
              <a:t>tydlig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kommunikation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907488-4076-4255-A01E-0BA3368914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60659" y="4746213"/>
            <a:ext cx="2427724" cy="546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Kanalen Allmänt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12911C5-792A-DC78-8A25-0EE2F887732C}"/>
              </a:ext>
            </a:extLst>
          </p:cNvPr>
          <p:cNvSpPr txBox="1">
            <a:spLocks/>
          </p:cNvSpPr>
          <p:nvPr/>
        </p:nvSpPr>
        <p:spPr>
          <a:xfrm>
            <a:off x="3420045" y="4746213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Övriga kanaler</a:t>
            </a:r>
            <a:endParaRPr lang="sv-SE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F63C061D-E454-9E10-B656-98D417954C2B}"/>
              </a:ext>
            </a:extLst>
          </p:cNvPr>
          <p:cNvSpPr txBox="1">
            <a:spLocks/>
          </p:cNvSpPr>
          <p:nvPr/>
        </p:nvSpPr>
        <p:spPr>
          <a:xfrm>
            <a:off x="6333273" y="4746213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Chatt</a:t>
            </a:r>
            <a:endParaRPr lang="sv-SE" dirty="0"/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27E06A6-99CD-D703-8123-81CDBFCFDB2E}"/>
              </a:ext>
            </a:extLst>
          </p:cNvPr>
          <p:cNvSpPr txBox="1">
            <a:spLocks/>
          </p:cNvSpPr>
          <p:nvPr/>
        </p:nvSpPr>
        <p:spPr>
          <a:xfrm>
            <a:off x="9211686" y="4746213"/>
            <a:ext cx="2427724" cy="54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Mejl</a:t>
            </a:r>
            <a:endParaRPr lang="sv-SE" dirty="0"/>
          </a:p>
        </p:txBody>
      </p:sp>
      <p:pic>
        <p:nvPicPr>
          <p:cNvPr id="19" name="Bild 18" descr="Megafon kontur">
            <a:extLst>
              <a:ext uri="{FF2B5EF4-FFF2-40B4-BE49-F238E27FC236}">
                <a16:creationId xmlns:a16="http://schemas.microsoft.com/office/drawing/2014/main" id="{35FFC999-7930-5496-67F8-71E557C53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272" y="2609062"/>
            <a:ext cx="1917826" cy="1917826"/>
          </a:xfrm>
          <a:prstGeom prst="rect">
            <a:avLst/>
          </a:prstGeom>
        </p:spPr>
      </p:pic>
      <p:pic>
        <p:nvPicPr>
          <p:cNvPr id="22" name="Bild 21" descr="Cykel med människor kontur">
            <a:extLst>
              <a:ext uri="{FF2B5EF4-FFF2-40B4-BE49-F238E27FC236}">
                <a16:creationId xmlns:a16="http://schemas.microsoft.com/office/drawing/2014/main" id="{31E3D867-C973-691A-C00C-DE2D60C7C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7863" y="2687042"/>
            <a:ext cx="1917826" cy="1917826"/>
          </a:xfrm>
          <a:prstGeom prst="rect">
            <a:avLst/>
          </a:prstGeom>
        </p:spPr>
      </p:pic>
      <p:pic>
        <p:nvPicPr>
          <p:cNvPr id="25" name="Bild 24" descr="Chattbubbla kontur">
            <a:extLst>
              <a:ext uri="{FF2B5EF4-FFF2-40B4-BE49-F238E27FC236}">
                <a16:creationId xmlns:a16="http://schemas.microsoft.com/office/drawing/2014/main" id="{FF5A54F0-A180-037D-0A25-952D2A210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9474" y="2687042"/>
            <a:ext cx="1995806" cy="1995806"/>
          </a:xfrm>
          <a:prstGeom prst="rect">
            <a:avLst/>
          </a:prstGeom>
        </p:spPr>
      </p:pic>
      <p:pic>
        <p:nvPicPr>
          <p:cNvPr id="27" name="Bild 26" descr="E-post kontur">
            <a:extLst>
              <a:ext uri="{FF2B5EF4-FFF2-40B4-BE49-F238E27FC236}">
                <a16:creationId xmlns:a16="http://schemas.microsoft.com/office/drawing/2014/main" id="{0A27D9F2-EB75-7433-F09A-A03365543B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45327" y="2814786"/>
            <a:ext cx="1588401" cy="1588401"/>
          </a:xfrm>
          <a:prstGeom prst="rect">
            <a:avLst/>
          </a:prstGeom>
        </p:spPr>
      </p:pic>
      <p:sp>
        <p:nvSpPr>
          <p:cNvPr id="28" name="Platshållare för innehåll 2">
            <a:extLst>
              <a:ext uri="{FF2B5EF4-FFF2-40B4-BE49-F238E27FC236}">
                <a16:creationId xmlns:a16="http://schemas.microsoft.com/office/drawing/2014/main" id="{12D7AB2E-6611-0D8D-77BE-49E2BD8166B7}"/>
              </a:ext>
            </a:extLst>
          </p:cNvPr>
          <p:cNvSpPr txBox="1">
            <a:spLocks/>
          </p:cNvSpPr>
          <p:nvPr/>
        </p:nvSpPr>
        <p:spPr>
          <a:xfrm>
            <a:off x="552589" y="5167536"/>
            <a:ext cx="2579909" cy="546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200" dirty="0"/>
              <a:t>Viktig information som rör hela teamet, t ex information från din chef.</a:t>
            </a:r>
          </a:p>
        </p:txBody>
      </p:sp>
      <p:sp>
        <p:nvSpPr>
          <p:cNvPr id="29" name="Platshållare för innehåll 2">
            <a:extLst>
              <a:ext uri="{FF2B5EF4-FFF2-40B4-BE49-F238E27FC236}">
                <a16:creationId xmlns:a16="http://schemas.microsoft.com/office/drawing/2014/main" id="{A4102CB9-851C-2559-61D5-BE12A1D6AD84}"/>
              </a:ext>
            </a:extLst>
          </p:cNvPr>
          <p:cNvSpPr txBox="1">
            <a:spLocks/>
          </p:cNvSpPr>
          <p:nvPr/>
        </p:nvSpPr>
        <p:spPr>
          <a:xfrm>
            <a:off x="3442931" y="5167536"/>
            <a:ext cx="2579909" cy="546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 dirty="0">
                <a:latin typeface="Open Sans"/>
                <a:ea typeface="Open Sans"/>
                <a:cs typeface="Open Sans"/>
              </a:rPr>
              <a:t>För samarbete och information inom olika arbetsgrupper. </a:t>
            </a:r>
          </a:p>
        </p:txBody>
      </p:sp>
      <p:sp>
        <p:nvSpPr>
          <p:cNvPr id="30" name="Platshållare för innehåll 2">
            <a:extLst>
              <a:ext uri="{FF2B5EF4-FFF2-40B4-BE49-F238E27FC236}">
                <a16:creationId xmlns:a16="http://schemas.microsoft.com/office/drawing/2014/main" id="{67B2C3BE-6A2A-3BE2-16DC-A94E0C834CDC}"/>
              </a:ext>
            </a:extLst>
          </p:cNvPr>
          <p:cNvSpPr txBox="1">
            <a:spLocks/>
          </p:cNvSpPr>
          <p:nvPr/>
        </p:nvSpPr>
        <p:spPr>
          <a:xfrm>
            <a:off x="6333273" y="5167536"/>
            <a:ext cx="2579909" cy="546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200" dirty="0"/>
              <a:t>För snabba frågor och enskilda dialoger som inte berör alla i en kanal. </a:t>
            </a:r>
          </a:p>
        </p:txBody>
      </p:sp>
      <p:sp>
        <p:nvSpPr>
          <p:cNvPr id="32" name="Platshållare för innehåll 2">
            <a:extLst>
              <a:ext uri="{FF2B5EF4-FFF2-40B4-BE49-F238E27FC236}">
                <a16:creationId xmlns:a16="http://schemas.microsoft.com/office/drawing/2014/main" id="{CC2B2814-4D52-4299-633E-2457B185EF00}"/>
              </a:ext>
            </a:extLst>
          </p:cNvPr>
          <p:cNvSpPr txBox="1">
            <a:spLocks/>
          </p:cNvSpPr>
          <p:nvPr/>
        </p:nvSpPr>
        <p:spPr>
          <a:xfrm>
            <a:off x="9223615" y="5167536"/>
            <a:ext cx="2579909" cy="546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93713" indent="-249238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758825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7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09650" indent="-2476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290638" indent="-2603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200">
                <a:latin typeface="Open Sans"/>
                <a:ea typeface="Open Sans"/>
                <a:cs typeface="Open Sans"/>
              </a:rPr>
              <a:t>Övrig kommunikation.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224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uiExpand="1" build="p"/>
      <p:bldP spid="10" grpId="0" uiExpand="1" build="p"/>
      <p:bldP spid="16" grpId="0" uiExpand="1" build="p"/>
      <p:bldP spid="28" grpId="0" uiExpand="1" build="p"/>
      <p:bldP spid="29" grpId="0" uiExpand="1" build="p"/>
      <p:bldP spid="30" grpId="0" uiExpand="1" build="p"/>
      <p:bldP spid="3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A93A-A53B-6EBE-9B19-CB0D1391A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C77172-372E-3281-965E-0DAFCFD023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Struktur och säkerhet i teamet</a:t>
            </a:r>
          </a:p>
        </p:txBody>
      </p:sp>
      <p:pic>
        <p:nvPicPr>
          <p:cNvPr id="4" name="Bildobjekt 3" descr="En bild som visar Symmetri, mönster, konst, design&#10;&#10;AI-genererat innehåll kan vara felaktigt.">
            <a:extLst>
              <a:ext uri="{FF2B5EF4-FFF2-40B4-BE49-F238E27FC236}">
                <a16:creationId xmlns:a16="http://schemas.microsoft.com/office/drawing/2014/main" id="{7B55E677-1789-ACB7-9976-42806D74D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554" y="213732"/>
            <a:ext cx="1503556" cy="150355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0A03B609-9272-F46C-2325-36A34466FCD2}"/>
              </a:ext>
            </a:extLst>
          </p:cNvPr>
          <p:cNvSpPr txBox="1"/>
          <p:nvPr/>
        </p:nvSpPr>
        <p:spPr>
          <a:xfrm>
            <a:off x="9943868" y="1486455"/>
            <a:ext cx="233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Struktur</a:t>
            </a:r>
            <a:endParaRPr lang="sv-S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7332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B0FB5-2129-8A18-E043-FA9AFAF16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257C7C-1D63-0F7E-81E3-2A132FEE43C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6895" y="2181767"/>
            <a:ext cx="5074667" cy="4015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200" b="1" dirty="0"/>
              <a:t>Anpassa rummen</a:t>
            </a:r>
          </a:p>
          <a:p>
            <a:pPr marL="0" indent="0">
              <a:buNone/>
            </a:pPr>
            <a:r>
              <a:rPr lang="sv-SE" sz="1900" dirty="0"/>
              <a:t>Kanaler kan få egna ”verktyg” och flikar (t ex </a:t>
            </a:r>
            <a:r>
              <a:rPr lang="sv-SE" sz="1900" dirty="0" err="1"/>
              <a:t>Planner</a:t>
            </a:r>
            <a:r>
              <a:rPr lang="sv-SE" sz="1900" dirty="0"/>
              <a:t>) beroende på vad ni arbetar med.</a:t>
            </a:r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Rätt verktyg på rätt plats minskar letande, skapar tydlighet och effektiviserar arbetet.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8522A36-68D1-C88A-F9A1-5DDEB73F44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96000" y="1942662"/>
            <a:ext cx="5406306" cy="4015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200" b="1" dirty="0"/>
              <a:t>Tänk informationssäkerhet!</a:t>
            </a:r>
          </a:p>
          <a:p>
            <a:pPr marL="0" indent="0">
              <a:buNone/>
            </a:pPr>
            <a:r>
              <a:rPr lang="sv-SE" sz="1900" dirty="0"/>
              <a:t>Om du är osäker på vad som får delas, fråga teamägaren innan du publicerar.</a:t>
            </a:r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För att skydda vår egen och våra samarbets-partners information.</a:t>
            </a:r>
            <a:endParaRPr lang="sv-SE" dirty="0"/>
          </a:p>
        </p:txBody>
      </p:sp>
      <p:pic>
        <p:nvPicPr>
          <p:cNvPr id="8" name="Bildobjekt 7" descr="En bild som visar symbol, Grafik, logotyp, cirkel&#10;&#10;AI-genererat innehåll kan vara felaktigt.">
            <a:extLst>
              <a:ext uri="{FF2B5EF4-FFF2-40B4-BE49-F238E27FC236}">
                <a16:creationId xmlns:a16="http://schemas.microsoft.com/office/drawing/2014/main" id="{0A70620B-F588-A293-D13C-FA81A1407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513" y="631592"/>
            <a:ext cx="1562599" cy="1562599"/>
          </a:xfrm>
          <a:prstGeom prst="rect">
            <a:avLst/>
          </a:prstGeom>
          <a:effectLst/>
        </p:spPr>
      </p:pic>
      <p:pic>
        <p:nvPicPr>
          <p:cNvPr id="16" name="Bildobjekt 15" descr="En bild som visar Grafik, Teckensnitt, grafisk design, clipart&#10;&#10;AI-genererat innehåll kan vara felaktigt.">
            <a:extLst>
              <a:ext uri="{FF2B5EF4-FFF2-40B4-BE49-F238E27FC236}">
                <a16:creationId xmlns:a16="http://schemas.microsoft.com/office/drawing/2014/main" id="{3BAEF5BB-D6DE-19CC-20FD-F514D43CE0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443" y="642171"/>
            <a:ext cx="1541442" cy="1541442"/>
          </a:xfrm>
          <a:prstGeom prst="rect">
            <a:avLst/>
          </a:prstGeom>
          <a:effectLst/>
        </p:spPr>
      </p:pic>
      <p:cxnSp>
        <p:nvCxnSpPr>
          <p:cNvPr id="2" name="Rak koppling 1">
            <a:extLst>
              <a:ext uri="{FF2B5EF4-FFF2-40B4-BE49-F238E27FC236}">
                <a16:creationId xmlns:a16="http://schemas.microsoft.com/office/drawing/2014/main" id="{5961805A-2A8D-60EE-443F-4E2C8F908BF5}"/>
              </a:ext>
            </a:extLst>
          </p:cNvPr>
          <p:cNvCxnSpPr>
            <a:cxnSpLocks/>
          </p:cNvCxnSpPr>
          <p:nvPr/>
        </p:nvCxnSpPr>
        <p:spPr>
          <a:xfrm>
            <a:off x="5693079" y="925551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86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08CE9-2631-D4CB-CDF7-CB81A9B16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12AA6E-3C1C-A380-5D31-9C76DE8E0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935" y="553736"/>
            <a:ext cx="3911312" cy="1325563"/>
          </a:xfrm>
        </p:spPr>
        <p:txBody>
          <a:bodyPr/>
          <a:lstStyle/>
          <a:p>
            <a:r>
              <a:rPr lang="sv-SE" dirty="0" err="1">
                <a:solidFill>
                  <a:schemeClr val="tx1"/>
                </a:solidFill>
                <a:ea typeface="Open Sans"/>
                <a:cs typeface="Open Sans"/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15197BD-9F75-8C29-FB43-B191ACAAA1EF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Autofit/>
          </a:bodyPr>
          <a:lstStyle/>
          <a:p>
            <a:pPr marL="457189" indent="-457189">
              <a:spcBef>
                <a:spcPts val="800"/>
              </a:spcBef>
            </a:pPr>
            <a:r>
              <a:rPr lang="sv-SE" sz="2000" dirty="0"/>
              <a:t>Arbeta i Teamsfiler (samma filer) med övriga i teamet.</a:t>
            </a:r>
          </a:p>
          <a:p>
            <a:pPr marL="457189" indent="-457189">
              <a:spcBef>
                <a:spcPts val="800"/>
              </a:spcBef>
            </a:pPr>
            <a:r>
              <a:rPr lang="sv-SE" sz="2000" dirty="0"/>
              <a:t>Var inte rädd för att göra fel, versionshantering finns tillgänglig för att återställa filen.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828F8E4-001E-B2BC-AC73-4C3D8A1A1E6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Autofit/>
          </a:bodyPr>
          <a:lstStyle/>
          <a:p>
            <a:pPr marL="380990" indent="-380990">
              <a:spcBef>
                <a:spcPts val="800"/>
              </a:spcBef>
            </a:pPr>
            <a:r>
              <a:rPr lang="sv-SE" sz="2000" dirty="0"/>
              <a:t>Ladda ner filer från Teams, ändra i filen och ladda upp den på nytt.</a:t>
            </a:r>
          </a:p>
          <a:p>
            <a:pPr marL="380990" indent="-380990">
              <a:spcBef>
                <a:spcPts val="800"/>
              </a:spcBef>
            </a:pPr>
            <a:r>
              <a:rPr lang="sv-SE" sz="2000" dirty="0"/>
              <a:t>Byta namn på filer som ni arbetar aktivt i.</a:t>
            </a:r>
          </a:p>
          <a:p>
            <a:pPr marL="380990" indent="-380990">
              <a:spcBef>
                <a:spcPts val="800"/>
              </a:spcBef>
            </a:pPr>
            <a:r>
              <a:rPr lang="sv-SE" sz="2000" dirty="0"/>
              <a:t>Flytta/ byta plats på aktiva filer i Teams. Det kan ställa till problem för övriga medlemmar.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F96556A0-1C26-A83A-C6CB-BBB453F8A8F3}"/>
              </a:ext>
            </a:extLst>
          </p:cNvPr>
          <p:cNvSpPr txBox="1">
            <a:spLocks/>
          </p:cNvSpPr>
          <p:nvPr/>
        </p:nvSpPr>
        <p:spPr>
          <a:xfrm>
            <a:off x="5883030" y="553735"/>
            <a:ext cx="391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lang="sv-SE" sz="3600" b="1" i="0" kern="1200" cap="none" spc="0" baseline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a typeface="Open Sans"/>
                <a:cs typeface="Open Sans"/>
              </a:rPr>
              <a:t>Don´ts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Bildobjekt 7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7D3202DA-30EF-4637-D560-3A163E9F5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658" y="626887"/>
            <a:ext cx="1174481" cy="1174481"/>
          </a:xfrm>
          <a:prstGeom prst="rect">
            <a:avLst/>
          </a:prstGeom>
        </p:spPr>
      </p:pic>
      <p:pic>
        <p:nvPicPr>
          <p:cNvPr id="10" name="Bildobjekt 9" descr="En bild som visar symbol, cirkel, Grafik, Teckensnitt&#10;&#10;AI-genererat innehåll kan vara felaktigt.">
            <a:extLst>
              <a:ext uri="{FF2B5EF4-FFF2-40B4-BE49-F238E27FC236}">
                <a16:creationId xmlns:a16="http://schemas.microsoft.com/office/drawing/2014/main" id="{8970E7BE-2E8C-3753-C2D9-4523B5D5E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47" y="626887"/>
            <a:ext cx="1155672" cy="11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6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382C52-277E-BD95-A68E-9040FFC48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935" y="553736"/>
            <a:ext cx="3911312" cy="1325563"/>
          </a:xfrm>
        </p:spPr>
        <p:txBody>
          <a:bodyPr/>
          <a:lstStyle/>
          <a:p>
            <a:r>
              <a:rPr lang="sv-SE" dirty="0" err="1">
                <a:solidFill>
                  <a:schemeClr val="tx1"/>
                </a:solidFill>
                <a:ea typeface="Open Sans"/>
                <a:cs typeface="Open Sans"/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7CD5C90-1514-EA90-30FF-D6865E069F7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Autofit/>
          </a:bodyPr>
          <a:lstStyle/>
          <a:p>
            <a:pPr marL="457189" indent="-457189">
              <a:spcBef>
                <a:spcPts val="800"/>
              </a:spcBef>
            </a:pPr>
            <a:r>
              <a:rPr lang="sv-SE" sz="2000" dirty="0"/>
              <a:t>Lägg </a:t>
            </a:r>
            <a:r>
              <a:rPr lang="sv-SE" sz="2000"/>
              <a:t>gärna en </a:t>
            </a:r>
            <a:r>
              <a:rPr lang="sv-SE" sz="2000" dirty="0"/>
              <a:t>rubrik eller </a:t>
            </a:r>
            <a:r>
              <a:rPr lang="sv-SE" sz="2000" dirty="0" err="1"/>
              <a:t>header</a:t>
            </a:r>
            <a:r>
              <a:rPr lang="sv-SE" sz="2000" dirty="0"/>
              <a:t> på ditt inlägg när du påbörjar en konversation. Då ser man snabbt vad tråden handlar om.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ADDFAE4-08EE-9EE3-C199-58761AFBA2A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80365" indent="-380365">
              <a:spcBef>
                <a:spcPts val="800"/>
              </a:spcBef>
            </a:pPr>
            <a:r>
              <a:rPr lang="sv-SE" sz="2000" dirty="0">
                <a:latin typeface="Open Sans"/>
                <a:ea typeface="Open Sans"/>
                <a:cs typeface="Open Sans"/>
              </a:rPr>
              <a:t>Skicka mejl som svar på inlägg. Informationen flyttas utanför teamets gemensamma yta och konversationen bryts.</a:t>
            </a:r>
            <a:endParaRPr lang="sv-SE" sz="2000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285EC750-ABB4-4611-F9E6-C096DCA94ECC}"/>
              </a:ext>
            </a:extLst>
          </p:cNvPr>
          <p:cNvSpPr txBox="1">
            <a:spLocks/>
          </p:cNvSpPr>
          <p:nvPr/>
        </p:nvSpPr>
        <p:spPr>
          <a:xfrm>
            <a:off x="5883030" y="553735"/>
            <a:ext cx="391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lang="sv-SE" sz="3600" b="1" i="0" kern="1200" cap="none" spc="0" baseline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a typeface="Open Sans"/>
                <a:cs typeface="Open Sans"/>
              </a:rPr>
              <a:t>Don´ts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Bildobjekt 2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689A42C4-7E6F-8DD9-1328-F4DA07919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658" y="626887"/>
            <a:ext cx="1174481" cy="1174481"/>
          </a:xfrm>
          <a:prstGeom prst="rect">
            <a:avLst/>
          </a:prstGeom>
        </p:spPr>
      </p:pic>
      <p:pic>
        <p:nvPicPr>
          <p:cNvPr id="4" name="Bildobjekt 3" descr="En bild som visar symbol, cirkel, Grafik, Teckensnitt&#10;&#10;AI-genererat innehåll kan vara felaktigt.">
            <a:extLst>
              <a:ext uri="{FF2B5EF4-FFF2-40B4-BE49-F238E27FC236}">
                <a16:creationId xmlns:a16="http://schemas.microsoft.com/office/drawing/2014/main" id="{57093AFE-6E17-5B7E-8006-64E40D836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47" y="626887"/>
            <a:ext cx="1155672" cy="11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95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1859-AE85-2A41-6022-9514B18C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06B13C-BAF9-FB1D-FD55-3D0FA1682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28" y="517522"/>
            <a:ext cx="4880094" cy="1325563"/>
          </a:xfrm>
        </p:spPr>
        <p:txBody>
          <a:bodyPr anchor="ctr">
            <a:normAutofit/>
          </a:bodyPr>
          <a:lstStyle/>
          <a:p>
            <a:r>
              <a:rPr lang="sv-SE" dirty="0" err="1">
                <a:solidFill>
                  <a:schemeClr val="tx1"/>
                </a:solidFill>
              </a:rPr>
              <a:t>Do´s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90C33AB-FAAF-866C-4132-AD546A6916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9" y="2025650"/>
            <a:ext cx="4880093" cy="4014788"/>
          </a:xfrm>
        </p:spPr>
        <p:txBody>
          <a:bodyPr>
            <a:normAutofit/>
          </a:bodyPr>
          <a:lstStyle/>
          <a:p>
            <a:pPr marL="457189" indent="-457189">
              <a:spcBef>
                <a:spcPts val="800"/>
              </a:spcBef>
            </a:pPr>
            <a:r>
              <a:rPr lang="sv-SE" dirty="0"/>
              <a:t>Använd inställningar i Teams för att styra hur du vill bli notifierad.</a:t>
            </a:r>
          </a:p>
          <a:p>
            <a:pPr marL="457189" indent="-457189">
              <a:spcBef>
                <a:spcPts val="800"/>
              </a:spcBef>
            </a:pPr>
            <a:r>
              <a:rPr lang="sv-SE" dirty="0"/>
              <a:t>Anpassa notiser från olika kanaler och omnämnanden så att du bara meddelas om det som är viktigast för dig.</a:t>
            </a:r>
          </a:p>
          <a:p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1B4AC8F-6414-D1DD-1A5D-333C7508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2" r="5966"/>
          <a:stretch>
            <a:fillRect/>
          </a:stretch>
        </p:blipFill>
        <p:spPr>
          <a:xfrm>
            <a:off x="-1" y="10"/>
            <a:ext cx="6096001" cy="6857990"/>
          </a:xfrm>
          <a:prstGeom prst="rect">
            <a:avLst/>
          </a:prstGeom>
          <a:noFill/>
        </p:spPr>
      </p:pic>
      <p:pic>
        <p:nvPicPr>
          <p:cNvPr id="3" name="Bildobjekt 2" descr="En bild som visar Grafik, symbol, Färggrann, linje&#10;&#10;AI-genererat innehåll kan vara felaktigt.">
            <a:extLst>
              <a:ext uri="{FF2B5EF4-FFF2-40B4-BE49-F238E27FC236}">
                <a16:creationId xmlns:a16="http://schemas.microsoft.com/office/drawing/2014/main" id="{27E81DDD-D02A-1A76-ED63-3C406B24C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66" y="593062"/>
            <a:ext cx="1174481" cy="117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73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9AECCEB-5230-6672-8923-C7024122C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8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8C3E-8B67-ACB5-4CD6-6586B97B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BAF4F14-94AB-E979-C425-64108442D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359387" cy="1325563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sv-SE" noProof="0" dirty="0">
                <a:solidFill>
                  <a:schemeClr val="accent2"/>
                </a:solidFill>
              </a:rPr>
              <a:t>Diskussionsfrågor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3F0745-54C0-71F4-10F4-7C122F1BCD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noProof="0" dirty="0">
                <a:latin typeface="Open Sans"/>
                <a:ea typeface="Open Sans"/>
                <a:cs typeface="Open Sans"/>
              </a:rPr>
              <a:t>Nu är det dags för er som team att diskutera och komma överens om hur ni vill inreda ert digitala hem för att det ska passa just er.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D666F9F-3169-C02E-1D32-DE0E3103C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r="27613" b="-1"/>
          <a:stretch>
            <a:fillRect/>
          </a:stretch>
        </p:blipFill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0122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35AD-C8E4-2FDF-A6E0-248989B1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cirkel, skärmbild, klocka&#10;&#10;AI-genererat innehåll kan vara felaktigt.">
            <a:extLst>
              <a:ext uri="{FF2B5EF4-FFF2-40B4-BE49-F238E27FC236}">
                <a16:creationId xmlns:a16="http://schemas.microsoft.com/office/drawing/2014/main" id="{4A06D920-F3D0-B27A-1D73-D921B6451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" t="10724" r="9452" b="7546"/>
          <a:stretch>
            <a:fillRect/>
          </a:stretch>
        </p:blipFill>
        <p:spPr>
          <a:xfrm>
            <a:off x="7103158" y="2476899"/>
            <a:ext cx="4621703" cy="304832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1E122B-6318-08F4-2591-1F596476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2"/>
                </a:solidFill>
              </a:rPr>
              <a:t>Från digitalt brus till ett fokuserat nav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42CE123-8A2D-F4A4-E301-F0FAC4F66888}"/>
              </a:ext>
            </a:extLst>
          </p:cNvPr>
          <p:cNvSpPr txBox="1"/>
          <p:nvPr/>
        </p:nvSpPr>
        <p:spPr>
          <a:xfrm>
            <a:off x="633528" y="1728684"/>
            <a:ext cx="10248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dirty="0"/>
              <a:t>Microsoft Teams är navet i vårt digitala samarbete. För att det ska fungera bra behöver vi en gemensam plan. Den här guiden hjälper oss att arbeta effektivt, hitta information snabbt och kommunicera tydligt.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1FC6662-BB21-0771-7C7C-B27DB358DA76}"/>
              </a:ext>
            </a:extLst>
          </p:cNvPr>
          <p:cNvSpPr txBox="1"/>
          <p:nvPr/>
        </p:nvSpPr>
        <p:spPr>
          <a:xfrm>
            <a:off x="9141515" y="5666150"/>
            <a:ext cx="692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Nav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C15FEEC-0F12-4CDB-0BF7-639999973E83}"/>
              </a:ext>
            </a:extLst>
          </p:cNvPr>
          <p:cNvSpPr txBox="1"/>
          <p:nvPr/>
        </p:nvSpPr>
        <p:spPr>
          <a:xfrm>
            <a:off x="2448937" y="5666150"/>
            <a:ext cx="824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latin typeface="+mj-lt"/>
              </a:rPr>
              <a:t>Brus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C0462E3-DED8-4165-EA16-207DA1682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" t="6047" r="9163" b="7547"/>
          <a:stretch>
            <a:fillRect/>
          </a:stretch>
        </p:blipFill>
        <p:spPr>
          <a:xfrm>
            <a:off x="300750" y="2292293"/>
            <a:ext cx="4788092" cy="3232933"/>
          </a:xfrm>
          <a:prstGeom prst="rect">
            <a:avLst/>
          </a:prstGeom>
        </p:spPr>
      </p:pic>
      <p:pic>
        <p:nvPicPr>
          <p:cNvPr id="21" name="Bildobjekt 20" descr="En bild som visar mörker, Grafik, konst">
            <a:extLst>
              <a:ext uri="{FF2B5EF4-FFF2-40B4-BE49-F238E27FC236}">
                <a16:creationId xmlns:a16="http://schemas.microsoft.com/office/drawing/2014/main" id="{018F24E0-261F-A7AF-5D46-C08E6A963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5831">
            <a:off x="4390428" y="1912157"/>
            <a:ext cx="3809856" cy="38098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367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00F190-66CD-DA6D-FB02-79277A333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använder vi våra kanaler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CA2A98E-CA44-B2F5-0A5D-1129BE448E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Vilka kanaler behöver vi?</a:t>
            </a:r>
          </a:p>
          <a:p>
            <a:r>
              <a:rPr lang="sv-SE" dirty="0"/>
              <a:t>Vad hör hemma i respektive kanal?</a:t>
            </a:r>
          </a:p>
          <a:p>
            <a:r>
              <a:rPr lang="sv-SE" dirty="0"/>
              <a:t>Finns någon kanal där vi vill ha extra tydliga regler?</a:t>
            </a:r>
          </a:p>
        </p:txBody>
      </p:sp>
    </p:spTree>
    <p:extLst>
      <p:ext uri="{BB962C8B-B14F-4D97-AF65-F5344CB8AC3E}">
        <p14:creationId xmlns:p14="http://schemas.microsoft.com/office/powerpoint/2010/main" val="2342034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3FA92B-CA3A-0C1D-9DCB-EE55FD66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58" y="1894115"/>
            <a:ext cx="4478143" cy="3069770"/>
          </a:xfrm>
        </p:spPr>
        <p:txBody>
          <a:bodyPr/>
          <a:lstStyle/>
          <a:p>
            <a:r>
              <a:rPr lang="sv-SE" dirty="0"/>
              <a:t>Så här kommunicerar vi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ACF5BF-6789-8FE6-774A-3A1A8F6D1E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När använder vi inlägg i teamet?</a:t>
            </a:r>
          </a:p>
          <a:p>
            <a:r>
              <a:rPr lang="sv-SE" dirty="0"/>
              <a:t>När använder vi chatt?</a:t>
            </a:r>
          </a:p>
          <a:p>
            <a:r>
              <a:rPr lang="sv-SE" dirty="0"/>
              <a:t>När mailar vi?</a:t>
            </a:r>
          </a:p>
          <a:p>
            <a:r>
              <a:rPr lang="sv-SE" dirty="0"/>
              <a:t>Vilken svarstid förväntar vi oss?</a:t>
            </a:r>
          </a:p>
        </p:txBody>
      </p:sp>
    </p:spTree>
    <p:extLst>
      <p:ext uri="{BB962C8B-B14F-4D97-AF65-F5344CB8AC3E}">
        <p14:creationId xmlns:p14="http://schemas.microsoft.com/office/powerpoint/2010/main" val="3724198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1FFD34-B008-D18D-A85B-244928757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här hanterar vi filer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346A90-B063-7C43-C457-2E965D605E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Var ska nya dokument skapas?</a:t>
            </a:r>
          </a:p>
          <a:p>
            <a:r>
              <a:rPr lang="sv-SE" dirty="0"/>
              <a:t>Hur namnger vi filer?</a:t>
            </a:r>
          </a:p>
          <a:p>
            <a:r>
              <a:rPr lang="sv-SE" dirty="0"/>
              <a:t>När är det okej att flytta/rensa?</a:t>
            </a:r>
          </a:p>
        </p:txBody>
      </p:sp>
    </p:spTree>
    <p:extLst>
      <p:ext uri="{BB962C8B-B14F-4D97-AF65-F5344CB8AC3E}">
        <p14:creationId xmlns:p14="http://schemas.microsoft.com/office/powerpoint/2010/main" val="2416513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F1A708-3FD7-6EC2-53D2-2B1A1F6A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arbetar vi med möten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74FD746-43EC-60E4-E5DA-29A661705E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När bokar vi möte i Teams?</a:t>
            </a:r>
          </a:p>
          <a:p>
            <a:r>
              <a:rPr lang="sv-SE" dirty="0"/>
              <a:t>Är kameran standard eller valfritt?</a:t>
            </a:r>
          </a:p>
        </p:txBody>
      </p:sp>
    </p:spTree>
    <p:extLst>
      <p:ext uri="{BB962C8B-B14F-4D97-AF65-F5344CB8AC3E}">
        <p14:creationId xmlns:p14="http://schemas.microsoft.com/office/powerpoint/2010/main" val="76811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3C7327-BC2D-17D1-6DDB-44A4292F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använder vi </a:t>
            </a:r>
            <a:r>
              <a:rPr lang="sv-SE" dirty="0" err="1"/>
              <a:t>Planner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2770D9-26AC-343C-17F5-5FFBD3775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Vilken typ av uppgifter ska ligga i </a:t>
            </a:r>
            <a:r>
              <a:rPr lang="sv-SE" dirty="0" err="1"/>
              <a:t>Planner</a:t>
            </a:r>
            <a:r>
              <a:rPr lang="sv-SE" dirty="0"/>
              <a:t>?</a:t>
            </a:r>
          </a:p>
          <a:p>
            <a:r>
              <a:rPr lang="sv-SE" dirty="0"/>
              <a:t>Hur följer vi upp?</a:t>
            </a:r>
          </a:p>
        </p:txBody>
      </p:sp>
    </p:spTree>
    <p:extLst>
      <p:ext uri="{BB962C8B-B14F-4D97-AF65-F5344CB8AC3E}">
        <p14:creationId xmlns:p14="http://schemas.microsoft.com/office/powerpoint/2010/main" val="1973522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C0E6A3-1776-DC5C-C3F4-9AF15F80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Informations-säkerhet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7F2D42-7CAE-299B-4114-0751D38377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Vad delar vi öppet i teamet?</a:t>
            </a:r>
          </a:p>
          <a:p>
            <a:r>
              <a:rPr lang="sv-SE" dirty="0"/>
              <a:t>Vem frågar vi vid osäkerhet?</a:t>
            </a:r>
          </a:p>
        </p:txBody>
      </p:sp>
    </p:spTree>
    <p:extLst>
      <p:ext uri="{BB962C8B-B14F-4D97-AF65-F5344CB8AC3E}">
        <p14:creationId xmlns:p14="http://schemas.microsoft.com/office/powerpoint/2010/main" val="1238754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658E75-949C-FEBE-1180-9E12E0CA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gör vi teamet till vårt?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CFD3FE-FA57-8CE0-73C2-6CCC04C48A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Hur skapar vi energi och aktivitet i vårt team?</a:t>
            </a:r>
          </a:p>
          <a:p>
            <a:r>
              <a:rPr lang="sv-SE" dirty="0"/>
              <a:t>Hur använder vi Teams för att stärka vår gemenskap?</a:t>
            </a:r>
          </a:p>
          <a:p>
            <a:r>
              <a:rPr lang="sv-SE" dirty="0"/>
              <a:t>Hur säkerställer vi att viktig information verkligen når fram?</a:t>
            </a:r>
          </a:p>
          <a:p>
            <a:r>
              <a:rPr lang="sv-SE" dirty="0"/>
              <a:t>Hur gör vi våra kanaler tydliga och lättnavigerade?</a:t>
            </a:r>
          </a:p>
          <a:p>
            <a:r>
              <a:rPr lang="sv-SE" dirty="0"/>
              <a:t>Hur vill vi ge varandra feedback – med reaktioner, kommentarer, eller båda?</a:t>
            </a:r>
          </a:p>
          <a:p>
            <a:r>
              <a:rPr lang="sv-SE" dirty="0"/>
              <a:t>Hur visar vi uppskattning i Teams på ett sätt som passar vår grupp?</a:t>
            </a:r>
          </a:p>
        </p:txBody>
      </p:sp>
    </p:spTree>
    <p:extLst>
      <p:ext uri="{BB962C8B-B14F-4D97-AF65-F5344CB8AC3E}">
        <p14:creationId xmlns:p14="http://schemas.microsoft.com/office/powerpoint/2010/main" val="2855436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F9F871-424C-85D9-4133-056CB4342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Sammanfattning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C6251F-EA67-C47C-C80F-B214BAF4D1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Spelreglerna kan justeras när vårt arbetssätt förändras. </a:t>
            </a:r>
          </a:p>
          <a:p>
            <a:r>
              <a:rPr lang="sv-SE" dirty="0"/>
              <a:t>Vad har ni kommit överens om gällande </a:t>
            </a:r>
            <a:r>
              <a:rPr lang="sv-SE"/>
              <a:t>ert team?</a:t>
            </a:r>
            <a:endParaRPr lang="sv-SE" dirty="0"/>
          </a:p>
        </p:txBody>
      </p:sp>
      <p:pic>
        <p:nvPicPr>
          <p:cNvPr id="6" name="Platshållare för bild 5" descr="En bild som visar rosa, Magenta&#10;&#10;AI-genererat innehåll kan vara felaktigt.">
            <a:extLst>
              <a:ext uri="{FF2B5EF4-FFF2-40B4-BE49-F238E27FC236}">
                <a16:creationId xmlns:a16="http://schemas.microsoft.com/office/drawing/2014/main" id="{BD044D75-9E3C-FC0B-D756-DF035677B0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5" r="23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8578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02952E-03E7-7B95-0067-931D6D88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EB97EAD-852D-CF1C-BA69-A2E94B397E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9775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cknad serie, byggnad, hus&#10;&#10;AI-genererat innehåll kan vara felaktigt.">
            <a:extLst>
              <a:ext uri="{FF2B5EF4-FFF2-40B4-BE49-F238E27FC236}">
                <a16:creationId xmlns:a16="http://schemas.microsoft.com/office/drawing/2014/main" id="{306A44AC-3909-25AB-BEE8-D032CA7A9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FD99D-40BF-C232-7EE4-8FF821F9B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ED29CE6-2B02-736F-2AC1-FD411126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753284" cy="1325563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accent2"/>
                </a:solidFill>
                <a:ea typeface="Open Sans"/>
                <a:cs typeface="Open Sans"/>
              </a:rPr>
              <a:t>Tänk er Teams som ett hus!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0EAB29-0436-0B79-30E0-0C60FF1C36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400" b="1" dirty="0"/>
              <a:t>Allmänt</a:t>
            </a:r>
            <a:r>
              <a:rPr lang="sv-SE" sz="2400" dirty="0"/>
              <a:t> är vardagsrummet - den stora gemensamma ytan där alla samlas och viktig information hör hemma.</a:t>
            </a:r>
          </a:p>
          <a:p>
            <a:pPr marL="0" indent="0">
              <a:buNone/>
            </a:pPr>
            <a:br>
              <a:rPr lang="sv-SE" sz="2400" dirty="0"/>
            </a:br>
            <a:r>
              <a:rPr lang="sv-SE" sz="2400" b="1" dirty="0"/>
              <a:t>Övriga kanaler </a:t>
            </a:r>
            <a:r>
              <a:rPr lang="sv-SE" sz="2400" dirty="0"/>
              <a:t>är husets olika rum, tydligt namngivna efter vad som ska göras där.</a:t>
            </a:r>
          </a:p>
          <a:p>
            <a:endParaRPr lang="en-US" dirty="0"/>
          </a:p>
        </p:txBody>
      </p:sp>
      <p:pic>
        <p:nvPicPr>
          <p:cNvPr id="3" name="Bildobjekt 2" descr="En bild som visar tecknad serie, byggnad, hus&#10;&#10;AI-genererat innehåll kan vara felaktigt.">
            <a:extLst>
              <a:ext uri="{FF2B5EF4-FFF2-40B4-BE49-F238E27FC236}">
                <a16:creationId xmlns:a16="http://schemas.microsoft.com/office/drawing/2014/main" id="{6D4DCE86-0716-333E-0AC7-80399E42D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7" r="26193" b="-1"/>
          <a:stretch>
            <a:fillRect/>
          </a:stretch>
        </p:blipFill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84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0511B-23E6-5C2F-357A-489B1C397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DB33EC-5416-A0A7-3319-9180034E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823028" cy="132556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2"/>
                </a:solidFill>
              </a:rPr>
              <a:t>Tänk er Teams som ett hus!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44B929-B371-85F8-4C28-A549B6CF795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1557293"/>
            <a:ext cx="5531882" cy="4015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200" b="1" dirty="0"/>
              <a:t>Teamägaren</a:t>
            </a:r>
            <a:r>
              <a:rPr lang="sv-SE" sz="2200" dirty="0"/>
              <a:t> är husvärden som håller ordning och delar ut nycklar.</a:t>
            </a:r>
          </a:p>
          <a:p>
            <a:pPr marL="0" indent="0">
              <a:buNone/>
            </a:pPr>
            <a:br>
              <a:rPr lang="sv-SE" sz="2200" dirty="0"/>
            </a:br>
            <a:r>
              <a:rPr lang="sv-SE" sz="2200" b="1" dirty="0"/>
              <a:t>Medlemmarna och gästerna </a:t>
            </a:r>
            <a:r>
              <a:rPr lang="sv-SE" sz="2200" dirty="0"/>
              <a:t>är de boende som fyller huset med liv genom att dela, samarbeta och hålla ordning tillsammans.</a:t>
            </a:r>
          </a:p>
        </p:txBody>
      </p:sp>
      <p:pic>
        <p:nvPicPr>
          <p:cNvPr id="6" name="Platshållare för bild 5" descr="En bild som visar person, finger, nagel, hand&#10;&#10;AI-genererat innehåll kan vara felaktigt.">
            <a:extLst>
              <a:ext uri="{FF2B5EF4-FFF2-40B4-BE49-F238E27FC236}">
                <a16:creationId xmlns:a16="http://schemas.microsoft.com/office/drawing/2014/main" id="{2A6F2942-FE70-BA9B-18B4-682DDDD6FE6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r="27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2624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695F5EC-312F-9FF7-35E1-5D0122F6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0B1998B-6871-4D77-4D0F-CDCE33225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54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BE194-4BCF-47DC-CDEB-B1507554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En bild som visar skiss, rita, Barnkonst, tecknad serie&#10;&#10;AI-genererat innehåll kan vara felaktigt.">
            <a:extLst>
              <a:ext uri="{FF2B5EF4-FFF2-40B4-BE49-F238E27FC236}">
                <a16:creationId xmlns:a16="http://schemas.microsoft.com/office/drawing/2014/main" id="{2B66DA42-800E-4219-BBBF-446C31B16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5C65882-969C-7397-D4D9-1D045D65E63E}"/>
              </a:ext>
            </a:extLst>
          </p:cNvPr>
          <p:cNvSpPr txBox="1"/>
          <p:nvPr/>
        </p:nvSpPr>
        <p:spPr>
          <a:xfrm>
            <a:off x="694164" y="826378"/>
            <a:ext cx="1062419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b="1" dirty="0">
                <a:solidFill>
                  <a:schemeClr val="accent2"/>
                </a:solidFill>
                <a:latin typeface="+mj-lt"/>
              </a:rPr>
              <a:t>Tre nycklar som behövs för ett effektivt samarbete</a:t>
            </a:r>
          </a:p>
        </p:txBody>
      </p:sp>
      <p:pic>
        <p:nvPicPr>
          <p:cNvPr id="9" name="Bildobjekt 8" descr="En bild som visar Grafik, symbol, Teckensnitt, clipart&#10;&#10;AI-genererat innehåll kan vara felaktigt.">
            <a:extLst>
              <a:ext uri="{FF2B5EF4-FFF2-40B4-BE49-F238E27FC236}">
                <a16:creationId xmlns:a16="http://schemas.microsoft.com/office/drawing/2014/main" id="{2DAF5687-F2F0-AF13-E811-8DF9D28C0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089" y="3974650"/>
            <a:ext cx="1211271" cy="121127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2A87B6B-93D6-D83A-3D94-9C6A8260099C}"/>
              </a:ext>
            </a:extLst>
          </p:cNvPr>
          <p:cNvSpPr txBox="1"/>
          <p:nvPr/>
        </p:nvSpPr>
        <p:spPr>
          <a:xfrm>
            <a:off x="5046490" y="4952400"/>
            <a:ext cx="2332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Tydlighet</a:t>
            </a:r>
          </a:p>
        </p:txBody>
      </p:sp>
      <p:pic>
        <p:nvPicPr>
          <p:cNvPr id="3" name="Bildobjekt 2" descr="En bild som visar Grafik, clipart, grafisk design, tecknad serie&#10;&#10;AI-genererat innehåll kan vara felaktigt.">
            <a:extLst>
              <a:ext uri="{FF2B5EF4-FFF2-40B4-BE49-F238E27FC236}">
                <a16:creationId xmlns:a16="http://schemas.microsoft.com/office/drawing/2014/main" id="{978EFB88-6FF0-3024-BB84-C961D73D7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92" y="3992577"/>
            <a:ext cx="1252210" cy="125221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5971E8C-EB17-E26A-F589-D6A1BB8058FF}"/>
              </a:ext>
            </a:extLst>
          </p:cNvPr>
          <p:cNvSpPr txBox="1"/>
          <p:nvPr/>
        </p:nvSpPr>
        <p:spPr>
          <a:xfrm>
            <a:off x="1599088" y="4952400"/>
            <a:ext cx="1848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Kultur</a:t>
            </a:r>
          </a:p>
        </p:txBody>
      </p:sp>
      <p:pic>
        <p:nvPicPr>
          <p:cNvPr id="11" name="Bildobjekt 10" descr="En bild som visar Symmetri, mönster, konst, design&#10;&#10;AI-genererat innehåll kan vara felaktigt.">
            <a:extLst>
              <a:ext uri="{FF2B5EF4-FFF2-40B4-BE49-F238E27FC236}">
                <a16:creationId xmlns:a16="http://schemas.microsoft.com/office/drawing/2014/main" id="{120123F4-6C2A-3CF3-745A-396FD4D8A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256" y="4088730"/>
            <a:ext cx="1059904" cy="1059904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D4B31D6-85E3-142A-4144-55D42B2B0BE5}"/>
              </a:ext>
            </a:extLst>
          </p:cNvPr>
          <p:cNvSpPr txBox="1"/>
          <p:nvPr/>
        </p:nvSpPr>
        <p:spPr>
          <a:xfrm>
            <a:off x="8978506" y="4957908"/>
            <a:ext cx="2332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latin typeface="+mj-lt"/>
              </a:rPr>
              <a:t>Struktur</a:t>
            </a:r>
          </a:p>
        </p:txBody>
      </p:sp>
    </p:spTree>
    <p:extLst>
      <p:ext uri="{BB962C8B-B14F-4D97-AF65-F5344CB8AC3E}">
        <p14:creationId xmlns:p14="http://schemas.microsoft.com/office/powerpoint/2010/main" val="193629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7A660D-1105-4F97-C973-93288601F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En levande och välkomnande kultur</a:t>
            </a:r>
          </a:p>
        </p:txBody>
      </p:sp>
      <p:pic>
        <p:nvPicPr>
          <p:cNvPr id="7" name="Bildobjekt 6" descr="En bild som visar Grafik, clipart, grafisk design, tecknad serie&#10;&#10;AI-genererat innehåll kan vara felaktigt.">
            <a:extLst>
              <a:ext uri="{FF2B5EF4-FFF2-40B4-BE49-F238E27FC236}">
                <a16:creationId xmlns:a16="http://schemas.microsoft.com/office/drawing/2014/main" id="{D89E3FC4-7B49-7AF3-10B5-B4AF8C24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787" y="0"/>
            <a:ext cx="2133600" cy="21336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93AE31F-3EA9-D4E9-2C22-35CAAA227B06}"/>
              </a:ext>
            </a:extLst>
          </p:cNvPr>
          <p:cNvSpPr txBox="1"/>
          <p:nvPr/>
        </p:nvSpPr>
        <p:spPr>
          <a:xfrm>
            <a:off x="9962430" y="1738011"/>
            <a:ext cx="1848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Kultur</a:t>
            </a:r>
            <a:endParaRPr lang="sv-S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867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B30A82-4DCF-E1A0-0B46-EF694150CE6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250651"/>
            <a:ext cx="4901030" cy="4015649"/>
          </a:xfrm>
        </p:spPr>
        <p:txBody>
          <a:bodyPr/>
          <a:lstStyle/>
          <a:p>
            <a:pPr marL="0" indent="0">
              <a:buNone/>
            </a:pPr>
            <a:r>
              <a:rPr lang="sv-SE" sz="3200" b="1" dirty="0"/>
              <a:t>Var aktiv</a:t>
            </a:r>
          </a:p>
          <a:p>
            <a:pPr marL="0" indent="0">
              <a:buNone/>
            </a:pPr>
            <a:r>
              <a:rPr lang="sv-SE" sz="1900" dirty="0"/>
              <a:t>Delta i konversationerna.</a:t>
            </a:r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Ett levande team gör samarbetet enklare och mer dynamiskt för alla.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258C14-360B-F71C-B761-BC90BBF64E1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96000" y="2250650"/>
            <a:ext cx="4901030" cy="4015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b="1" dirty="0"/>
              <a:t>Välkomna!</a:t>
            </a:r>
          </a:p>
          <a:p>
            <a:pPr marL="0" indent="0">
              <a:buNone/>
            </a:pPr>
            <a:r>
              <a:rPr lang="sv-SE" sz="1900" dirty="0"/>
              <a:t>Möt nya medlemmar med en vänlig ton och en kort introduktion.</a:t>
            </a:r>
          </a:p>
          <a:p>
            <a:pPr marL="0" indent="0">
              <a:buNone/>
            </a:pPr>
            <a:r>
              <a:rPr lang="sv-SE" sz="1900" b="1" dirty="0">
                <a:solidFill>
                  <a:schemeClr val="accent2">
                    <a:lumMod val="50000"/>
                  </a:schemeClr>
                </a:solidFill>
              </a:rPr>
              <a:t>Varför?</a:t>
            </a:r>
          </a:p>
          <a:p>
            <a:pPr marL="0" indent="0">
              <a:buNone/>
            </a:pPr>
            <a:r>
              <a:rPr lang="sv-SE" sz="1900" dirty="0"/>
              <a:t>Det skapar en inkluderande och trygg miljö från dag ett.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 5" descr="Chattbubbla kontur">
            <a:extLst>
              <a:ext uri="{FF2B5EF4-FFF2-40B4-BE49-F238E27FC236}">
                <a16:creationId xmlns:a16="http://schemas.microsoft.com/office/drawing/2014/main" id="{0FCD1F77-7F36-9432-2AAC-5A9226A6E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1858" y="925551"/>
            <a:ext cx="1376441" cy="1376441"/>
          </a:xfrm>
          <a:prstGeom prst="rect">
            <a:avLst/>
          </a:prstGeom>
          <a:effectLst/>
        </p:spPr>
      </p:pic>
      <p:pic>
        <p:nvPicPr>
          <p:cNvPr id="8" name="Bild 7" descr="Chattbubbla med hel fyllning">
            <a:extLst>
              <a:ext uri="{FF2B5EF4-FFF2-40B4-BE49-F238E27FC236}">
                <a16:creationId xmlns:a16="http://schemas.microsoft.com/office/drawing/2014/main" id="{876B504D-EEB7-5B66-4C3F-2719DEB4D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38599" y="1329125"/>
            <a:ext cx="1376441" cy="1376441"/>
          </a:xfrm>
          <a:prstGeom prst="rect">
            <a:avLst/>
          </a:prstGeom>
          <a:effectLst/>
        </p:spPr>
      </p:pic>
      <p:pic>
        <p:nvPicPr>
          <p:cNvPr id="10" name="Bild 9" descr="Dörr är öppen kontur">
            <a:extLst>
              <a:ext uri="{FF2B5EF4-FFF2-40B4-BE49-F238E27FC236}">
                <a16:creationId xmlns:a16="http://schemas.microsoft.com/office/drawing/2014/main" id="{35B1A3A8-1A15-A446-8FCB-436133822C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8021" y="925550"/>
            <a:ext cx="1461305" cy="1461305"/>
          </a:xfrm>
          <a:prstGeom prst="rect">
            <a:avLst/>
          </a:prstGeom>
          <a:effectLst/>
        </p:spPr>
      </p:pic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0909E2E1-1364-FB6E-C9D7-0F165B2092A5}"/>
              </a:ext>
            </a:extLst>
          </p:cNvPr>
          <p:cNvCxnSpPr>
            <a:cxnSpLocks/>
          </p:cNvCxnSpPr>
          <p:nvPr/>
        </p:nvCxnSpPr>
        <p:spPr>
          <a:xfrm>
            <a:off x="5693079" y="925551"/>
            <a:ext cx="0" cy="511559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56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Region Kronoberg LJUS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egion Kronoberg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1794A325-B46E-4332-9EA3-DFD8149D00CB}"/>
    </a:ext>
  </a:extLst>
</a:theme>
</file>

<file path=ppt/theme/theme2.xml><?xml version="1.0" encoding="utf-8"?>
<a:theme xmlns:a="http://schemas.openxmlformats.org/drawingml/2006/main" name="Region Kronoberg MÖRK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K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C34F60EE-F9A6-4038-84E3-36F1202E236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AA913A57842147A7E630B0762AE864" ma:contentTypeVersion="3" ma:contentTypeDescription="Skapa ett nytt dokument." ma:contentTypeScope="" ma:versionID="145ba3bc72f7c36a358fbbd8c1191541">
  <xsd:schema xmlns:xsd="http://www.w3.org/2001/XMLSchema" xmlns:xs="http://www.w3.org/2001/XMLSchema" xmlns:p="http://schemas.microsoft.com/office/2006/metadata/properties" xmlns:ns2="a2bc8d4c-151a-40a2-8ca2-1b2c95a1378e" targetNamespace="http://schemas.microsoft.com/office/2006/metadata/properties" ma:root="true" ma:fieldsID="cd53f625e7cc1afa8f0456a0c6bb7801" ns2:_="">
    <xsd:import namespace="a2bc8d4c-151a-40a2-8ca2-1b2c95a137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c8d4c-151a-40a2-8ca2-1b2c95a13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B363B7-6736-4F16-B014-8B19794E7C66}">
  <ds:schemaRefs>
    <ds:schemaRef ds:uri="http://purl.org/dc/terms/"/>
    <ds:schemaRef ds:uri="http://schemas.openxmlformats.org/package/2006/metadata/core-properties"/>
    <ds:schemaRef ds:uri="a2bc8d4c-151a-40a2-8ca2-1b2c95a1378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07997B9-18D9-4409-BE87-F400BDFEF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bc8d4c-151a-40a2-8ca2-1b2c95a137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49F1B6-137C-4634-830B-7DB58C4D66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RK presentation</Template>
  <TotalTime>766</TotalTime>
  <Words>882</Words>
  <Application>Microsoft Office PowerPoint</Application>
  <PresentationFormat>Bredbild</PresentationFormat>
  <Paragraphs>107</Paragraphs>
  <Slides>28</Slides>
  <Notes>3</Notes>
  <HiddenSlides>2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28</vt:i4>
      </vt:variant>
    </vt:vector>
  </HeadingPairs>
  <TitlesOfParts>
    <vt:vector size="34" baseType="lpstr">
      <vt:lpstr>Arial</vt:lpstr>
      <vt:lpstr>Calibri</vt:lpstr>
      <vt:lpstr>Open Sans</vt:lpstr>
      <vt:lpstr>Open Sans Bold</vt:lpstr>
      <vt:lpstr>Region Kronoberg LJUS</vt:lpstr>
      <vt:lpstr>Region Kronoberg MÖRK</vt:lpstr>
      <vt:lpstr>Guide för smartare samarbete</vt:lpstr>
      <vt:lpstr>Från digitalt brus till ett fokuserat nav</vt:lpstr>
      <vt:lpstr>PowerPoint-presentation</vt:lpstr>
      <vt:lpstr>Tänk er Teams som ett hus!</vt:lpstr>
      <vt:lpstr>Tänk er Teams som ett hus!</vt:lpstr>
      <vt:lpstr>PowerPoint-presentation</vt:lpstr>
      <vt:lpstr>PowerPoint-presentation</vt:lpstr>
      <vt:lpstr>En levande och välkomnande kultur</vt:lpstr>
      <vt:lpstr>PowerPoint-presentation</vt:lpstr>
      <vt:lpstr>Tydlighet och effektivitet i vardagen</vt:lpstr>
      <vt:lpstr>PowerPoint-presentation</vt:lpstr>
      <vt:lpstr>Fyra ytor för tydlig kommunikation</vt:lpstr>
      <vt:lpstr>Struktur och säkerhet i teamet</vt:lpstr>
      <vt:lpstr>PowerPoint-presentation</vt:lpstr>
      <vt:lpstr>Do´s</vt:lpstr>
      <vt:lpstr>Do´s</vt:lpstr>
      <vt:lpstr>Do´s</vt:lpstr>
      <vt:lpstr>PowerPoint-presentation</vt:lpstr>
      <vt:lpstr>Diskussionsfrågor</vt:lpstr>
      <vt:lpstr>Så använder vi våra kanaler</vt:lpstr>
      <vt:lpstr>Så här kommunicerar vi</vt:lpstr>
      <vt:lpstr>Så här hanterar vi filer</vt:lpstr>
      <vt:lpstr>Så arbetar vi med möten</vt:lpstr>
      <vt:lpstr>Så använder vi Planner</vt:lpstr>
      <vt:lpstr>Informations-säkerhet</vt:lpstr>
      <vt:lpstr>Hur gör vi teamet till vårt?</vt:lpstr>
      <vt:lpstr>Sammanfattning</vt:lpstr>
      <vt:lpstr>PowerPoint-presentation</vt:lpstr>
    </vt:vector>
  </TitlesOfParts>
  <Manager/>
  <Company>Region Kronoberg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Stark Linda RUV kompetens o lärande</dc:creator>
  <cp:keywords/>
  <dc:description/>
  <cp:lastModifiedBy>Stark Linda RUV kompetens o lärande</cp:lastModifiedBy>
  <cp:revision>32</cp:revision>
  <cp:lastPrinted>2025-01-13T13:27:19Z</cp:lastPrinted>
  <dcterms:created xsi:type="dcterms:W3CDTF">2025-12-15T10:19:00Z</dcterms:created>
  <dcterms:modified xsi:type="dcterms:W3CDTF">2026-03-31T09:03:21Z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0x010100AAAA913A57842147A7E630B0762AE864</vt:lpwstr>
  </property>
  <property fmtid="{D5CDD505-2E9C-101B-9397-08002B2CF9AE}" pid="3" name="MediaServiceImageTags">
    <vt:lpwstr/>
  </property>
</Properties>
</file>