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9"/>
  </p:notesMasterIdLst>
  <p:sldIdLst>
    <p:sldId id="292" r:id="rId3"/>
    <p:sldId id="327" r:id="rId4"/>
    <p:sldId id="329" r:id="rId5"/>
    <p:sldId id="308" r:id="rId6"/>
    <p:sldId id="330" r:id="rId7"/>
    <p:sldId id="298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48"/>
    <a:srgbClr val="E4CF30"/>
    <a:srgbClr val="605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77310" autoAdjust="0"/>
  </p:normalViewPr>
  <p:slideViewPr>
    <p:cSldViewPr snapToGrid="0" showGuides="1">
      <p:cViewPr varScale="1">
        <p:scale>
          <a:sx n="53" d="100"/>
          <a:sy n="53" d="100"/>
        </p:scale>
        <p:origin x="109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62524C-7132-4E97-9C51-3FF7118F9A0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927EE22-52A5-4EEC-A455-80EE48C0BFAA}">
      <dgm:prSet phldrT="[Text]"/>
      <dgm:spPr/>
      <dgm:t>
        <a:bodyPr/>
        <a:lstStyle/>
        <a:p>
          <a:r>
            <a:rPr lang="sv-SE" dirty="0"/>
            <a:t>Brev</a:t>
          </a:r>
        </a:p>
      </dgm:t>
    </dgm:pt>
    <dgm:pt modelId="{917D63B9-77A7-4118-B2FB-45D4DECEFEE6}" type="parTrans" cxnId="{4D7426AC-88AA-49DE-B8BD-A94C34C1E8ED}">
      <dgm:prSet/>
      <dgm:spPr/>
      <dgm:t>
        <a:bodyPr/>
        <a:lstStyle/>
        <a:p>
          <a:endParaRPr lang="sv-SE"/>
        </a:p>
      </dgm:t>
    </dgm:pt>
    <dgm:pt modelId="{8104EC11-AEA4-4ED6-B691-B84B5AEA85FE}" type="sibTrans" cxnId="{4D7426AC-88AA-49DE-B8BD-A94C34C1E8ED}">
      <dgm:prSet/>
      <dgm:spPr/>
      <dgm:t>
        <a:bodyPr/>
        <a:lstStyle/>
        <a:p>
          <a:endParaRPr lang="sv-SE"/>
        </a:p>
      </dgm:t>
    </dgm:pt>
    <dgm:pt modelId="{95ED2A29-143D-4800-B94D-550824098E9E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sv-SE" dirty="0"/>
            <a:t>Meddelande 1177</a:t>
          </a:r>
        </a:p>
      </dgm:t>
    </dgm:pt>
    <dgm:pt modelId="{5655852A-6B4C-4E4B-9198-E2129EC496ED}" type="parTrans" cxnId="{0DA1FD88-FE24-4625-B4AB-2FD9BF5E7259}">
      <dgm:prSet/>
      <dgm:spPr/>
      <dgm:t>
        <a:bodyPr/>
        <a:lstStyle/>
        <a:p>
          <a:endParaRPr lang="sv-SE"/>
        </a:p>
      </dgm:t>
    </dgm:pt>
    <dgm:pt modelId="{D23FBB2C-C18A-440A-9695-5F6079702CAF}" type="sibTrans" cxnId="{0DA1FD88-FE24-4625-B4AB-2FD9BF5E7259}">
      <dgm:prSet/>
      <dgm:spPr/>
      <dgm:t>
        <a:bodyPr/>
        <a:lstStyle/>
        <a:p>
          <a:endParaRPr lang="sv-SE"/>
        </a:p>
      </dgm:t>
    </dgm:pt>
    <dgm:pt modelId="{BE4C8E87-1904-438B-A9D8-2DB413557D1B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sv-SE" dirty="0"/>
            <a:t>Hänvisa till journalen 1177</a:t>
          </a:r>
        </a:p>
      </dgm:t>
    </dgm:pt>
    <dgm:pt modelId="{96A58332-91E6-45FD-BDAB-E260964EC351}" type="parTrans" cxnId="{99946CA2-B83B-4FC7-B0E2-328661984AC8}">
      <dgm:prSet/>
      <dgm:spPr/>
      <dgm:t>
        <a:bodyPr/>
        <a:lstStyle/>
        <a:p>
          <a:endParaRPr lang="sv-SE"/>
        </a:p>
      </dgm:t>
    </dgm:pt>
    <dgm:pt modelId="{CFEAD1FF-DDBA-47F4-B97C-B8EF69A8D5E7}" type="sibTrans" cxnId="{99946CA2-B83B-4FC7-B0E2-328661984AC8}">
      <dgm:prSet/>
      <dgm:spPr/>
      <dgm:t>
        <a:bodyPr/>
        <a:lstStyle/>
        <a:p>
          <a:endParaRPr lang="sv-SE"/>
        </a:p>
      </dgm:t>
    </dgm:pt>
    <dgm:pt modelId="{6F0F8975-A030-4CAF-959B-83633829482F}">
      <dgm:prSet phldrT="[Text]"/>
      <dgm:spPr>
        <a:solidFill>
          <a:srgbClr val="E4CF30"/>
        </a:solidFill>
      </dgm:spPr>
      <dgm:t>
        <a:bodyPr/>
        <a:lstStyle/>
        <a:p>
          <a:r>
            <a:rPr lang="sv-SE" dirty="0"/>
            <a:t>Telefonsamtal</a:t>
          </a:r>
        </a:p>
      </dgm:t>
    </dgm:pt>
    <dgm:pt modelId="{AAB1D2C9-EFBA-4218-AADB-EF5C3B05703E}" type="parTrans" cxnId="{67B25E15-95E5-492A-B305-6C127D14B172}">
      <dgm:prSet/>
      <dgm:spPr/>
      <dgm:t>
        <a:bodyPr/>
        <a:lstStyle/>
        <a:p>
          <a:endParaRPr lang="sv-SE"/>
        </a:p>
      </dgm:t>
    </dgm:pt>
    <dgm:pt modelId="{F80FAA57-5BE0-4249-A2AC-E2E9C231510C}" type="sibTrans" cxnId="{67B25E15-95E5-492A-B305-6C127D14B172}">
      <dgm:prSet/>
      <dgm:spPr/>
      <dgm:t>
        <a:bodyPr/>
        <a:lstStyle/>
        <a:p>
          <a:endParaRPr lang="sv-SE"/>
        </a:p>
      </dgm:t>
    </dgm:pt>
    <dgm:pt modelId="{EBACD187-D261-4A7F-873E-D8CFBE99493C}">
      <dgm:prSet phldrT="[Text]"/>
      <dgm:spPr>
        <a:solidFill>
          <a:srgbClr val="E4CF30"/>
        </a:solidFill>
      </dgm:spPr>
      <dgm:t>
        <a:bodyPr/>
        <a:lstStyle/>
        <a:p>
          <a:r>
            <a:rPr lang="sv-SE" dirty="0"/>
            <a:t>SMS</a:t>
          </a:r>
        </a:p>
      </dgm:t>
    </dgm:pt>
    <dgm:pt modelId="{CAE85148-AAE0-40B5-852C-F7386DB5A324}" type="parTrans" cxnId="{95953FE8-5831-41A7-8874-40344B150E56}">
      <dgm:prSet/>
      <dgm:spPr/>
      <dgm:t>
        <a:bodyPr/>
        <a:lstStyle/>
        <a:p>
          <a:endParaRPr lang="sv-SE"/>
        </a:p>
      </dgm:t>
    </dgm:pt>
    <dgm:pt modelId="{9DC0354B-9698-4F22-8A10-CFD829E62A56}" type="sibTrans" cxnId="{95953FE8-5831-41A7-8874-40344B150E56}">
      <dgm:prSet/>
      <dgm:spPr/>
      <dgm:t>
        <a:bodyPr/>
        <a:lstStyle/>
        <a:p>
          <a:endParaRPr lang="sv-SE"/>
        </a:p>
      </dgm:t>
    </dgm:pt>
    <dgm:pt modelId="{3461E789-C175-4D68-856B-044004FA6843}" type="pres">
      <dgm:prSet presAssocID="{D862524C-7132-4E97-9C51-3FF7118F9A05}" presName="Name0" presStyleCnt="0">
        <dgm:presLayoutVars>
          <dgm:dir/>
          <dgm:animLvl val="lvl"/>
          <dgm:resizeHandles val="exact"/>
        </dgm:presLayoutVars>
      </dgm:prSet>
      <dgm:spPr/>
    </dgm:pt>
    <dgm:pt modelId="{CCCD6469-55E0-4A0D-8E07-D1ECB3EBB5B3}" type="pres">
      <dgm:prSet presAssocID="{0927EE22-52A5-4EEC-A455-80EE48C0BFAA}" presName="parTxOnly" presStyleLbl="node1" presStyleIdx="0" presStyleCnt="5" custScaleY="22518">
        <dgm:presLayoutVars>
          <dgm:chMax val="0"/>
          <dgm:chPref val="0"/>
          <dgm:bulletEnabled val="1"/>
        </dgm:presLayoutVars>
      </dgm:prSet>
      <dgm:spPr/>
    </dgm:pt>
    <dgm:pt modelId="{34C35846-7A6A-4A9D-A08B-156CE2773E23}" type="pres">
      <dgm:prSet presAssocID="{8104EC11-AEA4-4ED6-B691-B84B5AEA85FE}" presName="parTxOnlySpace" presStyleCnt="0"/>
      <dgm:spPr/>
    </dgm:pt>
    <dgm:pt modelId="{12C1792E-1FBE-47C2-8ED7-5ACC3D027C55}" type="pres">
      <dgm:prSet presAssocID="{6F0F8975-A030-4CAF-959B-83633829482F}" presName="parTxOnly" presStyleLbl="node1" presStyleIdx="1" presStyleCnt="5" custScaleY="22518">
        <dgm:presLayoutVars>
          <dgm:chMax val="0"/>
          <dgm:chPref val="0"/>
          <dgm:bulletEnabled val="1"/>
        </dgm:presLayoutVars>
      </dgm:prSet>
      <dgm:spPr/>
    </dgm:pt>
    <dgm:pt modelId="{8BCA9366-ACF8-458E-B432-B7B20C485641}" type="pres">
      <dgm:prSet presAssocID="{F80FAA57-5BE0-4249-A2AC-E2E9C231510C}" presName="parTxOnlySpace" presStyleCnt="0"/>
      <dgm:spPr/>
    </dgm:pt>
    <dgm:pt modelId="{2CA14255-6B9F-47EA-B3D6-01E49A348A59}" type="pres">
      <dgm:prSet presAssocID="{EBACD187-D261-4A7F-873E-D8CFBE99493C}" presName="parTxOnly" presStyleLbl="node1" presStyleIdx="2" presStyleCnt="5" custScaleY="22518">
        <dgm:presLayoutVars>
          <dgm:chMax val="0"/>
          <dgm:chPref val="0"/>
          <dgm:bulletEnabled val="1"/>
        </dgm:presLayoutVars>
      </dgm:prSet>
      <dgm:spPr/>
    </dgm:pt>
    <dgm:pt modelId="{4ABAFC71-9E04-47C7-895B-5C335FE33E64}" type="pres">
      <dgm:prSet presAssocID="{9DC0354B-9698-4F22-8A10-CFD829E62A56}" presName="parTxOnlySpace" presStyleCnt="0"/>
      <dgm:spPr/>
    </dgm:pt>
    <dgm:pt modelId="{654CB376-43B1-4460-9191-117BCC78AF81}" type="pres">
      <dgm:prSet presAssocID="{95ED2A29-143D-4800-B94D-550824098E9E}" presName="parTxOnly" presStyleLbl="node1" presStyleIdx="3" presStyleCnt="5" custScaleY="22893">
        <dgm:presLayoutVars>
          <dgm:chMax val="0"/>
          <dgm:chPref val="0"/>
          <dgm:bulletEnabled val="1"/>
        </dgm:presLayoutVars>
      </dgm:prSet>
      <dgm:spPr/>
    </dgm:pt>
    <dgm:pt modelId="{C30E9C02-F96A-4E67-BA12-2F79199797E0}" type="pres">
      <dgm:prSet presAssocID="{D23FBB2C-C18A-440A-9695-5F6079702CAF}" presName="parTxOnlySpace" presStyleCnt="0"/>
      <dgm:spPr/>
    </dgm:pt>
    <dgm:pt modelId="{ACB84421-7AC8-4191-9AB7-CD3A0EABC39D}" type="pres">
      <dgm:prSet presAssocID="{BE4C8E87-1904-438B-A9D8-2DB413557D1B}" presName="parTxOnly" presStyleLbl="node1" presStyleIdx="4" presStyleCnt="5" custScaleY="22893">
        <dgm:presLayoutVars>
          <dgm:chMax val="0"/>
          <dgm:chPref val="0"/>
          <dgm:bulletEnabled val="1"/>
        </dgm:presLayoutVars>
      </dgm:prSet>
      <dgm:spPr/>
    </dgm:pt>
  </dgm:ptLst>
  <dgm:cxnLst>
    <dgm:cxn modelId="{67B25E15-95E5-492A-B305-6C127D14B172}" srcId="{D862524C-7132-4E97-9C51-3FF7118F9A05}" destId="{6F0F8975-A030-4CAF-959B-83633829482F}" srcOrd="1" destOrd="0" parTransId="{AAB1D2C9-EFBA-4218-AADB-EF5C3B05703E}" sibTransId="{F80FAA57-5BE0-4249-A2AC-E2E9C231510C}"/>
    <dgm:cxn modelId="{388E5D29-8C29-4BB7-AAE4-57E3A38765ED}" type="presOf" srcId="{95ED2A29-143D-4800-B94D-550824098E9E}" destId="{654CB376-43B1-4460-9191-117BCC78AF81}" srcOrd="0" destOrd="0" presId="urn:microsoft.com/office/officeart/2005/8/layout/chevron1"/>
    <dgm:cxn modelId="{5B948966-A9CA-4E02-9849-82ED4116AB01}" type="presOf" srcId="{D862524C-7132-4E97-9C51-3FF7118F9A05}" destId="{3461E789-C175-4D68-856B-044004FA6843}" srcOrd="0" destOrd="0" presId="urn:microsoft.com/office/officeart/2005/8/layout/chevron1"/>
    <dgm:cxn modelId="{F1070A77-492C-46D1-89FC-6B1791A694B2}" type="presOf" srcId="{EBACD187-D261-4A7F-873E-D8CFBE99493C}" destId="{2CA14255-6B9F-47EA-B3D6-01E49A348A59}" srcOrd="0" destOrd="0" presId="urn:microsoft.com/office/officeart/2005/8/layout/chevron1"/>
    <dgm:cxn modelId="{DA6DCE79-9D6B-41D6-BD7A-34700312F013}" type="presOf" srcId="{BE4C8E87-1904-438B-A9D8-2DB413557D1B}" destId="{ACB84421-7AC8-4191-9AB7-CD3A0EABC39D}" srcOrd="0" destOrd="0" presId="urn:microsoft.com/office/officeart/2005/8/layout/chevron1"/>
    <dgm:cxn modelId="{0DA1FD88-FE24-4625-B4AB-2FD9BF5E7259}" srcId="{D862524C-7132-4E97-9C51-3FF7118F9A05}" destId="{95ED2A29-143D-4800-B94D-550824098E9E}" srcOrd="3" destOrd="0" parTransId="{5655852A-6B4C-4E4B-9198-E2129EC496ED}" sibTransId="{D23FBB2C-C18A-440A-9695-5F6079702CAF}"/>
    <dgm:cxn modelId="{75590D90-0043-4D19-BBE3-8B31CE3ACAFA}" type="presOf" srcId="{0927EE22-52A5-4EEC-A455-80EE48C0BFAA}" destId="{CCCD6469-55E0-4A0D-8E07-D1ECB3EBB5B3}" srcOrd="0" destOrd="0" presId="urn:microsoft.com/office/officeart/2005/8/layout/chevron1"/>
    <dgm:cxn modelId="{99946CA2-B83B-4FC7-B0E2-328661984AC8}" srcId="{D862524C-7132-4E97-9C51-3FF7118F9A05}" destId="{BE4C8E87-1904-438B-A9D8-2DB413557D1B}" srcOrd="4" destOrd="0" parTransId="{96A58332-91E6-45FD-BDAB-E260964EC351}" sibTransId="{CFEAD1FF-DDBA-47F4-B97C-B8EF69A8D5E7}"/>
    <dgm:cxn modelId="{4D7426AC-88AA-49DE-B8BD-A94C34C1E8ED}" srcId="{D862524C-7132-4E97-9C51-3FF7118F9A05}" destId="{0927EE22-52A5-4EEC-A455-80EE48C0BFAA}" srcOrd="0" destOrd="0" parTransId="{917D63B9-77A7-4118-B2FB-45D4DECEFEE6}" sibTransId="{8104EC11-AEA4-4ED6-B691-B84B5AEA85FE}"/>
    <dgm:cxn modelId="{8F9C2CB2-CF22-467E-9C7C-C77814C808DA}" type="presOf" srcId="{6F0F8975-A030-4CAF-959B-83633829482F}" destId="{12C1792E-1FBE-47C2-8ED7-5ACC3D027C55}" srcOrd="0" destOrd="0" presId="urn:microsoft.com/office/officeart/2005/8/layout/chevron1"/>
    <dgm:cxn modelId="{95953FE8-5831-41A7-8874-40344B150E56}" srcId="{D862524C-7132-4E97-9C51-3FF7118F9A05}" destId="{EBACD187-D261-4A7F-873E-D8CFBE99493C}" srcOrd="2" destOrd="0" parTransId="{CAE85148-AAE0-40B5-852C-F7386DB5A324}" sibTransId="{9DC0354B-9698-4F22-8A10-CFD829E62A56}"/>
    <dgm:cxn modelId="{67BD1E8A-BD55-43B7-A6C0-3F23DAD627DB}" type="presParOf" srcId="{3461E789-C175-4D68-856B-044004FA6843}" destId="{CCCD6469-55E0-4A0D-8E07-D1ECB3EBB5B3}" srcOrd="0" destOrd="0" presId="urn:microsoft.com/office/officeart/2005/8/layout/chevron1"/>
    <dgm:cxn modelId="{89D10DAB-AB05-4D4C-AA63-B6FA371B1ED3}" type="presParOf" srcId="{3461E789-C175-4D68-856B-044004FA6843}" destId="{34C35846-7A6A-4A9D-A08B-156CE2773E23}" srcOrd="1" destOrd="0" presId="urn:microsoft.com/office/officeart/2005/8/layout/chevron1"/>
    <dgm:cxn modelId="{40B380E0-229E-4E14-BE2B-9C03346050D3}" type="presParOf" srcId="{3461E789-C175-4D68-856B-044004FA6843}" destId="{12C1792E-1FBE-47C2-8ED7-5ACC3D027C55}" srcOrd="2" destOrd="0" presId="urn:microsoft.com/office/officeart/2005/8/layout/chevron1"/>
    <dgm:cxn modelId="{CF547DC0-7860-40D4-A1DE-6454BBD7C064}" type="presParOf" srcId="{3461E789-C175-4D68-856B-044004FA6843}" destId="{8BCA9366-ACF8-458E-B432-B7B20C485641}" srcOrd="3" destOrd="0" presId="urn:microsoft.com/office/officeart/2005/8/layout/chevron1"/>
    <dgm:cxn modelId="{C40318F1-56E6-4D03-B25D-7E3BD881DBE8}" type="presParOf" srcId="{3461E789-C175-4D68-856B-044004FA6843}" destId="{2CA14255-6B9F-47EA-B3D6-01E49A348A59}" srcOrd="4" destOrd="0" presId="urn:microsoft.com/office/officeart/2005/8/layout/chevron1"/>
    <dgm:cxn modelId="{DBC6D760-B7D3-488B-999E-F5B54F675517}" type="presParOf" srcId="{3461E789-C175-4D68-856B-044004FA6843}" destId="{4ABAFC71-9E04-47C7-895B-5C335FE33E64}" srcOrd="5" destOrd="0" presId="urn:microsoft.com/office/officeart/2005/8/layout/chevron1"/>
    <dgm:cxn modelId="{055C2E91-9B8F-481F-A6A7-A901CB54F9DA}" type="presParOf" srcId="{3461E789-C175-4D68-856B-044004FA6843}" destId="{654CB376-43B1-4460-9191-117BCC78AF81}" srcOrd="6" destOrd="0" presId="urn:microsoft.com/office/officeart/2005/8/layout/chevron1"/>
    <dgm:cxn modelId="{C31393A1-6E57-48D9-92C7-08BD5552DC76}" type="presParOf" srcId="{3461E789-C175-4D68-856B-044004FA6843}" destId="{C30E9C02-F96A-4E67-BA12-2F79199797E0}" srcOrd="7" destOrd="0" presId="urn:microsoft.com/office/officeart/2005/8/layout/chevron1"/>
    <dgm:cxn modelId="{8C21F843-8567-4B7F-A21C-201BF7B65625}" type="presParOf" srcId="{3461E789-C175-4D68-856B-044004FA6843}" destId="{ACB84421-7AC8-4191-9AB7-CD3A0EABC39D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D6469-55E0-4A0D-8E07-D1ECB3EBB5B3}">
      <dsp:nvSpPr>
        <dsp:cNvPr id="0" name=""/>
        <dsp:cNvSpPr/>
      </dsp:nvSpPr>
      <dsp:spPr>
        <a:xfrm>
          <a:off x="2361" y="581123"/>
          <a:ext cx="2101375" cy="1892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Brev</a:t>
          </a:r>
        </a:p>
      </dsp:txBody>
      <dsp:txXfrm>
        <a:off x="96999" y="581123"/>
        <a:ext cx="1912100" cy="189275"/>
      </dsp:txXfrm>
    </dsp:sp>
    <dsp:sp modelId="{12C1792E-1FBE-47C2-8ED7-5ACC3D027C55}">
      <dsp:nvSpPr>
        <dsp:cNvPr id="0" name=""/>
        <dsp:cNvSpPr/>
      </dsp:nvSpPr>
      <dsp:spPr>
        <a:xfrm>
          <a:off x="1893599" y="581123"/>
          <a:ext cx="2101375" cy="189275"/>
        </a:xfrm>
        <a:prstGeom prst="chevron">
          <a:avLst/>
        </a:prstGeom>
        <a:solidFill>
          <a:srgbClr val="E4CF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Telefonsamtal</a:t>
          </a:r>
        </a:p>
      </dsp:txBody>
      <dsp:txXfrm>
        <a:off x="1988237" y="581123"/>
        <a:ext cx="1912100" cy="189275"/>
      </dsp:txXfrm>
    </dsp:sp>
    <dsp:sp modelId="{2CA14255-6B9F-47EA-B3D6-01E49A348A59}">
      <dsp:nvSpPr>
        <dsp:cNvPr id="0" name=""/>
        <dsp:cNvSpPr/>
      </dsp:nvSpPr>
      <dsp:spPr>
        <a:xfrm>
          <a:off x="3784837" y="581123"/>
          <a:ext cx="2101375" cy="189275"/>
        </a:xfrm>
        <a:prstGeom prst="chevron">
          <a:avLst/>
        </a:prstGeom>
        <a:solidFill>
          <a:srgbClr val="E4CF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SMS</a:t>
          </a:r>
        </a:p>
      </dsp:txBody>
      <dsp:txXfrm>
        <a:off x="3879475" y="581123"/>
        <a:ext cx="1912100" cy="189275"/>
      </dsp:txXfrm>
    </dsp:sp>
    <dsp:sp modelId="{654CB376-43B1-4460-9191-117BCC78AF81}">
      <dsp:nvSpPr>
        <dsp:cNvPr id="0" name=""/>
        <dsp:cNvSpPr/>
      </dsp:nvSpPr>
      <dsp:spPr>
        <a:xfrm>
          <a:off x="5676075" y="579547"/>
          <a:ext cx="2101375" cy="192427"/>
        </a:xfrm>
        <a:prstGeom prst="chevron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Meddelande 1177</a:t>
          </a:r>
        </a:p>
      </dsp:txBody>
      <dsp:txXfrm>
        <a:off x="5772289" y="579547"/>
        <a:ext cx="1908948" cy="192427"/>
      </dsp:txXfrm>
    </dsp:sp>
    <dsp:sp modelId="{ACB84421-7AC8-4191-9AB7-CD3A0EABC39D}">
      <dsp:nvSpPr>
        <dsp:cNvPr id="0" name=""/>
        <dsp:cNvSpPr/>
      </dsp:nvSpPr>
      <dsp:spPr>
        <a:xfrm>
          <a:off x="7567313" y="579547"/>
          <a:ext cx="2101375" cy="192427"/>
        </a:xfrm>
        <a:prstGeom prst="chevron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100" kern="1200" dirty="0"/>
            <a:t>Hänvisa till journalen 1177</a:t>
          </a:r>
        </a:p>
      </dsp:txBody>
      <dsp:txXfrm>
        <a:off x="7663527" y="579547"/>
        <a:ext cx="1908948" cy="192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2024-12-10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Presentation av oss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197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Sammanställning av material. Dela upp flöden mellan grupperna.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76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Flödena sätts in.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956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Kristine </a:t>
            </a:r>
          </a:p>
          <a:p>
            <a:r>
              <a:rPr lang="sv-SE" dirty="0"/>
              <a:t>Digitala patienter 1/3.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FAB8-8AA6-49BD-99AB-B816102A133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978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2024-12-10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2024-12-10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0EDBF9F0-A56C-4B6E-A94E-36FCF1050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400" dirty="0"/>
              <a:t>Kommunikation med patienter</a:t>
            </a:r>
          </a:p>
        </p:txBody>
      </p:sp>
      <p:sp>
        <p:nvSpPr>
          <p:cNvPr id="9" name="Underrubrik 8">
            <a:extLst>
              <a:ext uri="{FF2B5EF4-FFF2-40B4-BE49-F238E27FC236}">
                <a16:creationId xmlns:a16="http://schemas.microsoft.com/office/drawing/2014/main" id="{F0F38801-237C-446E-8EA0-B29743EE1F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052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tshållare för innehåll 1">
            <a:extLst>
              <a:ext uri="{FF2B5EF4-FFF2-40B4-BE49-F238E27FC236}">
                <a16:creationId xmlns:a16="http://schemas.microsoft.com/office/drawing/2014/main" id="{6C7EB21A-00ED-4A33-A47E-74544F1E4AD7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850288179"/>
              </p:ext>
            </p:extLst>
          </p:nvPr>
        </p:nvGraphicFramePr>
        <p:xfrm>
          <a:off x="628650" y="1719263"/>
          <a:ext cx="967105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71050">
                  <a:extLst>
                    <a:ext uri="{9D8B030D-6E8A-4147-A177-3AD203B41FA5}">
                      <a16:colId xmlns:a16="http://schemas.microsoft.com/office/drawing/2014/main" val="2639144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38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016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33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505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525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56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728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35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1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5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039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7114"/>
                  </a:ext>
                </a:extLst>
              </a:tr>
            </a:tbl>
          </a:graphicData>
        </a:graphic>
      </p:graphicFrame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som vi kommunicerar till patienter</a:t>
            </a:r>
          </a:p>
        </p:txBody>
      </p:sp>
    </p:spTree>
    <p:extLst>
      <p:ext uri="{BB962C8B-B14F-4D97-AF65-F5344CB8AC3E}">
        <p14:creationId xmlns:p14="http://schemas.microsoft.com/office/powerpoint/2010/main" val="158993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8"/>
            <a:ext cx="9669809" cy="707994"/>
          </a:xfrm>
        </p:spPr>
        <p:txBody>
          <a:bodyPr/>
          <a:lstStyle/>
          <a:p>
            <a:r>
              <a:rPr lang="sv-SE" dirty="0"/>
              <a:t>Förflyttning</a:t>
            </a:r>
          </a:p>
        </p:txBody>
      </p:sp>
      <p:graphicFrame>
        <p:nvGraphicFramePr>
          <p:cNvPr id="4" name="Platshållare för innehåll 1">
            <a:extLst>
              <a:ext uri="{FF2B5EF4-FFF2-40B4-BE49-F238E27FC236}">
                <a16:creationId xmlns:a16="http://schemas.microsoft.com/office/drawing/2014/main" id="{F6F1743C-FCF5-4CA4-A608-4E1902AB02F7}"/>
              </a:ext>
            </a:extLst>
          </p:cNvPr>
          <p:cNvGraphicFramePr>
            <a:graphicFrameLocks noGrp="1"/>
          </p:cNvGraphicFramePr>
          <p:nvPr>
            <p:ph sz="quarter" idx="11"/>
            <p:extLst/>
          </p:nvPr>
        </p:nvGraphicFramePr>
        <p:xfrm>
          <a:off x="1038348" y="1996396"/>
          <a:ext cx="9671050" cy="135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1ADF6217-3BAF-4CB0-8F5B-44B6FAAD9866}"/>
              </a:ext>
            </a:extLst>
          </p:cNvPr>
          <p:cNvSpPr txBox="1"/>
          <p:nvPr/>
        </p:nvSpPr>
        <p:spPr>
          <a:xfrm>
            <a:off x="688769" y="1157844"/>
            <a:ext cx="9357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Information:</a:t>
            </a:r>
            <a:r>
              <a:rPr lang="sv-SE" dirty="0">
                <a:solidFill>
                  <a:srgbClr val="4D4848"/>
                </a:solidFill>
              </a:rPr>
              <a:t>_____________________________________________________________</a:t>
            </a:r>
            <a:endParaRPr lang="sv-S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3AFB643E-AF39-4A8A-9664-2DAE0B243FAA}"/>
              </a:ext>
            </a:extLst>
          </p:cNvPr>
          <p:cNvSpPr/>
          <p:nvPr/>
        </p:nvSpPr>
        <p:spPr>
          <a:xfrm>
            <a:off x="3227338" y="1761709"/>
            <a:ext cx="1674420" cy="36933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Nuläge</a:t>
            </a: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3DB9AA98-9112-4DFF-9E39-1885D881A120}"/>
              </a:ext>
            </a:extLst>
          </p:cNvPr>
          <p:cNvSpPr/>
          <p:nvPr/>
        </p:nvSpPr>
        <p:spPr>
          <a:xfrm>
            <a:off x="6265028" y="1760028"/>
            <a:ext cx="1674420" cy="36933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Nytt läge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B9780D61-C2F1-48FD-9FF3-B21D69226C9A}"/>
              </a:ext>
            </a:extLst>
          </p:cNvPr>
          <p:cNvSpPr/>
          <p:nvPr/>
        </p:nvSpPr>
        <p:spPr>
          <a:xfrm>
            <a:off x="629194" y="3107661"/>
            <a:ext cx="3378529" cy="167710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6B187D7-29CA-442F-89CB-757F4B2DD8FB}"/>
              </a:ext>
            </a:extLst>
          </p:cNvPr>
          <p:cNvSpPr txBox="1"/>
          <p:nvPr/>
        </p:nvSpPr>
        <p:spPr>
          <a:xfrm>
            <a:off x="763315" y="3269761"/>
            <a:ext cx="33189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Gäller förflyttningen för alla eller bara vissa patienter? </a:t>
            </a: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sv-SE" sz="12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sz="1200" dirty="0"/>
          </a:p>
          <a:p>
            <a:endParaRPr lang="sv-SE" sz="1200" dirty="0"/>
          </a:p>
          <a:p>
            <a:endParaRPr lang="sv-SE" dirty="0"/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94998F06-9E00-4C78-8958-225EAFA7C6E9}"/>
              </a:ext>
            </a:extLst>
          </p:cNvPr>
          <p:cNvSpPr/>
          <p:nvPr/>
        </p:nvSpPr>
        <p:spPr>
          <a:xfrm>
            <a:off x="627866" y="4831866"/>
            <a:ext cx="3378529" cy="1677103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8E17F51A-04F3-4982-B7A0-2B3F1045CFC3}"/>
              </a:ext>
            </a:extLst>
          </p:cNvPr>
          <p:cNvSpPr txBox="1"/>
          <p:nvPr/>
        </p:nvSpPr>
        <p:spPr>
          <a:xfrm>
            <a:off x="959157" y="4961399"/>
            <a:ext cx="29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Har vi förutsättningar (stöd i systemen, kompetens) för att genomföra förflyttningen? Om inte, vad behöver vi?</a:t>
            </a:r>
          </a:p>
          <a:p>
            <a:endParaRPr lang="sv-SE" dirty="0"/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61EB9556-1FE3-42ED-88E9-9B04CBFF9D19}"/>
              </a:ext>
            </a:extLst>
          </p:cNvPr>
          <p:cNvSpPr/>
          <p:nvPr/>
        </p:nvSpPr>
        <p:spPr>
          <a:xfrm>
            <a:off x="4216390" y="3107661"/>
            <a:ext cx="3895015" cy="3401308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DA0E02EF-0FED-4FA2-973F-5EB378080C75}"/>
              </a:ext>
            </a:extLst>
          </p:cNvPr>
          <p:cNvSpPr txBox="1"/>
          <p:nvPr/>
        </p:nvSpPr>
        <p:spPr>
          <a:xfrm>
            <a:off x="4485991" y="3372904"/>
            <a:ext cx="322001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Vad krävs av respektive profession för att förflyttningen ska gå att genomföra?</a:t>
            </a:r>
          </a:p>
          <a:p>
            <a:endParaRPr lang="sv-SE" sz="1200" dirty="0"/>
          </a:p>
          <a:p>
            <a:r>
              <a:rPr lang="sv-SE" sz="1200" dirty="0"/>
              <a:t>Medicinska sekreterare:</a:t>
            </a:r>
          </a:p>
          <a:p>
            <a:endParaRPr lang="sv-SE" sz="1200" dirty="0"/>
          </a:p>
          <a:p>
            <a:endParaRPr lang="sv-SE" sz="1200" dirty="0"/>
          </a:p>
          <a:p>
            <a:endParaRPr lang="sv-SE" sz="1200" dirty="0"/>
          </a:p>
          <a:p>
            <a:r>
              <a:rPr lang="sv-SE" sz="1200" dirty="0"/>
              <a:t>Läkare:</a:t>
            </a:r>
          </a:p>
          <a:p>
            <a:endParaRPr lang="sv-SE" sz="1200" dirty="0"/>
          </a:p>
          <a:p>
            <a:endParaRPr lang="sv-SE" sz="1200" dirty="0"/>
          </a:p>
          <a:p>
            <a:endParaRPr lang="sv-SE" sz="1200" dirty="0"/>
          </a:p>
          <a:p>
            <a:endParaRPr lang="sv-SE" sz="1200" dirty="0"/>
          </a:p>
          <a:p>
            <a:r>
              <a:rPr lang="sv-SE" sz="1200" dirty="0"/>
              <a:t>Övrig vårdpersonal: </a:t>
            </a:r>
          </a:p>
          <a:p>
            <a:pPr lvl="0"/>
            <a:endParaRPr lang="sv-SE" sz="1200" dirty="0">
              <a:solidFill>
                <a:prstClr val="white">
                  <a:lumMod val="65000"/>
                </a:prstClr>
              </a:solidFill>
            </a:endParaRPr>
          </a:p>
          <a:p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F7001127-A5B4-43A7-9D86-F93F148C1A92}"/>
              </a:ext>
            </a:extLst>
          </p:cNvPr>
          <p:cNvSpPr/>
          <p:nvPr/>
        </p:nvSpPr>
        <p:spPr>
          <a:xfrm>
            <a:off x="8290209" y="3107661"/>
            <a:ext cx="3378529" cy="2866419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94CFB6C-0DEF-4E64-9CEA-2331C602F330}"/>
              </a:ext>
            </a:extLst>
          </p:cNvPr>
          <p:cNvSpPr txBox="1"/>
          <p:nvPr/>
        </p:nvSpPr>
        <p:spPr>
          <a:xfrm>
            <a:off x="8497094" y="3276004"/>
            <a:ext cx="2927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Vilka hinder kan vi stöta på? Hur löser vi dem?</a:t>
            </a:r>
          </a:p>
          <a:p>
            <a:endParaRPr lang="sv-SE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92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731AA454-2E28-47ED-887F-628006E50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8"/>
            <a:ext cx="9669809" cy="814872"/>
          </a:xfrm>
        </p:spPr>
        <p:txBody>
          <a:bodyPr/>
          <a:lstStyle/>
          <a:p>
            <a:r>
              <a:rPr lang="sv-SE" dirty="0"/>
              <a:t>Var ska vi börja?</a:t>
            </a:r>
          </a:p>
        </p:txBody>
      </p: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0232523A-E660-4BB2-A57C-EAD7C86380D6}"/>
              </a:ext>
            </a:extLst>
          </p:cNvPr>
          <p:cNvCxnSpPr>
            <a:cxnSpLocks/>
          </p:cNvCxnSpPr>
          <p:nvPr/>
        </p:nvCxnSpPr>
        <p:spPr>
          <a:xfrm flipV="1">
            <a:off x="5747657" y="1603169"/>
            <a:ext cx="0" cy="4845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koppling 11">
            <a:extLst>
              <a:ext uri="{FF2B5EF4-FFF2-40B4-BE49-F238E27FC236}">
                <a16:creationId xmlns:a16="http://schemas.microsoft.com/office/drawing/2014/main" id="{905B6527-C23B-4630-8364-AE4882D10E2E}"/>
              </a:ext>
            </a:extLst>
          </p:cNvPr>
          <p:cNvCxnSpPr>
            <a:cxnSpLocks/>
          </p:cNvCxnSpPr>
          <p:nvPr/>
        </p:nvCxnSpPr>
        <p:spPr>
          <a:xfrm>
            <a:off x="1579418" y="3823855"/>
            <a:ext cx="8615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60F7793F-7886-4012-B2D2-D9A233FC6FBA}"/>
              </a:ext>
            </a:extLst>
          </p:cNvPr>
          <p:cNvSpPr txBox="1"/>
          <p:nvPr/>
        </p:nvSpPr>
        <p:spPr>
          <a:xfrm>
            <a:off x="4969825" y="1074120"/>
            <a:ext cx="1739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Gör stor nytta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D5C9C0FA-8625-45FA-B34D-011931416246}"/>
              </a:ext>
            </a:extLst>
          </p:cNvPr>
          <p:cNvSpPr txBox="1"/>
          <p:nvPr/>
        </p:nvSpPr>
        <p:spPr>
          <a:xfrm>
            <a:off x="4874819" y="6418015"/>
            <a:ext cx="192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Gör mindre nytta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C2F3B07F-FCAD-4980-A21E-1A7D00D2CCC7}"/>
              </a:ext>
            </a:extLst>
          </p:cNvPr>
          <p:cNvSpPr txBox="1"/>
          <p:nvPr/>
        </p:nvSpPr>
        <p:spPr>
          <a:xfrm>
            <a:off x="10299003" y="3500688"/>
            <a:ext cx="1739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Lätt att implementera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B321580-E8C0-4167-BC37-ADD1660C2CB4}"/>
              </a:ext>
            </a:extLst>
          </p:cNvPr>
          <p:cNvSpPr txBox="1"/>
          <p:nvPr/>
        </p:nvSpPr>
        <p:spPr>
          <a:xfrm>
            <a:off x="63337" y="3500689"/>
            <a:ext cx="1739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Svårt att implementera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3CFF41B-15E0-494F-8ABF-F1F5FA4644DC}"/>
              </a:ext>
            </a:extLst>
          </p:cNvPr>
          <p:cNvSpPr txBox="1"/>
          <p:nvPr/>
        </p:nvSpPr>
        <p:spPr>
          <a:xfrm>
            <a:off x="10299003" y="150790"/>
            <a:ext cx="1967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/>
              <a:t>Nyttoaspekter: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Patientsäkerhet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Kostnadsbesparingar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Miljövänligt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Spårbarhet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Flexibilitet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Ökad tillgänglighet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Effektivitet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200" dirty="0"/>
              <a:t>Färre kontaktvägar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084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F80AB15-C9BA-47AA-9A58-174D6A86972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455420"/>
            <a:ext cx="11189970" cy="4303696"/>
          </a:xfrm>
        </p:spPr>
        <p:txBody>
          <a:bodyPr>
            <a:normAutofit/>
          </a:bodyPr>
          <a:lstStyle/>
          <a:p>
            <a:r>
              <a:rPr lang="sv-SE" sz="1400" dirty="0"/>
              <a:t>Vad ska implementeras:_____________________________________________________________________________________</a:t>
            </a:r>
          </a:p>
          <a:p>
            <a:r>
              <a:rPr lang="sv-SE" sz="1400" dirty="0"/>
              <a:t>Om nya förutsättningar (funktioner i system, behörigheter, kunskap) vem ansvarar för att vi får dessa:________________________</a:t>
            </a:r>
          </a:p>
          <a:p>
            <a:pPr marL="0" indent="0">
              <a:buNone/>
            </a:pPr>
            <a:endParaRPr lang="sv-SE" sz="1400" dirty="0"/>
          </a:p>
          <a:p>
            <a:r>
              <a:rPr lang="sv-SE" sz="1400" dirty="0"/>
              <a:t>När ska vi starta:___________________________________________________________________________________________</a:t>
            </a:r>
          </a:p>
          <a:p>
            <a:pPr marL="0" indent="0">
              <a:buNone/>
            </a:pPr>
            <a:endParaRPr lang="sv-SE" sz="1400" dirty="0"/>
          </a:p>
          <a:p>
            <a:r>
              <a:rPr lang="sv-SE" sz="1400" dirty="0"/>
              <a:t>Vem ansvarar för att de nya rutinerna följs:____________________________________________________________________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/>
          </a:p>
          <a:p>
            <a:pPr marL="244475" lvl="1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EE9243F-5EC3-4D74-8CA4-B1A7EE63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Implementering </a:t>
            </a:r>
          </a:p>
        </p:txBody>
      </p:sp>
    </p:spTree>
    <p:extLst>
      <p:ext uri="{BB962C8B-B14F-4D97-AF65-F5344CB8AC3E}">
        <p14:creationId xmlns:p14="http://schemas.microsoft.com/office/powerpoint/2010/main" val="178584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77487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1090</TotalTime>
  <Words>184</Words>
  <Application>Microsoft Office PowerPoint</Application>
  <PresentationFormat>Bredbild</PresentationFormat>
  <Paragraphs>66</Paragraphs>
  <Slides>6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Kommunikation med patienter</vt:lpstr>
      <vt:lpstr>information som vi kommunicerar till patienter</vt:lpstr>
      <vt:lpstr>Förflyttning</vt:lpstr>
      <vt:lpstr>Var ska vi börja?</vt:lpstr>
      <vt:lpstr>Implementering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Thorvaldsson Sofia RGÖ IT VIS utv o förvaltn</dc:creator>
  <cp:lastModifiedBy>Thorvaldsson Sofia RGÖ IT VIS utv o förvaltn</cp:lastModifiedBy>
  <cp:revision>40</cp:revision>
  <dcterms:created xsi:type="dcterms:W3CDTF">2024-11-08T08:39:26Z</dcterms:created>
  <dcterms:modified xsi:type="dcterms:W3CDTF">2024-12-10T09:47:16Z</dcterms:modified>
</cp:coreProperties>
</file>