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30"/>
  </p:notesMasterIdLst>
  <p:sldIdLst>
    <p:sldId id="256" r:id="rId2"/>
    <p:sldId id="305" r:id="rId3"/>
    <p:sldId id="397" r:id="rId4"/>
    <p:sldId id="394" r:id="rId5"/>
    <p:sldId id="395" r:id="rId6"/>
    <p:sldId id="404" r:id="rId7"/>
    <p:sldId id="339" r:id="rId8"/>
    <p:sldId id="399" r:id="rId9"/>
    <p:sldId id="377" r:id="rId10"/>
    <p:sldId id="405" r:id="rId11"/>
    <p:sldId id="401" r:id="rId12"/>
    <p:sldId id="402" r:id="rId13"/>
    <p:sldId id="403" r:id="rId14"/>
    <p:sldId id="406" r:id="rId15"/>
    <p:sldId id="407" r:id="rId16"/>
    <p:sldId id="408" r:id="rId17"/>
    <p:sldId id="334" r:id="rId18"/>
    <p:sldId id="429" r:id="rId19"/>
    <p:sldId id="409" r:id="rId20"/>
    <p:sldId id="410" r:id="rId21"/>
    <p:sldId id="411" r:id="rId22"/>
    <p:sldId id="412" r:id="rId23"/>
    <p:sldId id="413" r:id="rId24"/>
    <p:sldId id="414" r:id="rId25"/>
    <p:sldId id="415" r:id="rId26"/>
    <p:sldId id="416" r:id="rId27"/>
    <p:sldId id="384" r:id="rId28"/>
    <p:sldId id="375" r:id="rId29"/>
  </p:sldIdLst>
  <p:sldSz cx="9144000" cy="5143500" type="screen16x9"/>
  <p:notesSz cx="6858000" cy="9144000"/>
  <p:embeddedFontLst>
    <p:embeddedFont>
      <p:font typeface="Shadows Into Light" panose="020B0604020202020204" charset="0"/>
      <p:regular r:id="rId31"/>
    </p:embeddedFont>
    <p:embeddedFont>
      <p:font typeface="Varela Round" panose="020B0604020202020204" charset="-79"/>
      <p:regular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C08"/>
    <a:srgbClr val="F9F9F9"/>
    <a:srgbClr val="AACF20"/>
    <a:srgbClr val="505670"/>
    <a:srgbClr val="979CB8"/>
    <a:srgbClr val="979C9A"/>
    <a:srgbClr val="EA3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806D3A-7093-4517-BE61-D9EF0FC8FBA2}">
  <a:tblStyle styleId="{E2806D3A-7093-4517-BE61-D9EF0FC8FBA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65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50417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6325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yellow" type="title">
  <p:cSld name="TITLE">
    <p:bg>
      <p:bgPr>
        <a:solidFill>
          <a:schemeClr val="accen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630650" y="1991813"/>
            <a:ext cx="5882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100" cy="68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70325" y="1438988"/>
            <a:ext cx="7056300" cy="30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▧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3120675" y="1149938"/>
            <a:ext cx="3060325" cy="11494"/>
          </a:xfrm>
          <a:custGeom>
            <a:avLst/>
            <a:gdLst/>
            <a:ahLst/>
            <a:cxnLst/>
            <a:rect l="l" t="t" r="r" b="b"/>
            <a:pathLst>
              <a:path w="122413" h="613" extrusionOk="0">
                <a:moveTo>
                  <a:pt x="0" y="317"/>
                </a:moveTo>
                <a:cubicBezTo>
                  <a:pt x="40797" y="1117"/>
                  <a:pt x="81609" y="0"/>
                  <a:pt x="122413" y="0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Google Shape;27;p5"/>
          <p:cNvSpPr/>
          <p:nvPr/>
        </p:nvSpPr>
        <p:spPr>
          <a:xfrm>
            <a:off x="3068250" y="1183294"/>
            <a:ext cx="3226850" cy="11906"/>
          </a:xfrm>
          <a:custGeom>
            <a:avLst/>
            <a:gdLst/>
            <a:ahLst/>
            <a:cxnLst/>
            <a:rect l="l" t="t" r="r" b="b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9" y="635"/>
                  <a:pt x="129074" y="635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preserve="1" userDrawn="1">
  <p:cSld name="1_Title + 1 colum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70325" y="1438988"/>
            <a:ext cx="7056300" cy="30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▧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742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824550" y="593531"/>
            <a:ext cx="7547700" cy="6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070325" y="1438988"/>
            <a:ext cx="7056300" cy="30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▧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8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farcalc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ctrTitle"/>
          </p:nvPr>
        </p:nvSpPr>
        <p:spPr>
          <a:xfrm>
            <a:off x="1115616" y="1822829"/>
            <a:ext cx="5882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Behandlings-begränsningar – när är det rätt att säga nej?</a:t>
            </a:r>
          </a:p>
        </p:txBody>
      </p:sp>
      <p:sp>
        <p:nvSpPr>
          <p:cNvPr id="63" name="Google Shape;63;p11"/>
          <p:cNvSpPr/>
          <p:nvPr/>
        </p:nvSpPr>
        <p:spPr>
          <a:xfrm>
            <a:off x="4355976" y="2211710"/>
            <a:ext cx="1656184" cy="1159799"/>
          </a:xfrm>
          <a:custGeom>
            <a:avLst/>
            <a:gdLst/>
            <a:ahLst/>
            <a:cxnLst/>
            <a:rect l="l" t="t" r="r" b="b"/>
            <a:pathLst>
              <a:path w="53808" h="41004" extrusionOk="0">
                <a:moveTo>
                  <a:pt x="33350" y="2267"/>
                </a:moveTo>
                <a:cubicBezTo>
                  <a:pt x="29864" y="1271"/>
                  <a:pt x="26130" y="-694"/>
                  <a:pt x="22650" y="321"/>
                </a:cubicBezTo>
                <a:cubicBezTo>
                  <a:pt x="10877" y="3755"/>
                  <a:pt x="-4823" y="20013"/>
                  <a:pt x="1573" y="30477"/>
                </a:cubicBezTo>
                <a:cubicBezTo>
                  <a:pt x="7822" y="40701"/>
                  <a:pt x="25332" y="42678"/>
                  <a:pt x="36593" y="38583"/>
                </a:cubicBezTo>
                <a:cubicBezTo>
                  <a:pt x="46488" y="34985"/>
                  <a:pt x="56460" y="21659"/>
                  <a:pt x="53130" y="11670"/>
                </a:cubicBezTo>
                <a:cubicBezTo>
                  <a:pt x="49952" y="2137"/>
                  <a:pt x="34186" y="-1056"/>
                  <a:pt x="24595" y="1943"/>
                </a:cubicBezTo>
                <a:cubicBezTo>
                  <a:pt x="14087" y="5228"/>
                  <a:pt x="2158" y="13742"/>
                  <a:pt x="600" y="24641"/>
                </a:cubicBezTo>
                <a:cubicBezTo>
                  <a:pt x="-77" y="29379"/>
                  <a:pt x="2605" y="35237"/>
                  <a:pt x="6761" y="37611"/>
                </a:cubicBezTo>
                <a:cubicBezTo>
                  <a:pt x="15326" y="42505"/>
                  <a:pt x="29293" y="42316"/>
                  <a:pt x="36268" y="35341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" name="Google Shape;58;p11"/>
          <p:cNvSpPr txBox="1">
            <a:spLocks/>
          </p:cNvSpPr>
          <p:nvPr/>
        </p:nvSpPr>
        <p:spPr>
          <a:xfrm>
            <a:off x="3851920" y="3151613"/>
            <a:ext cx="58827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r>
              <a:rPr lang="sv-SE" sz="2000" dirty="0">
                <a:solidFill>
                  <a:schemeClr val="bg1">
                    <a:lumMod val="50000"/>
                  </a:schemeClr>
                </a:solidFill>
              </a:rPr>
              <a:t>Joar Björk</a:t>
            </a:r>
          </a:p>
          <a:p>
            <a:r>
              <a:rPr lang="sv-SE" sz="2000" dirty="0">
                <a:solidFill>
                  <a:schemeClr val="bg1">
                    <a:lumMod val="50000"/>
                  </a:schemeClr>
                </a:solidFill>
              </a:rPr>
              <a:t>Doktorand med etik, KI</a:t>
            </a:r>
          </a:p>
          <a:p>
            <a:r>
              <a:rPr lang="sv-SE" sz="2000" dirty="0" err="1">
                <a:solidFill>
                  <a:schemeClr val="bg1">
                    <a:lumMod val="50000"/>
                  </a:schemeClr>
                </a:solidFill>
              </a:rPr>
              <a:t>Spec</a:t>
            </a:r>
            <a:r>
              <a:rPr lang="sv-SE" sz="2000" dirty="0">
                <a:solidFill>
                  <a:schemeClr val="bg1">
                    <a:lumMod val="50000"/>
                  </a:schemeClr>
                </a:solidFill>
              </a:rPr>
              <a:t> läk Pall team Växjö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Upplägg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Introduktion  </a:t>
            </a:r>
          </a:p>
          <a:p>
            <a:r>
              <a:rPr lang="sv-SE" dirty="0"/>
              <a:t>Respektera patientens nej</a:t>
            </a:r>
          </a:p>
          <a:p>
            <a:r>
              <a:rPr lang="sv-SE" dirty="0"/>
              <a:t>Behandlingen är ineffektiv eller för skadlig</a:t>
            </a:r>
          </a:p>
          <a:p>
            <a:r>
              <a:rPr lang="sv-SE" dirty="0"/>
              <a:t>Case in </a:t>
            </a:r>
            <a:r>
              <a:rPr lang="sv-SE" dirty="0" err="1"/>
              <a:t>point</a:t>
            </a:r>
            <a:r>
              <a:rPr lang="sv-SE" dirty="0"/>
              <a:t>: ej HLR-beslut</a:t>
            </a:r>
          </a:p>
          <a:p>
            <a:r>
              <a:rPr lang="sv-SE" dirty="0"/>
              <a:t>Samtal, planering &amp; dokumentation</a:t>
            </a:r>
          </a:p>
          <a:p>
            <a:r>
              <a:rPr lang="sv-SE" dirty="0"/>
              <a:t>Sammanfattning &amp; diskussion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B3FD72E4-9201-4888-AB9E-E74C7067F33E}"/>
              </a:ext>
            </a:extLst>
          </p:cNvPr>
          <p:cNvSpPr/>
          <p:nvPr/>
        </p:nvSpPr>
        <p:spPr>
          <a:xfrm>
            <a:off x="1547664" y="2643758"/>
            <a:ext cx="6264696" cy="72008"/>
          </a:xfrm>
          <a:custGeom>
            <a:avLst/>
            <a:gdLst>
              <a:gd name="connsiteX0" fmla="*/ 0 w 5943600"/>
              <a:gd name="connsiteY0" fmla="*/ 85061 h 89365"/>
              <a:gd name="connsiteX1" fmla="*/ 53163 w 5943600"/>
              <a:gd name="connsiteY1" fmla="*/ 74428 h 89365"/>
              <a:gd name="connsiteX2" fmla="*/ 85061 w 5943600"/>
              <a:gd name="connsiteY2" fmla="*/ 63796 h 89365"/>
              <a:gd name="connsiteX3" fmla="*/ 244549 w 5943600"/>
              <a:gd name="connsiteY3" fmla="*/ 53163 h 89365"/>
              <a:gd name="connsiteX4" fmla="*/ 478466 w 5943600"/>
              <a:gd name="connsiteY4" fmla="*/ 31898 h 89365"/>
              <a:gd name="connsiteX5" fmla="*/ 2371061 w 5943600"/>
              <a:gd name="connsiteY5" fmla="*/ 21265 h 89365"/>
              <a:gd name="connsiteX6" fmla="*/ 2998382 w 5943600"/>
              <a:gd name="connsiteY6" fmla="*/ 10633 h 89365"/>
              <a:gd name="connsiteX7" fmla="*/ 3242931 w 5943600"/>
              <a:gd name="connsiteY7" fmla="*/ 0 h 89365"/>
              <a:gd name="connsiteX8" fmla="*/ 3955312 w 5943600"/>
              <a:gd name="connsiteY8" fmla="*/ 10633 h 89365"/>
              <a:gd name="connsiteX9" fmla="*/ 4104168 w 5943600"/>
              <a:gd name="connsiteY9" fmla="*/ 21265 h 89365"/>
              <a:gd name="connsiteX10" fmla="*/ 4380614 w 5943600"/>
              <a:gd name="connsiteY10" fmla="*/ 31898 h 89365"/>
              <a:gd name="connsiteX11" fmla="*/ 4529470 w 5943600"/>
              <a:gd name="connsiteY11" fmla="*/ 53163 h 89365"/>
              <a:gd name="connsiteX12" fmla="*/ 4731489 w 5943600"/>
              <a:gd name="connsiteY12" fmla="*/ 63796 h 89365"/>
              <a:gd name="connsiteX13" fmla="*/ 4763386 w 5943600"/>
              <a:gd name="connsiteY13" fmla="*/ 74428 h 89365"/>
              <a:gd name="connsiteX14" fmla="*/ 5178056 w 5943600"/>
              <a:gd name="connsiteY14" fmla="*/ 74428 h 89365"/>
              <a:gd name="connsiteX15" fmla="*/ 5943600 w 5943600"/>
              <a:gd name="connsiteY15" fmla="*/ 85061 h 8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943600" h="89365">
                <a:moveTo>
                  <a:pt x="0" y="85061"/>
                </a:moveTo>
                <a:cubicBezTo>
                  <a:pt x="17721" y="81517"/>
                  <a:pt x="35631" y="78811"/>
                  <a:pt x="53163" y="74428"/>
                </a:cubicBezTo>
                <a:cubicBezTo>
                  <a:pt x="64036" y="71710"/>
                  <a:pt x="73922" y="65034"/>
                  <a:pt x="85061" y="63796"/>
                </a:cubicBezTo>
                <a:cubicBezTo>
                  <a:pt x="138016" y="57912"/>
                  <a:pt x="191452" y="57588"/>
                  <a:pt x="244549" y="53163"/>
                </a:cubicBezTo>
                <a:cubicBezTo>
                  <a:pt x="332352" y="45846"/>
                  <a:pt x="385733" y="32869"/>
                  <a:pt x="478466" y="31898"/>
                </a:cubicBezTo>
                <a:lnTo>
                  <a:pt x="2371061" y="21265"/>
                </a:lnTo>
                <a:lnTo>
                  <a:pt x="2998382" y="10633"/>
                </a:lnTo>
                <a:cubicBezTo>
                  <a:pt x="3079951" y="8644"/>
                  <a:pt x="3161338" y="0"/>
                  <a:pt x="3242931" y="0"/>
                </a:cubicBezTo>
                <a:cubicBezTo>
                  <a:pt x="3480418" y="0"/>
                  <a:pt x="3717852" y="7089"/>
                  <a:pt x="3955312" y="10633"/>
                </a:cubicBezTo>
                <a:cubicBezTo>
                  <a:pt x="4004931" y="14177"/>
                  <a:pt x="4054485" y="18781"/>
                  <a:pt x="4104168" y="21265"/>
                </a:cubicBezTo>
                <a:cubicBezTo>
                  <a:pt x="4196270" y="25870"/>
                  <a:pt x="4288556" y="26483"/>
                  <a:pt x="4380614" y="31898"/>
                </a:cubicBezTo>
                <a:cubicBezTo>
                  <a:pt x="4653381" y="47943"/>
                  <a:pt x="4312011" y="35766"/>
                  <a:pt x="4529470" y="53163"/>
                </a:cubicBezTo>
                <a:cubicBezTo>
                  <a:pt x="4596688" y="58541"/>
                  <a:pt x="4664149" y="60252"/>
                  <a:pt x="4731489" y="63796"/>
                </a:cubicBezTo>
                <a:cubicBezTo>
                  <a:pt x="4742121" y="67340"/>
                  <a:pt x="4752445" y="71997"/>
                  <a:pt x="4763386" y="74428"/>
                </a:cubicBezTo>
                <a:cubicBezTo>
                  <a:pt x="4903179" y="105493"/>
                  <a:pt x="5019604" y="79230"/>
                  <a:pt x="5178056" y="74428"/>
                </a:cubicBezTo>
                <a:lnTo>
                  <a:pt x="5943600" y="85061"/>
                </a:lnTo>
              </a:path>
            </a:pathLst>
          </a:custGeom>
          <a:noFill/>
          <a:ln w="330200">
            <a:solidFill>
              <a:srgbClr val="F9AC08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812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Ineffektiv eller alltför skadlig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70324" y="1438988"/>
            <a:ext cx="7318099" cy="3062100"/>
          </a:xfrm>
        </p:spPr>
        <p:txBody>
          <a:bodyPr/>
          <a:lstStyle/>
          <a:p>
            <a:r>
              <a:rPr lang="sv-SE" i="1" dirty="0"/>
              <a:t>Juridiskt:</a:t>
            </a:r>
            <a:endParaRPr lang="sv-SE" dirty="0"/>
          </a:p>
          <a:p>
            <a:r>
              <a:rPr lang="sv-SE" dirty="0" err="1"/>
              <a:t>Patientlagen</a:t>
            </a:r>
            <a:r>
              <a:rPr lang="sv-SE" dirty="0"/>
              <a:t> 1 kap 7 §: ”Patienten ska få sakkunnig och omsorgsfull hälso- och sjukvård som är av god kvalitet och som står i överensstämmelse med vetenskap och beprövad erfarenhet”.</a:t>
            </a:r>
          </a:p>
          <a:p>
            <a:r>
              <a:rPr lang="sv-SE" dirty="0"/>
              <a:t>Patientsäkerhetslagen 6 kap 1 §  motsv.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5B14C4D1-1A61-4F62-83BC-338B89023BBD}"/>
              </a:ext>
            </a:extLst>
          </p:cNvPr>
          <p:cNvSpPr/>
          <p:nvPr/>
        </p:nvSpPr>
        <p:spPr>
          <a:xfrm>
            <a:off x="4348076" y="2930132"/>
            <a:ext cx="3896332" cy="73666"/>
          </a:xfrm>
          <a:custGeom>
            <a:avLst/>
            <a:gdLst>
              <a:gd name="connsiteX0" fmla="*/ 0 w 5943600"/>
              <a:gd name="connsiteY0" fmla="*/ 85061 h 89365"/>
              <a:gd name="connsiteX1" fmla="*/ 53163 w 5943600"/>
              <a:gd name="connsiteY1" fmla="*/ 74428 h 89365"/>
              <a:gd name="connsiteX2" fmla="*/ 85061 w 5943600"/>
              <a:gd name="connsiteY2" fmla="*/ 63796 h 89365"/>
              <a:gd name="connsiteX3" fmla="*/ 244549 w 5943600"/>
              <a:gd name="connsiteY3" fmla="*/ 53163 h 89365"/>
              <a:gd name="connsiteX4" fmla="*/ 478466 w 5943600"/>
              <a:gd name="connsiteY4" fmla="*/ 31898 h 89365"/>
              <a:gd name="connsiteX5" fmla="*/ 2371061 w 5943600"/>
              <a:gd name="connsiteY5" fmla="*/ 21265 h 89365"/>
              <a:gd name="connsiteX6" fmla="*/ 2998382 w 5943600"/>
              <a:gd name="connsiteY6" fmla="*/ 10633 h 89365"/>
              <a:gd name="connsiteX7" fmla="*/ 3242931 w 5943600"/>
              <a:gd name="connsiteY7" fmla="*/ 0 h 89365"/>
              <a:gd name="connsiteX8" fmla="*/ 3955312 w 5943600"/>
              <a:gd name="connsiteY8" fmla="*/ 10633 h 89365"/>
              <a:gd name="connsiteX9" fmla="*/ 4104168 w 5943600"/>
              <a:gd name="connsiteY9" fmla="*/ 21265 h 89365"/>
              <a:gd name="connsiteX10" fmla="*/ 4380614 w 5943600"/>
              <a:gd name="connsiteY10" fmla="*/ 31898 h 89365"/>
              <a:gd name="connsiteX11" fmla="*/ 4529470 w 5943600"/>
              <a:gd name="connsiteY11" fmla="*/ 53163 h 89365"/>
              <a:gd name="connsiteX12" fmla="*/ 4731489 w 5943600"/>
              <a:gd name="connsiteY12" fmla="*/ 63796 h 89365"/>
              <a:gd name="connsiteX13" fmla="*/ 4763386 w 5943600"/>
              <a:gd name="connsiteY13" fmla="*/ 74428 h 89365"/>
              <a:gd name="connsiteX14" fmla="*/ 5178056 w 5943600"/>
              <a:gd name="connsiteY14" fmla="*/ 74428 h 89365"/>
              <a:gd name="connsiteX15" fmla="*/ 5943600 w 5943600"/>
              <a:gd name="connsiteY15" fmla="*/ 85061 h 8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943600" h="89365">
                <a:moveTo>
                  <a:pt x="0" y="85061"/>
                </a:moveTo>
                <a:cubicBezTo>
                  <a:pt x="17721" y="81517"/>
                  <a:pt x="35631" y="78811"/>
                  <a:pt x="53163" y="74428"/>
                </a:cubicBezTo>
                <a:cubicBezTo>
                  <a:pt x="64036" y="71710"/>
                  <a:pt x="73922" y="65034"/>
                  <a:pt x="85061" y="63796"/>
                </a:cubicBezTo>
                <a:cubicBezTo>
                  <a:pt x="138016" y="57912"/>
                  <a:pt x="191452" y="57588"/>
                  <a:pt x="244549" y="53163"/>
                </a:cubicBezTo>
                <a:cubicBezTo>
                  <a:pt x="332352" y="45846"/>
                  <a:pt x="385733" y="32869"/>
                  <a:pt x="478466" y="31898"/>
                </a:cubicBezTo>
                <a:lnTo>
                  <a:pt x="2371061" y="21265"/>
                </a:lnTo>
                <a:lnTo>
                  <a:pt x="2998382" y="10633"/>
                </a:lnTo>
                <a:cubicBezTo>
                  <a:pt x="3079951" y="8644"/>
                  <a:pt x="3161338" y="0"/>
                  <a:pt x="3242931" y="0"/>
                </a:cubicBezTo>
                <a:cubicBezTo>
                  <a:pt x="3480418" y="0"/>
                  <a:pt x="3717852" y="7089"/>
                  <a:pt x="3955312" y="10633"/>
                </a:cubicBezTo>
                <a:cubicBezTo>
                  <a:pt x="4004931" y="14177"/>
                  <a:pt x="4054485" y="18781"/>
                  <a:pt x="4104168" y="21265"/>
                </a:cubicBezTo>
                <a:cubicBezTo>
                  <a:pt x="4196270" y="25870"/>
                  <a:pt x="4288556" y="26483"/>
                  <a:pt x="4380614" y="31898"/>
                </a:cubicBezTo>
                <a:cubicBezTo>
                  <a:pt x="4653381" y="47943"/>
                  <a:pt x="4312011" y="35766"/>
                  <a:pt x="4529470" y="53163"/>
                </a:cubicBezTo>
                <a:cubicBezTo>
                  <a:pt x="4596688" y="58541"/>
                  <a:pt x="4664149" y="60252"/>
                  <a:pt x="4731489" y="63796"/>
                </a:cubicBezTo>
                <a:cubicBezTo>
                  <a:pt x="4742121" y="67340"/>
                  <a:pt x="4752445" y="71997"/>
                  <a:pt x="4763386" y="74428"/>
                </a:cubicBezTo>
                <a:cubicBezTo>
                  <a:pt x="4903179" y="105493"/>
                  <a:pt x="5019604" y="79230"/>
                  <a:pt x="5178056" y="74428"/>
                </a:cubicBezTo>
                <a:lnTo>
                  <a:pt x="5943600" y="85061"/>
                </a:lnTo>
              </a:path>
            </a:pathLst>
          </a:custGeom>
          <a:noFill/>
          <a:ln w="330200">
            <a:solidFill>
              <a:srgbClr val="F9AC08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90BF386B-1E05-4B62-80A8-B42CD9B1BFD6}"/>
              </a:ext>
            </a:extLst>
          </p:cNvPr>
          <p:cNvSpPr/>
          <p:nvPr/>
        </p:nvSpPr>
        <p:spPr>
          <a:xfrm>
            <a:off x="1547664" y="3651870"/>
            <a:ext cx="3168352" cy="45719"/>
          </a:xfrm>
          <a:custGeom>
            <a:avLst/>
            <a:gdLst>
              <a:gd name="connsiteX0" fmla="*/ 0 w 5943600"/>
              <a:gd name="connsiteY0" fmla="*/ 85061 h 89365"/>
              <a:gd name="connsiteX1" fmla="*/ 53163 w 5943600"/>
              <a:gd name="connsiteY1" fmla="*/ 74428 h 89365"/>
              <a:gd name="connsiteX2" fmla="*/ 85061 w 5943600"/>
              <a:gd name="connsiteY2" fmla="*/ 63796 h 89365"/>
              <a:gd name="connsiteX3" fmla="*/ 244549 w 5943600"/>
              <a:gd name="connsiteY3" fmla="*/ 53163 h 89365"/>
              <a:gd name="connsiteX4" fmla="*/ 478466 w 5943600"/>
              <a:gd name="connsiteY4" fmla="*/ 31898 h 89365"/>
              <a:gd name="connsiteX5" fmla="*/ 2371061 w 5943600"/>
              <a:gd name="connsiteY5" fmla="*/ 21265 h 89365"/>
              <a:gd name="connsiteX6" fmla="*/ 2998382 w 5943600"/>
              <a:gd name="connsiteY6" fmla="*/ 10633 h 89365"/>
              <a:gd name="connsiteX7" fmla="*/ 3242931 w 5943600"/>
              <a:gd name="connsiteY7" fmla="*/ 0 h 89365"/>
              <a:gd name="connsiteX8" fmla="*/ 3955312 w 5943600"/>
              <a:gd name="connsiteY8" fmla="*/ 10633 h 89365"/>
              <a:gd name="connsiteX9" fmla="*/ 4104168 w 5943600"/>
              <a:gd name="connsiteY9" fmla="*/ 21265 h 89365"/>
              <a:gd name="connsiteX10" fmla="*/ 4380614 w 5943600"/>
              <a:gd name="connsiteY10" fmla="*/ 31898 h 89365"/>
              <a:gd name="connsiteX11" fmla="*/ 4529470 w 5943600"/>
              <a:gd name="connsiteY11" fmla="*/ 53163 h 89365"/>
              <a:gd name="connsiteX12" fmla="*/ 4731489 w 5943600"/>
              <a:gd name="connsiteY12" fmla="*/ 63796 h 89365"/>
              <a:gd name="connsiteX13" fmla="*/ 4763386 w 5943600"/>
              <a:gd name="connsiteY13" fmla="*/ 74428 h 89365"/>
              <a:gd name="connsiteX14" fmla="*/ 5178056 w 5943600"/>
              <a:gd name="connsiteY14" fmla="*/ 74428 h 89365"/>
              <a:gd name="connsiteX15" fmla="*/ 5943600 w 5943600"/>
              <a:gd name="connsiteY15" fmla="*/ 85061 h 8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943600" h="89365">
                <a:moveTo>
                  <a:pt x="0" y="85061"/>
                </a:moveTo>
                <a:cubicBezTo>
                  <a:pt x="17721" y="81517"/>
                  <a:pt x="35631" y="78811"/>
                  <a:pt x="53163" y="74428"/>
                </a:cubicBezTo>
                <a:cubicBezTo>
                  <a:pt x="64036" y="71710"/>
                  <a:pt x="73922" y="65034"/>
                  <a:pt x="85061" y="63796"/>
                </a:cubicBezTo>
                <a:cubicBezTo>
                  <a:pt x="138016" y="57912"/>
                  <a:pt x="191452" y="57588"/>
                  <a:pt x="244549" y="53163"/>
                </a:cubicBezTo>
                <a:cubicBezTo>
                  <a:pt x="332352" y="45846"/>
                  <a:pt x="385733" y="32869"/>
                  <a:pt x="478466" y="31898"/>
                </a:cubicBezTo>
                <a:lnTo>
                  <a:pt x="2371061" y="21265"/>
                </a:lnTo>
                <a:lnTo>
                  <a:pt x="2998382" y="10633"/>
                </a:lnTo>
                <a:cubicBezTo>
                  <a:pt x="3079951" y="8644"/>
                  <a:pt x="3161338" y="0"/>
                  <a:pt x="3242931" y="0"/>
                </a:cubicBezTo>
                <a:cubicBezTo>
                  <a:pt x="3480418" y="0"/>
                  <a:pt x="3717852" y="7089"/>
                  <a:pt x="3955312" y="10633"/>
                </a:cubicBezTo>
                <a:cubicBezTo>
                  <a:pt x="4004931" y="14177"/>
                  <a:pt x="4054485" y="18781"/>
                  <a:pt x="4104168" y="21265"/>
                </a:cubicBezTo>
                <a:cubicBezTo>
                  <a:pt x="4196270" y="25870"/>
                  <a:pt x="4288556" y="26483"/>
                  <a:pt x="4380614" y="31898"/>
                </a:cubicBezTo>
                <a:cubicBezTo>
                  <a:pt x="4653381" y="47943"/>
                  <a:pt x="4312011" y="35766"/>
                  <a:pt x="4529470" y="53163"/>
                </a:cubicBezTo>
                <a:cubicBezTo>
                  <a:pt x="4596688" y="58541"/>
                  <a:pt x="4664149" y="60252"/>
                  <a:pt x="4731489" y="63796"/>
                </a:cubicBezTo>
                <a:cubicBezTo>
                  <a:pt x="4742121" y="67340"/>
                  <a:pt x="4752445" y="71997"/>
                  <a:pt x="4763386" y="74428"/>
                </a:cubicBezTo>
                <a:cubicBezTo>
                  <a:pt x="4903179" y="105493"/>
                  <a:pt x="5019604" y="79230"/>
                  <a:pt x="5178056" y="74428"/>
                </a:cubicBezTo>
                <a:lnTo>
                  <a:pt x="5943600" y="85061"/>
                </a:lnTo>
              </a:path>
            </a:pathLst>
          </a:custGeom>
          <a:noFill/>
          <a:ln w="330200">
            <a:solidFill>
              <a:srgbClr val="F9AC08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4F5F356D-EEBA-40D9-8349-0C1BA42092F8}"/>
              </a:ext>
            </a:extLst>
          </p:cNvPr>
          <p:cNvSpPr/>
          <p:nvPr/>
        </p:nvSpPr>
        <p:spPr>
          <a:xfrm rot="10800000">
            <a:off x="1547664" y="3291829"/>
            <a:ext cx="5760640" cy="73665"/>
          </a:xfrm>
          <a:custGeom>
            <a:avLst/>
            <a:gdLst>
              <a:gd name="connsiteX0" fmla="*/ 0 w 5943600"/>
              <a:gd name="connsiteY0" fmla="*/ 85061 h 89365"/>
              <a:gd name="connsiteX1" fmla="*/ 53163 w 5943600"/>
              <a:gd name="connsiteY1" fmla="*/ 74428 h 89365"/>
              <a:gd name="connsiteX2" fmla="*/ 85061 w 5943600"/>
              <a:gd name="connsiteY2" fmla="*/ 63796 h 89365"/>
              <a:gd name="connsiteX3" fmla="*/ 244549 w 5943600"/>
              <a:gd name="connsiteY3" fmla="*/ 53163 h 89365"/>
              <a:gd name="connsiteX4" fmla="*/ 478466 w 5943600"/>
              <a:gd name="connsiteY4" fmla="*/ 31898 h 89365"/>
              <a:gd name="connsiteX5" fmla="*/ 2371061 w 5943600"/>
              <a:gd name="connsiteY5" fmla="*/ 21265 h 89365"/>
              <a:gd name="connsiteX6" fmla="*/ 2998382 w 5943600"/>
              <a:gd name="connsiteY6" fmla="*/ 10633 h 89365"/>
              <a:gd name="connsiteX7" fmla="*/ 3242931 w 5943600"/>
              <a:gd name="connsiteY7" fmla="*/ 0 h 89365"/>
              <a:gd name="connsiteX8" fmla="*/ 3955312 w 5943600"/>
              <a:gd name="connsiteY8" fmla="*/ 10633 h 89365"/>
              <a:gd name="connsiteX9" fmla="*/ 4104168 w 5943600"/>
              <a:gd name="connsiteY9" fmla="*/ 21265 h 89365"/>
              <a:gd name="connsiteX10" fmla="*/ 4380614 w 5943600"/>
              <a:gd name="connsiteY10" fmla="*/ 31898 h 89365"/>
              <a:gd name="connsiteX11" fmla="*/ 4529470 w 5943600"/>
              <a:gd name="connsiteY11" fmla="*/ 53163 h 89365"/>
              <a:gd name="connsiteX12" fmla="*/ 4731489 w 5943600"/>
              <a:gd name="connsiteY12" fmla="*/ 63796 h 89365"/>
              <a:gd name="connsiteX13" fmla="*/ 4763386 w 5943600"/>
              <a:gd name="connsiteY13" fmla="*/ 74428 h 89365"/>
              <a:gd name="connsiteX14" fmla="*/ 5178056 w 5943600"/>
              <a:gd name="connsiteY14" fmla="*/ 74428 h 89365"/>
              <a:gd name="connsiteX15" fmla="*/ 5943600 w 5943600"/>
              <a:gd name="connsiteY15" fmla="*/ 85061 h 8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943600" h="89365">
                <a:moveTo>
                  <a:pt x="0" y="85061"/>
                </a:moveTo>
                <a:cubicBezTo>
                  <a:pt x="17721" y="81517"/>
                  <a:pt x="35631" y="78811"/>
                  <a:pt x="53163" y="74428"/>
                </a:cubicBezTo>
                <a:cubicBezTo>
                  <a:pt x="64036" y="71710"/>
                  <a:pt x="73922" y="65034"/>
                  <a:pt x="85061" y="63796"/>
                </a:cubicBezTo>
                <a:cubicBezTo>
                  <a:pt x="138016" y="57912"/>
                  <a:pt x="191452" y="57588"/>
                  <a:pt x="244549" y="53163"/>
                </a:cubicBezTo>
                <a:cubicBezTo>
                  <a:pt x="332352" y="45846"/>
                  <a:pt x="385733" y="32869"/>
                  <a:pt x="478466" y="31898"/>
                </a:cubicBezTo>
                <a:lnTo>
                  <a:pt x="2371061" y="21265"/>
                </a:lnTo>
                <a:lnTo>
                  <a:pt x="2998382" y="10633"/>
                </a:lnTo>
                <a:cubicBezTo>
                  <a:pt x="3079951" y="8644"/>
                  <a:pt x="3161338" y="0"/>
                  <a:pt x="3242931" y="0"/>
                </a:cubicBezTo>
                <a:cubicBezTo>
                  <a:pt x="3480418" y="0"/>
                  <a:pt x="3717852" y="7089"/>
                  <a:pt x="3955312" y="10633"/>
                </a:cubicBezTo>
                <a:cubicBezTo>
                  <a:pt x="4004931" y="14177"/>
                  <a:pt x="4054485" y="18781"/>
                  <a:pt x="4104168" y="21265"/>
                </a:cubicBezTo>
                <a:cubicBezTo>
                  <a:pt x="4196270" y="25870"/>
                  <a:pt x="4288556" y="26483"/>
                  <a:pt x="4380614" y="31898"/>
                </a:cubicBezTo>
                <a:cubicBezTo>
                  <a:pt x="4653381" y="47943"/>
                  <a:pt x="4312011" y="35766"/>
                  <a:pt x="4529470" y="53163"/>
                </a:cubicBezTo>
                <a:cubicBezTo>
                  <a:pt x="4596688" y="58541"/>
                  <a:pt x="4664149" y="60252"/>
                  <a:pt x="4731489" y="63796"/>
                </a:cubicBezTo>
                <a:cubicBezTo>
                  <a:pt x="4742121" y="67340"/>
                  <a:pt x="4752445" y="71997"/>
                  <a:pt x="4763386" y="74428"/>
                </a:cubicBezTo>
                <a:cubicBezTo>
                  <a:pt x="4903179" y="105493"/>
                  <a:pt x="5019604" y="79230"/>
                  <a:pt x="5178056" y="74428"/>
                </a:cubicBezTo>
                <a:lnTo>
                  <a:pt x="5943600" y="85061"/>
                </a:lnTo>
              </a:path>
            </a:pathLst>
          </a:custGeom>
          <a:noFill/>
          <a:ln w="330200">
            <a:solidFill>
              <a:srgbClr val="F9AC08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768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Ineffektiv eller alltför skadlig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70324" y="1438988"/>
            <a:ext cx="7318099" cy="3062100"/>
          </a:xfrm>
        </p:spPr>
        <p:txBody>
          <a:bodyPr/>
          <a:lstStyle/>
          <a:p>
            <a:r>
              <a:rPr lang="sv-SE" i="1" dirty="0"/>
              <a:t>Etiskt:</a:t>
            </a:r>
          </a:p>
          <a:p>
            <a:r>
              <a:rPr lang="sv-SE" dirty="0"/>
              <a:t>Göra gott-principen vs inte skada-principen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09E7C6C3-44CA-4431-BF5C-C9380233284B}"/>
              </a:ext>
            </a:extLst>
          </p:cNvPr>
          <p:cNvCxnSpPr>
            <a:cxnSpLocks/>
          </p:cNvCxnSpPr>
          <p:nvPr/>
        </p:nvCxnSpPr>
        <p:spPr>
          <a:xfrm flipH="1" flipV="1">
            <a:off x="2987824" y="1059582"/>
            <a:ext cx="144016" cy="100811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pilkoppling 10">
            <a:extLst>
              <a:ext uri="{FF2B5EF4-FFF2-40B4-BE49-F238E27FC236}">
                <a16:creationId xmlns:a16="http://schemas.microsoft.com/office/drawing/2014/main" id="{859D7BC6-DB67-4E51-BD95-BD957243FCE5}"/>
              </a:ext>
            </a:extLst>
          </p:cNvPr>
          <p:cNvCxnSpPr>
            <a:cxnSpLocks/>
          </p:cNvCxnSpPr>
          <p:nvPr/>
        </p:nvCxnSpPr>
        <p:spPr>
          <a:xfrm flipV="1">
            <a:off x="5760131" y="1059582"/>
            <a:ext cx="252031" cy="9852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18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Konsekvenser av ineffektiv…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Vet vi prognosen UTAN behandling? </a:t>
            </a:r>
          </a:p>
          <a:p>
            <a:r>
              <a:rPr lang="sv-SE" dirty="0"/>
              <a:t>Vet vi prognosen MED behandling </a:t>
            </a:r>
            <a:r>
              <a:rPr lang="sv-SE" dirty="0" err="1"/>
              <a:t>inkl</a:t>
            </a:r>
            <a:r>
              <a:rPr lang="sv-SE" dirty="0"/>
              <a:t> risk för skador? </a:t>
            </a:r>
          </a:p>
          <a:p>
            <a:r>
              <a:rPr lang="sv-SE" dirty="0"/>
              <a:t>Om behandlingen tillför ”för lite”, </a:t>
            </a:r>
            <a:br>
              <a:rPr lang="sv-SE" dirty="0"/>
            </a:br>
            <a:r>
              <a:rPr lang="sv-SE" dirty="0"/>
              <a:t>eller har ”för liten” chans att fungera, </a:t>
            </a:r>
            <a:br>
              <a:rPr lang="sv-SE" dirty="0"/>
            </a:br>
            <a:r>
              <a:rPr lang="sv-SE" dirty="0"/>
              <a:t>eller har ”för stor” risk för skador: </a:t>
            </a:r>
          </a:p>
          <a:p>
            <a:pPr marL="76200" indent="0">
              <a:buNone/>
            </a:pPr>
            <a:r>
              <a:rPr lang="sv-SE" dirty="0">
                <a:sym typeface="Wingdings" panose="05000000000000000000" pitchFamily="2" charset="2"/>
              </a:rPr>
              <a:t>      GE INTE BEHANDLINGEN!!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028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Upplägg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Introduktion  </a:t>
            </a:r>
          </a:p>
          <a:p>
            <a:r>
              <a:rPr lang="sv-SE" dirty="0"/>
              <a:t>Respektera patientens nej</a:t>
            </a:r>
          </a:p>
          <a:p>
            <a:r>
              <a:rPr lang="sv-SE" dirty="0"/>
              <a:t>Behandlingen är ineffektiv eller för skadlig</a:t>
            </a:r>
          </a:p>
          <a:p>
            <a:r>
              <a:rPr lang="sv-SE" dirty="0"/>
              <a:t>Case in </a:t>
            </a:r>
            <a:r>
              <a:rPr lang="sv-SE" dirty="0" err="1"/>
              <a:t>point</a:t>
            </a:r>
            <a:r>
              <a:rPr lang="sv-SE" dirty="0"/>
              <a:t>: ej HLR-beslut</a:t>
            </a:r>
          </a:p>
          <a:p>
            <a:r>
              <a:rPr lang="sv-SE" dirty="0"/>
              <a:t>Samtal, planering &amp; dokumentation</a:t>
            </a:r>
          </a:p>
          <a:p>
            <a:r>
              <a:rPr lang="sv-SE" dirty="0"/>
              <a:t>Sammanfattning &amp; diskussion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7AAC08AF-61A1-4866-ADFE-F7D5EF0814C2}"/>
              </a:ext>
            </a:extLst>
          </p:cNvPr>
          <p:cNvSpPr/>
          <p:nvPr/>
        </p:nvSpPr>
        <p:spPr>
          <a:xfrm>
            <a:off x="1490078" y="3075806"/>
            <a:ext cx="4306058" cy="45719"/>
          </a:xfrm>
          <a:custGeom>
            <a:avLst/>
            <a:gdLst>
              <a:gd name="connsiteX0" fmla="*/ 0 w 5943600"/>
              <a:gd name="connsiteY0" fmla="*/ 85061 h 89365"/>
              <a:gd name="connsiteX1" fmla="*/ 53163 w 5943600"/>
              <a:gd name="connsiteY1" fmla="*/ 74428 h 89365"/>
              <a:gd name="connsiteX2" fmla="*/ 85061 w 5943600"/>
              <a:gd name="connsiteY2" fmla="*/ 63796 h 89365"/>
              <a:gd name="connsiteX3" fmla="*/ 244549 w 5943600"/>
              <a:gd name="connsiteY3" fmla="*/ 53163 h 89365"/>
              <a:gd name="connsiteX4" fmla="*/ 478466 w 5943600"/>
              <a:gd name="connsiteY4" fmla="*/ 31898 h 89365"/>
              <a:gd name="connsiteX5" fmla="*/ 2371061 w 5943600"/>
              <a:gd name="connsiteY5" fmla="*/ 21265 h 89365"/>
              <a:gd name="connsiteX6" fmla="*/ 2998382 w 5943600"/>
              <a:gd name="connsiteY6" fmla="*/ 10633 h 89365"/>
              <a:gd name="connsiteX7" fmla="*/ 3242931 w 5943600"/>
              <a:gd name="connsiteY7" fmla="*/ 0 h 89365"/>
              <a:gd name="connsiteX8" fmla="*/ 3955312 w 5943600"/>
              <a:gd name="connsiteY8" fmla="*/ 10633 h 89365"/>
              <a:gd name="connsiteX9" fmla="*/ 4104168 w 5943600"/>
              <a:gd name="connsiteY9" fmla="*/ 21265 h 89365"/>
              <a:gd name="connsiteX10" fmla="*/ 4380614 w 5943600"/>
              <a:gd name="connsiteY10" fmla="*/ 31898 h 89365"/>
              <a:gd name="connsiteX11" fmla="*/ 4529470 w 5943600"/>
              <a:gd name="connsiteY11" fmla="*/ 53163 h 89365"/>
              <a:gd name="connsiteX12" fmla="*/ 4731489 w 5943600"/>
              <a:gd name="connsiteY12" fmla="*/ 63796 h 89365"/>
              <a:gd name="connsiteX13" fmla="*/ 4763386 w 5943600"/>
              <a:gd name="connsiteY13" fmla="*/ 74428 h 89365"/>
              <a:gd name="connsiteX14" fmla="*/ 5178056 w 5943600"/>
              <a:gd name="connsiteY14" fmla="*/ 74428 h 89365"/>
              <a:gd name="connsiteX15" fmla="*/ 5943600 w 5943600"/>
              <a:gd name="connsiteY15" fmla="*/ 85061 h 8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943600" h="89365">
                <a:moveTo>
                  <a:pt x="0" y="85061"/>
                </a:moveTo>
                <a:cubicBezTo>
                  <a:pt x="17721" y="81517"/>
                  <a:pt x="35631" y="78811"/>
                  <a:pt x="53163" y="74428"/>
                </a:cubicBezTo>
                <a:cubicBezTo>
                  <a:pt x="64036" y="71710"/>
                  <a:pt x="73922" y="65034"/>
                  <a:pt x="85061" y="63796"/>
                </a:cubicBezTo>
                <a:cubicBezTo>
                  <a:pt x="138016" y="57912"/>
                  <a:pt x="191452" y="57588"/>
                  <a:pt x="244549" y="53163"/>
                </a:cubicBezTo>
                <a:cubicBezTo>
                  <a:pt x="332352" y="45846"/>
                  <a:pt x="385733" y="32869"/>
                  <a:pt x="478466" y="31898"/>
                </a:cubicBezTo>
                <a:lnTo>
                  <a:pt x="2371061" y="21265"/>
                </a:lnTo>
                <a:lnTo>
                  <a:pt x="2998382" y="10633"/>
                </a:lnTo>
                <a:cubicBezTo>
                  <a:pt x="3079951" y="8644"/>
                  <a:pt x="3161338" y="0"/>
                  <a:pt x="3242931" y="0"/>
                </a:cubicBezTo>
                <a:cubicBezTo>
                  <a:pt x="3480418" y="0"/>
                  <a:pt x="3717852" y="7089"/>
                  <a:pt x="3955312" y="10633"/>
                </a:cubicBezTo>
                <a:cubicBezTo>
                  <a:pt x="4004931" y="14177"/>
                  <a:pt x="4054485" y="18781"/>
                  <a:pt x="4104168" y="21265"/>
                </a:cubicBezTo>
                <a:cubicBezTo>
                  <a:pt x="4196270" y="25870"/>
                  <a:pt x="4288556" y="26483"/>
                  <a:pt x="4380614" y="31898"/>
                </a:cubicBezTo>
                <a:cubicBezTo>
                  <a:pt x="4653381" y="47943"/>
                  <a:pt x="4312011" y="35766"/>
                  <a:pt x="4529470" y="53163"/>
                </a:cubicBezTo>
                <a:cubicBezTo>
                  <a:pt x="4596688" y="58541"/>
                  <a:pt x="4664149" y="60252"/>
                  <a:pt x="4731489" y="63796"/>
                </a:cubicBezTo>
                <a:cubicBezTo>
                  <a:pt x="4742121" y="67340"/>
                  <a:pt x="4752445" y="71997"/>
                  <a:pt x="4763386" y="74428"/>
                </a:cubicBezTo>
                <a:cubicBezTo>
                  <a:pt x="4903179" y="105493"/>
                  <a:pt x="5019604" y="79230"/>
                  <a:pt x="5178056" y="74428"/>
                </a:cubicBezTo>
                <a:lnTo>
                  <a:pt x="5943600" y="85061"/>
                </a:lnTo>
              </a:path>
            </a:pathLst>
          </a:custGeom>
          <a:noFill/>
          <a:ln w="330200">
            <a:solidFill>
              <a:srgbClr val="F9AC08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971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Ej HLR beslut är rätt då…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Patienten inte vill</a:t>
            </a:r>
          </a:p>
          <a:p>
            <a:r>
              <a:rPr lang="sv-SE" dirty="0"/>
              <a:t>HLR inte kan leda till någon god effekt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  <p:sp>
        <p:nvSpPr>
          <p:cNvPr id="5" name="Google Shape;63;p11">
            <a:extLst>
              <a:ext uri="{FF2B5EF4-FFF2-40B4-BE49-F238E27FC236}">
                <a16:creationId xmlns:a16="http://schemas.microsoft.com/office/drawing/2014/main" id="{4F8DDBFA-D348-460C-BB7C-52DDD1EB3EFE}"/>
              </a:ext>
            </a:extLst>
          </p:cNvPr>
          <p:cNvSpPr/>
          <p:nvPr/>
        </p:nvSpPr>
        <p:spPr>
          <a:xfrm>
            <a:off x="5148064" y="483518"/>
            <a:ext cx="1163106" cy="655743"/>
          </a:xfrm>
          <a:custGeom>
            <a:avLst/>
            <a:gdLst/>
            <a:ahLst/>
            <a:cxnLst/>
            <a:rect l="l" t="t" r="r" b="b"/>
            <a:pathLst>
              <a:path w="53808" h="41004" extrusionOk="0">
                <a:moveTo>
                  <a:pt x="33350" y="2267"/>
                </a:moveTo>
                <a:cubicBezTo>
                  <a:pt x="29864" y="1271"/>
                  <a:pt x="26130" y="-694"/>
                  <a:pt x="22650" y="321"/>
                </a:cubicBezTo>
                <a:cubicBezTo>
                  <a:pt x="10877" y="3755"/>
                  <a:pt x="-4823" y="20013"/>
                  <a:pt x="1573" y="30477"/>
                </a:cubicBezTo>
                <a:cubicBezTo>
                  <a:pt x="7822" y="40701"/>
                  <a:pt x="25332" y="42678"/>
                  <a:pt x="36593" y="38583"/>
                </a:cubicBezTo>
                <a:cubicBezTo>
                  <a:pt x="46488" y="34985"/>
                  <a:pt x="56460" y="21659"/>
                  <a:pt x="53130" y="11670"/>
                </a:cubicBezTo>
                <a:cubicBezTo>
                  <a:pt x="49952" y="2137"/>
                  <a:pt x="34186" y="-1056"/>
                  <a:pt x="24595" y="1943"/>
                </a:cubicBezTo>
                <a:cubicBezTo>
                  <a:pt x="14087" y="5228"/>
                  <a:pt x="2158" y="13742"/>
                  <a:pt x="600" y="24641"/>
                </a:cubicBezTo>
                <a:cubicBezTo>
                  <a:pt x="-77" y="29379"/>
                  <a:pt x="2605" y="35237"/>
                  <a:pt x="6761" y="37611"/>
                </a:cubicBezTo>
                <a:cubicBezTo>
                  <a:pt x="15326" y="42505"/>
                  <a:pt x="29293" y="42316"/>
                  <a:pt x="36268" y="35341"/>
                </a:cubicBezTo>
              </a:path>
            </a:pathLst>
          </a:custGeom>
          <a:noFill/>
          <a:ln w="9525" cap="flat" cmpd="sng">
            <a:solidFill>
              <a:srgbClr val="F9AC08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370B6F94-28AB-4CCA-86BC-ABC832745579}"/>
              </a:ext>
            </a:extLst>
          </p:cNvPr>
          <p:cNvSpPr txBox="1">
            <a:spLocks/>
          </p:cNvSpPr>
          <p:nvPr/>
        </p:nvSpPr>
        <p:spPr>
          <a:xfrm>
            <a:off x="1835696" y="1410177"/>
            <a:ext cx="7088100" cy="6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r>
              <a:rPr lang="sv-SE" sz="2700" dirty="0">
                <a:solidFill>
                  <a:srgbClr val="F9AC08"/>
                </a:solidFill>
              </a:rPr>
              <a:t>- ganska lätt (?)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0470C9D4-1069-41F3-BBBC-68ED04F1B085}"/>
              </a:ext>
            </a:extLst>
          </p:cNvPr>
          <p:cNvSpPr txBox="1">
            <a:spLocks/>
          </p:cNvSpPr>
          <p:nvPr/>
        </p:nvSpPr>
        <p:spPr>
          <a:xfrm>
            <a:off x="4348076" y="1864409"/>
            <a:ext cx="7088100" cy="6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Font typeface="Shadows Into Light"/>
              <a:buNone/>
              <a:defRPr sz="26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r>
              <a:rPr lang="sv-SE" sz="2700" dirty="0">
                <a:solidFill>
                  <a:srgbClr val="F9AC08"/>
                </a:solidFill>
              </a:rPr>
              <a:t>-komplext!!</a:t>
            </a:r>
          </a:p>
        </p:txBody>
      </p:sp>
    </p:spTree>
    <p:extLst>
      <p:ext uri="{BB962C8B-B14F-4D97-AF65-F5344CB8AC3E}">
        <p14:creationId xmlns:p14="http://schemas.microsoft.com/office/powerpoint/2010/main" val="264424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517331"/>
            <a:ext cx="8064896" cy="682800"/>
          </a:xfrm>
        </p:spPr>
        <p:txBody>
          <a:bodyPr/>
          <a:lstStyle/>
          <a:p>
            <a:r>
              <a:rPr lang="sv-SE" sz="4000" dirty="0"/>
              <a:t>Den komplexa frågan om effekt vid HLR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Kan vi predicera </a:t>
            </a:r>
            <a:r>
              <a:rPr lang="sv-SE" dirty="0" err="1"/>
              <a:t>outcome</a:t>
            </a:r>
            <a:r>
              <a:rPr lang="sv-SE" dirty="0"/>
              <a:t> vid HLR? </a:t>
            </a:r>
          </a:p>
          <a:p>
            <a:r>
              <a:rPr lang="sv-SE" dirty="0"/>
              <a:t>Vad är ”för låg sannolikhet”?</a:t>
            </a:r>
          </a:p>
          <a:p>
            <a:r>
              <a:rPr lang="sv-SE" dirty="0"/>
              <a:t>Hur ska vi värdera de tre utfallen?</a:t>
            </a:r>
          </a:p>
          <a:p>
            <a:r>
              <a:rPr lang="sv-SE" dirty="0"/>
              <a:t>Anhörig-HLR?</a:t>
            </a:r>
          </a:p>
          <a:p>
            <a:r>
              <a:rPr lang="sv-SE" dirty="0"/>
              <a:t>Patienten önskar HLR?</a:t>
            </a:r>
          </a:p>
          <a:p>
            <a:r>
              <a:rPr lang="sv-SE" dirty="0"/>
              <a:t>Vilket värde har ”AND”? När utsätter vi människor för ”likskändning”?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4480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517331"/>
            <a:ext cx="8064896" cy="682800"/>
          </a:xfrm>
        </p:spPr>
        <p:txBody>
          <a:bodyPr/>
          <a:lstStyle/>
          <a:p>
            <a:r>
              <a:rPr lang="sv-SE" sz="4000" dirty="0"/>
              <a:t>Ej HLR sammanfattning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70324" y="1438988"/>
            <a:ext cx="7390107" cy="3062100"/>
          </a:xfrm>
        </p:spPr>
        <p:txBody>
          <a:bodyPr/>
          <a:lstStyle/>
          <a:p>
            <a:pPr marL="76200" indent="0">
              <a:buNone/>
            </a:pPr>
            <a:r>
              <a:rPr lang="sv-SE" sz="2000" dirty="0"/>
              <a:t>(Default: ”ja HLR”)</a:t>
            </a:r>
          </a:p>
          <a:p>
            <a:pPr marL="533400" indent="-457200">
              <a:buAutoNum type="arabicPeriod"/>
            </a:pPr>
            <a:r>
              <a:rPr lang="sv-SE" sz="2000" dirty="0"/>
              <a:t>Vet du att patienten inte vill? </a:t>
            </a:r>
            <a:r>
              <a:rPr lang="sv-SE" sz="2000" dirty="0">
                <a:sym typeface="Wingdings" panose="05000000000000000000" pitchFamily="2" charset="2"/>
              </a:rPr>
              <a:t> säkerställ beslutskapacitet  fatta &amp; dokumentera ej HLR beslut</a:t>
            </a:r>
          </a:p>
          <a:p>
            <a:pPr marL="533400" indent="-457200">
              <a:buAutoNum type="arabicPeriod"/>
            </a:pPr>
            <a:r>
              <a:rPr lang="sv-SE" sz="2000" dirty="0">
                <a:sym typeface="Wingdings" panose="05000000000000000000" pitchFamily="2" charset="2"/>
              </a:rPr>
              <a:t>Patienten inte gagnad av HLR?  säkerställ prognos*  fatta &amp; dokumentera ej HLR beslut</a:t>
            </a:r>
          </a:p>
          <a:p>
            <a:pPr marL="533400" indent="-457200">
              <a:buAutoNum type="arabicPeriod"/>
            </a:pPr>
            <a:r>
              <a:rPr lang="sv-SE" sz="2000" dirty="0">
                <a:sym typeface="Wingdings" panose="05000000000000000000" pitchFamily="2" charset="2"/>
              </a:rPr>
              <a:t>Inget av ovanstående  fråga för att fånga ev nej?</a:t>
            </a:r>
          </a:p>
          <a:p>
            <a:pPr marL="533400" indent="-457200">
              <a:buAutoNum type="arabicPeriod"/>
            </a:pPr>
            <a:r>
              <a:rPr lang="sv-SE" sz="2000" dirty="0">
                <a:sym typeface="Wingdings" panose="05000000000000000000" pitchFamily="2" charset="2"/>
              </a:rPr>
              <a:t>Annars  ja HLR!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4079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517331"/>
            <a:ext cx="8064896" cy="682800"/>
          </a:xfrm>
        </p:spPr>
        <p:txBody>
          <a:bodyPr/>
          <a:lstStyle/>
          <a:p>
            <a:r>
              <a:rPr lang="sv-SE" sz="4000" dirty="0"/>
              <a:t>Ej HLR sammanfattning (forts)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70324" y="1438988"/>
            <a:ext cx="7390107" cy="3062100"/>
          </a:xfrm>
        </p:spPr>
        <p:txBody>
          <a:bodyPr/>
          <a:lstStyle/>
          <a:p>
            <a:pPr marL="76200" indent="0">
              <a:buNone/>
            </a:pPr>
            <a:r>
              <a:rPr lang="sv-SE" sz="2000" dirty="0"/>
              <a:t>Då du tror att HLR är ”lönlöst”</a:t>
            </a:r>
          </a:p>
          <a:p>
            <a:pPr marL="533400" indent="-457200">
              <a:buAutoNum type="arabicPeriod"/>
            </a:pPr>
            <a:r>
              <a:rPr lang="sv-SE" sz="2000" dirty="0"/>
              <a:t>Gör vad du kan för att precisera prognosen (exvis genom </a:t>
            </a:r>
            <a:r>
              <a:rPr lang="sv-SE" sz="2000" dirty="0">
                <a:hlinkClick r:id="rId2"/>
              </a:rPr>
              <a:t>go-far</a:t>
            </a:r>
            <a:r>
              <a:rPr lang="sv-SE" sz="2000" dirty="0"/>
              <a:t>, kommer fler verktyg tex svenska PIHCA)</a:t>
            </a:r>
          </a:p>
          <a:p>
            <a:pPr marL="533400" indent="-457200">
              <a:buAutoNum type="arabicPeriod"/>
            </a:pPr>
            <a:r>
              <a:rPr lang="sv-SE" sz="2000" dirty="0">
                <a:sym typeface="Wingdings" panose="05000000000000000000" pitchFamily="2" charset="2"/>
              </a:rPr>
              <a:t>Om chans till ”favourable neurologic outcome” under 1-3%  avstå (olika studier anger olika cutoff)</a:t>
            </a:r>
          </a:p>
          <a:p>
            <a:pPr marL="533400" indent="-457200">
              <a:buAutoNum type="arabicPeriod"/>
            </a:pPr>
            <a:r>
              <a:rPr lang="sv-SE" sz="2000" dirty="0">
                <a:sym typeface="Wingdings" panose="05000000000000000000" pitchFamily="2" charset="2"/>
              </a:rPr>
              <a:t>Om chans över 10%  orimligt att tala om HLR som ”lönlöst”</a:t>
            </a:r>
          </a:p>
          <a:p>
            <a:pPr marL="533400" indent="-457200">
              <a:buAutoNum type="arabicPeriod"/>
            </a:pPr>
            <a:r>
              <a:rPr lang="sv-SE" sz="2000" dirty="0">
                <a:sym typeface="Wingdings" panose="05000000000000000000" pitchFamily="2" charset="2"/>
              </a:rPr>
              <a:t>Intermediära chanser – svårbedömt, bedömning fall-till-fall, </a:t>
            </a:r>
            <a:r>
              <a:rPr lang="sv-SE" sz="2000" dirty="0" err="1">
                <a:sym typeface="Wingdings" panose="05000000000000000000" pitchFamily="2" charset="2"/>
              </a:rPr>
              <a:t>ev</a:t>
            </a:r>
            <a:r>
              <a:rPr lang="sv-SE" sz="2000" dirty="0">
                <a:sym typeface="Wingdings" panose="05000000000000000000" pitchFamily="2" charset="2"/>
              </a:rPr>
              <a:t> fråga patienten?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5347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Upplägg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Introduktion  </a:t>
            </a:r>
          </a:p>
          <a:p>
            <a:r>
              <a:rPr lang="sv-SE" dirty="0"/>
              <a:t>Respektera patientens nej</a:t>
            </a:r>
          </a:p>
          <a:p>
            <a:r>
              <a:rPr lang="sv-SE" dirty="0"/>
              <a:t>Behandlingen är ineffektiv eller för skadlig</a:t>
            </a:r>
          </a:p>
          <a:p>
            <a:r>
              <a:rPr lang="sv-SE" dirty="0"/>
              <a:t>Case in </a:t>
            </a:r>
            <a:r>
              <a:rPr lang="sv-SE" dirty="0" err="1"/>
              <a:t>point</a:t>
            </a:r>
            <a:r>
              <a:rPr lang="sv-SE" dirty="0"/>
              <a:t>: ej HLR-beslut</a:t>
            </a:r>
          </a:p>
          <a:p>
            <a:r>
              <a:rPr lang="sv-SE" dirty="0"/>
              <a:t>Samtal, planering &amp; dokumentation</a:t>
            </a:r>
          </a:p>
          <a:p>
            <a:r>
              <a:rPr lang="sv-SE" dirty="0"/>
              <a:t>Sammanfattning &amp; diskussion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4B12E3AB-099C-4851-BD1E-1517FCADFFD7}"/>
              </a:ext>
            </a:extLst>
          </p:cNvPr>
          <p:cNvSpPr/>
          <p:nvPr/>
        </p:nvSpPr>
        <p:spPr>
          <a:xfrm>
            <a:off x="1490078" y="3507854"/>
            <a:ext cx="5314170" cy="72008"/>
          </a:xfrm>
          <a:custGeom>
            <a:avLst/>
            <a:gdLst>
              <a:gd name="connsiteX0" fmla="*/ 0 w 5943600"/>
              <a:gd name="connsiteY0" fmla="*/ 85061 h 89365"/>
              <a:gd name="connsiteX1" fmla="*/ 53163 w 5943600"/>
              <a:gd name="connsiteY1" fmla="*/ 74428 h 89365"/>
              <a:gd name="connsiteX2" fmla="*/ 85061 w 5943600"/>
              <a:gd name="connsiteY2" fmla="*/ 63796 h 89365"/>
              <a:gd name="connsiteX3" fmla="*/ 244549 w 5943600"/>
              <a:gd name="connsiteY3" fmla="*/ 53163 h 89365"/>
              <a:gd name="connsiteX4" fmla="*/ 478466 w 5943600"/>
              <a:gd name="connsiteY4" fmla="*/ 31898 h 89365"/>
              <a:gd name="connsiteX5" fmla="*/ 2371061 w 5943600"/>
              <a:gd name="connsiteY5" fmla="*/ 21265 h 89365"/>
              <a:gd name="connsiteX6" fmla="*/ 2998382 w 5943600"/>
              <a:gd name="connsiteY6" fmla="*/ 10633 h 89365"/>
              <a:gd name="connsiteX7" fmla="*/ 3242931 w 5943600"/>
              <a:gd name="connsiteY7" fmla="*/ 0 h 89365"/>
              <a:gd name="connsiteX8" fmla="*/ 3955312 w 5943600"/>
              <a:gd name="connsiteY8" fmla="*/ 10633 h 89365"/>
              <a:gd name="connsiteX9" fmla="*/ 4104168 w 5943600"/>
              <a:gd name="connsiteY9" fmla="*/ 21265 h 89365"/>
              <a:gd name="connsiteX10" fmla="*/ 4380614 w 5943600"/>
              <a:gd name="connsiteY10" fmla="*/ 31898 h 89365"/>
              <a:gd name="connsiteX11" fmla="*/ 4529470 w 5943600"/>
              <a:gd name="connsiteY11" fmla="*/ 53163 h 89365"/>
              <a:gd name="connsiteX12" fmla="*/ 4731489 w 5943600"/>
              <a:gd name="connsiteY12" fmla="*/ 63796 h 89365"/>
              <a:gd name="connsiteX13" fmla="*/ 4763386 w 5943600"/>
              <a:gd name="connsiteY13" fmla="*/ 74428 h 89365"/>
              <a:gd name="connsiteX14" fmla="*/ 5178056 w 5943600"/>
              <a:gd name="connsiteY14" fmla="*/ 74428 h 89365"/>
              <a:gd name="connsiteX15" fmla="*/ 5943600 w 5943600"/>
              <a:gd name="connsiteY15" fmla="*/ 85061 h 8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943600" h="89365">
                <a:moveTo>
                  <a:pt x="0" y="85061"/>
                </a:moveTo>
                <a:cubicBezTo>
                  <a:pt x="17721" y="81517"/>
                  <a:pt x="35631" y="78811"/>
                  <a:pt x="53163" y="74428"/>
                </a:cubicBezTo>
                <a:cubicBezTo>
                  <a:pt x="64036" y="71710"/>
                  <a:pt x="73922" y="65034"/>
                  <a:pt x="85061" y="63796"/>
                </a:cubicBezTo>
                <a:cubicBezTo>
                  <a:pt x="138016" y="57912"/>
                  <a:pt x="191452" y="57588"/>
                  <a:pt x="244549" y="53163"/>
                </a:cubicBezTo>
                <a:cubicBezTo>
                  <a:pt x="332352" y="45846"/>
                  <a:pt x="385733" y="32869"/>
                  <a:pt x="478466" y="31898"/>
                </a:cubicBezTo>
                <a:lnTo>
                  <a:pt x="2371061" y="21265"/>
                </a:lnTo>
                <a:lnTo>
                  <a:pt x="2998382" y="10633"/>
                </a:lnTo>
                <a:cubicBezTo>
                  <a:pt x="3079951" y="8644"/>
                  <a:pt x="3161338" y="0"/>
                  <a:pt x="3242931" y="0"/>
                </a:cubicBezTo>
                <a:cubicBezTo>
                  <a:pt x="3480418" y="0"/>
                  <a:pt x="3717852" y="7089"/>
                  <a:pt x="3955312" y="10633"/>
                </a:cubicBezTo>
                <a:cubicBezTo>
                  <a:pt x="4004931" y="14177"/>
                  <a:pt x="4054485" y="18781"/>
                  <a:pt x="4104168" y="21265"/>
                </a:cubicBezTo>
                <a:cubicBezTo>
                  <a:pt x="4196270" y="25870"/>
                  <a:pt x="4288556" y="26483"/>
                  <a:pt x="4380614" y="31898"/>
                </a:cubicBezTo>
                <a:cubicBezTo>
                  <a:pt x="4653381" y="47943"/>
                  <a:pt x="4312011" y="35766"/>
                  <a:pt x="4529470" y="53163"/>
                </a:cubicBezTo>
                <a:cubicBezTo>
                  <a:pt x="4596688" y="58541"/>
                  <a:pt x="4664149" y="60252"/>
                  <a:pt x="4731489" y="63796"/>
                </a:cubicBezTo>
                <a:cubicBezTo>
                  <a:pt x="4742121" y="67340"/>
                  <a:pt x="4752445" y="71997"/>
                  <a:pt x="4763386" y="74428"/>
                </a:cubicBezTo>
                <a:cubicBezTo>
                  <a:pt x="4903179" y="105493"/>
                  <a:pt x="5019604" y="79230"/>
                  <a:pt x="5178056" y="74428"/>
                </a:cubicBezTo>
                <a:lnTo>
                  <a:pt x="5943600" y="85061"/>
                </a:lnTo>
              </a:path>
            </a:pathLst>
          </a:custGeom>
          <a:noFill/>
          <a:ln w="330200">
            <a:solidFill>
              <a:srgbClr val="F9AC08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473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Upplägg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Introduktion  </a:t>
            </a:r>
          </a:p>
          <a:p>
            <a:r>
              <a:rPr lang="sv-SE" dirty="0"/>
              <a:t>Respektera patientens nej</a:t>
            </a:r>
          </a:p>
          <a:p>
            <a:r>
              <a:rPr lang="sv-SE" dirty="0"/>
              <a:t>Behandlingen är ineffektiv eller för skadlig</a:t>
            </a:r>
          </a:p>
          <a:p>
            <a:r>
              <a:rPr lang="sv-SE" dirty="0"/>
              <a:t>Case in </a:t>
            </a:r>
            <a:r>
              <a:rPr lang="sv-SE" dirty="0" err="1"/>
              <a:t>point</a:t>
            </a:r>
            <a:r>
              <a:rPr lang="sv-SE" dirty="0"/>
              <a:t>: ej HLR-beslut</a:t>
            </a:r>
          </a:p>
          <a:p>
            <a:r>
              <a:rPr lang="sv-SE" dirty="0"/>
              <a:t>Samtal, planering &amp; dokumentation</a:t>
            </a:r>
          </a:p>
          <a:p>
            <a:r>
              <a:rPr lang="sv-SE" dirty="0"/>
              <a:t>Sammanfattning &amp; diskussion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4510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517331"/>
            <a:ext cx="8064896" cy="682800"/>
          </a:xfrm>
        </p:spPr>
        <p:txBody>
          <a:bodyPr/>
          <a:lstStyle/>
          <a:p>
            <a:r>
              <a:rPr lang="sv-SE" sz="4000" dirty="0"/>
              <a:t>Samtal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i="1" dirty="0"/>
              <a:t>Fråga</a:t>
            </a:r>
            <a:r>
              <a:rPr lang="sv-SE" dirty="0"/>
              <a:t> för att fånga upp patientens vilja, </a:t>
            </a:r>
            <a:br>
              <a:rPr lang="sv-SE" dirty="0"/>
            </a:br>
            <a:r>
              <a:rPr lang="sv-SE" i="1" dirty="0"/>
              <a:t>informera</a:t>
            </a:r>
            <a:r>
              <a:rPr lang="sv-SE" dirty="0"/>
              <a:t> om fattat beslut!</a:t>
            </a:r>
          </a:p>
          <a:p>
            <a:r>
              <a:rPr lang="sv-SE" dirty="0"/>
              <a:t>Behandlingsbegränsning </a:t>
            </a:r>
            <a:r>
              <a:rPr lang="sv-SE" i="1" dirty="0"/>
              <a:t>alltid </a:t>
            </a:r>
            <a:r>
              <a:rPr lang="sv-SE" dirty="0"/>
              <a:t>en del av ett större samtal!</a:t>
            </a:r>
          </a:p>
          <a:p>
            <a:r>
              <a:rPr lang="sv-SE" dirty="0"/>
              <a:t>Berätta även om det vi </a:t>
            </a:r>
            <a:r>
              <a:rPr lang="sv-SE" i="1" dirty="0"/>
              <a:t>kan</a:t>
            </a:r>
            <a:r>
              <a:rPr lang="sv-SE" dirty="0"/>
              <a:t> göra!</a:t>
            </a:r>
          </a:p>
          <a:p>
            <a:r>
              <a:rPr lang="sv-SE" dirty="0"/>
              <a:t>Undvik fokus på tekniska detaljer!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3638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517331"/>
            <a:ext cx="8064896" cy="682800"/>
          </a:xfrm>
        </p:spPr>
        <p:txBody>
          <a:bodyPr/>
          <a:lstStyle/>
          <a:p>
            <a:r>
              <a:rPr lang="sv-SE" sz="4000" dirty="0"/>
              <a:t>Planering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Passa på att planera för annat som kan hända! </a:t>
            </a:r>
          </a:p>
          <a:p>
            <a:r>
              <a:rPr lang="sv-SE" dirty="0"/>
              <a:t>Ingen etisk skillnad på att inte sätta in X jämfört med att avbryta X!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8499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517331"/>
            <a:ext cx="8064896" cy="682800"/>
          </a:xfrm>
        </p:spPr>
        <p:txBody>
          <a:bodyPr/>
          <a:lstStyle/>
          <a:p>
            <a:r>
              <a:rPr lang="sv-SE" sz="4000" dirty="0"/>
              <a:t>Dokumentation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Dokumentera både det som ska och det som inte ska göras!</a:t>
            </a:r>
          </a:p>
          <a:p>
            <a:r>
              <a:rPr lang="sv-SE" dirty="0"/>
              <a:t>Dokumentera </a:t>
            </a:r>
            <a:r>
              <a:rPr lang="sv-SE" i="1" dirty="0"/>
              <a:t>beslutsunderlaget</a:t>
            </a:r>
            <a:r>
              <a:rPr lang="sv-SE" dirty="0"/>
              <a:t>!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9401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Upplägg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Introduktion  </a:t>
            </a:r>
          </a:p>
          <a:p>
            <a:r>
              <a:rPr lang="sv-SE" dirty="0"/>
              <a:t>Respektera patientens nej</a:t>
            </a:r>
          </a:p>
          <a:p>
            <a:r>
              <a:rPr lang="sv-SE" dirty="0"/>
              <a:t>Behandlingen är ineffektiv eller för skadlig</a:t>
            </a:r>
          </a:p>
          <a:p>
            <a:r>
              <a:rPr lang="sv-SE" dirty="0"/>
              <a:t>Case in </a:t>
            </a:r>
            <a:r>
              <a:rPr lang="sv-SE" dirty="0" err="1"/>
              <a:t>point</a:t>
            </a:r>
            <a:r>
              <a:rPr lang="sv-SE" dirty="0"/>
              <a:t>: ej HLR-beslut</a:t>
            </a:r>
          </a:p>
          <a:p>
            <a:r>
              <a:rPr lang="sv-SE" dirty="0"/>
              <a:t>Samtal, planering &amp; dokumentation</a:t>
            </a:r>
          </a:p>
          <a:p>
            <a:r>
              <a:rPr lang="sv-SE" dirty="0"/>
              <a:t>Sammanfattning &amp; diskussion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23</a:t>
            </a:fld>
            <a:endParaRPr lang="en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37B71ECC-4362-46E3-9DCA-4FD36C794A2A}"/>
              </a:ext>
            </a:extLst>
          </p:cNvPr>
          <p:cNvSpPr/>
          <p:nvPr/>
        </p:nvSpPr>
        <p:spPr>
          <a:xfrm>
            <a:off x="1547664" y="3939902"/>
            <a:ext cx="4536504" cy="45719"/>
          </a:xfrm>
          <a:custGeom>
            <a:avLst/>
            <a:gdLst>
              <a:gd name="connsiteX0" fmla="*/ 0 w 5943600"/>
              <a:gd name="connsiteY0" fmla="*/ 85061 h 89365"/>
              <a:gd name="connsiteX1" fmla="*/ 53163 w 5943600"/>
              <a:gd name="connsiteY1" fmla="*/ 74428 h 89365"/>
              <a:gd name="connsiteX2" fmla="*/ 85061 w 5943600"/>
              <a:gd name="connsiteY2" fmla="*/ 63796 h 89365"/>
              <a:gd name="connsiteX3" fmla="*/ 244549 w 5943600"/>
              <a:gd name="connsiteY3" fmla="*/ 53163 h 89365"/>
              <a:gd name="connsiteX4" fmla="*/ 478466 w 5943600"/>
              <a:gd name="connsiteY4" fmla="*/ 31898 h 89365"/>
              <a:gd name="connsiteX5" fmla="*/ 2371061 w 5943600"/>
              <a:gd name="connsiteY5" fmla="*/ 21265 h 89365"/>
              <a:gd name="connsiteX6" fmla="*/ 2998382 w 5943600"/>
              <a:gd name="connsiteY6" fmla="*/ 10633 h 89365"/>
              <a:gd name="connsiteX7" fmla="*/ 3242931 w 5943600"/>
              <a:gd name="connsiteY7" fmla="*/ 0 h 89365"/>
              <a:gd name="connsiteX8" fmla="*/ 3955312 w 5943600"/>
              <a:gd name="connsiteY8" fmla="*/ 10633 h 89365"/>
              <a:gd name="connsiteX9" fmla="*/ 4104168 w 5943600"/>
              <a:gd name="connsiteY9" fmla="*/ 21265 h 89365"/>
              <a:gd name="connsiteX10" fmla="*/ 4380614 w 5943600"/>
              <a:gd name="connsiteY10" fmla="*/ 31898 h 89365"/>
              <a:gd name="connsiteX11" fmla="*/ 4529470 w 5943600"/>
              <a:gd name="connsiteY11" fmla="*/ 53163 h 89365"/>
              <a:gd name="connsiteX12" fmla="*/ 4731489 w 5943600"/>
              <a:gd name="connsiteY12" fmla="*/ 63796 h 89365"/>
              <a:gd name="connsiteX13" fmla="*/ 4763386 w 5943600"/>
              <a:gd name="connsiteY13" fmla="*/ 74428 h 89365"/>
              <a:gd name="connsiteX14" fmla="*/ 5178056 w 5943600"/>
              <a:gd name="connsiteY14" fmla="*/ 74428 h 89365"/>
              <a:gd name="connsiteX15" fmla="*/ 5943600 w 5943600"/>
              <a:gd name="connsiteY15" fmla="*/ 85061 h 8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943600" h="89365">
                <a:moveTo>
                  <a:pt x="0" y="85061"/>
                </a:moveTo>
                <a:cubicBezTo>
                  <a:pt x="17721" y="81517"/>
                  <a:pt x="35631" y="78811"/>
                  <a:pt x="53163" y="74428"/>
                </a:cubicBezTo>
                <a:cubicBezTo>
                  <a:pt x="64036" y="71710"/>
                  <a:pt x="73922" y="65034"/>
                  <a:pt x="85061" y="63796"/>
                </a:cubicBezTo>
                <a:cubicBezTo>
                  <a:pt x="138016" y="57912"/>
                  <a:pt x="191452" y="57588"/>
                  <a:pt x="244549" y="53163"/>
                </a:cubicBezTo>
                <a:cubicBezTo>
                  <a:pt x="332352" y="45846"/>
                  <a:pt x="385733" y="32869"/>
                  <a:pt x="478466" y="31898"/>
                </a:cubicBezTo>
                <a:lnTo>
                  <a:pt x="2371061" y="21265"/>
                </a:lnTo>
                <a:lnTo>
                  <a:pt x="2998382" y="10633"/>
                </a:lnTo>
                <a:cubicBezTo>
                  <a:pt x="3079951" y="8644"/>
                  <a:pt x="3161338" y="0"/>
                  <a:pt x="3242931" y="0"/>
                </a:cubicBezTo>
                <a:cubicBezTo>
                  <a:pt x="3480418" y="0"/>
                  <a:pt x="3717852" y="7089"/>
                  <a:pt x="3955312" y="10633"/>
                </a:cubicBezTo>
                <a:cubicBezTo>
                  <a:pt x="4004931" y="14177"/>
                  <a:pt x="4054485" y="18781"/>
                  <a:pt x="4104168" y="21265"/>
                </a:cubicBezTo>
                <a:cubicBezTo>
                  <a:pt x="4196270" y="25870"/>
                  <a:pt x="4288556" y="26483"/>
                  <a:pt x="4380614" y="31898"/>
                </a:cubicBezTo>
                <a:cubicBezTo>
                  <a:pt x="4653381" y="47943"/>
                  <a:pt x="4312011" y="35766"/>
                  <a:pt x="4529470" y="53163"/>
                </a:cubicBezTo>
                <a:cubicBezTo>
                  <a:pt x="4596688" y="58541"/>
                  <a:pt x="4664149" y="60252"/>
                  <a:pt x="4731489" y="63796"/>
                </a:cubicBezTo>
                <a:cubicBezTo>
                  <a:pt x="4742121" y="67340"/>
                  <a:pt x="4752445" y="71997"/>
                  <a:pt x="4763386" y="74428"/>
                </a:cubicBezTo>
                <a:cubicBezTo>
                  <a:pt x="4903179" y="105493"/>
                  <a:pt x="5019604" y="79230"/>
                  <a:pt x="5178056" y="74428"/>
                </a:cubicBezTo>
                <a:lnTo>
                  <a:pt x="5943600" y="85061"/>
                </a:lnTo>
              </a:path>
            </a:pathLst>
          </a:custGeom>
          <a:noFill/>
          <a:ln w="330200">
            <a:solidFill>
              <a:srgbClr val="F9AC08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20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517331"/>
            <a:ext cx="8064896" cy="682800"/>
          </a:xfrm>
        </p:spPr>
        <p:txBody>
          <a:bodyPr/>
          <a:lstStyle/>
          <a:p>
            <a:r>
              <a:rPr lang="sv-SE" sz="4000" dirty="0"/>
              <a:t>Sammanfattning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Behandlingsbegränsningar, </a:t>
            </a:r>
            <a:r>
              <a:rPr lang="sv-SE" dirty="0" err="1"/>
              <a:t>exvis</a:t>
            </a:r>
            <a:r>
              <a:rPr lang="sv-SE" dirty="0"/>
              <a:t> ej HLR-beslut, är rätt om patienten inte vill ha behandling ELLER behandlingen är ineffektiv eller alltför skadlig</a:t>
            </a:r>
          </a:p>
          <a:p>
            <a:r>
              <a:rPr lang="sv-SE" dirty="0"/>
              <a:t>För att få veta om patienten inte vill bör vi fråga oftare – åtminstone i vid bemärkelse!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24</a:t>
            </a:fld>
            <a:endParaRPr lang="en"/>
          </a:p>
        </p:txBody>
      </p: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A4E497F7-33E7-4E03-A642-937CB0BD743E}"/>
              </a:ext>
            </a:extLst>
          </p:cNvPr>
          <p:cNvCxnSpPr>
            <a:cxnSpLocks/>
          </p:cNvCxnSpPr>
          <p:nvPr/>
        </p:nvCxnSpPr>
        <p:spPr>
          <a:xfrm>
            <a:off x="3059832" y="2304000"/>
            <a:ext cx="5040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73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517331"/>
            <a:ext cx="8064896" cy="682800"/>
          </a:xfrm>
        </p:spPr>
        <p:txBody>
          <a:bodyPr/>
          <a:lstStyle/>
          <a:p>
            <a:r>
              <a:rPr lang="sv-SE" sz="4000" dirty="0"/>
              <a:t>Sammanfattning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Om det verkar som att patienten inte vill – kontrollera att patienten har förstått och att patienten är beslutskompetent!</a:t>
            </a:r>
          </a:p>
          <a:p>
            <a:r>
              <a:rPr lang="sv-SE" dirty="0"/>
              <a:t>Om det verkar som om behandlingen är ineffektiv eller alltför skadlig – sträva efter att evidenssäkra </a:t>
            </a:r>
            <a:r>
              <a:rPr lang="sv-SE" dirty="0" err="1"/>
              <a:t>prognosticeringen</a:t>
            </a:r>
            <a:r>
              <a:rPr lang="sv-SE" dirty="0"/>
              <a:t>!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5989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517331"/>
            <a:ext cx="8064896" cy="682800"/>
          </a:xfrm>
        </p:spPr>
        <p:txBody>
          <a:bodyPr/>
          <a:lstStyle/>
          <a:p>
            <a:r>
              <a:rPr lang="sv-SE" sz="4000" dirty="0"/>
              <a:t>Diskussion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Vad väcker dessa situationer hos dig? </a:t>
            </a:r>
          </a:p>
          <a:p>
            <a:r>
              <a:rPr lang="sv-SE" dirty="0"/>
              <a:t>Ger vi för lite eller för mycket vård (=borde vi ha fler behandlingsbegränsningar?)</a:t>
            </a:r>
          </a:p>
          <a:p>
            <a:r>
              <a:rPr lang="sv-SE" dirty="0"/>
              <a:t>Vilka fall, varför?</a:t>
            </a:r>
          </a:p>
          <a:p>
            <a:r>
              <a:rPr lang="sv-SE" dirty="0"/>
              <a:t>Hur förs samtalen? Av vem? Kommentarer?</a:t>
            </a:r>
          </a:p>
          <a:p>
            <a:pPr marL="76200" indent="0"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3949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607C9487-E073-4F10-84E5-FB4CDA372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4276" y="699542"/>
            <a:ext cx="7056300" cy="3062100"/>
          </a:xfrm>
        </p:spPr>
        <p:txBody>
          <a:bodyPr/>
          <a:lstStyle/>
          <a:p>
            <a:pPr marL="76200" indent="0" algn="ctr">
              <a:buNone/>
            </a:pPr>
            <a:r>
              <a:rPr lang="sv-SE" sz="7800" dirty="0">
                <a:solidFill>
                  <a:srgbClr val="F9AC08"/>
                </a:solidFill>
                <a:latin typeface="Shadows Into Light" panose="020B0604020202020204" charset="0"/>
              </a:rPr>
              <a:t>Frågor,</a:t>
            </a:r>
          </a:p>
          <a:p>
            <a:pPr marL="76200" indent="0" algn="ctr">
              <a:buNone/>
            </a:pPr>
            <a:r>
              <a:rPr lang="sv-SE" sz="7800" dirty="0">
                <a:solidFill>
                  <a:srgbClr val="F9AC08"/>
                </a:solidFill>
                <a:latin typeface="Shadows Into Light" panose="020B0604020202020204" charset="0"/>
              </a:rPr>
              <a:t>kommentarer</a:t>
            </a:r>
          </a:p>
          <a:p>
            <a:pPr marL="76200" indent="0" algn="ctr">
              <a:buNone/>
            </a:pPr>
            <a:r>
              <a:rPr lang="sv-SE" sz="7800" dirty="0">
                <a:solidFill>
                  <a:srgbClr val="F9AC08"/>
                </a:solidFill>
                <a:latin typeface="Shadows Into Light" panose="020B0604020202020204" charset="0"/>
              </a:rPr>
              <a:t>protester? 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83A575CC-8325-473E-80E7-D214CD8081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914274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ctrTitle"/>
          </p:nvPr>
        </p:nvSpPr>
        <p:spPr>
          <a:xfrm>
            <a:off x="1630650" y="1991813"/>
            <a:ext cx="5882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1200" dirty="0"/>
              <a:t>Tack!</a:t>
            </a:r>
          </a:p>
        </p:txBody>
      </p:sp>
      <p:sp>
        <p:nvSpPr>
          <p:cNvPr id="63" name="Google Shape;63;p11"/>
          <p:cNvSpPr/>
          <p:nvPr/>
        </p:nvSpPr>
        <p:spPr>
          <a:xfrm>
            <a:off x="2843808" y="1707654"/>
            <a:ext cx="3744416" cy="1584176"/>
          </a:xfrm>
          <a:custGeom>
            <a:avLst/>
            <a:gdLst/>
            <a:ahLst/>
            <a:cxnLst/>
            <a:rect l="l" t="t" r="r" b="b"/>
            <a:pathLst>
              <a:path w="53808" h="41004" extrusionOk="0">
                <a:moveTo>
                  <a:pt x="33350" y="2267"/>
                </a:moveTo>
                <a:cubicBezTo>
                  <a:pt x="29864" y="1271"/>
                  <a:pt x="26130" y="-694"/>
                  <a:pt x="22650" y="321"/>
                </a:cubicBezTo>
                <a:cubicBezTo>
                  <a:pt x="10877" y="3755"/>
                  <a:pt x="-4823" y="20013"/>
                  <a:pt x="1573" y="30477"/>
                </a:cubicBezTo>
                <a:cubicBezTo>
                  <a:pt x="7822" y="40701"/>
                  <a:pt x="25332" y="42678"/>
                  <a:pt x="36593" y="38583"/>
                </a:cubicBezTo>
                <a:cubicBezTo>
                  <a:pt x="46488" y="34985"/>
                  <a:pt x="56460" y="21659"/>
                  <a:pt x="53130" y="11670"/>
                </a:cubicBezTo>
                <a:cubicBezTo>
                  <a:pt x="49952" y="2137"/>
                  <a:pt x="34186" y="-1056"/>
                  <a:pt x="24595" y="1943"/>
                </a:cubicBezTo>
                <a:cubicBezTo>
                  <a:pt x="14087" y="5228"/>
                  <a:pt x="2158" y="13742"/>
                  <a:pt x="600" y="24641"/>
                </a:cubicBezTo>
                <a:cubicBezTo>
                  <a:pt x="-77" y="29379"/>
                  <a:pt x="2605" y="35237"/>
                  <a:pt x="6761" y="37611"/>
                </a:cubicBezTo>
                <a:cubicBezTo>
                  <a:pt x="15326" y="42505"/>
                  <a:pt x="29293" y="42316"/>
                  <a:pt x="36268" y="35341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" name="Google Shape;58;p11"/>
          <p:cNvSpPr txBox="1">
            <a:spLocks/>
          </p:cNvSpPr>
          <p:nvPr/>
        </p:nvSpPr>
        <p:spPr>
          <a:xfrm>
            <a:off x="3851920" y="3363838"/>
            <a:ext cx="58827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Font typeface="Shadows Into Light"/>
              <a:buNone/>
              <a:defRPr sz="5800" b="0" i="0" u="none" strike="noStrike" cap="none">
                <a:solidFill>
                  <a:srgbClr val="FFFFFF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r>
              <a:rPr lang="sv-SE" sz="2000" dirty="0">
                <a:solidFill>
                  <a:schemeClr val="bg1">
                    <a:lumMod val="50000"/>
                  </a:schemeClr>
                </a:solidFill>
              </a:rPr>
              <a:t>Joar Björk</a:t>
            </a:r>
          </a:p>
          <a:p>
            <a:r>
              <a:rPr lang="sv-SE" sz="2000" dirty="0">
                <a:solidFill>
                  <a:schemeClr val="bg1">
                    <a:lumMod val="50000"/>
                  </a:schemeClr>
                </a:solidFill>
              </a:rPr>
              <a:t>Doktorand med etik, KI</a:t>
            </a:r>
          </a:p>
          <a:p>
            <a:r>
              <a:rPr lang="sv-SE" sz="2000" dirty="0">
                <a:solidFill>
                  <a:schemeClr val="bg1">
                    <a:lumMod val="50000"/>
                  </a:schemeClr>
                </a:solidFill>
              </a:rPr>
              <a:t>Spec läk Pall team Växjö</a:t>
            </a:r>
          </a:p>
          <a:p>
            <a:r>
              <a:rPr lang="sv-SE" sz="2000" dirty="0">
                <a:solidFill>
                  <a:schemeClr val="bg1">
                    <a:lumMod val="50000"/>
                  </a:schemeClr>
                </a:solidFill>
              </a:rPr>
              <a:t>j</a:t>
            </a:r>
            <a:r>
              <a:rPr lang="sv-SE" sz="2000">
                <a:solidFill>
                  <a:schemeClr val="bg1">
                    <a:lumMod val="50000"/>
                  </a:schemeClr>
                </a:solidFill>
              </a:rPr>
              <a:t>oar</a:t>
            </a:r>
            <a:r>
              <a:rPr lang="sv-SE" sz="2000" dirty="0">
                <a:solidFill>
                  <a:schemeClr val="bg1">
                    <a:lumMod val="50000"/>
                  </a:schemeClr>
                </a:solidFill>
              </a:rPr>
              <a:t>.bjork@kronoberg.se</a:t>
            </a:r>
          </a:p>
        </p:txBody>
      </p:sp>
    </p:spTree>
    <p:extLst>
      <p:ext uri="{BB962C8B-B14F-4D97-AF65-F5344CB8AC3E}">
        <p14:creationId xmlns:p14="http://schemas.microsoft.com/office/powerpoint/2010/main" val="23065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Introduktion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70324" y="1438988"/>
            <a:ext cx="7318099" cy="3062100"/>
          </a:xfrm>
        </p:spPr>
        <p:txBody>
          <a:bodyPr/>
          <a:lstStyle/>
          <a:p>
            <a:r>
              <a:rPr lang="sv-SE" dirty="0"/>
              <a:t>Bör vi göra </a:t>
            </a:r>
            <a:r>
              <a:rPr lang="sv-SE" i="1" dirty="0"/>
              <a:t>allt som kan göras</a:t>
            </a:r>
            <a:r>
              <a:rPr lang="sv-SE" dirty="0"/>
              <a:t>, </a:t>
            </a:r>
            <a:r>
              <a:rPr lang="sv-SE" i="1" dirty="0"/>
              <a:t>alltid</a:t>
            </a:r>
            <a:r>
              <a:rPr lang="sv-SE" dirty="0"/>
              <a:t>? </a:t>
            </a:r>
          </a:p>
          <a:p>
            <a:r>
              <a:rPr lang="sv-SE" dirty="0"/>
              <a:t>Nästan ingen tycker så!</a:t>
            </a:r>
            <a:endParaRPr lang="sv-SE" u="sng" dirty="0"/>
          </a:p>
          <a:p>
            <a:r>
              <a:rPr lang="sv-SE" dirty="0">
                <a:sym typeface="Wingdings" panose="05000000000000000000" pitchFamily="2" charset="2"/>
              </a:rPr>
              <a:t> Finns lägen där det är </a:t>
            </a:r>
            <a:r>
              <a:rPr lang="sv-SE" i="1" dirty="0">
                <a:sym typeface="Wingdings" panose="05000000000000000000" pitchFamily="2" charset="2"/>
              </a:rPr>
              <a:t>rätt</a:t>
            </a:r>
            <a:r>
              <a:rPr lang="sv-SE" dirty="0">
                <a:sym typeface="Wingdings" panose="05000000000000000000" pitchFamily="2" charset="2"/>
              </a:rPr>
              <a:t> att inte göra ”allt”</a:t>
            </a:r>
          </a:p>
          <a:p>
            <a:r>
              <a:rPr lang="sv-SE" dirty="0">
                <a:sym typeface="Wingdings" panose="05000000000000000000" pitchFamily="2" charset="2"/>
              </a:rPr>
              <a:t>Dvs inte bara ”inte fel”, och absolut inte ”snålt”!</a:t>
            </a:r>
            <a:endParaRPr lang="sv-SE" dirty="0"/>
          </a:p>
          <a:p>
            <a:r>
              <a:rPr lang="sv-SE" dirty="0"/>
              <a:t>Denna föreläsning handlar om dessa lägen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sp>
        <p:nvSpPr>
          <p:cNvPr id="5" name="Båge 4">
            <a:extLst>
              <a:ext uri="{FF2B5EF4-FFF2-40B4-BE49-F238E27FC236}">
                <a16:creationId xmlns:a16="http://schemas.microsoft.com/office/drawing/2014/main" id="{64145CE8-313D-4890-8753-406346254DAA}"/>
              </a:ext>
            </a:extLst>
          </p:cNvPr>
          <p:cNvSpPr/>
          <p:nvPr/>
        </p:nvSpPr>
        <p:spPr>
          <a:xfrm>
            <a:off x="4860032" y="2859782"/>
            <a:ext cx="1656184" cy="2448272"/>
          </a:xfrm>
          <a:prstGeom prst="arc">
            <a:avLst>
              <a:gd name="adj1" fmla="val 16200000"/>
              <a:gd name="adj2" fmla="val 115675"/>
            </a:avLst>
          </a:prstGeom>
          <a:ln w="2857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250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Introduktion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70324" y="1438988"/>
            <a:ext cx="7318099" cy="3062100"/>
          </a:xfrm>
        </p:spPr>
        <p:txBody>
          <a:bodyPr/>
          <a:lstStyle/>
          <a:p>
            <a:r>
              <a:rPr lang="sv-SE" dirty="0"/>
              <a:t>Obs! INTE frågan om att rättfärdiga slapphet, ovilja, skapa efterkonstruktioner </a:t>
            </a:r>
            <a:r>
              <a:rPr lang="sv-SE" dirty="0" err="1"/>
              <a:t>etc</a:t>
            </a:r>
            <a:r>
              <a:rPr lang="sv-SE" dirty="0"/>
              <a:t>!</a:t>
            </a:r>
          </a:p>
          <a:p>
            <a:r>
              <a:rPr lang="en-US" dirty="0"/>
              <a:t>“A rational ethic decision need not be perfect, but it should represent a sincere attempt to do the right thing for the right reason” (Resnik)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4A99581C-70E2-4665-98A7-86A20D0BFF51}"/>
              </a:ext>
            </a:extLst>
          </p:cNvPr>
          <p:cNvSpPr/>
          <p:nvPr/>
        </p:nvSpPr>
        <p:spPr>
          <a:xfrm>
            <a:off x="5148064" y="2970038"/>
            <a:ext cx="2448272" cy="45719"/>
          </a:xfrm>
          <a:custGeom>
            <a:avLst/>
            <a:gdLst>
              <a:gd name="connsiteX0" fmla="*/ 0 w 5943600"/>
              <a:gd name="connsiteY0" fmla="*/ 85061 h 89365"/>
              <a:gd name="connsiteX1" fmla="*/ 53163 w 5943600"/>
              <a:gd name="connsiteY1" fmla="*/ 74428 h 89365"/>
              <a:gd name="connsiteX2" fmla="*/ 85061 w 5943600"/>
              <a:gd name="connsiteY2" fmla="*/ 63796 h 89365"/>
              <a:gd name="connsiteX3" fmla="*/ 244549 w 5943600"/>
              <a:gd name="connsiteY3" fmla="*/ 53163 h 89365"/>
              <a:gd name="connsiteX4" fmla="*/ 478466 w 5943600"/>
              <a:gd name="connsiteY4" fmla="*/ 31898 h 89365"/>
              <a:gd name="connsiteX5" fmla="*/ 2371061 w 5943600"/>
              <a:gd name="connsiteY5" fmla="*/ 21265 h 89365"/>
              <a:gd name="connsiteX6" fmla="*/ 2998382 w 5943600"/>
              <a:gd name="connsiteY6" fmla="*/ 10633 h 89365"/>
              <a:gd name="connsiteX7" fmla="*/ 3242931 w 5943600"/>
              <a:gd name="connsiteY7" fmla="*/ 0 h 89365"/>
              <a:gd name="connsiteX8" fmla="*/ 3955312 w 5943600"/>
              <a:gd name="connsiteY8" fmla="*/ 10633 h 89365"/>
              <a:gd name="connsiteX9" fmla="*/ 4104168 w 5943600"/>
              <a:gd name="connsiteY9" fmla="*/ 21265 h 89365"/>
              <a:gd name="connsiteX10" fmla="*/ 4380614 w 5943600"/>
              <a:gd name="connsiteY10" fmla="*/ 31898 h 89365"/>
              <a:gd name="connsiteX11" fmla="*/ 4529470 w 5943600"/>
              <a:gd name="connsiteY11" fmla="*/ 53163 h 89365"/>
              <a:gd name="connsiteX12" fmla="*/ 4731489 w 5943600"/>
              <a:gd name="connsiteY12" fmla="*/ 63796 h 89365"/>
              <a:gd name="connsiteX13" fmla="*/ 4763386 w 5943600"/>
              <a:gd name="connsiteY13" fmla="*/ 74428 h 89365"/>
              <a:gd name="connsiteX14" fmla="*/ 5178056 w 5943600"/>
              <a:gd name="connsiteY14" fmla="*/ 74428 h 89365"/>
              <a:gd name="connsiteX15" fmla="*/ 5943600 w 5943600"/>
              <a:gd name="connsiteY15" fmla="*/ 85061 h 8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943600" h="89365">
                <a:moveTo>
                  <a:pt x="0" y="85061"/>
                </a:moveTo>
                <a:cubicBezTo>
                  <a:pt x="17721" y="81517"/>
                  <a:pt x="35631" y="78811"/>
                  <a:pt x="53163" y="74428"/>
                </a:cubicBezTo>
                <a:cubicBezTo>
                  <a:pt x="64036" y="71710"/>
                  <a:pt x="73922" y="65034"/>
                  <a:pt x="85061" y="63796"/>
                </a:cubicBezTo>
                <a:cubicBezTo>
                  <a:pt x="138016" y="57912"/>
                  <a:pt x="191452" y="57588"/>
                  <a:pt x="244549" y="53163"/>
                </a:cubicBezTo>
                <a:cubicBezTo>
                  <a:pt x="332352" y="45846"/>
                  <a:pt x="385733" y="32869"/>
                  <a:pt x="478466" y="31898"/>
                </a:cubicBezTo>
                <a:lnTo>
                  <a:pt x="2371061" y="21265"/>
                </a:lnTo>
                <a:lnTo>
                  <a:pt x="2998382" y="10633"/>
                </a:lnTo>
                <a:cubicBezTo>
                  <a:pt x="3079951" y="8644"/>
                  <a:pt x="3161338" y="0"/>
                  <a:pt x="3242931" y="0"/>
                </a:cubicBezTo>
                <a:cubicBezTo>
                  <a:pt x="3480418" y="0"/>
                  <a:pt x="3717852" y="7089"/>
                  <a:pt x="3955312" y="10633"/>
                </a:cubicBezTo>
                <a:cubicBezTo>
                  <a:pt x="4004931" y="14177"/>
                  <a:pt x="4054485" y="18781"/>
                  <a:pt x="4104168" y="21265"/>
                </a:cubicBezTo>
                <a:cubicBezTo>
                  <a:pt x="4196270" y="25870"/>
                  <a:pt x="4288556" y="26483"/>
                  <a:pt x="4380614" y="31898"/>
                </a:cubicBezTo>
                <a:cubicBezTo>
                  <a:pt x="4653381" y="47943"/>
                  <a:pt x="4312011" y="35766"/>
                  <a:pt x="4529470" y="53163"/>
                </a:cubicBezTo>
                <a:cubicBezTo>
                  <a:pt x="4596688" y="58541"/>
                  <a:pt x="4664149" y="60252"/>
                  <a:pt x="4731489" y="63796"/>
                </a:cubicBezTo>
                <a:cubicBezTo>
                  <a:pt x="4742121" y="67340"/>
                  <a:pt x="4752445" y="71997"/>
                  <a:pt x="4763386" y="74428"/>
                </a:cubicBezTo>
                <a:cubicBezTo>
                  <a:pt x="4903179" y="105493"/>
                  <a:pt x="5019604" y="79230"/>
                  <a:pt x="5178056" y="74428"/>
                </a:cubicBezTo>
                <a:lnTo>
                  <a:pt x="5943600" y="85061"/>
                </a:lnTo>
              </a:path>
            </a:pathLst>
          </a:custGeom>
          <a:noFill/>
          <a:ln w="330200">
            <a:solidFill>
              <a:srgbClr val="F9AC08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3407E5B4-562A-4EAD-861B-B5216E8F7B7D}"/>
              </a:ext>
            </a:extLst>
          </p:cNvPr>
          <p:cNvSpPr/>
          <p:nvPr/>
        </p:nvSpPr>
        <p:spPr>
          <a:xfrm rot="10800000">
            <a:off x="5220072" y="3363837"/>
            <a:ext cx="1800200" cy="45720"/>
          </a:xfrm>
          <a:custGeom>
            <a:avLst/>
            <a:gdLst>
              <a:gd name="connsiteX0" fmla="*/ 0 w 5943600"/>
              <a:gd name="connsiteY0" fmla="*/ 85061 h 89365"/>
              <a:gd name="connsiteX1" fmla="*/ 53163 w 5943600"/>
              <a:gd name="connsiteY1" fmla="*/ 74428 h 89365"/>
              <a:gd name="connsiteX2" fmla="*/ 85061 w 5943600"/>
              <a:gd name="connsiteY2" fmla="*/ 63796 h 89365"/>
              <a:gd name="connsiteX3" fmla="*/ 244549 w 5943600"/>
              <a:gd name="connsiteY3" fmla="*/ 53163 h 89365"/>
              <a:gd name="connsiteX4" fmla="*/ 478466 w 5943600"/>
              <a:gd name="connsiteY4" fmla="*/ 31898 h 89365"/>
              <a:gd name="connsiteX5" fmla="*/ 2371061 w 5943600"/>
              <a:gd name="connsiteY5" fmla="*/ 21265 h 89365"/>
              <a:gd name="connsiteX6" fmla="*/ 2998382 w 5943600"/>
              <a:gd name="connsiteY6" fmla="*/ 10633 h 89365"/>
              <a:gd name="connsiteX7" fmla="*/ 3242931 w 5943600"/>
              <a:gd name="connsiteY7" fmla="*/ 0 h 89365"/>
              <a:gd name="connsiteX8" fmla="*/ 3955312 w 5943600"/>
              <a:gd name="connsiteY8" fmla="*/ 10633 h 89365"/>
              <a:gd name="connsiteX9" fmla="*/ 4104168 w 5943600"/>
              <a:gd name="connsiteY9" fmla="*/ 21265 h 89365"/>
              <a:gd name="connsiteX10" fmla="*/ 4380614 w 5943600"/>
              <a:gd name="connsiteY10" fmla="*/ 31898 h 89365"/>
              <a:gd name="connsiteX11" fmla="*/ 4529470 w 5943600"/>
              <a:gd name="connsiteY11" fmla="*/ 53163 h 89365"/>
              <a:gd name="connsiteX12" fmla="*/ 4731489 w 5943600"/>
              <a:gd name="connsiteY12" fmla="*/ 63796 h 89365"/>
              <a:gd name="connsiteX13" fmla="*/ 4763386 w 5943600"/>
              <a:gd name="connsiteY13" fmla="*/ 74428 h 89365"/>
              <a:gd name="connsiteX14" fmla="*/ 5178056 w 5943600"/>
              <a:gd name="connsiteY14" fmla="*/ 74428 h 89365"/>
              <a:gd name="connsiteX15" fmla="*/ 5943600 w 5943600"/>
              <a:gd name="connsiteY15" fmla="*/ 85061 h 8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943600" h="89365">
                <a:moveTo>
                  <a:pt x="0" y="85061"/>
                </a:moveTo>
                <a:cubicBezTo>
                  <a:pt x="17721" y="81517"/>
                  <a:pt x="35631" y="78811"/>
                  <a:pt x="53163" y="74428"/>
                </a:cubicBezTo>
                <a:cubicBezTo>
                  <a:pt x="64036" y="71710"/>
                  <a:pt x="73922" y="65034"/>
                  <a:pt x="85061" y="63796"/>
                </a:cubicBezTo>
                <a:cubicBezTo>
                  <a:pt x="138016" y="57912"/>
                  <a:pt x="191452" y="57588"/>
                  <a:pt x="244549" y="53163"/>
                </a:cubicBezTo>
                <a:cubicBezTo>
                  <a:pt x="332352" y="45846"/>
                  <a:pt x="385733" y="32869"/>
                  <a:pt x="478466" y="31898"/>
                </a:cubicBezTo>
                <a:lnTo>
                  <a:pt x="2371061" y="21265"/>
                </a:lnTo>
                <a:lnTo>
                  <a:pt x="2998382" y="10633"/>
                </a:lnTo>
                <a:cubicBezTo>
                  <a:pt x="3079951" y="8644"/>
                  <a:pt x="3161338" y="0"/>
                  <a:pt x="3242931" y="0"/>
                </a:cubicBezTo>
                <a:cubicBezTo>
                  <a:pt x="3480418" y="0"/>
                  <a:pt x="3717852" y="7089"/>
                  <a:pt x="3955312" y="10633"/>
                </a:cubicBezTo>
                <a:cubicBezTo>
                  <a:pt x="4004931" y="14177"/>
                  <a:pt x="4054485" y="18781"/>
                  <a:pt x="4104168" y="21265"/>
                </a:cubicBezTo>
                <a:cubicBezTo>
                  <a:pt x="4196270" y="25870"/>
                  <a:pt x="4288556" y="26483"/>
                  <a:pt x="4380614" y="31898"/>
                </a:cubicBezTo>
                <a:cubicBezTo>
                  <a:pt x="4653381" y="47943"/>
                  <a:pt x="4312011" y="35766"/>
                  <a:pt x="4529470" y="53163"/>
                </a:cubicBezTo>
                <a:cubicBezTo>
                  <a:pt x="4596688" y="58541"/>
                  <a:pt x="4664149" y="60252"/>
                  <a:pt x="4731489" y="63796"/>
                </a:cubicBezTo>
                <a:cubicBezTo>
                  <a:pt x="4742121" y="67340"/>
                  <a:pt x="4752445" y="71997"/>
                  <a:pt x="4763386" y="74428"/>
                </a:cubicBezTo>
                <a:cubicBezTo>
                  <a:pt x="4903179" y="105493"/>
                  <a:pt x="5019604" y="79230"/>
                  <a:pt x="5178056" y="74428"/>
                </a:cubicBezTo>
                <a:lnTo>
                  <a:pt x="5943600" y="85061"/>
                </a:lnTo>
              </a:path>
            </a:pathLst>
          </a:custGeom>
          <a:noFill/>
          <a:ln w="330200">
            <a:solidFill>
              <a:srgbClr val="F9AC08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045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Introduktion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70324" y="1438988"/>
            <a:ext cx="7318099" cy="3062100"/>
          </a:xfrm>
        </p:spPr>
        <p:txBody>
          <a:bodyPr/>
          <a:lstStyle/>
          <a:p>
            <a:r>
              <a:rPr lang="sv-SE" dirty="0"/>
              <a:t>Frågan sönderfaller i två OLIKA delar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sp>
        <p:nvSpPr>
          <p:cNvPr id="5" name="Platshållare för text 2">
            <a:extLst>
              <a:ext uri="{FF2B5EF4-FFF2-40B4-BE49-F238E27FC236}">
                <a16:creationId xmlns:a16="http://schemas.microsoft.com/office/drawing/2014/main" id="{5CDE8B70-4233-4C53-86E3-04225F33226A}"/>
              </a:ext>
            </a:extLst>
          </p:cNvPr>
          <p:cNvSpPr txBox="1">
            <a:spLocks/>
          </p:cNvSpPr>
          <p:nvPr/>
        </p:nvSpPr>
        <p:spPr>
          <a:xfrm>
            <a:off x="1070325" y="3095119"/>
            <a:ext cx="2853604" cy="30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▧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sv-SE" dirty="0"/>
              <a:t>Respektera patientens nej</a:t>
            </a:r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3E8B6989-8E99-464A-A5C0-8D88A1041FDE}"/>
              </a:ext>
            </a:extLst>
          </p:cNvPr>
          <p:cNvSpPr txBox="1">
            <a:spLocks/>
          </p:cNvSpPr>
          <p:nvPr/>
        </p:nvSpPr>
        <p:spPr>
          <a:xfrm>
            <a:off x="4739392" y="3095119"/>
            <a:ext cx="3376657" cy="30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▧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sv-SE" dirty="0"/>
              <a:t>Skydda patienten från ineffektiv eller alltför skadlig behandling</a:t>
            </a:r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EF77A38F-2947-44CB-81FD-ED47004CAE61}"/>
              </a:ext>
            </a:extLst>
          </p:cNvPr>
          <p:cNvCxnSpPr/>
          <p:nvPr/>
        </p:nvCxnSpPr>
        <p:spPr>
          <a:xfrm flipH="1">
            <a:off x="2915816" y="2067694"/>
            <a:ext cx="1656184" cy="10801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139D45A7-C812-4584-A0A2-C9AFAD22D5BB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644008" y="2067694"/>
            <a:ext cx="1783713" cy="10274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23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Upplägg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Introduktion  </a:t>
            </a:r>
          </a:p>
          <a:p>
            <a:r>
              <a:rPr lang="sv-SE" dirty="0"/>
              <a:t>Respektera patientens nej</a:t>
            </a:r>
          </a:p>
          <a:p>
            <a:r>
              <a:rPr lang="sv-SE" dirty="0"/>
              <a:t>Behandlingen är ineffektiv eller för skadlig</a:t>
            </a:r>
          </a:p>
          <a:p>
            <a:r>
              <a:rPr lang="sv-SE" dirty="0"/>
              <a:t>Case in </a:t>
            </a:r>
            <a:r>
              <a:rPr lang="sv-SE" dirty="0" err="1"/>
              <a:t>point</a:t>
            </a:r>
            <a:r>
              <a:rPr lang="sv-SE" dirty="0"/>
              <a:t>: ej HLR-beslut</a:t>
            </a:r>
          </a:p>
          <a:p>
            <a:r>
              <a:rPr lang="sv-SE" dirty="0"/>
              <a:t>Samtal, planering &amp; dokumentation</a:t>
            </a:r>
          </a:p>
          <a:p>
            <a:r>
              <a:rPr lang="sv-SE" dirty="0"/>
              <a:t>Sammanfattning &amp; diskussion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sp>
        <p:nvSpPr>
          <p:cNvPr id="5" name="Frihandsfigur: Form 4">
            <a:extLst>
              <a:ext uri="{FF2B5EF4-FFF2-40B4-BE49-F238E27FC236}">
                <a16:creationId xmlns:a16="http://schemas.microsoft.com/office/drawing/2014/main" id="{58D4C16E-FD2F-4424-8B36-206368933AAD}"/>
              </a:ext>
            </a:extLst>
          </p:cNvPr>
          <p:cNvSpPr/>
          <p:nvPr/>
        </p:nvSpPr>
        <p:spPr>
          <a:xfrm>
            <a:off x="1547664" y="2211710"/>
            <a:ext cx="3960440" cy="45719"/>
          </a:xfrm>
          <a:custGeom>
            <a:avLst/>
            <a:gdLst>
              <a:gd name="connsiteX0" fmla="*/ 0 w 5943600"/>
              <a:gd name="connsiteY0" fmla="*/ 85061 h 89365"/>
              <a:gd name="connsiteX1" fmla="*/ 53163 w 5943600"/>
              <a:gd name="connsiteY1" fmla="*/ 74428 h 89365"/>
              <a:gd name="connsiteX2" fmla="*/ 85061 w 5943600"/>
              <a:gd name="connsiteY2" fmla="*/ 63796 h 89365"/>
              <a:gd name="connsiteX3" fmla="*/ 244549 w 5943600"/>
              <a:gd name="connsiteY3" fmla="*/ 53163 h 89365"/>
              <a:gd name="connsiteX4" fmla="*/ 478466 w 5943600"/>
              <a:gd name="connsiteY4" fmla="*/ 31898 h 89365"/>
              <a:gd name="connsiteX5" fmla="*/ 2371061 w 5943600"/>
              <a:gd name="connsiteY5" fmla="*/ 21265 h 89365"/>
              <a:gd name="connsiteX6" fmla="*/ 2998382 w 5943600"/>
              <a:gd name="connsiteY6" fmla="*/ 10633 h 89365"/>
              <a:gd name="connsiteX7" fmla="*/ 3242931 w 5943600"/>
              <a:gd name="connsiteY7" fmla="*/ 0 h 89365"/>
              <a:gd name="connsiteX8" fmla="*/ 3955312 w 5943600"/>
              <a:gd name="connsiteY8" fmla="*/ 10633 h 89365"/>
              <a:gd name="connsiteX9" fmla="*/ 4104168 w 5943600"/>
              <a:gd name="connsiteY9" fmla="*/ 21265 h 89365"/>
              <a:gd name="connsiteX10" fmla="*/ 4380614 w 5943600"/>
              <a:gd name="connsiteY10" fmla="*/ 31898 h 89365"/>
              <a:gd name="connsiteX11" fmla="*/ 4529470 w 5943600"/>
              <a:gd name="connsiteY11" fmla="*/ 53163 h 89365"/>
              <a:gd name="connsiteX12" fmla="*/ 4731489 w 5943600"/>
              <a:gd name="connsiteY12" fmla="*/ 63796 h 89365"/>
              <a:gd name="connsiteX13" fmla="*/ 4763386 w 5943600"/>
              <a:gd name="connsiteY13" fmla="*/ 74428 h 89365"/>
              <a:gd name="connsiteX14" fmla="*/ 5178056 w 5943600"/>
              <a:gd name="connsiteY14" fmla="*/ 74428 h 89365"/>
              <a:gd name="connsiteX15" fmla="*/ 5943600 w 5943600"/>
              <a:gd name="connsiteY15" fmla="*/ 85061 h 8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943600" h="89365">
                <a:moveTo>
                  <a:pt x="0" y="85061"/>
                </a:moveTo>
                <a:cubicBezTo>
                  <a:pt x="17721" y="81517"/>
                  <a:pt x="35631" y="78811"/>
                  <a:pt x="53163" y="74428"/>
                </a:cubicBezTo>
                <a:cubicBezTo>
                  <a:pt x="64036" y="71710"/>
                  <a:pt x="73922" y="65034"/>
                  <a:pt x="85061" y="63796"/>
                </a:cubicBezTo>
                <a:cubicBezTo>
                  <a:pt x="138016" y="57912"/>
                  <a:pt x="191452" y="57588"/>
                  <a:pt x="244549" y="53163"/>
                </a:cubicBezTo>
                <a:cubicBezTo>
                  <a:pt x="332352" y="45846"/>
                  <a:pt x="385733" y="32869"/>
                  <a:pt x="478466" y="31898"/>
                </a:cubicBezTo>
                <a:lnTo>
                  <a:pt x="2371061" y="21265"/>
                </a:lnTo>
                <a:lnTo>
                  <a:pt x="2998382" y="10633"/>
                </a:lnTo>
                <a:cubicBezTo>
                  <a:pt x="3079951" y="8644"/>
                  <a:pt x="3161338" y="0"/>
                  <a:pt x="3242931" y="0"/>
                </a:cubicBezTo>
                <a:cubicBezTo>
                  <a:pt x="3480418" y="0"/>
                  <a:pt x="3717852" y="7089"/>
                  <a:pt x="3955312" y="10633"/>
                </a:cubicBezTo>
                <a:cubicBezTo>
                  <a:pt x="4004931" y="14177"/>
                  <a:pt x="4054485" y="18781"/>
                  <a:pt x="4104168" y="21265"/>
                </a:cubicBezTo>
                <a:cubicBezTo>
                  <a:pt x="4196270" y="25870"/>
                  <a:pt x="4288556" y="26483"/>
                  <a:pt x="4380614" y="31898"/>
                </a:cubicBezTo>
                <a:cubicBezTo>
                  <a:pt x="4653381" y="47943"/>
                  <a:pt x="4312011" y="35766"/>
                  <a:pt x="4529470" y="53163"/>
                </a:cubicBezTo>
                <a:cubicBezTo>
                  <a:pt x="4596688" y="58541"/>
                  <a:pt x="4664149" y="60252"/>
                  <a:pt x="4731489" y="63796"/>
                </a:cubicBezTo>
                <a:cubicBezTo>
                  <a:pt x="4742121" y="67340"/>
                  <a:pt x="4752445" y="71997"/>
                  <a:pt x="4763386" y="74428"/>
                </a:cubicBezTo>
                <a:cubicBezTo>
                  <a:pt x="4903179" y="105493"/>
                  <a:pt x="5019604" y="79230"/>
                  <a:pt x="5178056" y="74428"/>
                </a:cubicBezTo>
                <a:lnTo>
                  <a:pt x="5943600" y="85061"/>
                </a:lnTo>
              </a:path>
            </a:pathLst>
          </a:custGeom>
          <a:noFill/>
          <a:ln w="330200">
            <a:solidFill>
              <a:srgbClr val="F9AC08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316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Respektera patientens NEJ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70324" y="1438988"/>
            <a:ext cx="7318099" cy="3062100"/>
          </a:xfrm>
        </p:spPr>
        <p:txBody>
          <a:bodyPr/>
          <a:lstStyle/>
          <a:p>
            <a:r>
              <a:rPr lang="sv-SE" dirty="0"/>
              <a:t>Juridiskt mycket starkt stöd: </a:t>
            </a:r>
          </a:p>
          <a:p>
            <a:r>
              <a:rPr lang="sv-SE" sz="2000" dirty="0"/>
              <a:t>Regeringsformen (grundlag!) 2 kap 6 §: ”Var och en är gentemot det allmänna skyddad mot påtvingat kroppsligt ingrepp”</a:t>
            </a:r>
          </a:p>
          <a:p>
            <a:r>
              <a:rPr lang="sv-SE" sz="2000" dirty="0"/>
              <a:t>HSL 5 kap 1 §: ”(vården ska) bygga på respekt för patientens självbestämmande och integritet” </a:t>
            </a:r>
          </a:p>
          <a:p>
            <a:r>
              <a:rPr lang="sv-SE" sz="2000" dirty="0" err="1"/>
              <a:t>Patientlagen</a:t>
            </a:r>
            <a:r>
              <a:rPr lang="sv-SE" sz="2000" dirty="0"/>
              <a:t> 4 kap 2 §: ”Hälso- och sjukvård får inte ges utan patientens samtycke om inte annat följer av denna eller någon annan lag”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0416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Respektera patientens NEJ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70324" y="1438988"/>
            <a:ext cx="7318099" cy="3062100"/>
          </a:xfrm>
        </p:spPr>
        <p:txBody>
          <a:bodyPr/>
          <a:lstStyle/>
          <a:p>
            <a:r>
              <a:rPr lang="sv-SE" i="1" dirty="0"/>
              <a:t>Etiskt</a:t>
            </a:r>
            <a:r>
              <a:rPr lang="sv-SE" dirty="0"/>
              <a:t> mycket starkt stöd: </a:t>
            </a:r>
          </a:p>
          <a:p>
            <a:r>
              <a:rPr lang="sv-SE" dirty="0"/>
              <a:t>Respekt för patientens autonomi (=självstyre)</a:t>
            </a:r>
          </a:p>
          <a:p>
            <a:r>
              <a:rPr lang="sv-SE" dirty="0"/>
              <a:t>”Negativ”, ”</a:t>
            </a:r>
            <a:r>
              <a:rPr lang="sv-SE" dirty="0" err="1"/>
              <a:t>assymetrisk</a:t>
            </a:r>
            <a:r>
              <a:rPr lang="sv-SE" dirty="0"/>
              <a:t>” princip</a:t>
            </a:r>
          </a:p>
          <a:p>
            <a:r>
              <a:rPr lang="sv-SE" dirty="0"/>
              <a:t>Jfr andra negativa principer!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8499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Konsekvenser av Respektera…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Vet vi vad patienten vill? </a:t>
            </a:r>
          </a:p>
          <a:p>
            <a:pPr marL="76200" indent="0">
              <a:buNone/>
            </a:pPr>
            <a:r>
              <a:rPr lang="sv-SE" dirty="0">
                <a:sym typeface="Wingdings" panose="05000000000000000000" pitchFamily="2" charset="2"/>
              </a:rPr>
              <a:t>      </a:t>
            </a:r>
            <a:r>
              <a:rPr lang="sv-SE" dirty="0"/>
              <a:t>efterforska patientens åsikt (om relevant)</a:t>
            </a:r>
          </a:p>
          <a:p>
            <a:pPr marL="76200" indent="0">
              <a:buNone/>
            </a:pPr>
            <a:r>
              <a:rPr lang="sv-SE" dirty="0">
                <a:sym typeface="Wingdings" panose="05000000000000000000" pitchFamily="2" charset="2"/>
              </a:rPr>
              <a:t>      </a:t>
            </a:r>
            <a:r>
              <a:rPr lang="sv-SE" dirty="0" err="1"/>
              <a:t>ev</a:t>
            </a:r>
            <a:r>
              <a:rPr lang="sv-SE" dirty="0"/>
              <a:t> söka fler källor till information</a:t>
            </a:r>
          </a:p>
          <a:p>
            <a:r>
              <a:rPr lang="sv-SE" dirty="0"/>
              <a:t>Vet vi att detta är patientens vilja? </a:t>
            </a:r>
          </a:p>
          <a:p>
            <a:pPr marL="76200" indent="0">
              <a:buNone/>
            </a:pPr>
            <a:r>
              <a:rPr lang="sv-SE" dirty="0">
                <a:sym typeface="Wingdings" panose="05000000000000000000" pitchFamily="2" charset="2"/>
              </a:rPr>
              <a:t>      </a:t>
            </a:r>
            <a:r>
              <a:rPr lang="sv-SE" dirty="0"/>
              <a:t>Fått adekvat info? (OBS feltolkningar!)</a:t>
            </a:r>
          </a:p>
          <a:p>
            <a:pPr marL="76200" indent="0">
              <a:buNone/>
            </a:pPr>
            <a:r>
              <a:rPr lang="sv-SE" dirty="0">
                <a:sym typeface="Wingdings" panose="05000000000000000000" pitchFamily="2" charset="2"/>
              </a:rPr>
              <a:t>      </a:t>
            </a:r>
            <a:r>
              <a:rPr lang="sv-SE" dirty="0"/>
              <a:t>I stånd att fatta detta beslut?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7022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rinculo template">
  <a:themeElements>
    <a:clrScheme name="Custom 347">
      <a:dk1>
        <a:srgbClr val="505670"/>
      </a:dk1>
      <a:lt1>
        <a:srgbClr val="FFFFFF"/>
      </a:lt1>
      <a:dk2>
        <a:srgbClr val="979CB8"/>
      </a:dk2>
      <a:lt2>
        <a:srgbClr val="EFF0F4"/>
      </a:lt2>
      <a:accent1>
        <a:srgbClr val="F9AC08"/>
      </a:accent1>
      <a:accent2>
        <a:srgbClr val="C48706"/>
      </a:accent2>
      <a:accent3>
        <a:srgbClr val="01ABCF"/>
      </a:accent3>
      <a:accent4>
        <a:srgbClr val="00839F"/>
      </a:accent4>
      <a:accent5>
        <a:srgbClr val="AACF20"/>
      </a:accent5>
      <a:accent6>
        <a:srgbClr val="EA3A68"/>
      </a:accent6>
      <a:hlink>
        <a:srgbClr val="50567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1013</Words>
  <Application>Microsoft Office PowerPoint</Application>
  <PresentationFormat>Bildspel på skärmen (16:9)</PresentationFormat>
  <Paragraphs>168</Paragraphs>
  <Slides>28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33" baseType="lpstr">
      <vt:lpstr>Varela Round</vt:lpstr>
      <vt:lpstr>Arial</vt:lpstr>
      <vt:lpstr>Shadows Into Light</vt:lpstr>
      <vt:lpstr>Wingdings</vt:lpstr>
      <vt:lpstr>Trinculo template</vt:lpstr>
      <vt:lpstr>Behandlings-begränsningar – när är det rätt att säga nej?</vt:lpstr>
      <vt:lpstr>Upplägg </vt:lpstr>
      <vt:lpstr>Introduktion</vt:lpstr>
      <vt:lpstr>Introduktion</vt:lpstr>
      <vt:lpstr>Introduktion</vt:lpstr>
      <vt:lpstr>Upplägg </vt:lpstr>
      <vt:lpstr>Respektera patientens NEJ</vt:lpstr>
      <vt:lpstr>Respektera patientens NEJ</vt:lpstr>
      <vt:lpstr>Konsekvenser av Respektera…</vt:lpstr>
      <vt:lpstr>Upplägg </vt:lpstr>
      <vt:lpstr>Ineffektiv eller alltför skadlig</vt:lpstr>
      <vt:lpstr>Ineffektiv eller alltför skadlig</vt:lpstr>
      <vt:lpstr>Konsekvenser av ineffektiv…</vt:lpstr>
      <vt:lpstr>Upplägg </vt:lpstr>
      <vt:lpstr>Ej HLR beslut är rätt då…</vt:lpstr>
      <vt:lpstr>Den komplexa frågan om effekt vid HLR </vt:lpstr>
      <vt:lpstr>Ej HLR sammanfattning</vt:lpstr>
      <vt:lpstr>Ej HLR sammanfattning (forts)</vt:lpstr>
      <vt:lpstr>Upplägg </vt:lpstr>
      <vt:lpstr>Samtal</vt:lpstr>
      <vt:lpstr>Planering</vt:lpstr>
      <vt:lpstr>Dokumentation</vt:lpstr>
      <vt:lpstr>Upplägg </vt:lpstr>
      <vt:lpstr>Sammanfattning</vt:lpstr>
      <vt:lpstr>Sammanfattning</vt:lpstr>
      <vt:lpstr>Diskussion</vt:lpstr>
      <vt:lpstr>PowerPoint-presentation</vt:lpstr>
      <vt:lpstr>Tack!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Autonomi i palliativ-vård</dc:title>
  <dc:creator>Björk Joar SHV medklin läk Växjö</dc:creator>
  <cp:lastModifiedBy>Björk Joar SHV onkologkliniken läk</cp:lastModifiedBy>
  <cp:revision>143</cp:revision>
  <dcterms:modified xsi:type="dcterms:W3CDTF">2021-04-06T11:47:45Z</dcterms:modified>
</cp:coreProperties>
</file>