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305" r:id="rId3"/>
    <p:sldId id="259" r:id="rId4"/>
    <p:sldId id="325" r:id="rId5"/>
    <p:sldId id="333" r:id="rId6"/>
    <p:sldId id="324" r:id="rId7"/>
    <p:sldId id="332" r:id="rId8"/>
    <p:sldId id="331" r:id="rId9"/>
    <p:sldId id="306" r:id="rId10"/>
    <p:sldId id="327" r:id="rId11"/>
    <p:sldId id="328" r:id="rId12"/>
    <p:sldId id="329" r:id="rId13"/>
    <p:sldId id="315" r:id="rId14"/>
    <p:sldId id="330" r:id="rId15"/>
    <p:sldId id="317" r:id="rId16"/>
    <p:sldId id="316" r:id="rId17"/>
    <p:sldId id="318" r:id="rId18"/>
    <p:sldId id="326" r:id="rId19"/>
    <p:sldId id="321" r:id="rId20"/>
    <p:sldId id="279" r:id="rId21"/>
  </p:sldIdLst>
  <p:sldSz cx="9144000" cy="5143500" type="screen16x9"/>
  <p:notesSz cx="6858000" cy="9144000"/>
  <p:embeddedFontLst>
    <p:embeddedFont>
      <p:font typeface="Oswald" panose="020B0604020202020204" charset="0"/>
      <p:regular r:id="rId23"/>
      <p:bold r:id="rId24"/>
    </p:embeddedFont>
    <p:embeddedFont>
      <p:font typeface="Tino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AE188D-3884-4BFA-9F0A-C83713B8CDD4}">
  <a:tblStyle styleId="{A2AE188D-3884-4BFA-9F0A-C83713B8CD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895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6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07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719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61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7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81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02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42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41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02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wline.se/answers/varddirektiv-juridiskt-bindande-delaktighet-i-vard-narstaend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oar.bjork@kronoberg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835360" y="1918588"/>
            <a:ext cx="655306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FÖRHANDSDIREKTIV</a:t>
            </a:r>
            <a:endParaRPr dirty="0"/>
          </a:p>
        </p:txBody>
      </p:sp>
      <p:sp>
        <p:nvSpPr>
          <p:cNvPr id="3" name="Google Shape;80;p15"/>
          <p:cNvSpPr txBox="1">
            <a:spLocks/>
          </p:cNvSpPr>
          <p:nvPr/>
        </p:nvSpPr>
        <p:spPr>
          <a:xfrm>
            <a:off x="1907704" y="3147814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7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Medicin-etiska</a:t>
            </a:r>
            <a:r>
              <a:rPr lang="en-US" sz="17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7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perspektiv</a:t>
            </a:r>
            <a:endParaRPr lang="en-US" sz="1700" i="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700" i="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3"/>
            <a:r>
              <a:rPr lang="en-US" sz="17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				JOAR BJÖRK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VILKET PROBLEM VILL MAN LÖSA?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/>
              <a:t>Ur patientperspektiv: jag vill bestämma över min egen vård medan jag kan</a:t>
            </a:r>
          </a:p>
          <a:p>
            <a:pPr>
              <a:spcBef>
                <a:spcPts val="0"/>
              </a:spcBef>
            </a:pPr>
            <a:r>
              <a:rPr lang="sv-SE" dirty="0"/>
              <a:t>Ur sjukvårdsperspektiv: beslut måste fattas – önskvärt att de blir i enlighet med patientens vilja</a:t>
            </a:r>
          </a:p>
          <a:p>
            <a:pPr>
              <a:spcBef>
                <a:spcPts val="0"/>
              </a:spcBef>
            </a:pPr>
            <a:r>
              <a:rPr lang="sv-SE" dirty="0"/>
              <a:t>Ur ”etiskt perspektiv”: stödja </a:t>
            </a:r>
            <a:r>
              <a:rPr lang="sv-SE" i="1" dirty="0"/>
              <a:t>människans</a:t>
            </a:r>
            <a:r>
              <a:rPr lang="sv-SE" dirty="0"/>
              <a:t> autonomi visavi sjukvården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7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SVÅRI</a:t>
            </a:r>
            <a:r>
              <a:rPr lang="sv-SE" dirty="0"/>
              <a:t>GHETER</a:t>
            </a:r>
            <a:r>
              <a:rPr lang="en" dirty="0"/>
              <a:t>?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Bara kalas – eller…? </a:t>
            </a:r>
          </a:p>
        </p:txBody>
      </p:sp>
    </p:spTree>
    <p:extLst>
      <p:ext uri="{BB962C8B-B14F-4D97-AF65-F5344CB8AC3E}">
        <p14:creationId xmlns:p14="http://schemas.microsoft.com/office/powerpoint/2010/main" val="406346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MÖJLIGA PROBLEM?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>
              <a:spcBef>
                <a:spcPts val="0"/>
              </a:spcBef>
              <a:buAutoNum type="arabicPeriod"/>
            </a:pPr>
            <a:r>
              <a:rPr lang="sv-SE" sz="2300" dirty="0"/>
              <a:t>Autonomiproblem 1: vet du vad du kommer att vilja? </a:t>
            </a:r>
            <a:br>
              <a:rPr lang="sv-SE" sz="2300" dirty="0"/>
            </a:br>
            <a:r>
              <a:rPr lang="sv-SE" sz="2300" dirty="0"/>
              <a:t>(autonomi handlar om </a:t>
            </a:r>
            <a:r>
              <a:rPr lang="sv-SE" sz="2300" i="1" dirty="0"/>
              <a:t>en viss sorts </a:t>
            </a:r>
            <a:r>
              <a:rPr lang="sv-SE" sz="2300" dirty="0"/>
              <a:t>viljeyttringar)</a:t>
            </a:r>
          </a:p>
          <a:p>
            <a:pPr marL="577850" indent="-514350">
              <a:spcBef>
                <a:spcPts val="0"/>
              </a:spcBef>
              <a:buAutoNum type="arabicPeriod"/>
            </a:pPr>
            <a:r>
              <a:rPr lang="sv-SE" sz="2300" dirty="0"/>
              <a:t>Autonomiproblem 2: ger testamentet tillräcklig vägledning? (=vet vi vad du vill(e)?)</a:t>
            </a:r>
          </a:p>
          <a:p>
            <a:pPr marL="577850" indent="-514350">
              <a:spcBef>
                <a:spcPts val="0"/>
              </a:spcBef>
              <a:buAutoNum type="arabicPeriod"/>
            </a:pPr>
            <a:r>
              <a:rPr lang="sv-SE" sz="2300" dirty="0"/>
              <a:t>Autonomiproblem 3: vem bestämmer över vem? </a:t>
            </a:r>
          </a:p>
          <a:p>
            <a:pPr marL="577850" indent="-514350">
              <a:spcBef>
                <a:spcPts val="0"/>
              </a:spcBef>
              <a:buAutoNum type="arabicPeriod"/>
            </a:pPr>
            <a:r>
              <a:rPr lang="sv-SE" sz="2300" dirty="0"/>
              <a:t>Pragmatiskt problem: hur länge håller ett direktiv?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46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9;p22" descr="birds.jpg"/>
          <p:cNvPicPr preferRelativeResize="0"/>
          <p:nvPr/>
        </p:nvPicPr>
        <p:blipFill rotWithShape="1">
          <a:blip r:embed="rId3">
            <a:alphaModFix/>
          </a:blip>
          <a:srcRect t="17942" b="3292"/>
          <a:stretch/>
        </p:blipFill>
        <p:spPr>
          <a:xfrm>
            <a:off x="1187624" y="483518"/>
            <a:ext cx="734481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DISKUSSION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Hur bör vi göra? Vilken ståndpunkt väger tyngst?</a:t>
            </a:r>
          </a:p>
        </p:txBody>
      </p:sp>
    </p:spTree>
    <p:extLst>
      <p:ext uri="{BB962C8B-B14F-4D97-AF65-F5344CB8AC3E}">
        <p14:creationId xmlns:p14="http://schemas.microsoft.com/office/powerpoint/2010/main" val="378564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DISKUSSION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>
              <a:spcBef>
                <a:spcPts val="0"/>
              </a:spcBef>
              <a:buAutoNum type="arabicPeriod"/>
            </a:pPr>
            <a:r>
              <a:rPr lang="sv-SE" dirty="0"/>
              <a:t>Har ni varit i någon situation där dessa frågor aktualiserats? Vilka slutsatser drog ni?</a:t>
            </a:r>
          </a:p>
          <a:p>
            <a:pPr marL="577850" indent="-514350">
              <a:spcBef>
                <a:spcPts val="0"/>
              </a:spcBef>
              <a:buAutoNum type="arabicPeriod"/>
            </a:pPr>
            <a:r>
              <a:rPr lang="sv-SE" dirty="0"/>
              <a:t>Vilken person/situation skulle dessa förslag </a:t>
            </a:r>
            <a:r>
              <a:rPr lang="sv-SE" i="1" dirty="0"/>
              <a:t>bäst</a:t>
            </a:r>
            <a:r>
              <a:rPr lang="sv-SE" dirty="0"/>
              <a:t> hjälpa/avhjälpa?</a:t>
            </a:r>
          </a:p>
          <a:p>
            <a:pPr marL="577850" indent="-514350">
              <a:spcBef>
                <a:spcPts val="0"/>
              </a:spcBef>
              <a:buAutoNum type="arabicPeriod"/>
            </a:pPr>
            <a:r>
              <a:rPr lang="sv-SE" dirty="0"/>
              <a:t>I vilken situation skulle det kunna bli riktigt otrevligt? 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14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MIN KOMMENTAR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sv-SE" dirty="0"/>
              <a:t>Vilken roll spelar stigma mot demens/dementa i detta? 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sv-SE" dirty="0"/>
              <a:t>Stor </a:t>
            </a:r>
            <a:r>
              <a:rPr lang="sv-SE" i="1" dirty="0"/>
              <a:t>etisk </a:t>
            </a:r>
            <a:r>
              <a:rPr lang="sv-SE" dirty="0"/>
              <a:t>skillnad beroende på medicinsk kontext och beslutets innehåll!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6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SAMMANFATTNING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58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SAMMANFATTNING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sv-SE" sz="2000" dirty="0"/>
              <a:t>”Poängen” med vårddirektiv är att stärka (en viss sorts) autonomi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sv-SE" sz="2000" dirty="0"/>
              <a:t>”Tomt direktiv”-problemet kan undvikas genom noggrant samtal med vården i samband med beslutets formulering!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sv-SE" sz="2000" dirty="0"/>
              <a:t>I bakgrunden lurar frågan om </a:t>
            </a:r>
            <a:r>
              <a:rPr lang="sv-SE" sz="2000" i="1" dirty="0"/>
              <a:t>vems autonomi som ska styra</a:t>
            </a:r>
            <a:r>
              <a:rPr lang="sv-SE" sz="2000" dirty="0"/>
              <a:t>?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sv-SE" sz="2000" dirty="0"/>
              <a:t>En fråga på frammarsch!</a:t>
            </a:r>
            <a:endParaRPr sz="20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8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KÄLLOR I URVAL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sz="1000" dirty="0" err="1"/>
              <a:t>Gillon</a:t>
            </a:r>
            <a:r>
              <a:rPr lang="sv-SE" sz="1000" dirty="0"/>
              <a:t>, </a:t>
            </a:r>
            <a:r>
              <a:rPr lang="sv-SE" sz="1000" dirty="0" err="1"/>
              <a:t>Raanan</a:t>
            </a:r>
            <a:r>
              <a:rPr lang="sv-SE" sz="1000" dirty="0"/>
              <a:t>. "Medical </a:t>
            </a:r>
            <a:r>
              <a:rPr lang="sv-SE" sz="1000" dirty="0" err="1"/>
              <a:t>ethics</a:t>
            </a:r>
            <a:r>
              <a:rPr lang="sv-SE" sz="1000" dirty="0"/>
              <a:t>: </a:t>
            </a:r>
            <a:r>
              <a:rPr lang="sv-SE" sz="1000" dirty="0" err="1"/>
              <a:t>four</a:t>
            </a:r>
            <a:r>
              <a:rPr lang="sv-SE" sz="1000" dirty="0"/>
              <a:t> </a:t>
            </a:r>
            <a:r>
              <a:rPr lang="sv-SE" sz="1000" dirty="0" err="1"/>
              <a:t>principles</a:t>
            </a:r>
            <a:r>
              <a:rPr lang="sv-SE" sz="1000" dirty="0"/>
              <a:t> plus attention to </a:t>
            </a:r>
            <a:r>
              <a:rPr lang="sv-SE" sz="1000" dirty="0" err="1"/>
              <a:t>scope</a:t>
            </a:r>
            <a:r>
              <a:rPr lang="sv-SE" sz="1000" dirty="0"/>
              <a:t>." </a:t>
            </a:r>
            <a:r>
              <a:rPr lang="sv-SE" sz="1000" i="1" dirty="0" err="1"/>
              <a:t>Bmj</a:t>
            </a:r>
            <a:r>
              <a:rPr lang="sv-SE" sz="1000" dirty="0"/>
              <a:t> 309.6948 (1994): 184.</a:t>
            </a:r>
          </a:p>
          <a:p>
            <a:pPr lvl="0"/>
            <a:r>
              <a:rPr lang="sv-SE" sz="1000" dirty="0">
                <a:hlinkClick r:id="rId3"/>
              </a:rPr>
              <a:t>https://lawline.se/answers/varddirektiv-juridiskt-bindande-delaktighet-i-vard-narstaende</a:t>
            </a:r>
            <a:endParaRPr lang="sv-SE" sz="1000" dirty="0"/>
          </a:p>
          <a:p>
            <a:pPr lvl="0"/>
            <a:r>
              <a:rPr lang="sv-SE" sz="1000" dirty="0"/>
              <a:t>SOU 2015:80 Stöd och hjälp till vuxna vid ställningstaganden till vård, omsorg och forskning</a:t>
            </a:r>
          </a:p>
          <a:p>
            <a:pPr lvl="0"/>
            <a:r>
              <a:rPr lang="sv-SE" sz="1000" dirty="0"/>
              <a:t>SMER 2019-11-21: Skrivelse gällande patienter med bristande beslutsförmåga i hälso- och sjukvården</a:t>
            </a:r>
          </a:p>
          <a:p>
            <a:pPr lvl="0"/>
            <a:r>
              <a:rPr lang="sv-SE" sz="1000" dirty="0"/>
              <a:t>Westerholm Barbro: Beslut om »framtidsfullmakter« får inte dröja (Läkartidningen 2015;112:DMR6 )</a:t>
            </a:r>
          </a:p>
          <a:p>
            <a:pPr lvl="0"/>
            <a:endParaRPr lang="sv-SE" sz="1000" dirty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90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ctrTitle" idx="4294967295"/>
          </p:nvPr>
        </p:nvSpPr>
        <p:spPr>
          <a:xfrm>
            <a:off x="1763688" y="2283718"/>
            <a:ext cx="611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5000" b="0" dirty="0"/>
              <a:t>Tanka</a:t>
            </a:r>
            <a:r>
              <a:rPr lang="en" sz="5000" b="0" dirty="0"/>
              <a:t>r, </a:t>
            </a:r>
            <a:br>
              <a:rPr lang="en" sz="5000" b="0" dirty="0"/>
            </a:br>
            <a:r>
              <a:rPr lang="en" sz="5000" b="0" dirty="0"/>
              <a:t>protester, </a:t>
            </a:r>
            <a:br>
              <a:rPr lang="en" sz="5000" b="0" dirty="0"/>
            </a:br>
            <a:r>
              <a:rPr lang="en" sz="5000" b="0" dirty="0"/>
              <a:t>kommentarer?</a:t>
            </a:r>
            <a:endParaRPr sz="5000" b="0"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87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FÖR </a:t>
            </a:r>
            <a:r>
              <a:rPr lang="sv-SE" dirty="0"/>
              <a:t>FÖRELÄSNINGEN</a:t>
            </a:r>
            <a:endParaRPr dirty="0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1556174" y="1419655"/>
            <a:ext cx="4239962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dirty="0"/>
              <a:t>1 </a:t>
            </a:r>
            <a:r>
              <a:rPr lang="sv-SE" sz="2200" b="1" dirty="0"/>
              <a:t>Vadå?</a:t>
            </a:r>
            <a:endParaRPr lang="en" sz="2200" b="1" dirty="0"/>
          </a:p>
          <a:p>
            <a:pPr marL="0" indent="0">
              <a:buNone/>
            </a:pPr>
            <a:r>
              <a:rPr lang="sv-SE" sz="2200" b="1" dirty="0"/>
              <a:t>2 Fördelar?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200" b="1" dirty="0"/>
              <a:t>3 Svårigheter?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200" b="1" dirty="0"/>
              <a:t>4 Diskussion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200" b="1" dirty="0"/>
              <a:t>5 Sammanfattning</a:t>
            </a:r>
            <a:endParaRPr sz="2200" b="1" dirty="0"/>
          </a:p>
        </p:txBody>
      </p:sp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12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TACK!</a:t>
            </a:r>
            <a:endParaRPr sz="60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dirty="0"/>
              <a:t>             </a:t>
            </a:r>
            <a:r>
              <a:rPr lang="sv-SE" sz="1800" dirty="0">
                <a:hlinkClick r:id="rId4"/>
              </a:rPr>
              <a:t>j</a:t>
            </a:r>
            <a:r>
              <a:rPr lang="en" sz="1800" dirty="0">
                <a:hlinkClick r:id="rId4"/>
              </a:rPr>
              <a:t>oar.bjork@kronoberg.se</a:t>
            </a: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 dirty="0"/>
              <a:t>(</a:t>
            </a:r>
            <a:r>
              <a:rPr lang="sv-SE" sz="800" b="1" dirty="0"/>
              <a:t>Powerpointmallar och bilder kommer från </a:t>
            </a:r>
            <a:r>
              <a:rPr lang="en" sz="800" b="1" dirty="0"/>
              <a:t>www.slidescarnival.com)</a:t>
            </a:r>
            <a:endParaRPr sz="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VADÅ?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Livstestamente, framtidsfullmakt, vårddirektiv – vad är det?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LIVSTESTAMENTE / FRAMTIDSFULLMAKT/DIREKTIV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4" y="1378821"/>
            <a:ext cx="6760241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/>
              <a:t>Olika tekniska lösningar, olika namn</a:t>
            </a:r>
          </a:p>
          <a:p>
            <a:pPr>
              <a:spcBef>
                <a:spcPts val="0"/>
              </a:spcBef>
            </a:pPr>
            <a:r>
              <a:rPr lang="sv-SE" dirty="0"/>
              <a:t>En person som har beslutskompetens fattar beslut för att vägleda vården i den händelse att hen förlorar beslutskompetens – som ska styra ”över” </a:t>
            </a:r>
            <a:r>
              <a:rPr lang="sv-SE" dirty="0" err="1"/>
              <a:t>ev</a:t>
            </a:r>
            <a:r>
              <a:rPr lang="sv-SE" dirty="0"/>
              <a:t> framtida viljeyttringar!</a:t>
            </a:r>
          </a:p>
          <a:p>
            <a:pPr>
              <a:spcBef>
                <a:spcPts val="0"/>
              </a:spcBef>
            </a:pPr>
            <a:r>
              <a:rPr lang="sv-SE" dirty="0"/>
              <a:t>Olika situationer - frisk 60-åring; </a:t>
            </a:r>
            <a:r>
              <a:rPr lang="sv-SE" dirty="0" err="1"/>
              <a:t>pat</a:t>
            </a:r>
            <a:r>
              <a:rPr lang="sv-SE" dirty="0"/>
              <a:t> med begynnande demens; ej HLR?; inför </a:t>
            </a:r>
            <a:r>
              <a:rPr lang="sv-SE" dirty="0" err="1"/>
              <a:t>op</a:t>
            </a:r>
            <a:r>
              <a:rPr lang="sv-SE" dirty="0"/>
              <a:t> </a:t>
            </a:r>
            <a:r>
              <a:rPr lang="sv-SE" dirty="0" err="1"/>
              <a:t>etc</a:t>
            </a:r>
            <a:r>
              <a:rPr lang="sv-SE" dirty="0"/>
              <a:t>…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1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TRE HUVUDKATEGORIER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4" y="1378821"/>
            <a:ext cx="6760241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/>
              <a:t>Enstaka åsikter, tex ”jag vill inte bli en grönsak!</a:t>
            </a:r>
          </a:p>
          <a:p>
            <a:pPr>
              <a:spcBef>
                <a:spcPts val="0"/>
              </a:spcBef>
            </a:pPr>
            <a:r>
              <a:rPr lang="sv-SE" dirty="0"/>
              <a:t>”Livstestamente (styrt eller fritt) </a:t>
            </a:r>
          </a:p>
          <a:p>
            <a:pPr>
              <a:spcBef>
                <a:spcPts val="0"/>
              </a:spcBef>
            </a:pPr>
            <a:r>
              <a:rPr lang="sv-SE" dirty="0"/>
              <a:t>”Legal </a:t>
            </a:r>
            <a:r>
              <a:rPr lang="sv-SE" dirty="0" err="1"/>
              <a:t>custodian</a:t>
            </a:r>
            <a:r>
              <a:rPr lang="sv-SE" dirty="0"/>
              <a:t>”; ”Durable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attorney</a:t>
            </a:r>
            <a:r>
              <a:rPr lang="sv-SE" dirty="0"/>
              <a:t>”; - ”företrädare”?</a:t>
            </a:r>
          </a:p>
          <a:p>
            <a:pPr>
              <a:spcBef>
                <a:spcPts val="0"/>
              </a:spcBef>
            </a:pPr>
            <a:r>
              <a:rPr lang="sv-SE" i="1" dirty="0"/>
              <a:t>Inte: </a:t>
            </a:r>
            <a:r>
              <a:rPr lang="sv-SE" dirty="0"/>
              <a:t>”framtidsfullmakt”!</a:t>
            </a:r>
            <a:endParaRPr lang="sv-SE" i="1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1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VAD SÄGER LAGEN? 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4" y="1378821"/>
            <a:ext cx="6760241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/>
              <a:t>I princip </a:t>
            </a:r>
            <a:r>
              <a:rPr lang="sv-SE" i="1" dirty="0"/>
              <a:t>inget</a:t>
            </a:r>
            <a:r>
              <a:rPr lang="sv-SE" dirty="0"/>
              <a:t> lagstöd för medicinska beslut mot patients vilja (utanför tvångslagarna) </a:t>
            </a:r>
          </a:p>
          <a:p>
            <a:pPr>
              <a:spcBef>
                <a:spcPts val="0"/>
              </a:spcBef>
            </a:pPr>
            <a:r>
              <a:rPr lang="sv-SE" dirty="0"/>
              <a:t>Indirekt inget lagstöd för </a:t>
            </a:r>
            <a:r>
              <a:rPr lang="sv-SE" i="1" dirty="0"/>
              <a:t>överenskommet</a:t>
            </a:r>
            <a:r>
              <a:rPr lang="sv-SE" dirty="0"/>
              <a:t> beslut mot patientens vilja</a:t>
            </a:r>
          </a:p>
          <a:p>
            <a:pPr>
              <a:spcBef>
                <a:spcPts val="0"/>
              </a:spcBef>
            </a:pPr>
            <a:r>
              <a:rPr lang="sv-SE" dirty="0"/>
              <a:t>Tidigare framförda ställningstaganden ”ingår i bedömningen” av frågan om patienten skulle ha samtyckt till den aktuella vårdåtgärden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4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ALLTSÅ: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sz="2400" dirty="0"/>
              <a:t>Patienten vill idag det hon ville igår – inga problem, vårddirektiv behövs ej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Patienten vill idag inget men vi vet vad hon ville igår – </a:t>
            </a:r>
            <a:r>
              <a:rPr lang="sv-SE" sz="2400" i="1" dirty="0"/>
              <a:t>vårddirektiv löser problemet!</a:t>
            </a:r>
            <a:endParaRPr lang="sv-SE" sz="2400" dirty="0"/>
          </a:p>
          <a:p>
            <a:pPr>
              <a:spcBef>
                <a:spcPts val="0"/>
              </a:spcBef>
            </a:pPr>
            <a:r>
              <a:rPr lang="sv-SE" sz="2400" dirty="0"/>
              <a:t>Patienten vill idag inget och vi vet inte vad hon ville igår – ”best interests”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Patienten vill idag något annat än hon ville igår – konflikt som ej löses av </a:t>
            </a:r>
            <a:r>
              <a:rPr lang="sv-SE" sz="2400"/>
              <a:t>vårddirektiv (i </a:t>
            </a:r>
            <a:r>
              <a:rPr lang="sv-SE" sz="2400" dirty="0" err="1"/>
              <a:t>Sv</a:t>
            </a:r>
            <a:r>
              <a:rPr lang="sv-SE" sz="2400" dirty="0"/>
              <a:t>)!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0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OMVÄRLDSBEVAKNING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/>
              <a:t>Juridiskt bindande i Danmark, Tyskland </a:t>
            </a:r>
            <a:r>
              <a:rPr lang="sv-SE" dirty="0" err="1"/>
              <a:t>mfl</a:t>
            </a:r>
            <a:r>
              <a:rPr lang="sv-SE" dirty="0"/>
              <a:t> länder</a:t>
            </a:r>
          </a:p>
          <a:p>
            <a:pPr>
              <a:spcBef>
                <a:spcPts val="0"/>
              </a:spcBef>
            </a:pPr>
            <a:r>
              <a:rPr lang="sv-SE" dirty="0"/>
              <a:t>Flertalet motioner i Sverige </a:t>
            </a:r>
            <a:br>
              <a:rPr lang="sv-SE" dirty="0"/>
            </a:br>
            <a:r>
              <a:rPr lang="sv-SE" dirty="0"/>
              <a:t>(skrivelse SMER nov 2019)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73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FÖRDELAR?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Varför förespråkar vissa vårddirektiv?</a:t>
            </a:r>
          </a:p>
        </p:txBody>
      </p:sp>
    </p:spTree>
    <p:extLst>
      <p:ext uri="{BB962C8B-B14F-4D97-AF65-F5344CB8AC3E}">
        <p14:creationId xmlns:p14="http://schemas.microsoft.com/office/powerpoint/2010/main" val="117181939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652</Words>
  <Application>Microsoft Office PowerPoint</Application>
  <PresentationFormat>Bildspel på skärmen (16:9)</PresentationFormat>
  <Paragraphs>98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Tinos</vt:lpstr>
      <vt:lpstr>Oswald</vt:lpstr>
      <vt:lpstr>Arial</vt:lpstr>
      <vt:lpstr>Wingdings</vt:lpstr>
      <vt:lpstr>Quintus template</vt:lpstr>
      <vt:lpstr>FÖRHANDSDIREKTIV</vt:lpstr>
      <vt:lpstr>PLAN FÖR FÖRELÄSNINGEN</vt:lpstr>
      <vt:lpstr>1. VADÅ?</vt:lpstr>
      <vt:lpstr>LIVSTESTAMENTE / FRAMTIDSFULLMAKT/DIREKTIV</vt:lpstr>
      <vt:lpstr>TRE HUVUDKATEGORIER</vt:lpstr>
      <vt:lpstr>VAD SÄGER LAGEN? </vt:lpstr>
      <vt:lpstr>ALLTSÅ:</vt:lpstr>
      <vt:lpstr>OMVÄRLDSBEVAKNING</vt:lpstr>
      <vt:lpstr>2. FÖRDELAR?</vt:lpstr>
      <vt:lpstr>VILKET PROBLEM VILL MAN LÖSA?</vt:lpstr>
      <vt:lpstr>3. SVÅRIGHETER?</vt:lpstr>
      <vt:lpstr>MÖJLIGA PROBLEM?</vt:lpstr>
      <vt:lpstr>4. DISKUSSION</vt:lpstr>
      <vt:lpstr>DISKUSSION</vt:lpstr>
      <vt:lpstr>MIN KOMMENTAR</vt:lpstr>
      <vt:lpstr>6. SAMMANFATTNING</vt:lpstr>
      <vt:lpstr>SAMMANFATTNING</vt:lpstr>
      <vt:lpstr>KÄLLOR I URVAL</vt:lpstr>
      <vt:lpstr>Tankar,  protester,  kommentarer?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TVÅNG I DEN SOMATISKA VÅRDEN</dc:title>
  <dc:creator>Björk Joar SHV medklin läk Växjö</dc:creator>
  <cp:lastModifiedBy>Björk Joar SHV onkologkliniken läk</cp:lastModifiedBy>
  <cp:revision>38</cp:revision>
  <dcterms:modified xsi:type="dcterms:W3CDTF">2021-04-06T11:42:25Z</dcterms:modified>
</cp:coreProperties>
</file>