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669" r:id="rId3"/>
  </p:sldMasterIdLst>
  <p:notesMasterIdLst>
    <p:notesMasterId r:id="rId25"/>
  </p:notesMasterIdLst>
  <p:sldIdLst>
    <p:sldId id="256" r:id="rId4"/>
    <p:sldId id="439" r:id="rId5"/>
    <p:sldId id="442" r:id="rId6"/>
    <p:sldId id="389" r:id="rId7"/>
    <p:sldId id="423" r:id="rId8"/>
    <p:sldId id="424" r:id="rId9"/>
    <p:sldId id="425" r:id="rId10"/>
    <p:sldId id="440" r:id="rId11"/>
    <p:sldId id="426" r:id="rId12"/>
    <p:sldId id="427" r:id="rId13"/>
    <p:sldId id="428" r:id="rId14"/>
    <p:sldId id="429" r:id="rId15"/>
    <p:sldId id="430" r:id="rId16"/>
    <p:sldId id="431" r:id="rId17"/>
    <p:sldId id="432" r:id="rId18"/>
    <p:sldId id="421" r:id="rId19"/>
    <p:sldId id="420" r:id="rId20"/>
    <p:sldId id="434" r:id="rId21"/>
    <p:sldId id="437" r:id="rId22"/>
    <p:sldId id="383" r:id="rId23"/>
    <p:sldId id="382" r:id="rId24"/>
  </p:sldIdLst>
  <p:sldSz cx="9144000" cy="5143500" type="screen16x9"/>
  <p:notesSz cx="6858000" cy="9144000"/>
  <p:embeddedFontLst>
    <p:embeddedFont>
      <p:font typeface="Cavolini" panose="03000502040302020204" pitchFamily="66" charset="0"/>
      <p:regular r:id="rId26"/>
      <p:bold r:id="rId27"/>
      <p:italic r:id="rId28"/>
      <p:boldItalic r:id="rId29"/>
    </p:embeddedFont>
    <p:embeddedFont>
      <p:font typeface="Merriweather" panose="020B0604020202020204" charset="0"/>
      <p:regular r:id="rId30"/>
      <p:bold r:id="rId31"/>
      <p:italic r:id="rId32"/>
      <p:boldItalic r:id="rId33"/>
    </p:embeddedFont>
    <p:embeddedFont>
      <p:font typeface="Montserrat" panose="020B0604020202020204" charset="0"/>
      <p:regular r:id="rId34"/>
      <p:bold r:id="rId35"/>
      <p:italic r:id="rId36"/>
      <p:boldItalic r:id="rId37"/>
    </p:embeddedFont>
    <p:embeddedFont>
      <p:font typeface="PT Serif" panose="020B0604020202020204" charset="0"/>
      <p:regular r:id="rId38"/>
      <p:bold r:id="rId39"/>
      <p:italic r:id="rId40"/>
      <p:boldItalic r:id="rId41"/>
    </p:embeddedFont>
    <p:embeddedFont>
      <p:font typeface="Raleway" panose="020B0604020202020204" charset="0"/>
      <p:regular r:id="rId42"/>
      <p:bold r:id="rId43"/>
      <p:italic r:id="rId44"/>
      <p:boldItalic r:id="rId45"/>
    </p:embeddedFont>
    <p:embeddedFont>
      <p:font typeface="Segoe Script" panose="030B0504020000000003" pitchFamily="66"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0"/>
    <a:srgbClr val="A81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549DDB-E4F5-4AB3-A856-41913B896397}">
  <a:tblStyle styleId="{BD549DDB-E4F5-4AB3-A856-41913B8963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4580" autoAdjust="0"/>
  </p:normalViewPr>
  <p:slideViewPr>
    <p:cSldViewPr snapToGrid="0">
      <p:cViewPr varScale="1">
        <p:scale>
          <a:sx n="143" d="100"/>
          <a:sy n="143" d="100"/>
        </p:scale>
        <p:origin x="65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37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77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03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25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0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50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0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4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42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13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91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29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44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7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98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36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98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74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50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49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03500" y="1786850"/>
            <a:ext cx="5337000" cy="15699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944450" y="1831388"/>
            <a:ext cx="5255100" cy="1480800"/>
          </a:xfrm>
          <a:prstGeom prst="rect">
            <a:avLst/>
          </a:prstGeom>
          <a:solidFill>
            <a:srgbClr val="222222"/>
          </a:solidFill>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34275" y="1839413"/>
            <a:ext cx="78888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cxnSp>
        <p:nvCxnSpPr>
          <p:cNvPr id="11" name="Google Shape;11;p2"/>
          <p:cNvCxnSpPr/>
          <p:nvPr/>
        </p:nvCxnSpPr>
        <p:spPr>
          <a:xfrm rot="10800000">
            <a:off x="2588100" y="3488719"/>
            <a:ext cx="3967800" cy="0"/>
          </a:xfrm>
          <a:prstGeom prst="straightConnector1">
            <a:avLst/>
          </a:prstGeom>
          <a:noFill/>
          <a:ln w="9525" cap="flat" cmpd="sng">
            <a:solidFill>
              <a:schemeClr val="lt1"/>
            </a:solidFill>
            <a:prstDash val="solid"/>
            <a:round/>
            <a:headEnd type="oval" w="med" len="med"/>
            <a:tailEnd type="oval" w="med" len="med"/>
          </a:ln>
        </p:spPr>
      </p:cxnSp>
    </p:spTree>
    <p:extLst>
      <p:ext uri="{BB962C8B-B14F-4D97-AF65-F5344CB8AC3E}">
        <p14:creationId xmlns:p14="http://schemas.microsoft.com/office/powerpoint/2010/main" val="10000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600500" y="2040544"/>
            <a:ext cx="58578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36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2600400" y="3182963"/>
            <a:ext cx="5857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i="1">
                <a:solidFill>
                  <a:schemeClr val="accent1"/>
                </a:solidFill>
              </a:defRPr>
            </a:lvl1pPr>
            <a:lvl2pPr lvl="1" rtl="0">
              <a:spcBef>
                <a:spcPts val="0"/>
              </a:spcBef>
              <a:spcAft>
                <a:spcPts val="0"/>
              </a:spcAft>
              <a:buClr>
                <a:schemeClr val="accent1"/>
              </a:buClr>
              <a:buSzPts val="2400"/>
              <a:buNone/>
              <a:defRPr i="1">
                <a:solidFill>
                  <a:schemeClr val="accent1"/>
                </a:solidFill>
              </a:defRPr>
            </a:lvl2pPr>
            <a:lvl3pPr lvl="2" rtl="0">
              <a:spcBef>
                <a:spcPts val="0"/>
              </a:spcBef>
              <a:spcAft>
                <a:spcPts val="0"/>
              </a:spcAft>
              <a:buClr>
                <a:schemeClr val="accent1"/>
              </a:buClr>
              <a:buSzPts val="2400"/>
              <a:buNone/>
              <a:defRPr i="1">
                <a:solidFill>
                  <a:schemeClr val="accent1"/>
                </a:solidFill>
              </a:defRPr>
            </a:lvl3pPr>
            <a:lvl4pPr lvl="3" rtl="0">
              <a:spcBef>
                <a:spcPts val="0"/>
              </a:spcBef>
              <a:spcAft>
                <a:spcPts val="0"/>
              </a:spcAft>
              <a:buClr>
                <a:schemeClr val="accent1"/>
              </a:buClr>
              <a:buSzPts val="2400"/>
              <a:buNone/>
              <a:defRPr sz="2400" i="1">
                <a:solidFill>
                  <a:schemeClr val="accent1"/>
                </a:solidFill>
              </a:defRPr>
            </a:lvl4pPr>
            <a:lvl5pPr lvl="4" rtl="0">
              <a:spcBef>
                <a:spcPts val="0"/>
              </a:spcBef>
              <a:spcAft>
                <a:spcPts val="0"/>
              </a:spcAft>
              <a:buClr>
                <a:schemeClr val="accent1"/>
              </a:buClr>
              <a:buSzPts val="2400"/>
              <a:buNone/>
              <a:defRPr sz="2400" i="1">
                <a:solidFill>
                  <a:schemeClr val="accent1"/>
                </a:solidFill>
              </a:defRPr>
            </a:lvl5pPr>
            <a:lvl6pPr lvl="5" rtl="0">
              <a:spcBef>
                <a:spcPts val="0"/>
              </a:spcBef>
              <a:spcAft>
                <a:spcPts val="0"/>
              </a:spcAft>
              <a:buClr>
                <a:schemeClr val="accent1"/>
              </a:buClr>
              <a:buSzPts val="2400"/>
              <a:buNone/>
              <a:defRPr sz="2400" i="1">
                <a:solidFill>
                  <a:schemeClr val="accent1"/>
                </a:solidFill>
              </a:defRPr>
            </a:lvl6pPr>
            <a:lvl7pPr lvl="6" rtl="0">
              <a:spcBef>
                <a:spcPts val="0"/>
              </a:spcBef>
              <a:spcAft>
                <a:spcPts val="0"/>
              </a:spcAft>
              <a:buClr>
                <a:schemeClr val="accent1"/>
              </a:buClr>
              <a:buSzPts val="2400"/>
              <a:buNone/>
              <a:defRPr sz="2400" i="1">
                <a:solidFill>
                  <a:schemeClr val="accent1"/>
                </a:solidFill>
              </a:defRPr>
            </a:lvl7pPr>
            <a:lvl8pPr lvl="7" rtl="0">
              <a:spcBef>
                <a:spcPts val="0"/>
              </a:spcBef>
              <a:spcAft>
                <a:spcPts val="0"/>
              </a:spcAft>
              <a:buClr>
                <a:schemeClr val="accent1"/>
              </a:buClr>
              <a:buSzPts val="2400"/>
              <a:buNone/>
              <a:defRPr sz="2400" i="1">
                <a:solidFill>
                  <a:schemeClr val="accent1"/>
                </a:solidFill>
              </a:defRPr>
            </a:lvl8pPr>
            <a:lvl9pPr lvl="8" rtl="0">
              <a:spcBef>
                <a:spcPts val="0"/>
              </a:spcBef>
              <a:spcAft>
                <a:spcPts val="0"/>
              </a:spcAft>
              <a:buClr>
                <a:schemeClr val="accent1"/>
              </a:buClr>
              <a:buSzPts val="2400"/>
              <a:buNone/>
              <a:defRPr sz="2400" i="1">
                <a:solidFill>
                  <a:schemeClr val="accent1"/>
                </a:solidFill>
              </a:defRPr>
            </a:lvl9pPr>
          </a:lstStyle>
          <a:p>
            <a:endParaRPr/>
          </a:p>
        </p:txBody>
      </p:sp>
      <p:cxnSp>
        <p:nvCxnSpPr>
          <p:cNvPr id="15" name="Google Shape;15;p3"/>
          <p:cNvCxnSpPr/>
          <p:nvPr/>
        </p:nvCxnSpPr>
        <p:spPr>
          <a:xfrm rot="10800000">
            <a:off x="-15990" y="2933511"/>
            <a:ext cx="2476800" cy="0"/>
          </a:xfrm>
          <a:prstGeom prst="straightConnector1">
            <a:avLst/>
          </a:prstGeom>
          <a:noFill/>
          <a:ln w="9525" cap="flat" cmpd="sng">
            <a:solidFill>
              <a:schemeClr val="dk2"/>
            </a:solidFill>
            <a:prstDash val="solid"/>
            <a:round/>
            <a:headEnd type="oval" w="med" len="med"/>
            <a:tailEnd type="none" w="med" len="med"/>
          </a:ln>
        </p:spPr>
      </p:cxnSp>
    </p:spTree>
    <p:extLst>
      <p:ext uri="{BB962C8B-B14F-4D97-AF65-F5344CB8AC3E}">
        <p14:creationId xmlns:p14="http://schemas.microsoft.com/office/powerpoint/2010/main" val="199784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5"/>
          <p:cNvSpPr txBox="1">
            <a:spLocks noGrp="1"/>
          </p:cNvSpPr>
          <p:nvPr>
            <p:ph type="body" idx="1"/>
          </p:nvPr>
        </p:nvSpPr>
        <p:spPr>
          <a:xfrm>
            <a:off x="617100" y="1269863"/>
            <a:ext cx="7909800" cy="32154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cxnSp>
        <p:nvCxnSpPr>
          <p:cNvPr id="24" name="Google Shape;24;p5"/>
          <p:cNvCxnSpPr/>
          <p:nvPr/>
        </p:nvCxnSpPr>
        <p:spPr>
          <a:xfrm rot="10800000">
            <a:off x="-23700" y="541800"/>
            <a:ext cx="2341800" cy="0"/>
          </a:xfrm>
          <a:prstGeom prst="straightConnector1">
            <a:avLst/>
          </a:prstGeom>
          <a:noFill/>
          <a:ln w="9525" cap="flat" cmpd="sng">
            <a:solidFill>
              <a:schemeClr val="dk2"/>
            </a:solidFill>
            <a:prstDash val="solid"/>
            <a:round/>
            <a:headEnd type="oval" w="med" len="med"/>
            <a:tailEnd type="none" w="med" len="med"/>
          </a:ln>
        </p:spPr>
      </p:cxnSp>
      <p:cxnSp>
        <p:nvCxnSpPr>
          <p:cNvPr id="25" name="Google Shape;25;p5"/>
          <p:cNvCxnSpPr/>
          <p:nvPr/>
        </p:nvCxnSpPr>
        <p:spPr>
          <a:xfrm>
            <a:off x="6825900" y="541800"/>
            <a:ext cx="2331300" cy="0"/>
          </a:xfrm>
          <a:prstGeom prst="straightConnector1">
            <a:avLst/>
          </a:prstGeom>
          <a:noFill/>
          <a:ln w="9525" cap="flat" cmpd="sng">
            <a:solidFill>
              <a:schemeClr val="dk2"/>
            </a:solidFill>
            <a:prstDash val="solid"/>
            <a:round/>
            <a:headEnd type="oval" w="med" len="med"/>
            <a:tailEnd type="none" w="med" len="med"/>
          </a:ln>
        </p:spPr>
      </p:cxnSp>
      <p:sp>
        <p:nvSpPr>
          <p:cNvPr id="26" name="Google Shape;26;p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9607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626350"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 name="Google Shape;36;p7"/>
          <p:cNvSpPr txBox="1">
            <a:spLocks noGrp="1"/>
          </p:cNvSpPr>
          <p:nvPr>
            <p:ph type="body" idx="2"/>
          </p:nvPr>
        </p:nvSpPr>
        <p:spPr>
          <a:xfrm>
            <a:off x="3304738"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Google Shape;37;p7"/>
          <p:cNvSpPr txBox="1">
            <a:spLocks noGrp="1"/>
          </p:cNvSpPr>
          <p:nvPr>
            <p:ph type="body" idx="3"/>
          </p:nvPr>
        </p:nvSpPr>
        <p:spPr>
          <a:xfrm>
            <a:off x="5983125" y="1281750"/>
            <a:ext cx="2547900" cy="319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8" name="Google Shape;38;p7"/>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cxnSp>
        <p:nvCxnSpPr>
          <p:cNvPr id="39" name="Google Shape;39;p7"/>
          <p:cNvCxnSpPr/>
          <p:nvPr/>
        </p:nvCxnSpPr>
        <p:spPr>
          <a:xfrm rot="10800000">
            <a:off x="-23700" y="541800"/>
            <a:ext cx="2341800" cy="0"/>
          </a:xfrm>
          <a:prstGeom prst="straightConnector1">
            <a:avLst/>
          </a:prstGeom>
          <a:noFill/>
          <a:ln w="9525" cap="flat" cmpd="sng">
            <a:solidFill>
              <a:schemeClr val="dk2"/>
            </a:solidFill>
            <a:prstDash val="solid"/>
            <a:round/>
            <a:headEnd type="oval" w="med" len="med"/>
            <a:tailEnd type="none" w="med" len="med"/>
          </a:ln>
        </p:spPr>
      </p:cxnSp>
      <p:cxnSp>
        <p:nvCxnSpPr>
          <p:cNvPr id="40" name="Google Shape;40;p7"/>
          <p:cNvCxnSpPr/>
          <p:nvPr/>
        </p:nvCxnSpPr>
        <p:spPr>
          <a:xfrm>
            <a:off x="6825900" y="541800"/>
            <a:ext cx="2331300" cy="0"/>
          </a:xfrm>
          <a:prstGeom prst="straightConnector1">
            <a:avLst/>
          </a:prstGeom>
          <a:noFill/>
          <a:ln w="9525" cap="flat" cmpd="sng">
            <a:solidFill>
              <a:schemeClr val="dk2"/>
            </a:solidFill>
            <a:prstDash val="solid"/>
            <a:round/>
            <a:headEnd type="oval" w="med" len="med"/>
            <a:tailEnd type="none" w="med" len="med"/>
          </a:ln>
        </p:spPr>
      </p:cxnSp>
      <p:sp>
        <p:nvSpPr>
          <p:cNvPr id="41" name="Google Shape;41;p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866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2600500" y="4396706"/>
            <a:ext cx="3957600" cy="5196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SzPts val="1800"/>
              <a:buNone/>
              <a:defRPr sz="1800" i="1"/>
            </a:lvl1pPr>
          </a:lstStyle>
          <a:p>
            <a:endParaRPr/>
          </a:p>
        </p:txBody>
      </p:sp>
      <p:cxnSp>
        <p:nvCxnSpPr>
          <p:cNvPr id="49" name="Google Shape;49;p9"/>
          <p:cNvCxnSpPr/>
          <p:nvPr/>
        </p:nvCxnSpPr>
        <p:spPr>
          <a:xfrm rot="10800000">
            <a:off x="-15900" y="4689847"/>
            <a:ext cx="2334000" cy="0"/>
          </a:xfrm>
          <a:prstGeom prst="straightConnector1">
            <a:avLst/>
          </a:prstGeom>
          <a:noFill/>
          <a:ln w="9525" cap="flat" cmpd="sng">
            <a:solidFill>
              <a:schemeClr val="dk2"/>
            </a:solidFill>
            <a:prstDash val="solid"/>
            <a:round/>
            <a:headEnd type="oval" w="med" len="med"/>
            <a:tailEnd type="none" w="med" len="med"/>
          </a:ln>
        </p:spPr>
      </p:cxnSp>
      <p:cxnSp>
        <p:nvCxnSpPr>
          <p:cNvPr id="50" name="Google Shape;50;p9"/>
          <p:cNvCxnSpPr/>
          <p:nvPr/>
        </p:nvCxnSpPr>
        <p:spPr>
          <a:xfrm>
            <a:off x="6825900" y="4689847"/>
            <a:ext cx="2339400" cy="0"/>
          </a:xfrm>
          <a:prstGeom prst="straightConnector1">
            <a:avLst/>
          </a:prstGeom>
          <a:noFill/>
          <a:ln w="9525" cap="flat" cmpd="sng">
            <a:solidFill>
              <a:schemeClr val="dk2"/>
            </a:solidFill>
            <a:prstDash val="solid"/>
            <a:round/>
            <a:headEnd type="oval" w="med" len="med"/>
            <a:tailEnd type="none" w="med" len="med"/>
          </a:ln>
        </p:spPr>
      </p:cxnSp>
      <p:sp>
        <p:nvSpPr>
          <p:cNvPr id="51" name="Google Shape;51;p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1507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1903500" y="1786850"/>
            <a:ext cx="5337000" cy="1569900"/>
          </a:xfrm>
          <a:prstGeom prst="rect">
            <a:avLst/>
          </a:prstGeom>
          <a:noFill/>
          <a:ln w="19050"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txBox="1">
            <a:spLocks noGrp="1"/>
          </p:cNvSpPr>
          <p:nvPr>
            <p:ph type="ctrTitle"/>
          </p:nvPr>
        </p:nvSpPr>
        <p:spPr>
          <a:xfrm>
            <a:off x="1944450" y="1831388"/>
            <a:ext cx="5255100" cy="1480800"/>
          </a:xfrm>
          <a:prstGeom prst="rect">
            <a:avLst/>
          </a:prstGeom>
          <a:solidFill>
            <a:srgbClr val="222222"/>
          </a:solidFill>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1957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100" y="0"/>
            <a:ext cx="9144000" cy="16410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21" name="Google Shape;21;p4"/>
          <p:cNvSpPr/>
          <p:nvPr/>
        </p:nvSpPr>
        <p:spPr>
          <a:xfrm>
            <a:off x="4087475" y="1147237"/>
            <a:ext cx="969300" cy="969300"/>
          </a:xfrm>
          <a:prstGeom prst="rect">
            <a:avLst/>
          </a:prstGeom>
          <a:noFill/>
          <a:ln w="9525" cap="flat" cmpd="sng">
            <a:solidFill>
              <a:srgbClr val="F5F1E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 name="Google Shape;22;p4"/>
          <p:cNvSpPr/>
          <p:nvPr/>
        </p:nvSpPr>
        <p:spPr>
          <a:xfrm>
            <a:off x="4135950" y="1208048"/>
            <a:ext cx="872100" cy="847500"/>
          </a:xfrm>
          <a:prstGeom prst="rect">
            <a:avLst/>
          </a:prstGeom>
          <a:solidFill>
            <a:srgbClr val="F5F1E0"/>
          </a:solidFill>
          <a:ln>
            <a:noFill/>
          </a:ln>
        </p:spPr>
        <p:txBody>
          <a:bodyPr spcFirstLastPara="1" wrap="square" lIns="91425" tIns="91425" rIns="91425" bIns="91425" anchor="ctr" anchorCtr="0">
            <a:noAutofit/>
          </a:bodyPr>
          <a:lstStyle/>
          <a:p>
            <a:endParaRPr/>
          </a:p>
        </p:txBody>
      </p:sp>
      <p:sp>
        <p:nvSpPr>
          <p:cNvPr id="23" name="Google Shape;23;p4"/>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lvl1pPr marL="457200" lvl="0" indent="-342900" algn="ctr" rtl="0">
              <a:spcBef>
                <a:spcPts val="600"/>
              </a:spcBef>
              <a:spcAft>
                <a:spcPts val="0"/>
              </a:spcAft>
              <a:buClr>
                <a:srgbClr val="FFFFFF"/>
              </a:buClr>
              <a:buSzPts val="1800"/>
              <a:buFont typeface="Merriweather"/>
              <a:buChar char="◉"/>
              <a:defRPr i="1">
                <a:solidFill>
                  <a:srgbClr val="FFFFFF"/>
                </a:solidFill>
                <a:latin typeface="Merriweather"/>
                <a:ea typeface="Merriweather"/>
                <a:cs typeface="Merriweather"/>
                <a:sym typeface="Merriweather"/>
              </a:defRPr>
            </a:lvl1pPr>
            <a:lvl2pPr marL="914400" lvl="1"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2pPr>
            <a:lvl3pPr marL="1371600" lvl="2"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3pPr>
            <a:lvl4pPr marL="1828800" lvl="3"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4pPr>
            <a:lvl5pPr marL="2286000" lvl="4"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5pPr>
            <a:lvl6pPr marL="2743200" lvl="5"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6pPr>
            <a:lvl7pPr marL="3200400" lvl="6"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7pPr>
            <a:lvl8pPr marL="3657600" lvl="7"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8pPr>
            <a:lvl9pPr marL="4114800" lvl="8" indent="-38100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9pPr>
          </a:lstStyle>
          <a:p>
            <a:endParaRPr/>
          </a:p>
        </p:txBody>
      </p:sp>
      <p:sp>
        <p:nvSpPr>
          <p:cNvPr id="24" name="Google Shape;24;p4"/>
          <p:cNvSpPr txBox="1"/>
          <p:nvPr/>
        </p:nvSpPr>
        <p:spPr>
          <a:xfrm>
            <a:off x="3593400" y="1134156"/>
            <a:ext cx="1957200" cy="653700"/>
          </a:xfrm>
          <a:prstGeom prst="rect">
            <a:avLst/>
          </a:prstGeom>
          <a:noFill/>
          <a:ln>
            <a:noFill/>
          </a:ln>
        </p:spPr>
        <p:txBody>
          <a:bodyPr spcFirstLastPara="1" wrap="square" lIns="91425" tIns="91425" rIns="91425" bIns="91425" anchor="t" anchorCtr="0">
            <a:noAutofit/>
          </a:bodyPr>
          <a:lstStyle/>
          <a:p>
            <a:pPr algn="ctr"/>
            <a:r>
              <a:rPr lang="en" sz="9600">
                <a:solidFill>
                  <a:srgbClr val="222222"/>
                </a:solidFill>
                <a:latin typeface="Raleway"/>
                <a:ea typeface="Raleway"/>
                <a:cs typeface="Raleway"/>
                <a:sym typeface="Raleway"/>
              </a:rPr>
              <a:t>“</a:t>
            </a:r>
            <a:endParaRPr sz="9600">
              <a:solidFill>
                <a:srgbClr val="222222"/>
              </a:solidFill>
              <a:latin typeface="Raleway"/>
              <a:ea typeface="Raleway"/>
              <a:cs typeface="Raleway"/>
              <a:sym typeface="Raleway"/>
            </a:endParaRPr>
          </a:p>
        </p:txBody>
      </p:sp>
      <p:sp>
        <p:nvSpPr>
          <p:cNvPr id="25" name="Google Shape;25;p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3"/>
                </a:solidFill>
                <a:latin typeface="Merriweather"/>
                <a:ea typeface="Merriweather"/>
                <a:cs typeface="Merriweather"/>
                <a:sym typeface="Merriweather"/>
              </a:defRPr>
            </a:lvl1pPr>
            <a:lvl2pPr lvl="1">
              <a:buNone/>
              <a:defRPr>
                <a:solidFill>
                  <a:schemeClr val="accent3"/>
                </a:solidFill>
                <a:latin typeface="Merriweather"/>
                <a:ea typeface="Merriweather"/>
                <a:cs typeface="Merriweather"/>
                <a:sym typeface="Merriweather"/>
              </a:defRPr>
            </a:lvl2pPr>
            <a:lvl3pPr lvl="2">
              <a:buNone/>
              <a:defRPr>
                <a:solidFill>
                  <a:schemeClr val="accent3"/>
                </a:solidFill>
                <a:latin typeface="Merriweather"/>
                <a:ea typeface="Merriweather"/>
                <a:cs typeface="Merriweather"/>
                <a:sym typeface="Merriweather"/>
              </a:defRPr>
            </a:lvl3pPr>
            <a:lvl4pPr lvl="3">
              <a:buNone/>
              <a:defRPr>
                <a:solidFill>
                  <a:schemeClr val="accent3"/>
                </a:solidFill>
                <a:latin typeface="Merriweather"/>
                <a:ea typeface="Merriweather"/>
                <a:cs typeface="Merriweather"/>
                <a:sym typeface="Merriweather"/>
              </a:defRPr>
            </a:lvl4pPr>
            <a:lvl5pPr lvl="4">
              <a:buNone/>
              <a:defRPr>
                <a:solidFill>
                  <a:schemeClr val="accent3"/>
                </a:solidFill>
                <a:latin typeface="Merriweather"/>
                <a:ea typeface="Merriweather"/>
                <a:cs typeface="Merriweather"/>
                <a:sym typeface="Merriweather"/>
              </a:defRPr>
            </a:lvl5pPr>
            <a:lvl6pPr lvl="5">
              <a:buNone/>
              <a:defRPr>
                <a:solidFill>
                  <a:schemeClr val="accent3"/>
                </a:solidFill>
                <a:latin typeface="Merriweather"/>
                <a:ea typeface="Merriweather"/>
                <a:cs typeface="Merriweather"/>
                <a:sym typeface="Merriweather"/>
              </a:defRPr>
            </a:lvl6pPr>
            <a:lvl7pPr lvl="6">
              <a:buNone/>
              <a:defRPr>
                <a:solidFill>
                  <a:schemeClr val="accent3"/>
                </a:solidFill>
                <a:latin typeface="Merriweather"/>
                <a:ea typeface="Merriweather"/>
                <a:cs typeface="Merriweather"/>
                <a:sym typeface="Merriweather"/>
              </a:defRPr>
            </a:lvl7pPr>
            <a:lvl8pPr lvl="7">
              <a:buNone/>
              <a:defRPr>
                <a:solidFill>
                  <a:schemeClr val="accent3"/>
                </a:solidFill>
                <a:latin typeface="Merriweather"/>
                <a:ea typeface="Merriweather"/>
                <a:cs typeface="Merriweather"/>
                <a:sym typeface="Merriweather"/>
              </a:defRPr>
            </a:lvl8pPr>
            <a:lvl9pPr lvl="8">
              <a:buNone/>
              <a:defRPr>
                <a:solidFill>
                  <a:schemeClr val="accent3"/>
                </a:solidFill>
                <a:latin typeface="Merriweather"/>
                <a:ea typeface="Merriweather"/>
                <a:cs typeface="Merriweather"/>
                <a:sym typeface="Merriweather"/>
              </a:defRPr>
            </a:lvl9pPr>
          </a:lstStyle>
          <a:p>
            <a:fld id="{00000000-1234-1234-1234-123412341234}" type="slidenum">
              <a:rPr lang="en">
                <a:solidFill>
                  <a:srgbClr val="F5F1E0"/>
                </a:solidFill>
              </a:rPr>
              <a:pPr/>
              <a:t>‹#›</a:t>
            </a:fld>
            <a:endParaRPr>
              <a:solidFill>
                <a:srgbClr val="F5F1E0"/>
              </a:solidFill>
            </a:endParaRPr>
          </a:p>
        </p:txBody>
      </p:sp>
    </p:spTree>
    <p:extLst>
      <p:ext uri="{BB962C8B-B14F-4D97-AF65-F5344CB8AC3E}">
        <p14:creationId xmlns:p14="http://schemas.microsoft.com/office/powerpoint/2010/main" val="105022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light" type="blank">
  <p:cSld name="Blank light">
    <p:spTree>
      <p:nvGrpSpPr>
        <p:cNvPr id="1" name="Shape 56"/>
        <p:cNvGrpSpPr/>
        <p:nvPr/>
      </p:nvGrpSpPr>
      <p:grpSpPr>
        <a:xfrm>
          <a:off x="0" y="0"/>
          <a:ext cx="0" cy="0"/>
          <a:chOff x="0" y="0"/>
          <a:chExt cx="0" cy="0"/>
        </a:xfrm>
      </p:grpSpPr>
      <p:sp>
        <p:nvSpPr>
          <p:cNvPr id="57" name="Google Shape;57;p10"/>
          <p:cNvSpPr/>
          <p:nvPr/>
        </p:nvSpPr>
        <p:spPr>
          <a:xfrm>
            <a:off x="322800" y="328500"/>
            <a:ext cx="8498400" cy="44865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58" name="Google Shape;58;p10"/>
          <p:cNvSpPr/>
          <p:nvPr/>
        </p:nvSpPr>
        <p:spPr>
          <a:xfrm>
            <a:off x="385544" y="389475"/>
            <a:ext cx="8373000" cy="43647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59" name="Google Shape;59;p1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222222"/>
                </a:solidFill>
              </a:rPr>
              <a:pPr/>
              <a:t>‹#›</a:t>
            </a:fld>
            <a:endParaRPr>
              <a:solidFill>
                <a:srgbClr val="222222"/>
              </a:solidFill>
            </a:endParaRPr>
          </a:p>
        </p:txBody>
      </p:sp>
    </p:spTree>
    <p:extLst>
      <p:ext uri="{BB962C8B-B14F-4D97-AF65-F5344CB8AC3E}">
        <p14:creationId xmlns:p14="http://schemas.microsoft.com/office/powerpoint/2010/main" val="1692614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3">
            <a:alphaModFix amt="27000"/>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Effect>
                      <a14:saturation sat="0"/>
                    </a14:imgEffect>
                    <a14:imgEffect>
                      <a14:brightnessContrast bright="40000"/>
                    </a14:imgEffect>
                  </a14:imgLayer>
                </a14:imgProps>
              </a:ext>
            </a:extLst>
          </a:blip>
          <a:srcRect/>
          <a:stretch>
            <a:fillRect t="-18000" b="-18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1pPr>
            <a:lvl2pPr lvl="1"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2pPr>
            <a:lvl3pPr lvl="2"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3pPr>
            <a:lvl4pPr lvl="3"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4pPr>
            <a:lvl5pPr lvl="4"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5pPr>
            <a:lvl6pPr lvl="5"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6pPr>
            <a:lvl7pPr lvl="6"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7pPr>
            <a:lvl8pPr lvl="7"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8pPr>
            <a:lvl9pPr lvl="8"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27000"/>
            <a:duotone>
              <a:prstClr val="black"/>
              <a:srgbClr val="D9C3A5">
                <a:tint val="50000"/>
                <a:satMod val="180000"/>
              </a:srgbClr>
            </a:duotone>
            <a:extLst>
              <a:ext uri="{BEBA8EAE-BF5A-486C-A8C5-ECC9F3942E4B}">
                <a14:imgProps xmlns:a14="http://schemas.microsoft.com/office/drawing/2010/main">
                  <a14:imgLayer r:embed="rId8">
                    <a14:imgEffect>
                      <a14:colorTemperature colorTemp="11200"/>
                    </a14:imgEffect>
                    <a14:imgEffect>
                      <a14:saturation sat="0"/>
                    </a14:imgEffect>
                    <a14:imgEffect>
                      <a14:brightnessContrast bright="40000"/>
                    </a14:imgEffect>
                  </a14:imgLayer>
                </a14:imgProps>
              </a:ext>
            </a:extLst>
          </a:blip>
          <a:srcRect/>
          <a:stretch>
            <a:fillRect t="-18000" b="-18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30350" y="206000"/>
            <a:ext cx="42834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1600"/>
              <a:buFont typeface="Montserrat"/>
              <a:buNone/>
              <a:defRPr sz="16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17100" y="1269863"/>
            <a:ext cx="7909800" cy="32154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1pPr>
            <a:lvl2pPr marL="914400" lvl="1"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2pPr>
            <a:lvl3pPr marL="1371600" lvl="2" indent="-38100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3pPr>
            <a:lvl4pPr marL="1828800" lvl="3"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4pPr>
            <a:lvl5pPr marL="2286000" lvl="4"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5pPr>
            <a:lvl6pPr marL="2743200" lvl="5"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6pPr>
            <a:lvl7pPr marL="3200400" lvl="6"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7pPr>
            <a:lvl8pPr marL="3657600" lvl="7"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8pPr>
            <a:lvl9pPr marL="4114800" lvl="8" indent="-38100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300">
                <a:solidFill>
                  <a:schemeClr val="accent1"/>
                </a:solidFill>
                <a:latin typeface="PT Serif"/>
                <a:ea typeface="PT Serif"/>
                <a:cs typeface="PT Serif"/>
                <a:sym typeface="PT Serif"/>
              </a:defRPr>
            </a:lvl1pPr>
            <a:lvl2pPr lvl="1" algn="ctr">
              <a:buNone/>
              <a:defRPr sz="1300">
                <a:solidFill>
                  <a:schemeClr val="accent1"/>
                </a:solidFill>
                <a:latin typeface="PT Serif"/>
                <a:ea typeface="PT Serif"/>
                <a:cs typeface="PT Serif"/>
                <a:sym typeface="PT Serif"/>
              </a:defRPr>
            </a:lvl2pPr>
            <a:lvl3pPr lvl="2" algn="ctr">
              <a:buNone/>
              <a:defRPr sz="1300">
                <a:solidFill>
                  <a:schemeClr val="accent1"/>
                </a:solidFill>
                <a:latin typeface="PT Serif"/>
                <a:ea typeface="PT Serif"/>
                <a:cs typeface="PT Serif"/>
                <a:sym typeface="PT Serif"/>
              </a:defRPr>
            </a:lvl3pPr>
            <a:lvl4pPr lvl="3" algn="ctr">
              <a:buNone/>
              <a:defRPr sz="1300">
                <a:solidFill>
                  <a:schemeClr val="accent1"/>
                </a:solidFill>
                <a:latin typeface="PT Serif"/>
                <a:ea typeface="PT Serif"/>
                <a:cs typeface="PT Serif"/>
                <a:sym typeface="PT Serif"/>
              </a:defRPr>
            </a:lvl4pPr>
            <a:lvl5pPr lvl="4" algn="ctr">
              <a:buNone/>
              <a:defRPr sz="1300">
                <a:solidFill>
                  <a:schemeClr val="accent1"/>
                </a:solidFill>
                <a:latin typeface="PT Serif"/>
                <a:ea typeface="PT Serif"/>
                <a:cs typeface="PT Serif"/>
                <a:sym typeface="PT Serif"/>
              </a:defRPr>
            </a:lvl5pPr>
            <a:lvl6pPr lvl="5" algn="ctr">
              <a:buNone/>
              <a:defRPr sz="1300">
                <a:solidFill>
                  <a:schemeClr val="accent1"/>
                </a:solidFill>
                <a:latin typeface="PT Serif"/>
                <a:ea typeface="PT Serif"/>
                <a:cs typeface="PT Serif"/>
                <a:sym typeface="PT Serif"/>
              </a:defRPr>
            </a:lvl6pPr>
            <a:lvl7pPr lvl="6" algn="ctr">
              <a:buNone/>
              <a:defRPr sz="1300">
                <a:solidFill>
                  <a:schemeClr val="accent1"/>
                </a:solidFill>
                <a:latin typeface="PT Serif"/>
                <a:ea typeface="PT Serif"/>
                <a:cs typeface="PT Serif"/>
                <a:sym typeface="PT Serif"/>
              </a:defRPr>
            </a:lvl7pPr>
            <a:lvl8pPr lvl="7" algn="ctr">
              <a:buNone/>
              <a:defRPr sz="1300">
                <a:solidFill>
                  <a:schemeClr val="accent1"/>
                </a:solidFill>
                <a:latin typeface="PT Serif"/>
                <a:ea typeface="PT Serif"/>
                <a:cs typeface="PT Serif"/>
                <a:sym typeface="PT Serif"/>
              </a:defRPr>
            </a:lvl8pPr>
            <a:lvl9pPr lvl="8" algn="ctr">
              <a:buNone/>
              <a:defRPr sz="1300">
                <a:solidFill>
                  <a:schemeClr val="accent1"/>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77166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27000"/>
            <a:duotone>
              <a:prstClr val="black"/>
              <a:srgbClr val="D9C3A5">
                <a:tint val="50000"/>
                <a:satMod val="180000"/>
              </a:srgbClr>
            </a:duotone>
            <a:extLst>
              <a:ext uri="{BEBA8EAE-BF5A-486C-A8C5-ECC9F3942E4B}">
                <a14:imgProps xmlns:a14="http://schemas.microsoft.com/office/drawing/2010/main">
                  <a14:imgLayer r:embed="rId6">
                    <a14:imgEffect>
                      <a14:colorTemperature colorTemp="11200"/>
                    </a14:imgEffect>
                    <a14:imgEffect>
                      <a14:saturation sat="0"/>
                    </a14:imgEffect>
                    <a14:imgEffect>
                      <a14:brightnessContrast bright="40000"/>
                    </a14:imgEffect>
                  </a14:imgLayer>
                </a14:imgProps>
              </a:ext>
            </a:extLst>
          </a:blip>
          <a:srcRect/>
          <a:stretch>
            <a:fillRect t="-18000" b="-18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1pPr>
            <a:lvl2pPr lvl="1"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2pPr>
            <a:lvl3pPr lvl="2"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3pPr>
            <a:lvl4pPr lvl="3"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4pPr>
            <a:lvl5pPr lvl="4"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5pPr>
            <a:lvl6pPr lvl="5"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6pPr>
            <a:lvl7pPr lvl="6"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7pPr>
            <a:lvl8pPr lvl="7"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8pPr>
            <a:lvl9pPr lvl="8" algn="ctr">
              <a:spcBef>
                <a:spcPts val="0"/>
              </a:spcBef>
              <a:spcAft>
                <a:spcPts val="0"/>
              </a:spcAft>
              <a:buClr>
                <a:srgbClr val="FFFFFF"/>
              </a:buClr>
              <a:buSzPts val="1600"/>
              <a:buFont typeface="Merriweather"/>
              <a:buNone/>
              <a:defRPr sz="1600">
                <a:solidFill>
                  <a:srgbClr val="FFFFFF"/>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fld id="{00000000-1234-1234-1234-123412341234}" type="slidenum">
              <a:rPr lang="en">
                <a:solidFill>
                  <a:srgbClr val="222222"/>
                </a:solidFill>
              </a:rPr>
              <a:pPr/>
              <a:t>‹#›</a:t>
            </a:fld>
            <a:endParaRPr>
              <a:solidFill>
                <a:srgbClr val="222222"/>
              </a:solidFill>
            </a:endParaRPr>
          </a:p>
        </p:txBody>
      </p:sp>
    </p:spTree>
    <p:extLst>
      <p:ext uri="{BB962C8B-B14F-4D97-AF65-F5344CB8AC3E}">
        <p14:creationId xmlns:p14="http://schemas.microsoft.com/office/powerpoint/2010/main" val="2551682021"/>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riksdagen.se/sv/dokument-lagar/dokument/svensk-forfattningssamling/halso--och-sjukvardslag_sfs-2017-3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pxhere.com/en/photo/15229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944450" y="1831388"/>
            <a:ext cx="5255100" cy="14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b="1" dirty="0">
                <a:latin typeface="Montserrat" panose="020B0604020202020204" charset="0"/>
              </a:rPr>
              <a:t>PRIORITERINGAR</a:t>
            </a:r>
          </a:p>
        </p:txBody>
      </p:sp>
      <p:sp>
        <p:nvSpPr>
          <p:cNvPr id="5" name="Google Shape;322;p37">
            <a:extLst>
              <a:ext uri="{FF2B5EF4-FFF2-40B4-BE49-F238E27FC236}">
                <a16:creationId xmlns:a16="http://schemas.microsoft.com/office/drawing/2014/main" id="{AFF1E980-0759-43EC-BA09-5D0C27861392}"/>
              </a:ext>
            </a:extLst>
          </p:cNvPr>
          <p:cNvSpPr txBox="1"/>
          <p:nvPr/>
        </p:nvSpPr>
        <p:spPr>
          <a:xfrm>
            <a:off x="5822772" y="3934766"/>
            <a:ext cx="3120261"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i="1" dirty="0">
                <a:solidFill>
                  <a:srgbClr val="F5F1E0"/>
                </a:solidFill>
                <a:latin typeface="Merriweather"/>
                <a:ea typeface="Merriweather"/>
                <a:cs typeface="Merriweather"/>
                <a:sym typeface="Merriweather"/>
              </a:rPr>
              <a:t>Joar Björk</a:t>
            </a:r>
          </a:p>
          <a:p>
            <a:pPr marL="0" lvl="0" indent="0" algn="l" rtl="0">
              <a:spcBef>
                <a:spcPts val="0"/>
              </a:spcBef>
              <a:spcAft>
                <a:spcPts val="0"/>
              </a:spcAft>
              <a:buClr>
                <a:schemeClr val="dk1"/>
              </a:buClr>
              <a:buSzPts val="1100"/>
              <a:buFont typeface="Arial"/>
              <a:buNone/>
            </a:pPr>
            <a:r>
              <a:rPr lang="en" sz="1600" i="1" dirty="0">
                <a:solidFill>
                  <a:srgbClr val="F5F1E0"/>
                </a:solidFill>
                <a:latin typeface="Merriweather"/>
                <a:ea typeface="Merriweather"/>
                <a:cs typeface="Merriweather"/>
                <a:sym typeface="Merriweather"/>
              </a:rPr>
              <a:t>Spe</a:t>
            </a:r>
            <a:r>
              <a:rPr lang="sv-SE" sz="1600" i="1" dirty="0">
                <a:solidFill>
                  <a:srgbClr val="F5F1E0"/>
                </a:solidFill>
                <a:latin typeface="Merriweather"/>
                <a:ea typeface="Merriweather"/>
                <a:cs typeface="Merriweather"/>
                <a:sym typeface="Merriweather"/>
              </a:rPr>
              <a:t>c läk Palliativa teamet CLV</a:t>
            </a:r>
          </a:p>
          <a:p>
            <a:pPr marL="0" lvl="0" indent="0" algn="l" rtl="0">
              <a:spcBef>
                <a:spcPts val="0"/>
              </a:spcBef>
              <a:spcAft>
                <a:spcPts val="0"/>
              </a:spcAft>
              <a:buClr>
                <a:schemeClr val="dk1"/>
              </a:buClr>
              <a:buSzPts val="1100"/>
              <a:buFont typeface="Arial"/>
              <a:buNone/>
            </a:pPr>
            <a:r>
              <a:rPr lang="sv-SE" sz="1600" i="1" dirty="0">
                <a:solidFill>
                  <a:srgbClr val="F5F1E0"/>
                </a:solidFill>
                <a:latin typeface="Merriweather"/>
                <a:ea typeface="Merriweather"/>
                <a:cs typeface="Merriweather"/>
                <a:sym typeface="Merriweather"/>
              </a:rPr>
              <a:t>Doktorand medicinsk etik, KI</a:t>
            </a:r>
            <a:endParaRPr sz="1600" i="1" dirty="0">
              <a:solidFill>
                <a:srgbClr val="F5F1E0"/>
              </a:solidFill>
              <a:latin typeface="Merriweather"/>
              <a:ea typeface="Merriweather"/>
              <a:cs typeface="Merriweather"/>
              <a:sym typeface="Merriweather"/>
            </a:endParaRPr>
          </a:p>
          <a:p>
            <a:pPr marL="0" lvl="0" indent="0" algn="l" rtl="0">
              <a:spcBef>
                <a:spcPts val="0"/>
              </a:spcBef>
              <a:spcAft>
                <a:spcPts val="0"/>
              </a:spcAft>
              <a:buNone/>
            </a:pPr>
            <a:endParaRPr sz="1600" i="1" dirty="0">
              <a:solidFill>
                <a:srgbClr val="F5F1E0"/>
              </a:solidFill>
              <a:latin typeface="Merriweather"/>
              <a:ea typeface="Merriweather"/>
              <a:cs typeface="Merriweather"/>
              <a:sym typeface="Merriweather"/>
            </a:endParaRPr>
          </a:p>
        </p:txBody>
      </p:sp>
      <p:sp>
        <p:nvSpPr>
          <p:cNvPr id="4" name="Google Shape;71;p13">
            <a:extLst>
              <a:ext uri="{FF2B5EF4-FFF2-40B4-BE49-F238E27FC236}">
                <a16:creationId xmlns:a16="http://schemas.microsoft.com/office/drawing/2014/main" id="{67E2A018-79D6-4E10-9F20-113C019D7602}"/>
              </a:ext>
            </a:extLst>
          </p:cNvPr>
          <p:cNvSpPr txBox="1">
            <a:spLocks/>
          </p:cNvSpPr>
          <p:nvPr/>
        </p:nvSpPr>
        <p:spPr>
          <a:xfrm>
            <a:off x="3579590" y="2820508"/>
            <a:ext cx="3592625" cy="491680"/>
          </a:xfrm>
          <a:prstGeom prst="rect">
            <a:avLst/>
          </a:prstGeom>
          <a:solidFill>
            <a:srgbClr val="22222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1pPr>
            <a:lvl2pPr marR="0" lvl="1"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2pPr>
            <a:lvl3pPr marR="0" lvl="2"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3pPr>
            <a:lvl4pPr marR="0" lvl="3"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4pPr>
            <a:lvl5pPr marR="0" lvl="4"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5pPr>
            <a:lvl6pPr marR="0" lvl="5"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6pPr>
            <a:lvl7pPr marR="0" lvl="6"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7pPr>
            <a:lvl8pPr marR="0" lvl="7"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8pPr>
            <a:lvl9pPr marR="0" lvl="8" algn="ctr" rtl="0">
              <a:lnSpc>
                <a:spcPct val="100000"/>
              </a:lnSpc>
              <a:spcBef>
                <a:spcPts val="0"/>
              </a:spcBef>
              <a:spcAft>
                <a:spcPts val="0"/>
              </a:spcAft>
              <a:buClr>
                <a:srgbClr val="FFFFFF"/>
              </a:buClr>
              <a:buSzPts val="3600"/>
              <a:buFont typeface="Merriweather"/>
              <a:buNone/>
              <a:defRPr sz="3600" b="0" i="0" u="none" strike="noStrike" cap="none">
                <a:solidFill>
                  <a:srgbClr val="FFFFFF"/>
                </a:solidFill>
                <a:latin typeface="Merriweather"/>
                <a:ea typeface="Merriweather"/>
                <a:cs typeface="Merriweather"/>
                <a:sym typeface="Merriweather"/>
              </a:defRPr>
            </a:lvl9pPr>
          </a:lstStyle>
          <a:p>
            <a:pPr algn="r"/>
            <a:r>
              <a:rPr lang="sv-SE" sz="2800" b="1" dirty="0">
                <a:latin typeface="Segoe Script" panose="030B0504020000000003" pitchFamily="66" charset="0"/>
              </a:rPr>
              <a:t>i sjukvården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2 Behovs- och solidaritetsprincipen (forts)</a:t>
            </a:r>
          </a:p>
          <a:p>
            <a:r>
              <a:rPr lang="sv-SE" dirty="0">
                <a:latin typeface="Raleway" panose="020B0604020202020204" charset="0"/>
              </a:rPr>
              <a:t>Solidaritet = vi vill att hälso-ojämlikheter  ska krympa</a:t>
            </a:r>
          </a:p>
          <a:p>
            <a:r>
              <a:rPr lang="sv-SE" dirty="0">
                <a:latin typeface="Raleway" panose="020B0604020202020204" charset="0"/>
              </a:rPr>
              <a:t>Särskilt beakta behoven hos ”de svagaste”</a:t>
            </a:r>
          </a:p>
          <a:p>
            <a:r>
              <a:rPr lang="sv-SE" dirty="0">
                <a:latin typeface="Raleway" panose="020B0604020202020204" charset="0"/>
              </a:rPr>
              <a:t>Jag ska vara beredd att stå tillbaka </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10</a:t>
            </a:fld>
            <a:endParaRPr lang="en" sz="1100" dirty="0">
              <a:latin typeface="Raleway" panose="020B0604020202020204" charset="0"/>
            </a:endParaRPr>
          </a:p>
        </p:txBody>
      </p:sp>
    </p:spTree>
    <p:extLst>
      <p:ext uri="{BB962C8B-B14F-4D97-AF65-F5344CB8AC3E}">
        <p14:creationId xmlns:p14="http://schemas.microsoft.com/office/powerpoint/2010/main" val="31774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708931"/>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2 FÖRSTÅ Behovs- och solidaritetsprincipen</a:t>
            </a:r>
          </a:p>
          <a:p>
            <a:r>
              <a:rPr lang="sv-SE" dirty="0">
                <a:latin typeface="Raleway" panose="020B0604020202020204" charset="0"/>
              </a:rPr>
              <a:t>Vad är </a:t>
            </a:r>
            <a:r>
              <a:rPr lang="sv-SE" i="1" dirty="0">
                <a:latin typeface="Raleway" panose="020B0604020202020204" charset="0"/>
              </a:rPr>
              <a:t>behov </a:t>
            </a:r>
            <a:r>
              <a:rPr lang="sv-SE" dirty="0">
                <a:latin typeface="Raleway" panose="020B0604020202020204" charset="0"/>
              </a:rPr>
              <a:t>och </a:t>
            </a:r>
            <a:r>
              <a:rPr lang="sv-SE" i="1" dirty="0">
                <a:latin typeface="Raleway" panose="020B0604020202020204" charset="0"/>
              </a:rPr>
              <a:t>medicinskt behov</a:t>
            </a:r>
            <a:r>
              <a:rPr lang="sv-SE" dirty="0">
                <a:latin typeface="Raleway" panose="020B0604020202020204" charset="0"/>
              </a:rPr>
              <a:t>?</a:t>
            </a:r>
          </a:p>
          <a:p>
            <a:r>
              <a:rPr lang="sv-SE" dirty="0">
                <a:latin typeface="Raleway" panose="020B0604020202020204" charset="0"/>
              </a:rPr>
              <a:t>”Man har behov av något om man far illa av att vara utan detta” (”Vårdens svåra val”)</a:t>
            </a:r>
          </a:p>
          <a:p>
            <a:r>
              <a:rPr lang="sv-SE" dirty="0">
                <a:latin typeface="Raleway" panose="020B0604020202020204" charset="0"/>
              </a:rPr>
              <a:t>Vilken sorts ”fara illa” är medicinskt?</a:t>
            </a:r>
          </a:p>
          <a:p>
            <a:r>
              <a:rPr lang="sv-SE" dirty="0">
                <a:latin typeface="Raleway" panose="020B0604020202020204" charset="0"/>
              </a:rPr>
              <a:t>- Lidande, dålig prognos, funktionsnedsättning och existentiell nöd (”Vårdens svåra val”)</a:t>
            </a:r>
          </a:p>
          <a:p>
            <a:r>
              <a:rPr lang="sv-SE" sz="1800" dirty="0">
                <a:latin typeface="Raleway" panose="020B0604020202020204" charset="0"/>
              </a:rPr>
              <a:t>Jfr EQ5D – besvär som drabbar </a:t>
            </a:r>
            <a:r>
              <a:rPr lang="sv-SE" sz="1800" i="1" dirty="0">
                <a:latin typeface="Raleway" panose="020B0604020202020204" charset="0"/>
              </a:rPr>
              <a:t>rörlighet, (förmåga att sköta) hygien, huvudsakliga sysselsättning, smärtor el oro/nedstämdhet</a:t>
            </a:r>
            <a:endParaRPr lang="sv-SE" sz="1800" dirty="0">
              <a:latin typeface="Raleway" panose="020B0604020202020204" charset="0"/>
            </a:endParaRP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11</a:t>
            </a:fld>
            <a:endParaRPr lang="en" sz="1100" dirty="0">
              <a:latin typeface="Raleway" panose="020B0604020202020204" charset="0"/>
            </a:endParaRPr>
          </a:p>
        </p:txBody>
      </p:sp>
    </p:spTree>
    <p:extLst>
      <p:ext uri="{BB962C8B-B14F-4D97-AF65-F5344CB8AC3E}">
        <p14:creationId xmlns:p14="http://schemas.microsoft.com/office/powerpoint/2010/main" val="1058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5600" y="709200"/>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2 FÖRSTÅ Behovs- och solidaritetsprincipen (forts)</a:t>
            </a:r>
          </a:p>
          <a:p>
            <a:r>
              <a:rPr lang="sv-SE" dirty="0">
                <a:latin typeface="Raleway" panose="020B0604020202020204" charset="0"/>
              </a:rPr>
              <a:t>VSV: ”Man har endast behov av det man har nytta av”</a:t>
            </a:r>
          </a:p>
          <a:p>
            <a:r>
              <a:rPr lang="sv-SE" dirty="0">
                <a:latin typeface="Raleway" panose="020B0604020202020204" charset="0"/>
              </a:rPr>
              <a:t>Nytta= behandlingen tar bort ovanstående </a:t>
            </a:r>
            <a:br>
              <a:rPr lang="sv-SE" dirty="0">
                <a:latin typeface="Raleway" panose="020B0604020202020204" charset="0"/>
              </a:rPr>
            </a:br>
            <a:r>
              <a:rPr lang="sv-SE" dirty="0">
                <a:latin typeface="Raleway" panose="020B0604020202020204" charset="0"/>
              </a:rPr>
              <a:t>(kan vara botande el lindrande)</a:t>
            </a:r>
          </a:p>
          <a:p>
            <a:r>
              <a:rPr lang="sv-SE" dirty="0">
                <a:latin typeface="Raleway" panose="020B0604020202020204" charset="0"/>
              </a:rPr>
              <a:t>Avvisande av ”aggregation” (jfr utilitarism)</a:t>
            </a:r>
          </a:p>
          <a:p>
            <a:r>
              <a:rPr lang="sv-SE" dirty="0">
                <a:latin typeface="Raleway" panose="020B0604020202020204" charset="0"/>
              </a:rPr>
              <a:t>ALLTSÅ: vi har ett hum om vad det är att ha ett behov, ungefärligen vilka behov som är medicinska; de insatser ska prioriteras som ger nytta mot STORA sådana behov</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12</a:t>
            </a:fld>
            <a:endParaRPr lang="en" sz="1100" dirty="0">
              <a:latin typeface="Raleway" panose="020B0604020202020204" charset="0"/>
            </a:endParaRPr>
          </a:p>
        </p:txBody>
      </p:sp>
    </p:spTree>
    <p:extLst>
      <p:ext uri="{BB962C8B-B14F-4D97-AF65-F5344CB8AC3E}">
        <p14:creationId xmlns:p14="http://schemas.microsoft.com/office/powerpoint/2010/main" val="17820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709200"/>
            <a:ext cx="8526900"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2 Behovs- och solidaritetsprincipen (forts)</a:t>
            </a:r>
          </a:p>
          <a:p>
            <a:r>
              <a:rPr lang="sv-SE" dirty="0">
                <a:latin typeface="Raleway" panose="020B0604020202020204" charset="0"/>
              </a:rPr>
              <a:t>Frågan om</a:t>
            </a:r>
          </a:p>
          <a:p>
            <a:r>
              <a:rPr lang="sv-SE" dirty="0">
                <a:latin typeface="Raleway" panose="020B0604020202020204" charset="0"/>
              </a:rPr>
              <a:t> </a:t>
            </a:r>
            <a:r>
              <a:rPr lang="sv-SE" sz="2200" dirty="0">
                <a:latin typeface="Raleway" panose="020B0604020202020204" charset="0"/>
              </a:rPr>
              <a:t>”Det är en form av diskriminering och oförenligt med de etiska principerna att generellt låta behoven stå tillbaka på grund av ålder, födelsevikt, livsstil eller ekonomiska och sociala förhållanden (…) däremot är det förenligt med de etiska principerna att i det enskilda fallet ta hänsyn till omständigheter som begränsar nyttan av medicinska åtgärder.” </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13</a:t>
            </a:fld>
            <a:endParaRPr lang="en" sz="1100" dirty="0">
              <a:latin typeface="Raleway" panose="020B0604020202020204" charset="0"/>
            </a:endParaRPr>
          </a:p>
        </p:txBody>
      </p:sp>
      <p:sp>
        <p:nvSpPr>
          <p:cNvPr id="6" name="Google Shape;94;p16">
            <a:extLst>
              <a:ext uri="{FF2B5EF4-FFF2-40B4-BE49-F238E27FC236}">
                <a16:creationId xmlns:a16="http://schemas.microsoft.com/office/drawing/2014/main" id="{78EF561D-F071-49A4-87EA-7A112759FE76}"/>
              </a:ext>
            </a:extLst>
          </p:cNvPr>
          <p:cNvSpPr txBox="1">
            <a:spLocks/>
          </p:cNvSpPr>
          <p:nvPr/>
        </p:nvSpPr>
        <p:spPr>
          <a:xfrm>
            <a:off x="2602765" y="1205602"/>
            <a:ext cx="1295467" cy="6472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1pPr>
            <a:lvl2pPr marL="914400" marR="0" lvl="1" indent="-381000" algn="l" rtl="0">
              <a:lnSpc>
                <a:spcPct val="115000"/>
              </a:lnSpc>
              <a:spcBef>
                <a:spcPts val="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2pPr>
            <a:lvl3pPr marL="1371600" marR="0" lvl="2" indent="-381000" algn="l" rtl="0">
              <a:lnSpc>
                <a:spcPct val="115000"/>
              </a:lnSpc>
              <a:spcBef>
                <a:spcPts val="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3pPr>
            <a:lvl4pPr marL="1828800" marR="0" lvl="3"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4pPr>
            <a:lvl5pPr marL="2286000" marR="0" lvl="4"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5pPr>
            <a:lvl6pPr marL="2743200" marR="0" lvl="5"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6pPr>
            <a:lvl7pPr marL="3200400" marR="0" lvl="6"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7pPr>
            <a:lvl8pPr marL="3657600" marR="0" lvl="7"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8pPr>
            <a:lvl9pPr marL="4114800" marR="0" lvl="8"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9pPr>
          </a:lstStyle>
          <a:p>
            <a:pPr marL="76200" indent="0">
              <a:buFont typeface="PT Serif"/>
              <a:buNone/>
            </a:pPr>
            <a:r>
              <a:rPr lang="sv-SE" dirty="0">
                <a:latin typeface="Raleway" panose="020B0604020202020204" charset="0"/>
              </a:rPr>
              <a:t>ålder</a:t>
            </a:r>
          </a:p>
        </p:txBody>
      </p:sp>
    </p:spTree>
    <p:extLst>
      <p:ext uri="{BB962C8B-B14F-4D97-AF65-F5344CB8AC3E}">
        <p14:creationId xmlns:p14="http://schemas.microsoft.com/office/powerpoint/2010/main" val="222346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3 Kostnadseffektivitetsprincipen</a:t>
            </a:r>
          </a:p>
          <a:p>
            <a:r>
              <a:rPr lang="sv-SE" dirty="0">
                <a:latin typeface="Raleway" panose="020B0604020202020204" charset="0"/>
              </a:rPr>
              <a:t>OBS det är inte </a:t>
            </a:r>
            <a:r>
              <a:rPr lang="sv-SE" i="1" dirty="0">
                <a:latin typeface="Raleway" panose="020B0604020202020204" charset="0"/>
              </a:rPr>
              <a:t>människorna</a:t>
            </a:r>
            <a:r>
              <a:rPr lang="sv-SE" dirty="0">
                <a:latin typeface="Raleway" panose="020B0604020202020204" charset="0"/>
              </a:rPr>
              <a:t> som är kostnadseffektiva!</a:t>
            </a:r>
          </a:p>
          <a:p>
            <a:r>
              <a:rPr lang="sv-SE" dirty="0">
                <a:latin typeface="Raleway" panose="020B0604020202020204" charset="0"/>
              </a:rPr>
              <a:t>Vad är det då?</a:t>
            </a:r>
          </a:p>
          <a:p>
            <a:r>
              <a:rPr lang="sv-SE" dirty="0">
                <a:latin typeface="Raleway" panose="020B0604020202020204" charset="0"/>
              </a:rPr>
              <a:t>Kostnadseffektivitet ≠ kostnad!</a:t>
            </a:r>
          </a:p>
          <a:p>
            <a:r>
              <a:rPr lang="sv-SE" dirty="0">
                <a:latin typeface="Raleway" panose="020B0604020202020204" charset="0"/>
              </a:rPr>
              <a:t>Istället: för varje sjukdomstillstånd ska vi välja det behandlingsalternativ som ger mest ”hälsa för pengarna” (=mest nytta, mest minskat behov) </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14</a:t>
            </a:fld>
            <a:endParaRPr lang="en" sz="1100" dirty="0">
              <a:latin typeface="Raleway" panose="020B0604020202020204" charset="0"/>
            </a:endParaRPr>
          </a:p>
        </p:txBody>
      </p:sp>
    </p:spTree>
    <p:extLst>
      <p:ext uri="{BB962C8B-B14F-4D97-AF65-F5344CB8AC3E}">
        <p14:creationId xmlns:p14="http://schemas.microsoft.com/office/powerpoint/2010/main" val="20232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3 Kostnadseffektivitetsprincipen (forts)</a:t>
            </a:r>
          </a:p>
          <a:p>
            <a:r>
              <a:rPr lang="sv-SE" dirty="0">
                <a:latin typeface="Raleway" panose="020B0604020202020204" charset="0"/>
              </a:rPr>
              <a:t>OBS! Kostnadseffektivitet ”övertrumfar” inte behov utan tvärtom, dvs vi ska ge den mest behövande behandling även om denna är dyrare!</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15</a:t>
            </a:fld>
            <a:endParaRPr lang="en" sz="1100" dirty="0">
              <a:latin typeface="Raleway" panose="020B0604020202020204" charset="0"/>
            </a:endParaRPr>
          </a:p>
        </p:txBody>
      </p:sp>
    </p:spTree>
    <p:extLst>
      <p:ext uri="{BB962C8B-B14F-4D97-AF65-F5344CB8AC3E}">
        <p14:creationId xmlns:p14="http://schemas.microsoft.com/office/powerpoint/2010/main" val="10067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102742" y="2314200"/>
            <a:ext cx="8938516" cy="819900"/>
          </a:xfrm>
          <a:prstGeom prst="rect">
            <a:avLst/>
          </a:prstGeom>
        </p:spPr>
        <p:txBody>
          <a:bodyPr spcFirstLastPara="1" wrap="square" lIns="91425" tIns="91425" rIns="91425" bIns="91425" anchor="t" anchorCtr="0">
            <a:noAutofit/>
          </a:bodyPr>
          <a:lstStyle/>
          <a:p>
            <a:pPr marL="0" lvl="0" indent="0">
              <a:buNone/>
            </a:pPr>
            <a:r>
              <a:rPr lang="sv-SE" dirty="0">
                <a:solidFill>
                  <a:schemeClr val="bg2">
                    <a:lumMod val="75000"/>
                    <a:lumOff val="25000"/>
                  </a:schemeClr>
                </a:solidFill>
              </a:rPr>
              <a:t>”Vi ska prioritera på ett sätt som betraktar människan för den hon är i sig själv, </a:t>
            </a:r>
            <a:br>
              <a:rPr lang="sv-SE" dirty="0">
                <a:solidFill>
                  <a:schemeClr val="bg2">
                    <a:lumMod val="75000"/>
                    <a:lumOff val="25000"/>
                  </a:schemeClr>
                </a:solidFill>
              </a:rPr>
            </a:br>
            <a:r>
              <a:rPr lang="sv-SE" dirty="0">
                <a:solidFill>
                  <a:schemeClr val="bg2">
                    <a:lumMod val="75000"/>
                    <a:lumOff val="25000"/>
                  </a:schemeClr>
                </a:solidFill>
              </a:rPr>
              <a:t>som väljer ut den behandling som ger människan störst nytta, </a:t>
            </a:r>
            <a:br>
              <a:rPr lang="sv-SE" dirty="0">
                <a:solidFill>
                  <a:schemeClr val="bg2">
                    <a:lumMod val="75000"/>
                    <a:lumOff val="25000"/>
                  </a:schemeClr>
                </a:solidFill>
              </a:rPr>
            </a:br>
            <a:r>
              <a:rPr lang="sv-SE" dirty="0">
                <a:solidFill>
                  <a:schemeClr val="bg2">
                    <a:lumMod val="75000"/>
                    <a:lumOff val="25000"/>
                  </a:schemeClr>
                </a:solidFill>
              </a:rPr>
              <a:t>och i val mellan flera sådana behandlingar ska vi välja den mest kostnadseffektiva” </a:t>
            </a:r>
          </a:p>
        </p:txBody>
      </p:sp>
      <p:sp>
        <p:nvSpPr>
          <p:cNvPr id="2" name="Platshållare för bildnummer 1">
            <a:extLst>
              <a:ext uri="{FF2B5EF4-FFF2-40B4-BE49-F238E27FC236}">
                <a16:creationId xmlns:a16="http://schemas.microsoft.com/office/drawing/2014/main" id="{2B3A1E21-08FF-494B-B5F2-20FB89637EA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smtClean="0">
                <a:ln>
                  <a:noFill/>
                </a:ln>
                <a:solidFill>
                  <a:srgbClr val="FFFFFF">
                    <a:lumMod val="65000"/>
                  </a:srgbClr>
                </a:solidFill>
                <a:effectLst/>
                <a:uLnTx/>
                <a:uFillTx/>
                <a:latin typeface="Raleway" panose="020B0604020202020204" charset="0"/>
                <a:sym typeface="Merriweather"/>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 sz="1100" b="0" i="0" u="none" strike="noStrike" kern="0" cap="none" spc="0" normalizeH="0" baseline="0" noProof="0" dirty="0">
              <a:ln>
                <a:noFill/>
              </a:ln>
              <a:solidFill>
                <a:srgbClr val="FFFFFF">
                  <a:lumMod val="65000"/>
                </a:srgbClr>
              </a:solidFill>
              <a:effectLst/>
              <a:uLnTx/>
              <a:uFillTx/>
              <a:latin typeface="Raleway" panose="020B0604020202020204" charset="0"/>
              <a:sym typeface="Merriweather"/>
            </a:endParaRPr>
          </a:p>
        </p:txBody>
      </p:sp>
    </p:spTree>
    <p:extLst>
      <p:ext uri="{BB962C8B-B14F-4D97-AF65-F5344CB8AC3E}">
        <p14:creationId xmlns:p14="http://schemas.microsoft.com/office/powerpoint/2010/main" val="21598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GÖRA PRIORITERINGAR</a:t>
            </a:r>
          </a:p>
        </p:txBody>
      </p:sp>
      <p:sp>
        <p:nvSpPr>
          <p:cNvPr id="94" name="Google Shape;94;p16"/>
          <p:cNvSpPr txBox="1">
            <a:spLocks noGrp="1"/>
          </p:cNvSpPr>
          <p:nvPr>
            <p:ph type="body" idx="1"/>
          </p:nvPr>
        </p:nvSpPr>
        <p:spPr>
          <a:xfrm>
            <a:off x="617100" y="1269863"/>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”Nationella modellen för prioriteringar”</a:t>
            </a:r>
          </a:p>
          <a:p>
            <a:r>
              <a:rPr lang="sv-SE" dirty="0">
                <a:latin typeface="Raleway" panose="020B0604020202020204" charset="0"/>
              </a:rPr>
              <a:t>Utgår från tillstånds- åtgärdspar!</a:t>
            </a:r>
          </a:p>
          <a:p>
            <a:r>
              <a:rPr lang="sv-SE" dirty="0">
                <a:latin typeface="Raleway" panose="020B0604020202020204" charset="0"/>
              </a:rPr>
              <a:t>Ange </a:t>
            </a:r>
            <a:br>
              <a:rPr lang="sv-SE" dirty="0">
                <a:latin typeface="Raleway" panose="020B0604020202020204" charset="0"/>
              </a:rPr>
            </a:br>
            <a:r>
              <a:rPr lang="sv-SE" dirty="0">
                <a:latin typeface="Raleway" panose="020B0604020202020204" charset="0"/>
              </a:rPr>
              <a:t>”tillståndets svårighetsgrad” + </a:t>
            </a:r>
            <a:br>
              <a:rPr lang="sv-SE" dirty="0">
                <a:latin typeface="Raleway" panose="020B0604020202020204" charset="0"/>
              </a:rPr>
            </a:br>
            <a:r>
              <a:rPr lang="sv-SE" dirty="0">
                <a:latin typeface="Raleway" panose="020B0604020202020204" charset="0"/>
              </a:rPr>
              <a:t>”effekt av åtgärden” + </a:t>
            </a:r>
            <a:br>
              <a:rPr lang="sv-SE" dirty="0">
                <a:latin typeface="Raleway" panose="020B0604020202020204" charset="0"/>
              </a:rPr>
            </a:br>
            <a:r>
              <a:rPr lang="sv-SE" dirty="0">
                <a:latin typeface="Raleway" panose="020B0604020202020204" charset="0"/>
              </a:rPr>
              <a:t>”kostnadseffektivtet” + </a:t>
            </a:r>
            <a:br>
              <a:rPr lang="sv-SE" dirty="0">
                <a:latin typeface="Raleway" panose="020B0604020202020204" charset="0"/>
              </a:rPr>
            </a:br>
            <a:r>
              <a:rPr lang="sv-SE" dirty="0">
                <a:latin typeface="Raleway" panose="020B0604020202020204" charset="0"/>
              </a:rPr>
              <a:t>evidens</a:t>
            </a:r>
          </a:p>
          <a:p>
            <a:r>
              <a:rPr lang="sv-SE" dirty="0">
                <a:latin typeface="Raleway" panose="020B0604020202020204" charset="0"/>
              </a:rPr>
              <a:t>Ranka 1-10</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17</a:t>
            </a:fld>
            <a:endParaRPr lang="en" sz="1100" dirty="0">
              <a:latin typeface="Raleway" panose="020B0604020202020204" charset="0"/>
            </a:endParaRPr>
          </a:p>
        </p:txBody>
      </p:sp>
    </p:spTree>
    <p:extLst>
      <p:ext uri="{BB962C8B-B14F-4D97-AF65-F5344CB8AC3E}">
        <p14:creationId xmlns:p14="http://schemas.microsoft.com/office/powerpoint/2010/main" val="21506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GÖRA PRIORITERINGAR</a:t>
            </a:r>
          </a:p>
        </p:txBody>
      </p:sp>
      <p:sp>
        <p:nvSpPr>
          <p:cNvPr id="94" name="Google Shape;94;p16"/>
          <p:cNvSpPr txBox="1">
            <a:spLocks noGrp="1"/>
          </p:cNvSpPr>
          <p:nvPr>
            <p:ph type="body" idx="1"/>
          </p:nvPr>
        </p:nvSpPr>
        <p:spPr>
          <a:xfrm>
            <a:off x="617100" y="1269863"/>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”Nationella modellen för prioriteringar”</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18</a:t>
            </a:fld>
            <a:endParaRPr lang="en" sz="1100" dirty="0">
              <a:latin typeface="Raleway" panose="020B0604020202020204" charset="0"/>
            </a:endParaRPr>
          </a:p>
        </p:txBody>
      </p:sp>
      <p:pic>
        <p:nvPicPr>
          <p:cNvPr id="5" name="Picture 2">
            <a:extLst>
              <a:ext uri="{FF2B5EF4-FFF2-40B4-BE49-F238E27FC236}">
                <a16:creationId xmlns:a16="http://schemas.microsoft.com/office/drawing/2014/main" id="{E687026F-B740-4DF7-8FC2-92CFD7115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3" t="20663" r="1739" b="20537"/>
          <a:stretch/>
        </p:blipFill>
        <p:spPr bwMode="auto">
          <a:xfrm>
            <a:off x="19202" y="1131590"/>
            <a:ext cx="9124798"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3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GÖRA PRIORITERINGAR</a:t>
            </a:r>
          </a:p>
        </p:txBody>
      </p:sp>
      <p:sp>
        <p:nvSpPr>
          <p:cNvPr id="94" name="Google Shape;94;p16"/>
          <p:cNvSpPr txBox="1">
            <a:spLocks noGrp="1"/>
          </p:cNvSpPr>
          <p:nvPr>
            <p:ph type="body" idx="1"/>
          </p:nvPr>
        </p:nvSpPr>
        <p:spPr>
          <a:xfrm>
            <a:off x="617100" y="1269863"/>
            <a:ext cx="830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…men vem ska göra det? </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19</a:t>
            </a:fld>
            <a:endParaRPr lang="en" sz="1100" dirty="0">
              <a:latin typeface="Raleway" panose="020B0604020202020204" charset="0"/>
            </a:endParaRPr>
          </a:p>
        </p:txBody>
      </p:sp>
      <p:pic>
        <p:nvPicPr>
          <p:cNvPr id="6" name="Picture 4" descr="C:\Users\joabjo\AppData\Local\Microsoft\Windows\Temporary Internet Files\Content.IE5\SG0GKC7X\collaboration-fashion-fist-bump-924004[1].jpg">
            <a:extLst>
              <a:ext uri="{FF2B5EF4-FFF2-40B4-BE49-F238E27FC236}">
                <a16:creationId xmlns:a16="http://schemas.microsoft.com/office/drawing/2014/main" id="{AF8FDC6F-1F28-4E8B-A779-9E68FCE41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240" y="1913513"/>
            <a:ext cx="3889519"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PRIORITERINGAR</a:t>
            </a:r>
            <a:br>
              <a:rPr lang="sv-SE" sz="3000" dirty="0">
                <a:solidFill>
                  <a:srgbClr val="A8122A"/>
                </a:solidFill>
                <a:latin typeface="Montserrat" panose="020B0604020202020204" charset="0"/>
              </a:rPr>
            </a:br>
            <a:r>
              <a:rPr lang="sv-SE" sz="3000" dirty="0">
                <a:solidFill>
                  <a:srgbClr val="A8122A"/>
                </a:solidFill>
                <a:latin typeface="Montserrat" panose="020B0604020202020204" charset="0"/>
              </a:rPr>
              <a:t>I SJUKVÅRDEN</a:t>
            </a: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1. Varför prioriteringar i sjukvården? </a:t>
            </a:r>
          </a:p>
          <a:p>
            <a:r>
              <a:rPr lang="sv-SE" dirty="0">
                <a:latin typeface="Raleway" panose="020B0604020202020204" charset="0"/>
              </a:rPr>
              <a:t>Vänd på steken – hur blir det om vi </a:t>
            </a:r>
            <a:r>
              <a:rPr lang="sv-SE" i="1" dirty="0">
                <a:latin typeface="Raleway" panose="020B0604020202020204" charset="0"/>
              </a:rPr>
              <a:t>inte </a:t>
            </a:r>
            <a:r>
              <a:rPr lang="sv-SE" dirty="0">
                <a:latin typeface="Raleway" panose="020B0604020202020204" charset="0"/>
              </a:rPr>
              <a:t>prioriterar?</a:t>
            </a:r>
          </a:p>
          <a:p>
            <a:r>
              <a:rPr lang="sv-SE" dirty="0">
                <a:latin typeface="Raleway" panose="020B0604020202020204" charset="0"/>
              </a:rPr>
              <a:t>Orättvist!</a:t>
            </a:r>
          </a:p>
          <a:p>
            <a:r>
              <a:rPr lang="sv-SE" dirty="0">
                <a:latin typeface="Raleway" panose="020B0604020202020204" charset="0"/>
              </a:rPr>
              <a:t>Ineffektivt!</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2</a:t>
            </a:fld>
            <a:endParaRPr lang="en" sz="1100" dirty="0">
              <a:latin typeface="Raleway" panose="020B0604020202020204" charset="0"/>
            </a:endParaRPr>
          </a:p>
        </p:txBody>
      </p:sp>
    </p:spTree>
    <p:extLst>
      <p:ext uri="{BB962C8B-B14F-4D97-AF65-F5344CB8AC3E}">
        <p14:creationId xmlns:p14="http://schemas.microsoft.com/office/powerpoint/2010/main" val="9496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607479" y="2138266"/>
            <a:ext cx="6256194"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SE" dirty="0">
                <a:solidFill>
                  <a:srgbClr val="A8122A"/>
                </a:solidFill>
                <a:latin typeface="Montserrat" panose="020B0604020202020204" charset="0"/>
                <a:sym typeface="Arial"/>
              </a:rPr>
              <a:t>FRÅGOR,</a:t>
            </a:r>
            <a:br>
              <a:rPr lang="sv-SE" dirty="0">
                <a:solidFill>
                  <a:srgbClr val="A8122A"/>
                </a:solidFill>
                <a:latin typeface="Montserrat" panose="020B0604020202020204" charset="0"/>
                <a:sym typeface="Arial"/>
              </a:rPr>
            </a:br>
            <a:r>
              <a:rPr lang="sv-SE" dirty="0">
                <a:solidFill>
                  <a:srgbClr val="A8122A"/>
                </a:solidFill>
                <a:latin typeface="Montserrat" panose="020B0604020202020204" charset="0"/>
                <a:sym typeface="Arial"/>
              </a:rPr>
              <a:t>KOMMENTARER,</a:t>
            </a:r>
            <a:br>
              <a:rPr lang="sv-SE" dirty="0">
                <a:solidFill>
                  <a:srgbClr val="A8122A"/>
                </a:solidFill>
                <a:latin typeface="Montserrat" panose="020B0604020202020204" charset="0"/>
                <a:sym typeface="Arial"/>
              </a:rPr>
            </a:br>
            <a:r>
              <a:rPr lang="sv-SE" dirty="0">
                <a:solidFill>
                  <a:srgbClr val="A8122A"/>
                </a:solidFill>
                <a:latin typeface="Montserrat" panose="020B0604020202020204" charset="0"/>
                <a:sym typeface="Arial"/>
              </a:rPr>
              <a:t>PROTESTER?</a:t>
            </a:r>
            <a:endParaRPr dirty="0">
              <a:solidFill>
                <a:srgbClr val="A8122A"/>
              </a:solidFill>
              <a:latin typeface="Montserrat" panose="020B0604020202020204" charset="0"/>
              <a:sym typeface="Arial"/>
            </a:endParaRPr>
          </a:p>
        </p:txBody>
      </p:sp>
      <p:sp>
        <p:nvSpPr>
          <p:cNvPr id="3" name="Underrubrik 2">
            <a:extLst>
              <a:ext uri="{FF2B5EF4-FFF2-40B4-BE49-F238E27FC236}">
                <a16:creationId xmlns:a16="http://schemas.microsoft.com/office/drawing/2014/main" id="{E5736D38-1DD9-4C9E-BD2F-21C144BF1307}"/>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40503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944450" y="1831388"/>
            <a:ext cx="5255100" cy="14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b="1" dirty="0">
                <a:latin typeface="Montserrat" panose="020B0604020202020204" charset="0"/>
              </a:rPr>
              <a:t>TACK FÖR IDAG!</a:t>
            </a:r>
          </a:p>
        </p:txBody>
      </p:sp>
      <p:sp>
        <p:nvSpPr>
          <p:cNvPr id="5" name="Google Shape;322;p37">
            <a:extLst>
              <a:ext uri="{FF2B5EF4-FFF2-40B4-BE49-F238E27FC236}">
                <a16:creationId xmlns:a16="http://schemas.microsoft.com/office/drawing/2014/main" id="{AFF1E980-0759-43EC-BA09-5D0C27861392}"/>
              </a:ext>
            </a:extLst>
          </p:cNvPr>
          <p:cNvSpPr txBox="1"/>
          <p:nvPr/>
        </p:nvSpPr>
        <p:spPr>
          <a:xfrm>
            <a:off x="5822772" y="3934766"/>
            <a:ext cx="3120261"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i="1" dirty="0">
                <a:solidFill>
                  <a:srgbClr val="F5F1E0"/>
                </a:solidFill>
                <a:latin typeface="Merriweather"/>
                <a:ea typeface="Merriweather"/>
                <a:cs typeface="Merriweather"/>
                <a:sym typeface="Merriweather"/>
              </a:rPr>
              <a:t>Joar Björk</a:t>
            </a:r>
          </a:p>
          <a:p>
            <a:pPr marL="0" lvl="0" indent="0" algn="l" rtl="0">
              <a:spcBef>
                <a:spcPts val="0"/>
              </a:spcBef>
              <a:spcAft>
                <a:spcPts val="0"/>
              </a:spcAft>
              <a:buClr>
                <a:schemeClr val="dk1"/>
              </a:buClr>
              <a:buSzPts val="1100"/>
              <a:buFont typeface="Arial"/>
              <a:buNone/>
            </a:pPr>
            <a:r>
              <a:rPr lang="en" sz="1600" i="1" dirty="0">
                <a:solidFill>
                  <a:srgbClr val="F5F1E0"/>
                </a:solidFill>
                <a:latin typeface="Merriweather"/>
                <a:ea typeface="Merriweather"/>
                <a:cs typeface="Merriweather"/>
                <a:sym typeface="Merriweather"/>
              </a:rPr>
              <a:t>Spe</a:t>
            </a:r>
            <a:r>
              <a:rPr lang="sv-SE" sz="1600" i="1" dirty="0">
                <a:solidFill>
                  <a:srgbClr val="F5F1E0"/>
                </a:solidFill>
                <a:latin typeface="Merriweather"/>
                <a:ea typeface="Merriweather"/>
                <a:cs typeface="Merriweather"/>
                <a:sym typeface="Merriweather"/>
              </a:rPr>
              <a:t>c läk Palliativa teamet CLV</a:t>
            </a:r>
          </a:p>
          <a:p>
            <a:pPr marL="0" lvl="0" indent="0" algn="l" rtl="0">
              <a:spcBef>
                <a:spcPts val="0"/>
              </a:spcBef>
              <a:spcAft>
                <a:spcPts val="0"/>
              </a:spcAft>
              <a:buClr>
                <a:schemeClr val="dk1"/>
              </a:buClr>
              <a:buSzPts val="1100"/>
              <a:buFont typeface="Arial"/>
              <a:buNone/>
            </a:pPr>
            <a:r>
              <a:rPr lang="sv-SE" sz="1600" i="1" dirty="0">
                <a:solidFill>
                  <a:srgbClr val="F5F1E0"/>
                </a:solidFill>
                <a:latin typeface="Merriweather"/>
                <a:ea typeface="Merriweather"/>
                <a:cs typeface="Merriweather"/>
                <a:sym typeface="Merriweather"/>
              </a:rPr>
              <a:t>Doktorand medicinsk etik, KI</a:t>
            </a:r>
            <a:endParaRPr sz="1600" i="1" dirty="0">
              <a:solidFill>
                <a:srgbClr val="F5F1E0"/>
              </a:solidFill>
              <a:latin typeface="Merriweather"/>
              <a:ea typeface="Merriweather"/>
              <a:cs typeface="Merriweather"/>
              <a:sym typeface="Merriweather"/>
            </a:endParaRPr>
          </a:p>
          <a:p>
            <a:pPr marL="0" lvl="0" indent="0" algn="l" rtl="0">
              <a:spcBef>
                <a:spcPts val="0"/>
              </a:spcBef>
              <a:spcAft>
                <a:spcPts val="0"/>
              </a:spcAft>
              <a:buNone/>
            </a:pPr>
            <a:endParaRPr sz="1600" i="1" dirty="0">
              <a:solidFill>
                <a:srgbClr val="F5F1E0"/>
              </a:solidFill>
              <a:latin typeface="Merriweather"/>
              <a:ea typeface="Merriweather"/>
              <a:cs typeface="Merriweather"/>
              <a:sym typeface="Merriweather"/>
            </a:endParaRPr>
          </a:p>
        </p:txBody>
      </p:sp>
      <p:sp>
        <p:nvSpPr>
          <p:cNvPr id="2" name="textruta 1">
            <a:extLst>
              <a:ext uri="{FF2B5EF4-FFF2-40B4-BE49-F238E27FC236}">
                <a16:creationId xmlns:a16="http://schemas.microsoft.com/office/drawing/2014/main" id="{0A860332-F199-4799-BD36-EF4B198D9DD9}"/>
              </a:ext>
            </a:extLst>
          </p:cNvPr>
          <p:cNvSpPr txBox="1"/>
          <p:nvPr/>
        </p:nvSpPr>
        <p:spPr>
          <a:xfrm>
            <a:off x="5822772" y="4758884"/>
            <a:ext cx="3410645" cy="215444"/>
          </a:xfrm>
          <a:prstGeom prst="rect">
            <a:avLst/>
          </a:prstGeom>
          <a:noFill/>
        </p:spPr>
        <p:txBody>
          <a:bodyPr wrap="square" rtlCol="0">
            <a:spAutoFit/>
          </a:bodyPr>
          <a:lstStyle/>
          <a:p>
            <a:r>
              <a:rPr lang="sv-SE" sz="800" dirty="0">
                <a:solidFill>
                  <a:schemeClr val="bg1"/>
                </a:solidFill>
              </a:rPr>
              <a:t>Powerpointmallar och bilder kommer från www.slidescarnival.com</a:t>
            </a:r>
          </a:p>
        </p:txBody>
      </p:sp>
    </p:spTree>
    <p:extLst>
      <p:ext uri="{BB962C8B-B14F-4D97-AF65-F5344CB8AC3E}">
        <p14:creationId xmlns:p14="http://schemas.microsoft.com/office/powerpoint/2010/main" val="275225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PRIORITERINGAR</a:t>
            </a:r>
            <a:br>
              <a:rPr lang="sv-SE" sz="3000" dirty="0">
                <a:solidFill>
                  <a:srgbClr val="A8122A"/>
                </a:solidFill>
                <a:latin typeface="Montserrat" panose="020B0604020202020204" charset="0"/>
              </a:rPr>
            </a:br>
            <a:r>
              <a:rPr lang="sv-SE" sz="3000" dirty="0">
                <a:solidFill>
                  <a:srgbClr val="A8122A"/>
                </a:solidFill>
                <a:latin typeface="Montserrat" panose="020B0604020202020204" charset="0"/>
              </a:rPr>
              <a:t>I SJUKVÅRDEN</a:t>
            </a: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1. Varför prioriteringar i sjukvården (forts)? </a:t>
            </a:r>
          </a:p>
          <a:p>
            <a:r>
              <a:rPr lang="sv-SE" dirty="0">
                <a:latin typeface="Raleway" panose="020B0604020202020204" charset="0"/>
                <a:sym typeface="Wingdings" panose="05000000000000000000" pitchFamily="2" charset="2"/>
              </a:rPr>
              <a:t>Omöjligt att </a:t>
            </a:r>
            <a:r>
              <a:rPr lang="sv-SE" i="1" dirty="0">
                <a:latin typeface="Raleway" panose="020B0604020202020204" charset="0"/>
                <a:sym typeface="Wingdings" panose="05000000000000000000" pitchFamily="2" charset="2"/>
              </a:rPr>
              <a:t>inte</a:t>
            </a:r>
            <a:r>
              <a:rPr lang="sv-SE" dirty="0">
                <a:latin typeface="Raleway" panose="020B0604020202020204" charset="0"/>
                <a:sym typeface="Wingdings" panose="05000000000000000000" pitchFamily="2" charset="2"/>
              </a:rPr>
              <a:t> prioritera!</a:t>
            </a:r>
          </a:p>
          <a:p>
            <a:r>
              <a:rPr lang="sv-SE" dirty="0">
                <a:latin typeface="Raleway" panose="020B0604020202020204" charset="0"/>
                <a:sym typeface="Wingdings" panose="05000000000000000000" pitchFamily="2" charset="2"/>
              </a:rPr>
              <a:t></a:t>
            </a:r>
            <a:r>
              <a:rPr lang="sv-SE" dirty="0">
                <a:latin typeface="Raleway" panose="020B0604020202020204" charset="0"/>
              </a:rPr>
              <a:t> valet står mellan att </a:t>
            </a:r>
            <a:br>
              <a:rPr lang="sv-SE" dirty="0">
                <a:latin typeface="Raleway" panose="020B0604020202020204" charset="0"/>
              </a:rPr>
            </a:br>
            <a:r>
              <a:rPr lang="sv-SE" dirty="0">
                <a:latin typeface="Raleway" panose="020B0604020202020204" charset="0"/>
              </a:rPr>
              <a:t>prioritera genomtänkt (och förhoppningsvis rättvist &amp; effektivt) </a:t>
            </a:r>
            <a:br>
              <a:rPr lang="sv-SE" dirty="0">
                <a:latin typeface="Raleway" panose="020B0604020202020204" charset="0"/>
              </a:rPr>
            </a:br>
            <a:r>
              <a:rPr lang="sv-SE" i="1" dirty="0">
                <a:latin typeface="Raleway" panose="020B0604020202020204" charset="0"/>
              </a:rPr>
              <a:t>eller </a:t>
            </a:r>
            <a:r>
              <a:rPr lang="sv-SE" dirty="0">
                <a:latin typeface="Raleway" panose="020B0604020202020204" charset="0"/>
              </a:rPr>
              <a:t>ogenomtänkt/orättvist</a:t>
            </a:r>
          </a:p>
          <a:p>
            <a:r>
              <a:rPr lang="sv-SE" dirty="0">
                <a:latin typeface="Raleway" panose="020B0604020202020204" charset="0"/>
              </a:rPr>
              <a:t>Annars styrs fördelningen av ”särintressen, traditioner eller underliggande maktintressen”</a:t>
            </a:r>
          </a:p>
          <a:p>
            <a:endParaRPr lang="sv-SE" dirty="0">
              <a:latin typeface="Raleway" panose="020B0604020202020204" charset="0"/>
            </a:endParaRPr>
          </a:p>
          <a:p>
            <a:endParaRPr lang="sv-SE" b="1"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3</a:t>
            </a:fld>
            <a:endParaRPr lang="en" sz="1100" dirty="0">
              <a:latin typeface="Raleway" panose="020B0604020202020204" charset="0"/>
            </a:endParaRPr>
          </a:p>
        </p:txBody>
      </p:sp>
    </p:spTree>
    <p:extLst>
      <p:ext uri="{BB962C8B-B14F-4D97-AF65-F5344CB8AC3E}">
        <p14:creationId xmlns:p14="http://schemas.microsoft.com/office/powerpoint/2010/main" val="9648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PRIORITERINGAR I SJUKVÅRDEN</a:t>
            </a: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1. Varför (forts): </a:t>
            </a:r>
            <a:r>
              <a:rPr lang="sv-SE" b="1" i="1" dirty="0">
                <a:latin typeface="Raleway" panose="020B0604020202020204" charset="0"/>
              </a:rPr>
              <a:t>knapphet </a:t>
            </a:r>
            <a:r>
              <a:rPr lang="sv-SE" b="1" dirty="0">
                <a:latin typeface="Raleway" panose="020B0604020202020204" charset="0"/>
              </a:rPr>
              <a:t>och </a:t>
            </a:r>
            <a:r>
              <a:rPr lang="sv-SE" b="1" i="1" dirty="0">
                <a:latin typeface="Raleway" panose="020B0604020202020204" charset="0"/>
              </a:rPr>
              <a:t>alternativkostnad</a:t>
            </a:r>
            <a:r>
              <a:rPr lang="sv-SE" b="1" dirty="0">
                <a:latin typeface="Raleway" panose="020B0604020202020204" charset="0"/>
              </a:rPr>
              <a:t> </a:t>
            </a:r>
          </a:p>
          <a:p>
            <a:r>
              <a:rPr lang="sv-SE" dirty="0">
                <a:latin typeface="Raleway" panose="020B0604020202020204" charset="0"/>
              </a:rPr>
              <a:t>Knapphet:</a:t>
            </a:r>
          </a:p>
          <a:p>
            <a:r>
              <a:rPr lang="sv-SE" dirty="0">
                <a:latin typeface="Raleway" panose="020B0604020202020204" charset="0"/>
              </a:rPr>
              <a:t>Alternativkostnad:  </a:t>
            </a:r>
            <a:br>
              <a:rPr lang="sv-SE" dirty="0">
                <a:latin typeface="Raleway" panose="020B0604020202020204" charset="0"/>
              </a:rPr>
            </a:br>
            <a:r>
              <a:rPr lang="sv-SE" dirty="0">
                <a:latin typeface="Raleway" panose="020B0604020202020204" charset="0"/>
              </a:rPr>
              <a:t>värdet av det bästa alternativet som offras vid ett visst val (givet knapphet; det är knappheten som gör att något måste offras) </a:t>
            </a:r>
          </a:p>
          <a:p>
            <a:r>
              <a:rPr lang="sv-SE" dirty="0">
                <a:latin typeface="Raleway" panose="020B0604020202020204" charset="0"/>
              </a:rPr>
              <a:t>SLUTSATS: Vi måste prioritera så att värdet av det </a:t>
            </a:r>
            <a:br>
              <a:rPr lang="sv-SE" dirty="0">
                <a:latin typeface="Raleway" panose="020B0604020202020204" charset="0"/>
              </a:rPr>
            </a:br>
            <a:r>
              <a:rPr lang="sv-SE" dirty="0">
                <a:latin typeface="Raleway" panose="020B0604020202020204" charset="0"/>
              </a:rPr>
              <a:t>vi gör överstiger värdet av det vi (därmed) inte gör!</a:t>
            </a: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4</a:t>
            </a:fld>
            <a:endParaRPr lang="en" sz="1100" dirty="0">
              <a:latin typeface="Raleway" panose="020B0604020202020204" charset="0"/>
            </a:endParaRPr>
          </a:p>
        </p:txBody>
      </p:sp>
      <p:sp>
        <p:nvSpPr>
          <p:cNvPr id="5" name="Google Shape;94;p16">
            <a:extLst>
              <a:ext uri="{FF2B5EF4-FFF2-40B4-BE49-F238E27FC236}">
                <a16:creationId xmlns:a16="http://schemas.microsoft.com/office/drawing/2014/main" id="{D3C3B237-EBF9-41EF-AA3E-95DA83EDCE78}"/>
              </a:ext>
            </a:extLst>
          </p:cNvPr>
          <p:cNvSpPr txBox="1">
            <a:spLocks/>
          </p:cNvSpPr>
          <p:nvPr/>
        </p:nvSpPr>
        <p:spPr>
          <a:xfrm>
            <a:off x="2585750" y="1779590"/>
            <a:ext cx="5368428" cy="321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1pPr>
            <a:lvl2pPr marL="914400" marR="0" lvl="1" indent="-381000" algn="l" rtl="0">
              <a:lnSpc>
                <a:spcPct val="115000"/>
              </a:lnSpc>
              <a:spcBef>
                <a:spcPts val="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2pPr>
            <a:lvl3pPr marL="1371600" marR="0" lvl="2" indent="-381000" algn="l" rtl="0">
              <a:lnSpc>
                <a:spcPct val="115000"/>
              </a:lnSpc>
              <a:spcBef>
                <a:spcPts val="0"/>
              </a:spcBef>
              <a:spcAft>
                <a:spcPts val="0"/>
              </a:spcAft>
              <a:buClr>
                <a:schemeClr val="accent3"/>
              </a:buClr>
              <a:buSzPts val="2400"/>
              <a:buFont typeface="PT Serif"/>
              <a:buChar char="○"/>
              <a:defRPr sz="2400" b="0" i="0" u="none" strike="noStrike" cap="none">
                <a:solidFill>
                  <a:schemeClr val="dk1"/>
                </a:solidFill>
                <a:latin typeface="PT Serif"/>
                <a:ea typeface="PT Serif"/>
                <a:cs typeface="PT Serif"/>
                <a:sym typeface="PT Serif"/>
              </a:defRPr>
            </a:lvl3pPr>
            <a:lvl4pPr marL="1828800" marR="0" lvl="3"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4pPr>
            <a:lvl5pPr marL="2286000" marR="0" lvl="4"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5pPr>
            <a:lvl6pPr marL="2743200" marR="0" lvl="5"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6pPr>
            <a:lvl7pPr marL="3200400" marR="0" lvl="6"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7pPr>
            <a:lvl8pPr marL="3657600" marR="0" lvl="7"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8pPr>
            <a:lvl9pPr marL="4114800" marR="0" lvl="8" indent="-381000" algn="l" rtl="0">
              <a:lnSpc>
                <a:spcPct val="115000"/>
              </a:lnSpc>
              <a:spcBef>
                <a:spcPts val="0"/>
              </a:spcBef>
              <a:spcAft>
                <a:spcPts val="0"/>
              </a:spcAft>
              <a:buClr>
                <a:schemeClr val="dk1"/>
              </a:buClr>
              <a:buSzPts val="2400"/>
              <a:buFont typeface="PT Serif"/>
              <a:buChar char="■"/>
              <a:defRPr sz="2400" b="0" i="0" u="none" strike="noStrike" cap="none">
                <a:solidFill>
                  <a:schemeClr val="dk1"/>
                </a:solidFill>
                <a:latin typeface="PT Serif"/>
                <a:ea typeface="PT Serif"/>
                <a:cs typeface="PT Serif"/>
                <a:sym typeface="PT Serif"/>
              </a:defRPr>
            </a:lvl9pPr>
          </a:lstStyle>
          <a:p>
            <a:pPr marL="76200" indent="0">
              <a:buFont typeface="PT Serif"/>
              <a:buNone/>
            </a:pPr>
            <a:r>
              <a:rPr lang="sv-SE" dirty="0">
                <a:latin typeface="Raleway" panose="020B0604020202020204" charset="0"/>
              </a:rPr>
              <a:t>efterfrågan &gt;&gt;&gt; utbud</a:t>
            </a:r>
          </a:p>
        </p:txBody>
      </p:sp>
    </p:spTree>
    <p:extLst>
      <p:ext uri="{BB962C8B-B14F-4D97-AF65-F5344CB8AC3E}">
        <p14:creationId xmlns:p14="http://schemas.microsoft.com/office/powerpoint/2010/main" val="16377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9001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SVENSKA PRIORITERINGS-PLATTFORMEN</a:t>
            </a: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Var ”finns” plattformen?</a:t>
            </a:r>
          </a:p>
          <a:p>
            <a:r>
              <a:rPr lang="sv-SE" dirty="0">
                <a:latin typeface="Raleway" panose="020B0604020202020204" charset="0"/>
              </a:rPr>
              <a:t>HSL (Hälso- och sjukvårdslagen)</a:t>
            </a:r>
            <a:br>
              <a:rPr lang="sv-SE" dirty="0">
                <a:latin typeface="Raleway" panose="020B0604020202020204" charset="0"/>
              </a:rPr>
            </a:br>
            <a:r>
              <a:rPr lang="sv-SE" dirty="0">
                <a:latin typeface="Raleway" panose="020B0604020202020204" charset="0"/>
              </a:rPr>
              <a:t>3 kap 1 § och 4 kap 1 §</a:t>
            </a:r>
          </a:p>
          <a:p>
            <a:r>
              <a:rPr lang="sv-SE" dirty="0">
                <a:latin typeface="Raleway" panose="020B0604020202020204" charset="0"/>
              </a:rPr>
              <a:t>Förarbetena</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5</a:t>
            </a:fld>
            <a:endParaRPr lang="en" sz="1100" dirty="0">
              <a:latin typeface="Raleway" panose="020B0604020202020204" charset="0"/>
            </a:endParaRPr>
          </a:p>
        </p:txBody>
      </p:sp>
      <p:pic>
        <p:nvPicPr>
          <p:cNvPr id="5" name="Picture 2">
            <a:extLst>
              <a:ext uri="{FF2B5EF4-FFF2-40B4-BE49-F238E27FC236}">
                <a16:creationId xmlns:a16="http://schemas.microsoft.com/office/drawing/2014/main" id="{6EF1B586-12F6-4FBC-B6F6-6080ADD64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827" y="1467707"/>
            <a:ext cx="9906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B4499DE7-398B-4193-8A75-8EB11692F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936" y="3343511"/>
            <a:ext cx="10477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DF57CE25-FFD6-4D4E-BAA7-3B29A0A59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942" y="3343511"/>
            <a:ext cx="10477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18AD3B69-3C68-43E2-A9D3-08D8F1F71A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130" t="22592" r="49320" b="3739"/>
          <a:stretch/>
        </p:blipFill>
        <p:spPr bwMode="auto">
          <a:xfrm>
            <a:off x="3647469" y="3286163"/>
            <a:ext cx="1198881" cy="1695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hlinkClick r:id="rId7"/>
            <a:extLst>
              <a:ext uri="{FF2B5EF4-FFF2-40B4-BE49-F238E27FC236}">
                <a16:creationId xmlns:a16="http://schemas.microsoft.com/office/drawing/2014/main" id="{B94E3F83-B60C-4649-90A7-BC8D6987FF58}"/>
              </a:ext>
            </a:extLst>
          </p:cNvPr>
          <p:cNvSpPr txBox="1"/>
          <p:nvPr/>
        </p:nvSpPr>
        <p:spPr>
          <a:xfrm>
            <a:off x="5731296" y="3286163"/>
            <a:ext cx="2828261" cy="1169551"/>
          </a:xfrm>
          <a:prstGeom prst="rect">
            <a:avLst/>
          </a:prstGeom>
          <a:noFill/>
        </p:spPr>
        <p:txBody>
          <a:bodyPr wrap="square" rtlCol="0">
            <a:spAutoFit/>
          </a:bodyPr>
          <a:lstStyle/>
          <a:p>
            <a:r>
              <a:rPr lang="sv-SE" dirty="0"/>
              <a:t>https://www.riksdagen.se/sv/dokument-lagar</a:t>
            </a:r>
            <a:r>
              <a:rPr lang="sv-SE" dirty="0">
                <a:hlinkClick r:id="rId7"/>
              </a:rPr>
              <a:t>/</a:t>
            </a:r>
            <a:r>
              <a:rPr lang="sv-SE" dirty="0"/>
              <a:t>dokument/svensk-forfattningssamling/halso--och-sjukvardslag_sfs-2017-30</a:t>
            </a:r>
          </a:p>
          <a:p>
            <a:endParaRPr lang="sv-SE" dirty="0"/>
          </a:p>
        </p:txBody>
      </p:sp>
    </p:spTree>
    <p:extLst>
      <p:ext uri="{BB962C8B-B14F-4D97-AF65-F5344CB8AC3E}">
        <p14:creationId xmlns:p14="http://schemas.microsoft.com/office/powerpoint/2010/main" val="33594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90800"/>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dirty="0">
                <a:solidFill>
                  <a:srgbClr val="A8122A"/>
                </a:solidFill>
                <a:latin typeface="Montserrat" panose="020B0604020202020204" charset="0"/>
              </a:rPr>
              <a:t>SVENSKA PRIORITERINGS-PLATTFORMEN</a:t>
            </a:r>
          </a:p>
        </p:txBody>
      </p:sp>
      <p:sp>
        <p:nvSpPr>
          <p:cNvPr id="94" name="Google Shape;94;p16"/>
          <p:cNvSpPr txBox="1">
            <a:spLocks noGrp="1"/>
          </p:cNvSpPr>
          <p:nvPr>
            <p:ph type="body" idx="1"/>
          </p:nvPr>
        </p:nvSpPr>
        <p:spPr>
          <a:xfrm>
            <a:off x="617100" y="1031659"/>
            <a:ext cx="8526900"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Vad?</a:t>
            </a:r>
          </a:p>
          <a:p>
            <a:r>
              <a:rPr lang="sv-SE" dirty="0">
                <a:latin typeface="Raleway" panose="020B0604020202020204" charset="0"/>
              </a:rPr>
              <a:t>3 principer, ”lexikalt ordnade” </a:t>
            </a:r>
          </a:p>
          <a:p>
            <a:r>
              <a:rPr lang="sv-SE" dirty="0">
                <a:latin typeface="Raleway" panose="020B0604020202020204" charset="0"/>
              </a:rPr>
              <a:t>Varje tänkt prioritering prövas mot dessa – i </a:t>
            </a:r>
            <a:r>
              <a:rPr lang="sv-SE" dirty="0" err="1">
                <a:latin typeface="Raleway" panose="020B0604020202020204" charset="0"/>
              </a:rPr>
              <a:t>tur&amp;ordning</a:t>
            </a:r>
            <a:endParaRPr lang="sv-SE" dirty="0">
              <a:latin typeface="Raleway" panose="020B0604020202020204" charset="0"/>
            </a:endParaRPr>
          </a:p>
          <a:p>
            <a:endParaRPr lang="sv-SE" dirty="0">
              <a:latin typeface="Raleway" panose="020B0604020202020204" charset="0"/>
            </a:endParaRP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6</a:t>
            </a:fld>
            <a:endParaRPr lang="en" sz="1100" dirty="0">
              <a:latin typeface="Raleway" panose="020B0604020202020204" charset="0"/>
            </a:endParaRPr>
          </a:p>
        </p:txBody>
      </p:sp>
      <p:sp>
        <p:nvSpPr>
          <p:cNvPr id="5" name="Rectangle: Rounded Corners 2">
            <a:extLst>
              <a:ext uri="{FF2B5EF4-FFF2-40B4-BE49-F238E27FC236}">
                <a16:creationId xmlns:a16="http://schemas.microsoft.com/office/drawing/2014/main" id="{5A5C7F9F-18BB-4C1B-BA83-8208D2FA957F}"/>
              </a:ext>
            </a:extLst>
          </p:cNvPr>
          <p:cNvSpPr/>
          <p:nvPr/>
        </p:nvSpPr>
        <p:spPr>
          <a:xfrm>
            <a:off x="264043" y="3252048"/>
            <a:ext cx="2991604" cy="1344945"/>
          </a:xfrm>
          <a:custGeom>
            <a:avLst/>
            <a:gdLst>
              <a:gd name="connsiteX0" fmla="*/ 0 w 2971800"/>
              <a:gd name="connsiteY0" fmla="*/ 222596 h 1335548"/>
              <a:gd name="connsiteX1" fmla="*/ 222596 w 2971800"/>
              <a:gd name="connsiteY1" fmla="*/ 0 h 1335548"/>
              <a:gd name="connsiteX2" fmla="*/ 2749204 w 2971800"/>
              <a:gd name="connsiteY2" fmla="*/ 0 h 1335548"/>
              <a:gd name="connsiteX3" fmla="*/ 2971800 w 2971800"/>
              <a:gd name="connsiteY3" fmla="*/ 222596 h 1335548"/>
              <a:gd name="connsiteX4" fmla="*/ 2971800 w 2971800"/>
              <a:gd name="connsiteY4" fmla="*/ 1112952 h 1335548"/>
              <a:gd name="connsiteX5" fmla="*/ 2749204 w 2971800"/>
              <a:gd name="connsiteY5" fmla="*/ 1335548 h 1335548"/>
              <a:gd name="connsiteX6" fmla="*/ 222596 w 2971800"/>
              <a:gd name="connsiteY6" fmla="*/ 1335548 h 1335548"/>
              <a:gd name="connsiteX7" fmla="*/ 0 w 2971800"/>
              <a:gd name="connsiteY7" fmla="*/ 1112952 h 1335548"/>
              <a:gd name="connsiteX8" fmla="*/ 0 w 2971800"/>
              <a:gd name="connsiteY8" fmla="*/ 222596 h 1335548"/>
              <a:gd name="connsiteX0" fmla="*/ 0 w 2988129"/>
              <a:gd name="connsiteY0" fmla="*/ 89724 h 1341469"/>
              <a:gd name="connsiteX1" fmla="*/ 238925 w 2988129"/>
              <a:gd name="connsiteY1" fmla="*/ 5921 h 1341469"/>
              <a:gd name="connsiteX2" fmla="*/ 2765533 w 2988129"/>
              <a:gd name="connsiteY2" fmla="*/ 5921 h 1341469"/>
              <a:gd name="connsiteX3" fmla="*/ 2988129 w 2988129"/>
              <a:gd name="connsiteY3" fmla="*/ 228517 h 1341469"/>
              <a:gd name="connsiteX4" fmla="*/ 2988129 w 2988129"/>
              <a:gd name="connsiteY4" fmla="*/ 1118873 h 1341469"/>
              <a:gd name="connsiteX5" fmla="*/ 2765533 w 2988129"/>
              <a:gd name="connsiteY5" fmla="*/ 1341469 h 1341469"/>
              <a:gd name="connsiteX6" fmla="*/ 238925 w 2988129"/>
              <a:gd name="connsiteY6" fmla="*/ 1341469 h 1341469"/>
              <a:gd name="connsiteX7" fmla="*/ 16329 w 2988129"/>
              <a:gd name="connsiteY7" fmla="*/ 1118873 h 1341469"/>
              <a:gd name="connsiteX8" fmla="*/ 0 w 2988129"/>
              <a:gd name="connsiteY8" fmla="*/ 89724 h 1341469"/>
              <a:gd name="connsiteX0" fmla="*/ 0 w 2988129"/>
              <a:gd name="connsiteY0" fmla="*/ 89724 h 1344944"/>
              <a:gd name="connsiteX1" fmla="*/ 238925 w 2988129"/>
              <a:gd name="connsiteY1" fmla="*/ 5921 h 1344944"/>
              <a:gd name="connsiteX2" fmla="*/ 2765533 w 2988129"/>
              <a:gd name="connsiteY2" fmla="*/ 5921 h 1344944"/>
              <a:gd name="connsiteX3" fmla="*/ 2988129 w 2988129"/>
              <a:gd name="connsiteY3" fmla="*/ 228517 h 1344944"/>
              <a:gd name="connsiteX4" fmla="*/ 2988129 w 2988129"/>
              <a:gd name="connsiteY4" fmla="*/ 1118873 h 1344944"/>
              <a:gd name="connsiteX5" fmla="*/ 2765533 w 2988129"/>
              <a:gd name="connsiteY5" fmla="*/ 1341469 h 1344944"/>
              <a:gd name="connsiteX6" fmla="*/ 238925 w 2988129"/>
              <a:gd name="connsiteY6" fmla="*/ 1341469 h 1344944"/>
              <a:gd name="connsiteX7" fmla="*/ 0 w 2988129"/>
              <a:gd name="connsiteY7" fmla="*/ 1249501 h 1344944"/>
              <a:gd name="connsiteX8" fmla="*/ 0 w 2988129"/>
              <a:gd name="connsiteY8" fmla="*/ 89724 h 1344944"/>
              <a:gd name="connsiteX0" fmla="*/ 0 w 3004588"/>
              <a:gd name="connsiteY0" fmla="*/ 89724 h 1344944"/>
              <a:gd name="connsiteX1" fmla="*/ 238925 w 3004588"/>
              <a:gd name="connsiteY1" fmla="*/ 5921 h 1344944"/>
              <a:gd name="connsiteX2" fmla="*/ 2765533 w 3004588"/>
              <a:gd name="connsiteY2" fmla="*/ 5921 h 1344944"/>
              <a:gd name="connsiteX3" fmla="*/ 2988129 w 3004588"/>
              <a:gd name="connsiteY3" fmla="*/ 228517 h 1344944"/>
              <a:gd name="connsiteX4" fmla="*/ 2988129 w 3004588"/>
              <a:gd name="connsiteY4" fmla="*/ 1118873 h 1344944"/>
              <a:gd name="connsiteX5" fmla="*/ 2928818 w 3004588"/>
              <a:gd name="connsiteY5" fmla="*/ 1341469 h 1344944"/>
              <a:gd name="connsiteX6" fmla="*/ 238925 w 3004588"/>
              <a:gd name="connsiteY6" fmla="*/ 1341469 h 1344944"/>
              <a:gd name="connsiteX7" fmla="*/ 0 w 3004588"/>
              <a:gd name="connsiteY7" fmla="*/ 1249501 h 1344944"/>
              <a:gd name="connsiteX8" fmla="*/ 0 w 3004588"/>
              <a:gd name="connsiteY8" fmla="*/ 89724 h 1344944"/>
              <a:gd name="connsiteX0" fmla="*/ 0 w 3004588"/>
              <a:gd name="connsiteY0" fmla="*/ 91967 h 1347187"/>
              <a:gd name="connsiteX1" fmla="*/ 238925 w 3004588"/>
              <a:gd name="connsiteY1" fmla="*/ 8164 h 1347187"/>
              <a:gd name="connsiteX2" fmla="*/ 2912490 w 3004588"/>
              <a:gd name="connsiteY2" fmla="*/ 0 h 1347187"/>
              <a:gd name="connsiteX3" fmla="*/ 2988129 w 3004588"/>
              <a:gd name="connsiteY3" fmla="*/ 230760 h 1347187"/>
              <a:gd name="connsiteX4" fmla="*/ 2988129 w 3004588"/>
              <a:gd name="connsiteY4" fmla="*/ 1121116 h 1347187"/>
              <a:gd name="connsiteX5" fmla="*/ 2928818 w 3004588"/>
              <a:gd name="connsiteY5" fmla="*/ 1343712 h 1347187"/>
              <a:gd name="connsiteX6" fmla="*/ 238925 w 3004588"/>
              <a:gd name="connsiteY6" fmla="*/ 1343712 h 1347187"/>
              <a:gd name="connsiteX7" fmla="*/ 0 w 3004588"/>
              <a:gd name="connsiteY7" fmla="*/ 1251744 h 1347187"/>
              <a:gd name="connsiteX8" fmla="*/ 0 w 3004588"/>
              <a:gd name="connsiteY8" fmla="*/ 91967 h 1347187"/>
              <a:gd name="connsiteX0" fmla="*/ 0 w 2997072"/>
              <a:gd name="connsiteY0" fmla="*/ 91967 h 1347187"/>
              <a:gd name="connsiteX1" fmla="*/ 238925 w 2997072"/>
              <a:gd name="connsiteY1" fmla="*/ 8164 h 1347187"/>
              <a:gd name="connsiteX2" fmla="*/ 2912490 w 2997072"/>
              <a:gd name="connsiteY2" fmla="*/ 0 h 1347187"/>
              <a:gd name="connsiteX3" fmla="*/ 2988129 w 2997072"/>
              <a:gd name="connsiteY3" fmla="*/ 230760 h 1347187"/>
              <a:gd name="connsiteX4" fmla="*/ 2988129 w 2997072"/>
              <a:gd name="connsiteY4" fmla="*/ 1121116 h 1347187"/>
              <a:gd name="connsiteX5" fmla="*/ 2896161 w 2997072"/>
              <a:gd name="connsiteY5" fmla="*/ 1343712 h 1347187"/>
              <a:gd name="connsiteX6" fmla="*/ 238925 w 2997072"/>
              <a:gd name="connsiteY6" fmla="*/ 1343712 h 1347187"/>
              <a:gd name="connsiteX7" fmla="*/ 0 w 2997072"/>
              <a:gd name="connsiteY7" fmla="*/ 1251744 h 1347187"/>
              <a:gd name="connsiteX8" fmla="*/ 0 w 2997072"/>
              <a:gd name="connsiteY8" fmla="*/ 91967 h 1347187"/>
              <a:gd name="connsiteX0" fmla="*/ 0 w 2992442"/>
              <a:gd name="connsiteY0" fmla="*/ 91967 h 1347187"/>
              <a:gd name="connsiteX1" fmla="*/ 238925 w 2992442"/>
              <a:gd name="connsiteY1" fmla="*/ 8164 h 1347187"/>
              <a:gd name="connsiteX2" fmla="*/ 2912490 w 2992442"/>
              <a:gd name="connsiteY2" fmla="*/ 0 h 1347187"/>
              <a:gd name="connsiteX3" fmla="*/ 2979965 w 2992442"/>
              <a:gd name="connsiteY3" fmla="*/ 149117 h 1347187"/>
              <a:gd name="connsiteX4" fmla="*/ 2988129 w 2992442"/>
              <a:gd name="connsiteY4" fmla="*/ 1121116 h 1347187"/>
              <a:gd name="connsiteX5" fmla="*/ 2896161 w 2992442"/>
              <a:gd name="connsiteY5" fmla="*/ 1343712 h 1347187"/>
              <a:gd name="connsiteX6" fmla="*/ 238925 w 2992442"/>
              <a:gd name="connsiteY6" fmla="*/ 1343712 h 1347187"/>
              <a:gd name="connsiteX7" fmla="*/ 0 w 2992442"/>
              <a:gd name="connsiteY7" fmla="*/ 1251744 h 1347187"/>
              <a:gd name="connsiteX8" fmla="*/ 0 w 2992442"/>
              <a:gd name="connsiteY8" fmla="*/ 91967 h 1347187"/>
              <a:gd name="connsiteX0" fmla="*/ 0 w 2991604"/>
              <a:gd name="connsiteY0" fmla="*/ 89725 h 1344945"/>
              <a:gd name="connsiteX1" fmla="*/ 238925 w 2991604"/>
              <a:gd name="connsiteY1" fmla="*/ 5922 h 1344945"/>
              <a:gd name="connsiteX2" fmla="*/ 2863504 w 2991604"/>
              <a:gd name="connsiteY2" fmla="*/ 5923 h 1344945"/>
              <a:gd name="connsiteX3" fmla="*/ 2979965 w 2991604"/>
              <a:gd name="connsiteY3" fmla="*/ 146875 h 1344945"/>
              <a:gd name="connsiteX4" fmla="*/ 2988129 w 2991604"/>
              <a:gd name="connsiteY4" fmla="*/ 1118874 h 1344945"/>
              <a:gd name="connsiteX5" fmla="*/ 2896161 w 2991604"/>
              <a:gd name="connsiteY5" fmla="*/ 1341470 h 1344945"/>
              <a:gd name="connsiteX6" fmla="*/ 238925 w 2991604"/>
              <a:gd name="connsiteY6" fmla="*/ 1341470 h 1344945"/>
              <a:gd name="connsiteX7" fmla="*/ 0 w 2991604"/>
              <a:gd name="connsiteY7" fmla="*/ 1249502 h 1344945"/>
              <a:gd name="connsiteX8" fmla="*/ 0 w 2991604"/>
              <a:gd name="connsiteY8" fmla="*/ 89725 h 134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4" h="1344945">
                <a:moveTo>
                  <a:pt x="0" y="89725"/>
                </a:moveTo>
                <a:cubicBezTo>
                  <a:pt x="0" y="-33211"/>
                  <a:pt x="115989" y="5922"/>
                  <a:pt x="238925" y="5922"/>
                </a:cubicBezTo>
                <a:lnTo>
                  <a:pt x="2863504" y="5923"/>
                </a:lnTo>
                <a:cubicBezTo>
                  <a:pt x="2986440" y="5923"/>
                  <a:pt x="2979965" y="23939"/>
                  <a:pt x="2979965" y="146875"/>
                </a:cubicBezTo>
                <a:cubicBezTo>
                  <a:pt x="2982686" y="470875"/>
                  <a:pt x="2985408" y="794874"/>
                  <a:pt x="2988129" y="1118874"/>
                </a:cubicBezTo>
                <a:cubicBezTo>
                  <a:pt x="2988129" y="1241810"/>
                  <a:pt x="3019097" y="1341470"/>
                  <a:pt x="2896161" y="1341470"/>
                </a:cubicBezTo>
                <a:lnTo>
                  <a:pt x="238925" y="1341470"/>
                </a:lnTo>
                <a:cubicBezTo>
                  <a:pt x="115989" y="1341470"/>
                  <a:pt x="0" y="1372438"/>
                  <a:pt x="0" y="1249502"/>
                </a:cubicBezTo>
                <a:lnTo>
                  <a:pt x="0" y="89725"/>
                </a:lnTo>
                <a:close/>
              </a:path>
            </a:pathLst>
          </a:custGeom>
          <a:blipFill>
            <a:blip r:embed="rId3">
              <a:extLst>
                <a:ext uri="{837473B0-CC2E-450A-ABE3-18F120FF3D39}">
                  <a1611:picAttrSrcUrl xmlns:a1611="http://schemas.microsoft.com/office/drawing/2016/11/main" r:id="rId4"/>
                </a:ext>
              </a:extLst>
            </a:blip>
            <a:stretch>
              <a:fillRect/>
            </a:stretch>
          </a:blipFill>
          <a:scene3d>
            <a:camera prst="isometricLeftDown"/>
            <a:lightRig rig="threePt" dir="t"/>
          </a:scene3d>
          <a:sp3d extrusionH="31750" prstMaterial="dkEdge">
            <a:bevelT w="33655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effectLst>
                  <a:outerShdw blurRad="50800" dist="38100" dir="2700000" algn="tl" rotWithShape="0">
                    <a:prstClr val="black">
                      <a:alpha val="40000"/>
                    </a:prstClr>
                  </a:outerShdw>
                </a:effectLst>
                <a:latin typeface="Cavolini" panose="03000502040302020204" pitchFamily="66" charset="0"/>
                <a:cs typeface="Cavolini" panose="03000502040302020204" pitchFamily="66" charset="0"/>
              </a:rPr>
              <a:t>Människo-värdes-principen</a:t>
            </a:r>
          </a:p>
        </p:txBody>
      </p:sp>
      <p:sp>
        <p:nvSpPr>
          <p:cNvPr id="6" name="Rectangle: Rounded Corners 2">
            <a:extLst>
              <a:ext uri="{FF2B5EF4-FFF2-40B4-BE49-F238E27FC236}">
                <a16:creationId xmlns:a16="http://schemas.microsoft.com/office/drawing/2014/main" id="{F24B474A-3985-43A6-A79E-D0E38B983C63}"/>
              </a:ext>
            </a:extLst>
          </p:cNvPr>
          <p:cNvSpPr>
            <a:spLocks noChangeAspect="1"/>
          </p:cNvSpPr>
          <p:nvPr/>
        </p:nvSpPr>
        <p:spPr>
          <a:xfrm>
            <a:off x="3597313" y="3319295"/>
            <a:ext cx="2842024" cy="1277698"/>
          </a:xfrm>
          <a:custGeom>
            <a:avLst/>
            <a:gdLst>
              <a:gd name="connsiteX0" fmla="*/ 0 w 2971800"/>
              <a:gd name="connsiteY0" fmla="*/ 222596 h 1335548"/>
              <a:gd name="connsiteX1" fmla="*/ 222596 w 2971800"/>
              <a:gd name="connsiteY1" fmla="*/ 0 h 1335548"/>
              <a:gd name="connsiteX2" fmla="*/ 2749204 w 2971800"/>
              <a:gd name="connsiteY2" fmla="*/ 0 h 1335548"/>
              <a:gd name="connsiteX3" fmla="*/ 2971800 w 2971800"/>
              <a:gd name="connsiteY3" fmla="*/ 222596 h 1335548"/>
              <a:gd name="connsiteX4" fmla="*/ 2971800 w 2971800"/>
              <a:gd name="connsiteY4" fmla="*/ 1112952 h 1335548"/>
              <a:gd name="connsiteX5" fmla="*/ 2749204 w 2971800"/>
              <a:gd name="connsiteY5" fmla="*/ 1335548 h 1335548"/>
              <a:gd name="connsiteX6" fmla="*/ 222596 w 2971800"/>
              <a:gd name="connsiteY6" fmla="*/ 1335548 h 1335548"/>
              <a:gd name="connsiteX7" fmla="*/ 0 w 2971800"/>
              <a:gd name="connsiteY7" fmla="*/ 1112952 h 1335548"/>
              <a:gd name="connsiteX8" fmla="*/ 0 w 2971800"/>
              <a:gd name="connsiteY8" fmla="*/ 222596 h 1335548"/>
              <a:gd name="connsiteX0" fmla="*/ 0 w 2988129"/>
              <a:gd name="connsiteY0" fmla="*/ 89724 h 1341469"/>
              <a:gd name="connsiteX1" fmla="*/ 238925 w 2988129"/>
              <a:gd name="connsiteY1" fmla="*/ 5921 h 1341469"/>
              <a:gd name="connsiteX2" fmla="*/ 2765533 w 2988129"/>
              <a:gd name="connsiteY2" fmla="*/ 5921 h 1341469"/>
              <a:gd name="connsiteX3" fmla="*/ 2988129 w 2988129"/>
              <a:gd name="connsiteY3" fmla="*/ 228517 h 1341469"/>
              <a:gd name="connsiteX4" fmla="*/ 2988129 w 2988129"/>
              <a:gd name="connsiteY4" fmla="*/ 1118873 h 1341469"/>
              <a:gd name="connsiteX5" fmla="*/ 2765533 w 2988129"/>
              <a:gd name="connsiteY5" fmla="*/ 1341469 h 1341469"/>
              <a:gd name="connsiteX6" fmla="*/ 238925 w 2988129"/>
              <a:gd name="connsiteY6" fmla="*/ 1341469 h 1341469"/>
              <a:gd name="connsiteX7" fmla="*/ 16329 w 2988129"/>
              <a:gd name="connsiteY7" fmla="*/ 1118873 h 1341469"/>
              <a:gd name="connsiteX8" fmla="*/ 0 w 2988129"/>
              <a:gd name="connsiteY8" fmla="*/ 89724 h 1341469"/>
              <a:gd name="connsiteX0" fmla="*/ 0 w 2988129"/>
              <a:gd name="connsiteY0" fmla="*/ 89724 h 1344944"/>
              <a:gd name="connsiteX1" fmla="*/ 238925 w 2988129"/>
              <a:gd name="connsiteY1" fmla="*/ 5921 h 1344944"/>
              <a:gd name="connsiteX2" fmla="*/ 2765533 w 2988129"/>
              <a:gd name="connsiteY2" fmla="*/ 5921 h 1344944"/>
              <a:gd name="connsiteX3" fmla="*/ 2988129 w 2988129"/>
              <a:gd name="connsiteY3" fmla="*/ 228517 h 1344944"/>
              <a:gd name="connsiteX4" fmla="*/ 2988129 w 2988129"/>
              <a:gd name="connsiteY4" fmla="*/ 1118873 h 1344944"/>
              <a:gd name="connsiteX5" fmla="*/ 2765533 w 2988129"/>
              <a:gd name="connsiteY5" fmla="*/ 1341469 h 1344944"/>
              <a:gd name="connsiteX6" fmla="*/ 238925 w 2988129"/>
              <a:gd name="connsiteY6" fmla="*/ 1341469 h 1344944"/>
              <a:gd name="connsiteX7" fmla="*/ 0 w 2988129"/>
              <a:gd name="connsiteY7" fmla="*/ 1249501 h 1344944"/>
              <a:gd name="connsiteX8" fmla="*/ 0 w 2988129"/>
              <a:gd name="connsiteY8" fmla="*/ 89724 h 1344944"/>
              <a:gd name="connsiteX0" fmla="*/ 0 w 3004588"/>
              <a:gd name="connsiteY0" fmla="*/ 89724 h 1344944"/>
              <a:gd name="connsiteX1" fmla="*/ 238925 w 3004588"/>
              <a:gd name="connsiteY1" fmla="*/ 5921 h 1344944"/>
              <a:gd name="connsiteX2" fmla="*/ 2765533 w 3004588"/>
              <a:gd name="connsiteY2" fmla="*/ 5921 h 1344944"/>
              <a:gd name="connsiteX3" fmla="*/ 2988129 w 3004588"/>
              <a:gd name="connsiteY3" fmla="*/ 228517 h 1344944"/>
              <a:gd name="connsiteX4" fmla="*/ 2988129 w 3004588"/>
              <a:gd name="connsiteY4" fmla="*/ 1118873 h 1344944"/>
              <a:gd name="connsiteX5" fmla="*/ 2928818 w 3004588"/>
              <a:gd name="connsiteY5" fmla="*/ 1341469 h 1344944"/>
              <a:gd name="connsiteX6" fmla="*/ 238925 w 3004588"/>
              <a:gd name="connsiteY6" fmla="*/ 1341469 h 1344944"/>
              <a:gd name="connsiteX7" fmla="*/ 0 w 3004588"/>
              <a:gd name="connsiteY7" fmla="*/ 1249501 h 1344944"/>
              <a:gd name="connsiteX8" fmla="*/ 0 w 3004588"/>
              <a:gd name="connsiteY8" fmla="*/ 89724 h 1344944"/>
              <a:gd name="connsiteX0" fmla="*/ 0 w 3004588"/>
              <a:gd name="connsiteY0" fmla="*/ 91967 h 1347187"/>
              <a:gd name="connsiteX1" fmla="*/ 238925 w 3004588"/>
              <a:gd name="connsiteY1" fmla="*/ 8164 h 1347187"/>
              <a:gd name="connsiteX2" fmla="*/ 2912490 w 3004588"/>
              <a:gd name="connsiteY2" fmla="*/ 0 h 1347187"/>
              <a:gd name="connsiteX3" fmla="*/ 2988129 w 3004588"/>
              <a:gd name="connsiteY3" fmla="*/ 230760 h 1347187"/>
              <a:gd name="connsiteX4" fmla="*/ 2988129 w 3004588"/>
              <a:gd name="connsiteY4" fmla="*/ 1121116 h 1347187"/>
              <a:gd name="connsiteX5" fmla="*/ 2928818 w 3004588"/>
              <a:gd name="connsiteY5" fmla="*/ 1343712 h 1347187"/>
              <a:gd name="connsiteX6" fmla="*/ 238925 w 3004588"/>
              <a:gd name="connsiteY6" fmla="*/ 1343712 h 1347187"/>
              <a:gd name="connsiteX7" fmla="*/ 0 w 3004588"/>
              <a:gd name="connsiteY7" fmla="*/ 1251744 h 1347187"/>
              <a:gd name="connsiteX8" fmla="*/ 0 w 3004588"/>
              <a:gd name="connsiteY8" fmla="*/ 91967 h 1347187"/>
              <a:gd name="connsiteX0" fmla="*/ 0 w 2997072"/>
              <a:gd name="connsiteY0" fmla="*/ 91967 h 1347187"/>
              <a:gd name="connsiteX1" fmla="*/ 238925 w 2997072"/>
              <a:gd name="connsiteY1" fmla="*/ 8164 h 1347187"/>
              <a:gd name="connsiteX2" fmla="*/ 2912490 w 2997072"/>
              <a:gd name="connsiteY2" fmla="*/ 0 h 1347187"/>
              <a:gd name="connsiteX3" fmla="*/ 2988129 w 2997072"/>
              <a:gd name="connsiteY3" fmla="*/ 230760 h 1347187"/>
              <a:gd name="connsiteX4" fmla="*/ 2988129 w 2997072"/>
              <a:gd name="connsiteY4" fmla="*/ 1121116 h 1347187"/>
              <a:gd name="connsiteX5" fmla="*/ 2896161 w 2997072"/>
              <a:gd name="connsiteY5" fmla="*/ 1343712 h 1347187"/>
              <a:gd name="connsiteX6" fmla="*/ 238925 w 2997072"/>
              <a:gd name="connsiteY6" fmla="*/ 1343712 h 1347187"/>
              <a:gd name="connsiteX7" fmla="*/ 0 w 2997072"/>
              <a:gd name="connsiteY7" fmla="*/ 1251744 h 1347187"/>
              <a:gd name="connsiteX8" fmla="*/ 0 w 2997072"/>
              <a:gd name="connsiteY8" fmla="*/ 91967 h 1347187"/>
              <a:gd name="connsiteX0" fmla="*/ 0 w 2992442"/>
              <a:gd name="connsiteY0" fmla="*/ 91967 h 1347187"/>
              <a:gd name="connsiteX1" fmla="*/ 238925 w 2992442"/>
              <a:gd name="connsiteY1" fmla="*/ 8164 h 1347187"/>
              <a:gd name="connsiteX2" fmla="*/ 2912490 w 2992442"/>
              <a:gd name="connsiteY2" fmla="*/ 0 h 1347187"/>
              <a:gd name="connsiteX3" fmla="*/ 2979965 w 2992442"/>
              <a:gd name="connsiteY3" fmla="*/ 149117 h 1347187"/>
              <a:gd name="connsiteX4" fmla="*/ 2988129 w 2992442"/>
              <a:gd name="connsiteY4" fmla="*/ 1121116 h 1347187"/>
              <a:gd name="connsiteX5" fmla="*/ 2896161 w 2992442"/>
              <a:gd name="connsiteY5" fmla="*/ 1343712 h 1347187"/>
              <a:gd name="connsiteX6" fmla="*/ 238925 w 2992442"/>
              <a:gd name="connsiteY6" fmla="*/ 1343712 h 1347187"/>
              <a:gd name="connsiteX7" fmla="*/ 0 w 2992442"/>
              <a:gd name="connsiteY7" fmla="*/ 1251744 h 1347187"/>
              <a:gd name="connsiteX8" fmla="*/ 0 w 2992442"/>
              <a:gd name="connsiteY8" fmla="*/ 91967 h 1347187"/>
              <a:gd name="connsiteX0" fmla="*/ 0 w 2991604"/>
              <a:gd name="connsiteY0" fmla="*/ 89725 h 1344945"/>
              <a:gd name="connsiteX1" fmla="*/ 238925 w 2991604"/>
              <a:gd name="connsiteY1" fmla="*/ 5922 h 1344945"/>
              <a:gd name="connsiteX2" fmla="*/ 2863504 w 2991604"/>
              <a:gd name="connsiteY2" fmla="*/ 5923 h 1344945"/>
              <a:gd name="connsiteX3" fmla="*/ 2979965 w 2991604"/>
              <a:gd name="connsiteY3" fmla="*/ 146875 h 1344945"/>
              <a:gd name="connsiteX4" fmla="*/ 2988129 w 2991604"/>
              <a:gd name="connsiteY4" fmla="*/ 1118874 h 1344945"/>
              <a:gd name="connsiteX5" fmla="*/ 2896161 w 2991604"/>
              <a:gd name="connsiteY5" fmla="*/ 1341470 h 1344945"/>
              <a:gd name="connsiteX6" fmla="*/ 238925 w 2991604"/>
              <a:gd name="connsiteY6" fmla="*/ 1341470 h 1344945"/>
              <a:gd name="connsiteX7" fmla="*/ 0 w 2991604"/>
              <a:gd name="connsiteY7" fmla="*/ 1249502 h 1344945"/>
              <a:gd name="connsiteX8" fmla="*/ 0 w 2991604"/>
              <a:gd name="connsiteY8" fmla="*/ 89725 h 134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4" h="1344945">
                <a:moveTo>
                  <a:pt x="0" y="89725"/>
                </a:moveTo>
                <a:cubicBezTo>
                  <a:pt x="0" y="-33211"/>
                  <a:pt x="115989" y="5922"/>
                  <a:pt x="238925" y="5922"/>
                </a:cubicBezTo>
                <a:lnTo>
                  <a:pt x="2863504" y="5923"/>
                </a:lnTo>
                <a:cubicBezTo>
                  <a:pt x="2986440" y="5923"/>
                  <a:pt x="2979965" y="23939"/>
                  <a:pt x="2979965" y="146875"/>
                </a:cubicBezTo>
                <a:cubicBezTo>
                  <a:pt x="2982686" y="470875"/>
                  <a:pt x="2985408" y="794874"/>
                  <a:pt x="2988129" y="1118874"/>
                </a:cubicBezTo>
                <a:cubicBezTo>
                  <a:pt x="2988129" y="1241810"/>
                  <a:pt x="3019097" y="1341470"/>
                  <a:pt x="2896161" y="1341470"/>
                </a:cubicBezTo>
                <a:lnTo>
                  <a:pt x="238925" y="1341470"/>
                </a:lnTo>
                <a:cubicBezTo>
                  <a:pt x="115989" y="1341470"/>
                  <a:pt x="0" y="1372438"/>
                  <a:pt x="0" y="1249502"/>
                </a:cubicBezTo>
                <a:lnTo>
                  <a:pt x="0" y="89725"/>
                </a:lnTo>
                <a:close/>
              </a:path>
            </a:pathLst>
          </a:custGeom>
          <a:blipFill>
            <a:blip r:embed="rId3">
              <a:extLst>
                <a:ext uri="{837473B0-CC2E-450A-ABE3-18F120FF3D39}">
                  <a1611:picAttrSrcUrl xmlns:a1611="http://schemas.microsoft.com/office/drawing/2016/11/main" r:id="rId4"/>
                </a:ext>
              </a:extLst>
            </a:blip>
            <a:stretch>
              <a:fillRect/>
            </a:stretch>
          </a:blipFill>
          <a:scene3d>
            <a:camera prst="isometricLeftDown"/>
            <a:lightRig rig="threePt" dir="t"/>
          </a:scene3d>
          <a:sp3d extrusionH="31750" prstMaterial="dkEdge">
            <a:bevelT w="33655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effectLst>
                  <a:outerShdw blurRad="50800" dist="38100" dir="2700000" algn="tl" rotWithShape="0">
                    <a:prstClr val="black">
                      <a:alpha val="40000"/>
                    </a:prstClr>
                  </a:outerShdw>
                </a:effectLst>
                <a:latin typeface="Cavolini" panose="03000502040302020204" pitchFamily="66" charset="0"/>
                <a:cs typeface="Cavolini" panose="03000502040302020204" pitchFamily="66" charset="0"/>
              </a:rPr>
              <a:t>Behovs &amp; solidaritets-principen</a:t>
            </a:r>
          </a:p>
        </p:txBody>
      </p:sp>
      <p:sp>
        <p:nvSpPr>
          <p:cNvPr id="7" name="Rectangle: Rounded Corners 2">
            <a:extLst>
              <a:ext uri="{FF2B5EF4-FFF2-40B4-BE49-F238E27FC236}">
                <a16:creationId xmlns:a16="http://schemas.microsoft.com/office/drawing/2014/main" id="{1B4464BF-75EF-4A7C-9C4B-73EE6FEF0E1F}"/>
              </a:ext>
            </a:extLst>
          </p:cNvPr>
          <p:cNvSpPr>
            <a:spLocks noChangeAspect="1"/>
          </p:cNvSpPr>
          <p:nvPr/>
        </p:nvSpPr>
        <p:spPr>
          <a:xfrm>
            <a:off x="6672161" y="3494603"/>
            <a:ext cx="2640689" cy="1187183"/>
          </a:xfrm>
          <a:custGeom>
            <a:avLst/>
            <a:gdLst>
              <a:gd name="connsiteX0" fmla="*/ 0 w 2971800"/>
              <a:gd name="connsiteY0" fmla="*/ 222596 h 1335548"/>
              <a:gd name="connsiteX1" fmla="*/ 222596 w 2971800"/>
              <a:gd name="connsiteY1" fmla="*/ 0 h 1335548"/>
              <a:gd name="connsiteX2" fmla="*/ 2749204 w 2971800"/>
              <a:gd name="connsiteY2" fmla="*/ 0 h 1335548"/>
              <a:gd name="connsiteX3" fmla="*/ 2971800 w 2971800"/>
              <a:gd name="connsiteY3" fmla="*/ 222596 h 1335548"/>
              <a:gd name="connsiteX4" fmla="*/ 2971800 w 2971800"/>
              <a:gd name="connsiteY4" fmla="*/ 1112952 h 1335548"/>
              <a:gd name="connsiteX5" fmla="*/ 2749204 w 2971800"/>
              <a:gd name="connsiteY5" fmla="*/ 1335548 h 1335548"/>
              <a:gd name="connsiteX6" fmla="*/ 222596 w 2971800"/>
              <a:gd name="connsiteY6" fmla="*/ 1335548 h 1335548"/>
              <a:gd name="connsiteX7" fmla="*/ 0 w 2971800"/>
              <a:gd name="connsiteY7" fmla="*/ 1112952 h 1335548"/>
              <a:gd name="connsiteX8" fmla="*/ 0 w 2971800"/>
              <a:gd name="connsiteY8" fmla="*/ 222596 h 1335548"/>
              <a:gd name="connsiteX0" fmla="*/ 0 w 2988129"/>
              <a:gd name="connsiteY0" fmla="*/ 89724 h 1341469"/>
              <a:gd name="connsiteX1" fmla="*/ 238925 w 2988129"/>
              <a:gd name="connsiteY1" fmla="*/ 5921 h 1341469"/>
              <a:gd name="connsiteX2" fmla="*/ 2765533 w 2988129"/>
              <a:gd name="connsiteY2" fmla="*/ 5921 h 1341469"/>
              <a:gd name="connsiteX3" fmla="*/ 2988129 w 2988129"/>
              <a:gd name="connsiteY3" fmla="*/ 228517 h 1341469"/>
              <a:gd name="connsiteX4" fmla="*/ 2988129 w 2988129"/>
              <a:gd name="connsiteY4" fmla="*/ 1118873 h 1341469"/>
              <a:gd name="connsiteX5" fmla="*/ 2765533 w 2988129"/>
              <a:gd name="connsiteY5" fmla="*/ 1341469 h 1341469"/>
              <a:gd name="connsiteX6" fmla="*/ 238925 w 2988129"/>
              <a:gd name="connsiteY6" fmla="*/ 1341469 h 1341469"/>
              <a:gd name="connsiteX7" fmla="*/ 16329 w 2988129"/>
              <a:gd name="connsiteY7" fmla="*/ 1118873 h 1341469"/>
              <a:gd name="connsiteX8" fmla="*/ 0 w 2988129"/>
              <a:gd name="connsiteY8" fmla="*/ 89724 h 1341469"/>
              <a:gd name="connsiteX0" fmla="*/ 0 w 2988129"/>
              <a:gd name="connsiteY0" fmla="*/ 89724 h 1344944"/>
              <a:gd name="connsiteX1" fmla="*/ 238925 w 2988129"/>
              <a:gd name="connsiteY1" fmla="*/ 5921 h 1344944"/>
              <a:gd name="connsiteX2" fmla="*/ 2765533 w 2988129"/>
              <a:gd name="connsiteY2" fmla="*/ 5921 h 1344944"/>
              <a:gd name="connsiteX3" fmla="*/ 2988129 w 2988129"/>
              <a:gd name="connsiteY3" fmla="*/ 228517 h 1344944"/>
              <a:gd name="connsiteX4" fmla="*/ 2988129 w 2988129"/>
              <a:gd name="connsiteY4" fmla="*/ 1118873 h 1344944"/>
              <a:gd name="connsiteX5" fmla="*/ 2765533 w 2988129"/>
              <a:gd name="connsiteY5" fmla="*/ 1341469 h 1344944"/>
              <a:gd name="connsiteX6" fmla="*/ 238925 w 2988129"/>
              <a:gd name="connsiteY6" fmla="*/ 1341469 h 1344944"/>
              <a:gd name="connsiteX7" fmla="*/ 0 w 2988129"/>
              <a:gd name="connsiteY7" fmla="*/ 1249501 h 1344944"/>
              <a:gd name="connsiteX8" fmla="*/ 0 w 2988129"/>
              <a:gd name="connsiteY8" fmla="*/ 89724 h 1344944"/>
              <a:gd name="connsiteX0" fmla="*/ 0 w 3004588"/>
              <a:gd name="connsiteY0" fmla="*/ 89724 h 1344944"/>
              <a:gd name="connsiteX1" fmla="*/ 238925 w 3004588"/>
              <a:gd name="connsiteY1" fmla="*/ 5921 h 1344944"/>
              <a:gd name="connsiteX2" fmla="*/ 2765533 w 3004588"/>
              <a:gd name="connsiteY2" fmla="*/ 5921 h 1344944"/>
              <a:gd name="connsiteX3" fmla="*/ 2988129 w 3004588"/>
              <a:gd name="connsiteY3" fmla="*/ 228517 h 1344944"/>
              <a:gd name="connsiteX4" fmla="*/ 2988129 w 3004588"/>
              <a:gd name="connsiteY4" fmla="*/ 1118873 h 1344944"/>
              <a:gd name="connsiteX5" fmla="*/ 2928818 w 3004588"/>
              <a:gd name="connsiteY5" fmla="*/ 1341469 h 1344944"/>
              <a:gd name="connsiteX6" fmla="*/ 238925 w 3004588"/>
              <a:gd name="connsiteY6" fmla="*/ 1341469 h 1344944"/>
              <a:gd name="connsiteX7" fmla="*/ 0 w 3004588"/>
              <a:gd name="connsiteY7" fmla="*/ 1249501 h 1344944"/>
              <a:gd name="connsiteX8" fmla="*/ 0 w 3004588"/>
              <a:gd name="connsiteY8" fmla="*/ 89724 h 1344944"/>
              <a:gd name="connsiteX0" fmla="*/ 0 w 3004588"/>
              <a:gd name="connsiteY0" fmla="*/ 91967 h 1347187"/>
              <a:gd name="connsiteX1" fmla="*/ 238925 w 3004588"/>
              <a:gd name="connsiteY1" fmla="*/ 8164 h 1347187"/>
              <a:gd name="connsiteX2" fmla="*/ 2912490 w 3004588"/>
              <a:gd name="connsiteY2" fmla="*/ 0 h 1347187"/>
              <a:gd name="connsiteX3" fmla="*/ 2988129 w 3004588"/>
              <a:gd name="connsiteY3" fmla="*/ 230760 h 1347187"/>
              <a:gd name="connsiteX4" fmla="*/ 2988129 w 3004588"/>
              <a:gd name="connsiteY4" fmla="*/ 1121116 h 1347187"/>
              <a:gd name="connsiteX5" fmla="*/ 2928818 w 3004588"/>
              <a:gd name="connsiteY5" fmla="*/ 1343712 h 1347187"/>
              <a:gd name="connsiteX6" fmla="*/ 238925 w 3004588"/>
              <a:gd name="connsiteY6" fmla="*/ 1343712 h 1347187"/>
              <a:gd name="connsiteX7" fmla="*/ 0 w 3004588"/>
              <a:gd name="connsiteY7" fmla="*/ 1251744 h 1347187"/>
              <a:gd name="connsiteX8" fmla="*/ 0 w 3004588"/>
              <a:gd name="connsiteY8" fmla="*/ 91967 h 1347187"/>
              <a:gd name="connsiteX0" fmla="*/ 0 w 2997072"/>
              <a:gd name="connsiteY0" fmla="*/ 91967 h 1347187"/>
              <a:gd name="connsiteX1" fmla="*/ 238925 w 2997072"/>
              <a:gd name="connsiteY1" fmla="*/ 8164 h 1347187"/>
              <a:gd name="connsiteX2" fmla="*/ 2912490 w 2997072"/>
              <a:gd name="connsiteY2" fmla="*/ 0 h 1347187"/>
              <a:gd name="connsiteX3" fmla="*/ 2988129 w 2997072"/>
              <a:gd name="connsiteY3" fmla="*/ 230760 h 1347187"/>
              <a:gd name="connsiteX4" fmla="*/ 2988129 w 2997072"/>
              <a:gd name="connsiteY4" fmla="*/ 1121116 h 1347187"/>
              <a:gd name="connsiteX5" fmla="*/ 2896161 w 2997072"/>
              <a:gd name="connsiteY5" fmla="*/ 1343712 h 1347187"/>
              <a:gd name="connsiteX6" fmla="*/ 238925 w 2997072"/>
              <a:gd name="connsiteY6" fmla="*/ 1343712 h 1347187"/>
              <a:gd name="connsiteX7" fmla="*/ 0 w 2997072"/>
              <a:gd name="connsiteY7" fmla="*/ 1251744 h 1347187"/>
              <a:gd name="connsiteX8" fmla="*/ 0 w 2997072"/>
              <a:gd name="connsiteY8" fmla="*/ 91967 h 1347187"/>
              <a:gd name="connsiteX0" fmla="*/ 0 w 2992442"/>
              <a:gd name="connsiteY0" fmla="*/ 91967 h 1347187"/>
              <a:gd name="connsiteX1" fmla="*/ 238925 w 2992442"/>
              <a:gd name="connsiteY1" fmla="*/ 8164 h 1347187"/>
              <a:gd name="connsiteX2" fmla="*/ 2912490 w 2992442"/>
              <a:gd name="connsiteY2" fmla="*/ 0 h 1347187"/>
              <a:gd name="connsiteX3" fmla="*/ 2979965 w 2992442"/>
              <a:gd name="connsiteY3" fmla="*/ 149117 h 1347187"/>
              <a:gd name="connsiteX4" fmla="*/ 2988129 w 2992442"/>
              <a:gd name="connsiteY4" fmla="*/ 1121116 h 1347187"/>
              <a:gd name="connsiteX5" fmla="*/ 2896161 w 2992442"/>
              <a:gd name="connsiteY5" fmla="*/ 1343712 h 1347187"/>
              <a:gd name="connsiteX6" fmla="*/ 238925 w 2992442"/>
              <a:gd name="connsiteY6" fmla="*/ 1343712 h 1347187"/>
              <a:gd name="connsiteX7" fmla="*/ 0 w 2992442"/>
              <a:gd name="connsiteY7" fmla="*/ 1251744 h 1347187"/>
              <a:gd name="connsiteX8" fmla="*/ 0 w 2992442"/>
              <a:gd name="connsiteY8" fmla="*/ 91967 h 1347187"/>
              <a:gd name="connsiteX0" fmla="*/ 0 w 2991604"/>
              <a:gd name="connsiteY0" fmla="*/ 89725 h 1344945"/>
              <a:gd name="connsiteX1" fmla="*/ 238925 w 2991604"/>
              <a:gd name="connsiteY1" fmla="*/ 5922 h 1344945"/>
              <a:gd name="connsiteX2" fmla="*/ 2863504 w 2991604"/>
              <a:gd name="connsiteY2" fmla="*/ 5923 h 1344945"/>
              <a:gd name="connsiteX3" fmla="*/ 2979965 w 2991604"/>
              <a:gd name="connsiteY3" fmla="*/ 146875 h 1344945"/>
              <a:gd name="connsiteX4" fmla="*/ 2988129 w 2991604"/>
              <a:gd name="connsiteY4" fmla="*/ 1118874 h 1344945"/>
              <a:gd name="connsiteX5" fmla="*/ 2896161 w 2991604"/>
              <a:gd name="connsiteY5" fmla="*/ 1341470 h 1344945"/>
              <a:gd name="connsiteX6" fmla="*/ 238925 w 2991604"/>
              <a:gd name="connsiteY6" fmla="*/ 1341470 h 1344945"/>
              <a:gd name="connsiteX7" fmla="*/ 0 w 2991604"/>
              <a:gd name="connsiteY7" fmla="*/ 1249502 h 1344945"/>
              <a:gd name="connsiteX8" fmla="*/ 0 w 2991604"/>
              <a:gd name="connsiteY8" fmla="*/ 89725 h 134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04" h="1344945">
                <a:moveTo>
                  <a:pt x="0" y="89725"/>
                </a:moveTo>
                <a:cubicBezTo>
                  <a:pt x="0" y="-33211"/>
                  <a:pt x="115989" y="5922"/>
                  <a:pt x="238925" y="5922"/>
                </a:cubicBezTo>
                <a:lnTo>
                  <a:pt x="2863504" y="5923"/>
                </a:lnTo>
                <a:cubicBezTo>
                  <a:pt x="2986440" y="5923"/>
                  <a:pt x="2979965" y="23939"/>
                  <a:pt x="2979965" y="146875"/>
                </a:cubicBezTo>
                <a:cubicBezTo>
                  <a:pt x="2982686" y="470875"/>
                  <a:pt x="2985408" y="794874"/>
                  <a:pt x="2988129" y="1118874"/>
                </a:cubicBezTo>
                <a:cubicBezTo>
                  <a:pt x="2988129" y="1241810"/>
                  <a:pt x="3019097" y="1341470"/>
                  <a:pt x="2896161" y="1341470"/>
                </a:cubicBezTo>
                <a:lnTo>
                  <a:pt x="238925" y="1341470"/>
                </a:lnTo>
                <a:cubicBezTo>
                  <a:pt x="115989" y="1341470"/>
                  <a:pt x="0" y="1372438"/>
                  <a:pt x="0" y="1249502"/>
                </a:cubicBezTo>
                <a:lnTo>
                  <a:pt x="0" y="89725"/>
                </a:lnTo>
                <a:close/>
              </a:path>
            </a:pathLst>
          </a:custGeom>
          <a:blipFill>
            <a:blip r:embed="rId3">
              <a:extLst>
                <a:ext uri="{837473B0-CC2E-450A-ABE3-18F120FF3D39}">
                  <a1611:picAttrSrcUrl xmlns:a1611="http://schemas.microsoft.com/office/drawing/2016/11/main" r:id="rId4"/>
                </a:ext>
              </a:extLst>
            </a:blip>
            <a:stretch>
              <a:fillRect/>
            </a:stretch>
          </a:blipFill>
          <a:scene3d>
            <a:camera prst="isometricLeftDown"/>
            <a:lightRig rig="threePt" dir="t"/>
          </a:scene3d>
          <a:sp3d extrusionH="31750" prstMaterial="dkEdge">
            <a:bevelT w="33655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effectLst>
                  <a:outerShdw blurRad="50800" dist="38100" dir="2700000" algn="tl" rotWithShape="0">
                    <a:prstClr val="black">
                      <a:alpha val="40000"/>
                    </a:prstClr>
                  </a:outerShdw>
                </a:effectLst>
                <a:latin typeface="Cavolini" panose="020B0502040204020203" pitchFamily="66" charset="0"/>
                <a:cs typeface="Cavolini" panose="020B0502040204020203" pitchFamily="66" charset="0"/>
              </a:rPr>
              <a:t>Kostnads-effektivitets-principen</a:t>
            </a:r>
          </a:p>
        </p:txBody>
      </p:sp>
      <p:sp>
        <p:nvSpPr>
          <p:cNvPr id="3" name="Rektangel 2">
            <a:extLst>
              <a:ext uri="{FF2B5EF4-FFF2-40B4-BE49-F238E27FC236}">
                <a16:creationId xmlns:a16="http://schemas.microsoft.com/office/drawing/2014/main" id="{5CF59AA6-F7C8-4824-8708-CEA2916149D8}"/>
              </a:ext>
            </a:extLst>
          </p:cNvPr>
          <p:cNvSpPr/>
          <p:nvPr/>
        </p:nvSpPr>
        <p:spPr>
          <a:xfrm>
            <a:off x="199805" y="4111841"/>
            <a:ext cx="607859" cy="92333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40" tIns="45720" rIns="91440" bIns="45720">
            <a:spAutoFit/>
          </a:bodyPr>
          <a:lstStyle/>
          <a:p>
            <a:pPr algn="ctr"/>
            <a:r>
              <a:rPr lang="sv-S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14" name="Rektangel 2">
            <a:extLst>
              <a:ext uri="{FF2B5EF4-FFF2-40B4-BE49-F238E27FC236}">
                <a16:creationId xmlns:a16="http://schemas.microsoft.com/office/drawing/2014/main" id="{73919C0A-AFF6-427B-971A-3E757A5D2EF9}"/>
              </a:ext>
            </a:extLst>
          </p:cNvPr>
          <p:cNvSpPr/>
          <p:nvPr/>
        </p:nvSpPr>
        <p:spPr>
          <a:xfrm>
            <a:off x="3428463" y="4111841"/>
            <a:ext cx="607859" cy="92333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40" tIns="45720" rIns="91440" bIns="45720">
            <a:spAutoFit/>
          </a:bodyPr>
          <a:lstStyle/>
          <a:p>
            <a:pPr algn="ctr"/>
            <a:r>
              <a:rPr lang="sv-S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15" name="Rektangel 2">
            <a:extLst>
              <a:ext uri="{FF2B5EF4-FFF2-40B4-BE49-F238E27FC236}">
                <a16:creationId xmlns:a16="http://schemas.microsoft.com/office/drawing/2014/main" id="{50BAFA6B-D954-42DA-B26C-0FFFD5C7A5AD}"/>
              </a:ext>
            </a:extLst>
          </p:cNvPr>
          <p:cNvSpPr/>
          <p:nvPr/>
        </p:nvSpPr>
        <p:spPr>
          <a:xfrm>
            <a:off x="6609222" y="4088049"/>
            <a:ext cx="607859" cy="92333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40" tIns="45720" rIns="91440" bIns="45720">
            <a:spAutoFit/>
          </a:bodyPr>
          <a:lstStyle/>
          <a:p>
            <a:pPr algn="ctr"/>
            <a:r>
              <a:rPr lang="sv-S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17537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37" presetClass="path" presetSubtype="0" accel="50000" decel="50000" fill="hold" grpId="0" nodeType="withEffect">
                                  <p:stCondLst>
                                    <p:cond delay="0"/>
                                  </p:stCondLst>
                                  <p:childTnLst>
                                    <p:animMotion origin="layout" path="M 0.00122 -0.00062 L 0.09375 -0.24537 C 0.11181 -0.3 0.14219 -0.32994 0.1724 -0.32994 C 0.20695 -0.32994 0.23334 -0.3 0.25382 -0.24537 L 0.34653 -0.00062 " pathEditMode="relative" rAng="0" ptsTypes="AAAAA">
                                      <p:cBhvr>
                                        <p:cTn id="32" dur="2000" fill="hold"/>
                                        <p:tgtEl>
                                          <p:spTgt spid="3"/>
                                        </p:tgtEl>
                                        <p:attrNameLst>
                                          <p:attrName>ppt_x</p:attrName>
                                          <p:attrName>ppt_y</p:attrName>
                                        </p:attrNameLst>
                                      </p:cBhvr>
                                      <p:rCtr x="17257" y="-16481"/>
                                    </p:animMotion>
                                  </p:childTnLst>
                                </p:cTn>
                              </p:par>
                            </p:childTnLst>
                          </p:cTn>
                        </p:par>
                        <p:par>
                          <p:cTn id="33" fill="hold">
                            <p:stCondLst>
                              <p:cond delay="2000"/>
                            </p:stCondLst>
                            <p:childTnLst>
                              <p:par>
                                <p:cTn id="34" presetID="1" presetClass="exit" presetSubtype="0" fill="hold" grpId="2"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par>
                          <p:cTn id="36" fill="hold">
                            <p:stCondLst>
                              <p:cond delay="2000"/>
                            </p:stCondLst>
                            <p:childTnLst>
                              <p:par>
                                <p:cTn id="37" presetID="1" presetClass="entr" presetSubtype="0" fill="hold" grpId="1"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37" presetClass="path" presetSubtype="0" accel="50000" decel="50000" fill="hold" grpId="0" nodeType="withEffect">
                                  <p:stCondLst>
                                    <p:cond delay="0"/>
                                  </p:stCondLst>
                                  <p:childTnLst>
                                    <p:animMotion origin="layout" path="M -0.00434 2.46914E-6 L 0.08819 -0.24476 C 0.10625 -0.29939 0.13663 -0.32932 0.16684 -0.32932 C 0.20139 -0.32932 0.22778 -0.29939 0.24826 -0.24476 L 0.34097 2.46914E-6 " pathEditMode="relative" rAng="0" ptsTypes="AAAAA">
                                      <p:cBhvr>
                                        <p:cTn id="40" dur="2000" fill="hold"/>
                                        <p:tgtEl>
                                          <p:spTgt spid="14"/>
                                        </p:tgtEl>
                                        <p:attrNameLst>
                                          <p:attrName>ppt_x</p:attrName>
                                          <p:attrName>ppt_y</p:attrName>
                                        </p:attrNameLst>
                                      </p:cBhvr>
                                      <p:rCtr x="17257" y="-16481"/>
                                    </p:animMotion>
                                  </p:childTnLst>
                                </p:cTn>
                              </p:par>
                            </p:childTnLst>
                          </p:cTn>
                        </p:par>
                        <p:par>
                          <p:cTn id="41" fill="hold">
                            <p:stCondLst>
                              <p:cond delay="4000"/>
                            </p:stCondLst>
                            <p:childTnLst>
                              <p:par>
                                <p:cTn id="42" presetID="1" presetClass="exit" presetSubtype="0" fill="hold" grpId="2" nodeType="afterEffect">
                                  <p:stCondLst>
                                    <p:cond delay="0"/>
                                  </p:stCondLst>
                                  <p:childTnLst>
                                    <p:set>
                                      <p:cBhvr>
                                        <p:cTn id="43" dur="1" fill="hold">
                                          <p:stCondLst>
                                            <p:cond delay="0"/>
                                          </p:stCondLst>
                                        </p:cTn>
                                        <p:tgtEl>
                                          <p:spTgt spid="14"/>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grpId="1" nodeType="after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37" presetClass="path" presetSubtype="0" accel="50000" decel="50000" fill="hold" grpId="0" nodeType="withEffect">
                                  <p:stCondLst>
                                    <p:cond delay="0"/>
                                  </p:stCondLst>
                                  <p:childTnLst>
                                    <p:animMotion origin="layout" path="M -0.01527 -0.00062 L 0.07726 -0.24537 C 0.09532 -0.3 0.1257 -0.32994 0.15591 -0.32994 C 0.19045 -0.32994 0.21684 -0.3 0.23733 -0.24537 L 0.33004 -0.00062 " pathEditMode="relative" rAng="0" ptsTypes="AAAAA">
                                      <p:cBhvr>
                                        <p:cTn id="48" dur="2000" fill="hold"/>
                                        <p:tgtEl>
                                          <p:spTgt spid="15"/>
                                        </p:tgtEl>
                                        <p:attrNameLst>
                                          <p:attrName>ppt_x</p:attrName>
                                          <p:attrName>ppt_y</p:attrName>
                                        </p:attrNameLst>
                                      </p:cBhvr>
                                      <p:rCtr x="17257" y="-1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p:bldP spid="3" grpId="1"/>
      <p:bldP spid="3" grpId="2"/>
      <p:bldP spid="14" grpId="0"/>
      <p:bldP spid="14" grpId="1"/>
      <p:bldP spid="14" grpId="2"/>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1 Människovärdesprincipen</a:t>
            </a:r>
          </a:p>
          <a:p>
            <a:r>
              <a:rPr lang="sv-SE" dirty="0">
                <a:latin typeface="Raleway" panose="020B0604020202020204" charset="0"/>
              </a:rPr>
              <a:t>Alla har samma värde i sig själva</a:t>
            </a:r>
          </a:p>
          <a:p>
            <a:r>
              <a:rPr lang="sv-SE" dirty="0">
                <a:latin typeface="Raleway" panose="020B0604020202020204" charset="0"/>
              </a:rPr>
              <a:t>Dvs vi får inte prioritera upp eller ned någon/en grupp på grund av ålder, kön, utseende, social ställning, sexuell läggning, livsstil, eventuellt eget ansvar för sjukdomen, religion etc. </a:t>
            </a:r>
          </a:p>
          <a:p>
            <a:r>
              <a:rPr lang="sv-SE" dirty="0">
                <a:latin typeface="Raleway" panose="020B0604020202020204" charset="0"/>
              </a:rPr>
              <a:t>Obs ”negativ princip”! </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7</a:t>
            </a:fld>
            <a:endParaRPr lang="en" sz="1100" dirty="0">
              <a:latin typeface="Raleway" panose="020B0604020202020204" charset="0"/>
            </a:endParaRPr>
          </a:p>
        </p:txBody>
      </p:sp>
      <p:pic>
        <p:nvPicPr>
          <p:cNvPr id="5" name="Picture 2">
            <a:extLst>
              <a:ext uri="{FF2B5EF4-FFF2-40B4-BE49-F238E27FC236}">
                <a16:creationId xmlns:a16="http://schemas.microsoft.com/office/drawing/2014/main" id="{A2B6623C-6174-453C-98FC-D91046B64D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81" b="100000" l="2667" r="98000">
                        <a14:foregroundMark x1="49667" y1="47619" x2="49667" y2="47619"/>
                        <a14:foregroundMark x1="48000" y1="31548" x2="48000" y2="31548"/>
                        <a14:foregroundMark x1="51333" y1="73214" x2="51333" y2="73214"/>
                        <a14:backgroundMark x1="13667" y1="19048" x2="13667" y2="19048"/>
                      </a14:backgroundRemoval>
                    </a14:imgEffect>
                  </a14:imgLayer>
                </a14:imgProps>
              </a:ext>
              <a:ext uri="{28A0092B-C50C-407E-A947-70E740481C1C}">
                <a14:useLocalDpi xmlns:a14="http://schemas.microsoft.com/office/drawing/2010/main" val="0"/>
              </a:ext>
            </a:extLst>
          </a:blip>
          <a:srcRect/>
          <a:stretch>
            <a:fillRect/>
          </a:stretch>
        </p:blipFill>
        <p:spPr bwMode="auto">
          <a:xfrm>
            <a:off x="4176806" y="354325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9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1 Människovärdesprincipen</a:t>
            </a:r>
          </a:p>
          <a:p>
            <a:r>
              <a:rPr lang="sv-SE" dirty="0">
                <a:latin typeface="Raleway" panose="020B0604020202020204" charset="0"/>
              </a:rPr>
              <a:t>Vad är det som ska vara lika? </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100" b="0" i="0" u="none" strike="noStrike" kern="0" cap="none" spc="0" normalizeH="0" baseline="0" noProof="0" smtClean="0">
                <a:ln>
                  <a:noFill/>
                </a:ln>
                <a:solidFill>
                  <a:srgbClr val="8F7B87"/>
                </a:solidFill>
                <a:effectLst/>
                <a:uLnTx/>
                <a:uFillTx/>
                <a:latin typeface="Raleway" panose="020B0604020202020204" charset="0"/>
                <a:cs typeface="PT Serif"/>
                <a:sym typeface="PT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 sz="1100" b="0" i="0" u="none" strike="noStrike" kern="0" cap="none" spc="0" normalizeH="0" baseline="0" noProof="0" dirty="0">
              <a:ln>
                <a:noFill/>
              </a:ln>
              <a:solidFill>
                <a:srgbClr val="8F7B87"/>
              </a:solidFill>
              <a:effectLst/>
              <a:uLnTx/>
              <a:uFillTx/>
              <a:latin typeface="Raleway" panose="020B0604020202020204" charset="0"/>
              <a:cs typeface="PT Serif"/>
              <a:sym typeface="PT Serif"/>
            </a:endParaRPr>
          </a:p>
        </p:txBody>
      </p:sp>
    </p:spTree>
    <p:extLst>
      <p:ext uri="{BB962C8B-B14F-4D97-AF65-F5344CB8AC3E}">
        <p14:creationId xmlns:p14="http://schemas.microsoft.com/office/powerpoint/2010/main" val="23787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318100" y="113175"/>
            <a:ext cx="4507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SE" sz="3000">
                <a:solidFill>
                  <a:srgbClr val="A8122A"/>
                </a:solidFill>
                <a:latin typeface="Montserrat" panose="020B0604020202020204" charset="0"/>
              </a:rPr>
              <a:t>3 PRINCIPER</a:t>
            </a:r>
            <a:endParaRPr lang="sv-SE" sz="3000" dirty="0">
              <a:solidFill>
                <a:srgbClr val="A8122A"/>
              </a:solidFill>
              <a:latin typeface="Montserrat" panose="020B0604020202020204" charset="0"/>
            </a:endParaRPr>
          </a:p>
        </p:txBody>
      </p:sp>
      <p:sp>
        <p:nvSpPr>
          <p:cNvPr id="94" name="Google Shape;94;p16"/>
          <p:cNvSpPr txBox="1">
            <a:spLocks noGrp="1"/>
          </p:cNvSpPr>
          <p:nvPr>
            <p:ph type="body" idx="1"/>
          </p:nvPr>
        </p:nvSpPr>
        <p:spPr>
          <a:xfrm>
            <a:off x="617100" y="1269863"/>
            <a:ext cx="8085836" cy="3215400"/>
          </a:xfrm>
          <a:prstGeom prst="rect">
            <a:avLst/>
          </a:prstGeom>
        </p:spPr>
        <p:txBody>
          <a:bodyPr spcFirstLastPara="1" wrap="square" lIns="91425" tIns="91425" rIns="91425" bIns="91425" anchor="t" anchorCtr="0">
            <a:noAutofit/>
          </a:bodyPr>
          <a:lstStyle/>
          <a:p>
            <a:pPr marL="76200" indent="0">
              <a:buNone/>
            </a:pPr>
            <a:r>
              <a:rPr lang="sv-SE" b="1" dirty="0">
                <a:latin typeface="Raleway" panose="020B0604020202020204" charset="0"/>
              </a:rPr>
              <a:t>2 Behovs- och solidaritetsprincipen</a:t>
            </a:r>
          </a:p>
          <a:p>
            <a:r>
              <a:rPr lang="sv-SE" dirty="0">
                <a:latin typeface="Raleway" panose="020B0604020202020204" charset="0"/>
              </a:rPr>
              <a:t>Vi ska prioritera utifrån störst behov (av bot eller lindring). </a:t>
            </a:r>
          </a:p>
          <a:p>
            <a:r>
              <a:rPr lang="sv-SE" dirty="0">
                <a:latin typeface="Raleway" panose="020B0604020202020204" charset="0"/>
              </a:rPr>
              <a:t>En person eller grupp med stort behov går före en person eller grupp med mindre behov – även om den senare gruppen är (numerärt) större! </a:t>
            </a:r>
          </a:p>
        </p:txBody>
      </p:sp>
      <p:sp>
        <p:nvSpPr>
          <p:cNvPr id="2" name="Platshållare för bildnummer 1">
            <a:extLst>
              <a:ext uri="{FF2B5EF4-FFF2-40B4-BE49-F238E27FC236}">
                <a16:creationId xmlns:a16="http://schemas.microsoft.com/office/drawing/2014/main" id="{53E61147-D484-44F4-B03A-E3499BCBED9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z="1100" smtClean="0">
                <a:latin typeface="Raleway" panose="020B0604020202020204" charset="0"/>
              </a:rPr>
              <a:t>9</a:t>
            </a:fld>
            <a:endParaRPr lang="en" sz="1100" dirty="0">
              <a:latin typeface="Raleway" panose="020B0604020202020204" charset="0"/>
            </a:endParaRPr>
          </a:p>
        </p:txBody>
      </p:sp>
    </p:spTree>
    <p:extLst>
      <p:ext uri="{BB962C8B-B14F-4D97-AF65-F5344CB8AC3E}">
        <p14:creationId xmlns:p14="http://schemas.microsoft.com/office/powerpoint/2010/main" val="19964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thello template">
  <a:themeElements>
    <a:clrScheme name="Custom 347">
      <a:dk1>
        <a:srgbClr val="222222"/>
      </a:dk1>
      <a:lt1>
        <a:srgbClr val="FFFFFF"/>
      </a:lt1>
      <a:dk2>
        <a:srgbClr val="222222"/>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trice template">
  <a:themeElements>
    <a:clrScheme name="Custom 347">
      <a:dk1>
        <a:srgbClr val="1D1D1B"/>
      </a:dk1>
      <a:lt1>
        <a:srgbClr val="F3EFEA"/>
      </a:lt1>
      <a:dk2>
        <a:srgbClr val="434343"/>
      </a:dk2>
      <a:lt2>
        <a:srgbClr val="FFFFFF"/>
      </a:lt2>
      <a:accent1>
        <a:srgbClr val="8F7B87"/>
      </a:accent1>
      <a:accent2>
        <a:srgbClr val="A797A1"/>
      </a:accent2>
      <a:accent3>
        <a:srgbClr val="C0B5BC"/>
      </a:accent3>
      <a:accent4>
        <a:srgbClr val="E4DDE1"/>
      </a:accent4>
      <a:accent5>
        <a:srgbClr val="EFECED"/>
      </a:accent5>
      <a:accent6>
        <a:srgbClr val="F3EFEA"/>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thello template">
  <a:themeElements>
    <a:clrScheme name="Custom 347">
      <a:dk1>
        <a:srgbClr val="222222"/>
      </a:dk1>
      <a:lt1>
        <a:srgbClr val="FFFFFF"/>
      </a:lt1>
      <a:dk2>
        <a:srgbClr val="222222"/>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2505</TotalTime>
  <Words>845</Words>
  <Application>Microsoft Office PowerPoint</Application>
  <PresentationFormat>Bildspel på skärmen (16:9)</PresentationFormat>
  <Paragraphs>114</Paragraphs>
  <Slides>21</Slides>
  <Notes>21</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21</vt:i4>
      </vt:variant>
    </vt:vector>
  </HeadingPairs>
  <TitlesOfParts>
    <vt:vector size="32" baseType="lpstr">
      <vt:lpstr>Merriweather</vt:lpstr>
      <vt:lpstr>Raleway</vt:lpstr>
      <vt:lpstr>Segoe Script</vt:lpstr>
      <vt:lpstr>Montserrat</vt:lpstr>
      <vt:lpstr>Cavolini</vt:lpstr>
      <vt:lpstr>PT Serif</vt:lpstr>
      <vt:lpstr>Arial</vt:lpstr>
      <vt:lpstr>Wingdings</vt:lpstr>
      <vt:lpstr>Othello template</vt:lpstr>
      <vt:lpstr>Beatrice template</vt:lpstr>
      <vt:lpstr>1_Othello template</vt:lpstr>
      <vt:lpstr>PRIORITERINGAR</vt:lpstr>
      <vt:lpstr>PRIORITERINGAR I SJUKVÅRDEN</vt:lpstr>
      <vt:lpstr>PRIORITERINGAR I SJUKVÅRDEN</vt:lpstr>
      <vt:lpstr>PRIORITERINGAR I SJUKVÅRDEN</vt:lpstr>
      <vt:lpstr>SVENSKA PRIORITERINGS-PLATTFORMEN</vt:lpstr>
      <vt:lpstr>SVENSKA PRIORITERINGS-PLATTFORMEN</vt:lpstr>
      <vt:lpstr>3 PRINCIPER</vt:lpstr>
      <vt:lpstr>3 PRINCIPER</vt:lpstr>
      <vt:lpstr>3 PRINCIPER</vt:lpstr>
      <vt:lpstr>3 PRINCIPER</vt:lpstr>
      <vt:lpstr>3 PRINCIPER</vt:lpstr>
      <vt:lpstr>3 PRINCIPER</vt:lpstr>
      <vt:lpstr>3 PRINCIPER</vt:lpstr>
      <vt:lpstr>3 PRINCIPER</vt:lpstr>
      <vt:lpstr>3 PRINCIPER</vt:lpstr>
      <vt:lpstr>PowerPoint-presentation</vt:lpstr>
      <vt:lpstr>GÖRA PRIORITERINGAR</vt:lpstr>
      <vt:lpstr>GÖRA PRIORITERINGAR</vt:lpstr>
      <vt:lpstr>GÖRA PRIORITERINGAR</vt:lpstr>
      <vt:lpstr>FRÅGOR, KOMMENTARER, PROTESTER?</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Björk Joar SHV onkologkliniken läk</dc:creator>
  <cp:lastModifiedBy>Björk Joar SHV onkologkliniken läk</cp:lastModifiedBy>
  <cp:revision>101</cp:revision>
  <dcterms:modified xsi:type="dcterms:W3CDTF">2021-04-06T11:44:40Z</dcterms:modified>
</cp:coreProperties>
</file>