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01" r:id="rId2"/>
    <p:sldMasterId id="2147483776" r:id="rId3"/>
    <p:sldMasterId id="2147483790" r:id="rId4"/>
  </p:sldMasterIdLst>
  <p:notesMasterIdLst>
    <p:notesMasterId r:id="rId17"/>
  </p:notesMasterIdLst>
  <p:sldIdLst>
    <p:sldId id="362" r:id="rId5"/>
    <p:sldId id="375" r:id="rId6"/>
    <p:sldId id="339" r:id="rId7"/>
    <p:sldId id="369" r:id="rId8"/>
    <p:sldId id="340" r:id="rId9"/>
    <p:sldId id="281" r:id="rId10"/>
    <p:sldId id="370" r:id="rId11"/>
    <p:sldId id="377" r:id="rId12"/>
    <p:sldId id="376" r:id="rId13"/>
    <p:sldId id="374" r:id="rId14"/>
    <p:sldId id="371" r:id="rId15"/>
    <p:sldId id="318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2DF"/>
    <a:srgbClr val="004131"/>
    <a:srgbClr val="700545"/>
    <a:srgbClr val="B4D9B9"/>
    <a:srgbClr val="F2F2F2"/>
    <a:srgbClr val="B5D9AF"/>
    <a:srgbClr val="F08CB5"/>
    <a:srgbClr val="006633"/>
    <a:srgbClr val="4EA93F"/>
    <a:srgbClr val="D83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9" autoAdjust="0"/>
    <p:restoredTop sz="75673" autoAdjust="0"/>
  </p:normalViewPr>
  <p:slideViewPr>
    <p:cSldViewPr snapToGrid="0" showGuides="1">
      <p:cViewPr varScale="1">
        <p:scale>
          <a:sx n="84" d="100"/>
          <a:sy n="84" d="100"/>
        </p:scale>
        <p:origin x="25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D482-0830-4CE2-8CAC-E4BBA5E96A4D}" type="datetimeFigureOut">
              <a:rPr lang="sv-SE" smtClean="0"/>
              <a:t>2025-02-17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FAB8-8AA6-49BD-99AB-B816102A13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6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Platshållare för bildobjekt 1">
            <a:extLst>
              <a:ext uri="{FF2B5EF4-FFF2-40B4-BE49-F238E27FC236}">
                <a16:creationId xmlns:a16="http://schemas.microsoft.com/office/drawing/2014/main" id="{6AFCB10D-00B3-49CC-A3A2-9F305C4E56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CB88887-EB24-49E3-97DB-99B8D38B56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/>
              <a:t>En debattartikel i Svenska Dagbladet, från september 2017, pekar på problematiken: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/>
              <a:t>”Dessvärre har datoriseringen av patientjournalen de senaste decennierna inte tillnärmelsevis utnyttjat den enorma potential som dagens datateknik erbjuder”.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/>
              <a:t>Artikelförfattare är Hans-Göran Tiselius, vid Karolinska Institutet, som bland annat skriver: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Det går inte att extrahera medicinsk information av kliniskt betydelsefullt slag…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Journalens innehåll kan liknas vid ”elektroniskt lagrad prosa”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Det görs ofta sammanfattningar av sammanfattningar vilket kan resultera i förvrängningar, förlorad information och missuppfattningar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Livsviktiga varningar kan vara dolda i journalens textmassor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/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/>
              <a:t>Artikelförfattaren avslutar med orden: ”medicinsk information måste vara lagrad i journalen på ett strukturerat och standardiserat sätt”.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177156" name="Platshållare för bildnummer 3">
            <a:extLst>
              <a:ext uri="{FF2B5EF4-FFF2-40B4-BE49-F238E27FC236}">
                <a16:creationId xmlns:a16="http://schemas.microsoft.com/office/drawing/2014/main" id="{F1047854-82C4-48DB-A79B-0864A64515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D03848-0ADA-433E-8376-7895F8ABBCF7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5AE3830-5278-7E19-E7AC-5058B5CB9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6" t="6614" b="4210"/>
          <a:stretch/>
        </p:blipFill>
        <p:spPr>
          <a:xfrm>
            <a:off x="-1" y="0"/>
            <a:ext cx="6474059" cy="685799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C1512DA-9E40-CF35-AC79-7F617696B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796" y="864105"/>
            <a:ext cx="4774267" cy="3535156"/>
          </a:xfrm>
        </p:spPr>
        <p:txBody>
          <a:bodyPr anchor="t">
            <a:normAutofit/>
          </a:bodyPr>
          <a:lstStyle>
            <a:lvl1pPr algn="r">
              <a:defRPr sz="6000" b="1" i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DC44104B-48FE-3858-DE21-17C04BBBC2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8630" y="5373407"/>
            <a:ext cx="4332434" cy="62388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421405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F9D2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79F0779-C10D-4A1E-D984-1FDEB74C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6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0A87F-8436-9960-B9ED-11AD0D6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2B9B9BF-470D-2B21-9F0B-EB1F45731F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805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BD1CED-16DD-0340-44FF-56292D7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751987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1A4EDF47-93B2-F7A4-C94B-062D946533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445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2CEE24-4E29-6166-3822-C57F01CD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072084-6E77-EEDD-3B3E-C0E1F2DF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74B7BFD-E11B-A77F-4246-4F0379A4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869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0E3B36-F312-C875-A9B5-C9CBB284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F7A55C-9AA7-A56B-150C-95A34A6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128E3B-CFE4-7ADB-7D98-87DC3322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590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rosa">
    <p:bg>
      <p:bgPr>
        <a:solidFill>
          <a:srgbClr val="F9D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12C2BA5-DA85-C753-A692-4FA713CE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grön">
    <p:bg>
      <p:bgPr>
        <a:solidFill>
          <a:srgbClr val="B4D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DC5F6A89-8BD3-EF14-569B-0DB3F5F4E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rosa">
    <p:bg>
      <p:bgPr>
        <a:solidFill>
          <a:srgbClr val="F9D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2">
            <a:extLst>
              <a:ext uri="{FF2B5EF4-FFF2-40B4-BE49-F238E27FC236}">
                <a16:creationId xmlns:a16="http://schemas.microsoft.com/office/drawing/2014/main" id="{E3B3AC9B-F98B-219F-7B9A-68D22D4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700545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7B0F68E-6AB6-8240-C24A-270BB8047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77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grön">
    <p:bg>
      <p:bgPr>
        <a:solidFill>
          <a:srgbClr val="B4D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9386AC30-CFF0-9F32-5F46-7FBAE80C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00413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4B4DC3DF-9ED1-6575-58B5-D011A8B62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0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00413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083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C9B2779-0085-DC05-206F-6C55BAFB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51BC271-153A-FD43-22C0-256512427A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2024789"/>
            <a:ext cx="833630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35334A-EDDD-1F87-D106-441E8C38C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B84731-E19F-BD2C-F6B3-22EABE26FB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AB6E72-BA71-4497-2A7C-AF8043010F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541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400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700545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6455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FBECA-246A-05A7-5C17-D7BFBDBC7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C21C4AE1-A668-3E47-ACF7-601DCA98DC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55228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91BEC45-D6B1-C25B-B718-25A7D269D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2915778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FCAF63-D791-08FB-B447-275E5EBA9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7D7E0653-9834-7D40-C136-845675311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041434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03A58C-AEBC-590B-41F0-90C687CF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CFC138CB-6770-7654-B2E1-BE56E63AA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768390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51B29E2-75A6-293F-DDDA-01AD3A6B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8336301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12D118FC-EE09-9189-C275-E873A462B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A01D25B9-C79D-A274-58C7-62B33FF42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670F659B-43B1-5F87-B495-101348349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3021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513E1985-DEB6-B4FA-D8EF-15C862B6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8664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7C006566-392A-D605-2590-6469889C1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3804973-0D2A-DF23-8E3D-0A574005B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BB084F17-CF16-C29C-9E8B-74DB7C140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8336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D2256EB1-EAAE-3FFE-A737-12DF0B01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D0988-67F2-ECF6-1602-F1D93017B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41BA6-E131-E7FD-4535-07177B0ABA9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1122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endParaRPr lang="sv-SE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13E6EFE-454E-E0E6-5F20-B9D759646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82D842ED-9775-7E0C-0353-CAD6AE3604C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429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7A07BE-FCFC-1EFE-15DE-8F28EC1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E4FEB789-CFC9-2534-8ED9-E95125A2C0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11B4E59E-0FE4-B739-9766-FB27CDB1DF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8664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034EB9-0D0C-D10C-1222-AA3B36F37A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49C2014-E2DB-E174-515A-4EA228E8E0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6F0875-1F5F-2D2B-867F-83DBF7430B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557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C5A5ACD-6A3B-7965-FFBF-5BE8A1391E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F09FD99-77B7-C63C-2EF5-8E45BA2F488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313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BB90457-5C74-78FC-02D9-FC32640C06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5BB414F-7DEA-E72F-A351-D5902F17B47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3559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18">
            <a:extLst>
              <a:ext uri="{FF2B5EF4-FFF2-40B4-BE49-F238E27FC236}">
                <a16:creationId xmlns:a16="http://schemas.microsoft.com/office/drawing/2014/main" id="{9C2854A0-3C5F-7E0A-ED5F-3AE24297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4359386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21E6B3DC-E005-65F6-7865-029466C45C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530" y="2025497"/>
            <a:ext cx="4359386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873D0D-FB42-E43A-D086-74A407FA8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9BA7FDBC-9535-9890-068D-8BC2F23B1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CA83016-5EAD-C785-E43A-DEFD208FF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3616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186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895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31" y="517522"/>
            <a:ext cx="526485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2" y="2025497"/>
            <a:ext cx="5264850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89BE894C-7FFB-094A-BDD2-295F19358B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81391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751987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291BF0A9-BCD6-7A10-D8DA-E20A25D13F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022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EB31791-A8BC-1E33-F99C-CD5EF0F9C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FF38E539-0181-C3BE-D65D-6D2DA08EB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F6CC1F0-0F70-C897-1CBE-7223943F5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19660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2A93950-5ED0-47AC-DE6E-A06210CA6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D121485-9AA9-0D96-4272-489D6518D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7647F53-7F9E-5368-783E-DA11170BF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43935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B4830F9-A051-2AAE-E0FF-9BA9538D3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60B711B-581C-C7B9-9F13-7716E8C82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03CB0C0-0880-078B-8BE7-DC07972BB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1BCF48E4-2D2A-F0C6-11B4-36A1A5D5C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854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FA3189C-AC3C-5251-C5C2-4B0A658D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28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AB5293-169E-6682-278F-924CC29F2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9" y="2025650"/>
            <a:ext cx="4880093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A3898C3-C390-76C6-3A23-0DB49CB28E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9399EC5-13DF-600B-6291-F3F79844E9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8119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3C5CDB-1A46-C16E-45B0-3A7401F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F65B4B6-9E14-4B74-5571-49A0ECE84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F5E637-68B2-975F-0AB8-6103F58F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2A24C050-2A7E-9D77-4DDD-F8A83EB7B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7487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ubrik 2">
            <a:extLst>
              <a:ext uri="{FF2B5EF4-FFF2-40B4-BE49-F238E27FC236}">
                <a16:creationId xmlns:a16="http://schemas.microsoft.com/office/drawing/2014/main" id="{9304E0E5-6541-AB7F-7614-3EBE51B6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BF785853-D5FC-5D6F-4080-BE226062A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C0D64608-E567-A380-2507-6F7BE5416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F91447F9-AD75-4018-24B0-8A81F9B41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6B1CBEAB-2F9F-AF1D-27EC-625F300A0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10080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grön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F0A775-D430-03FA-0E80-939547111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5BBD14D-1797-314B-496A-71DEF29E0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2C9097C-BFA2-08AC-1533-85BF710AE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7D2BF5A-4596-9DF0-0AC2-33CE1AC93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59091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rosa">
    <p:bg>
      <p:bgPr>
        <a:solidFill>
          <a:srgbClr val="700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BF154BB3-81AC-7FCF-9AA7-3FFA5453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A065A83-AA1E-5F57-0ACB-667631FF1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C6FED08-65E3-1863-C1B7-F35BDE01A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2D948F9-5C99-C750-9EA9-E6D60B6E9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3BBAEC73-A09F-7C8D-F202-96148CC7B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25674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4AA424CA-FCDC-245E-15FC-E36E748B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F59BC06-BE1E-50F8-CFBF-81D75CB54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775C409-E6E6-8340-B1FF-A7171D839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6492A95-E3DE-744A-DC1E-24AC20D4C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D78E102-C7CD-1129-5DB5-73339A11AB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9006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34218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95521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CABAA49-B847-E534-66D8-9342DE176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3C0F82EB-5ACD-C7CA-05AD-B96BC9CDB0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0704556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A3558A6-D80F-9805-281E-5B97F9A0A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20076235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5E67BAE-5378-A2B3-DCDA-3A8067B47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7F25A052-AB9F-0133-DEB4-B5A74D6B97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61201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A256862-EE6C-34AD-6C41-43F80B95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81DC1-92EB-A0FE-DDCD-63F7EB68B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B6E33D-BA6F-2C1F-3C14-C99DDBF609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88EF1CC-0BBB-23D6-30A8-9F49101802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5835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C63BFF-6B4C-BC38-47EC-F7FCD69E6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97C8BF8A-DC13-5EFE-8932-91F859584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noProof="0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4593287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2" y="1169988"/>
            <a:ext cx="5712278" cy="2387600"/>
          </a:xfrm>
        </p:spPr>
        <p:txBody>
          <a:bodyPr anchor="b"/>
          <a:lstStyle>
            <a:lvl1pPr algn="l">
              <a:defRPr sz="5003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3687763"/>
            <a:ext cx="5711548" cy="474662"/>
          </a:xfrm>
        </p:spPr>
        <p:txBody>
          <a:bodyPr/>
          <a:lstStyle>
            <a:lvl1pPr marL="0" indent="0" algn="l">
              <a:buNone/>
              <a:defRPr sz="2598" cap="all" baseline="0">
                <a:solidFill>
                  <a:schemeClr val="tx2"/>
                </a:solidFill>
                <a:latin typeface="+mj-lt"/>
              </a:defRPr>
            </a:lvl1pPr>
            <a:lvl2pPr marL="439918" indent="0" algn="ctr">
              <a:buNone/>
              <a:defRPr sz="1924"/>
            </a:lvl2pPr>
            <a:lvl3pPr marL="879836" indent="0" algn="ctr">
              <a:buNone/>
              <a:defRPr sz="1732"/>
            </a:lvl3pPr>
            <a:lvl4pPr marL="1319754" indent="0" algn="ctr">
              <a:buNone/>
              <a:defRPr sz="1540"/>
            </a:lvl4pPr>
            <a:lvl5pPr marL="1759671" indent="0" algn="ctr">
              <a:buNone/>
              <a:defRPr sz="1540"/>
            </a:lvl5pPr>
            <a:lvl6pPr marL="2199589" indent="0" algn="ctr">
              <a:buNone/>
              <a:defRPr sz="1540"/>
            </a:lvl6pPr>
            <a:lvl7pPr marL="2639507" indent="0" algn="ctr">
              <a:buNone/>
              <a:defRPr sz="1540"/>
            </a:lvl7pPr>
            <a:lvl8pPr marL="3079425" indent="0" algn="ctr">
              <a:buNone/>
              <a:defRPr sz="1540"/>
            </a:lvl8pPr>
            <a:lvl9pPr marL="3519343" indent="0" algn="ctr">
              <a:buNone/>
              <a:defRPr sz="1540"/>
            </a:lvl9pPr>
          </a:lstStyle>
          <a:p>
            <a:r>
              <a:rPr lang="sv-SE" dirty="0"/>
              <a:t>Underrubrik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A95FB7F-C742-D5A9-1853-B5A158E6A2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4" r="19364"/>
          <a:stretch/>
        </p:blipFill>
        <p:spPr>
          <a:xfrm>
            <a:off x="6246338" y="2"/>
            <a:ext cx="5945662" cy="433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988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4"/>
            <a:ext cx="967038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9"/>
            <a:ext cx="9669809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0685848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1" y="1719264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5" y="230159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3788" y="1719264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981716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5368555-1434-4513-B4A0-A0D3F34EC8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2"/>
            <a:ext cx="6096000" cy="6882063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54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797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795" y="239182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2533969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diagonala rundade hörn 4">
            <a:extLst>
              <a:ext uri="{FF2B5EF4-FFF2-40B4-BE49-F238E27FC236}">
                <a16:creationId xmlns:a16="http://schemas.microsoft.com/office/drawing/2014/main" id="{E7008C88-C1C1-4F6D-8A76-1E0E454A1DE5}"/>
              </a:ext>
            </a:extLst>
          </p:cNvPr>
          <p:cNvSpPr/>
          <p:nvPr userDrawn="1"/>
        </p:nvSpPr>
        <p:spPr>
          <a:xfrm>
            <a:off x="9271348" y="445079"/>
            <a:ext cx="2954242" cy="6461772"/>
          </a:xfrm>
          <a:custGeom>
            <a:avLst/>
            <a:gdLst>
              <a:gd name="connsiteX0" fmla="*/ 0 w 7476308"/>
              <a:gd name="connsiteY0" fmla="*/ 0 h 7597733"/>
              <a:gd name="connsiteX1" fmla="*/ 3970966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78147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4670477 w 7476308"/>
              <a:gd name="connsiteY4" fmla="*/ 4428648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175325 w 7476308"/>
              <a:gd name="connsiteY4" fmla="*/ 732967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5384103 w 7476308"/>
              <a:gd name="connsiteY4" fmla="*/ 616475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603170"/>
              <a:gd name="connsiteX1" fmla="*/ 2897099 w 7476308"/>
              <a:gd name="connsiteY1" fmla="*/ 0 h 7603170"/>
              <a:gd name="connsiteX2" fmla="*/ 7476308 w 7476308"/>
              <a:gd name="connsiteY2" fmla="*/ 3505342 h 7603170"/>
              <a:gd name="connsiteX3" fmla="*/ 7476308 w 7476308"/>
              <a:gd name="connsiteY3" fmla="*/ 7597733 h 7603170"/>
              <a:gd name="connsiteX4" fmla="*/ 4670477 w 7476308"/>
              <a:gd name="connsiteY4" fmla="*/ 4428648 h 7603170"/>
              <a:gd name="connsiteX5" fmla="*/ 3730810 w 7476308"/>
              <a:gd name="connsiteY5" fmla="*/ 6633229 h 7603170"/>
              <a:gd name="connsiteX6" fmla="*/ 937363 w 7476308"/>
              <a:gd name="connsiteY6" fmla="*/ 6502958 h 7603170"/>
              <a:gd name="connsiteX7" fmla="*/ 0 w 7476308"/>
              <a:gd name="connsiteY7" fmla="*/ 4092391 h 7603170"/>
              <a:gd name="connsiteX8" fmla="*/ 0 w 7476308"/>
              <a:gd name="connsiteY8" fmla="*/ 0 h 7603170"/>
              <a:gd name="connsiteX9" fmla="*/ 0 w 7476308"/>
              <a:gd name="connsiteY9" fmla="*/ 0 h 7603170"/>
              <a:gd name="connsiteX0" fmla="*/ 0 w 7476308"/>
              <a:gd name="connsiteY0" fmla="*/ 0 h 6633229"/>
              <a:gd name="connsiteX1" fmla="*/ 2897099 w 7476308"/>
              <a:gd name="connsiteY1" fmla="*/ 0 h 6633229"/>
              <a:gd name="connsiteX2" fmla="*/ 7476308 w 7476308"/>
              <a:gd name="connsiteY2" fmla="*/ 3505342 h 6633229"/>
              <a:gd name="connsiteX3" fmla="*/ 4670477 w 7476308"/>
              <a:gd name="connsiteY3" fmla="*/ 4428648 h 6633229"/>
              <a:gd name="connsiteX4" fmla="*/ 3730810 w 7476308"/>
              <a:gd name="connsiteY4" fmla="*/ 6633229 h 6633229"/>
              <a:gd name="connsiteX5" fmla="*/ 937363 w 7476308"/>
              <a:gd name="connsiteY5" fmla="*/ 6502958 h 6633229"/>
              <a:gd name="connsiteX6" fmla="*/ 0 w 7476308"/>
              <a:gd name="connsiteY6" fmla="*/ 4092391 h 6633229"/>
              <a:gd name="connsiteX7" fmla="*/ 0 w 7476308"/>
              <a:gd name="connsiteY7" fmla="*/ 0 h 6633229"/>
              <a:gd name="connsiteX8" fmla="*/ 0 w 7476308"/>
              <a:gd name="connsiteY8" fmla="*/ 0 h 6633229"/>
              <a:gd name="connsiteX0" fmla="*/ 0 w 4670477"/>
              <a:gd name="connsiteY0" fmla="*/ 0 h 6633229"/>
              <a:gd name="connsiteX1" fmla="*/ 2897099 w 4670477"/>
              <a:gd name="connsiteY1" fmla="*/ 0 h 6633229"/>
              <a:gd name="connsiteX2" fmla="*/ 4670477 w 4670477"/>
              <a:gd name="connsiteY2" fmla="*/ 4428648 h 6633229"/>
              <a:gd name="connsiteX3" fmla="*/ 3730810 w 4670477"/>
              <a:gd name="connsiteY3" fmla="*/ 6633229 h 6633229"/>
              <a:gd name="connsiteX4" fmla="*/ 937363 w 4670477"/>
              <a:gd name="connsiteY4" fmla="*/ 6502958 h 6633229"/>
              <a:gd name="connsiteX5" fmla="*/ 0 w 4670477"/>
              <a:gd name="connsiteY5" fmla="*/ 4092391 h 6633229"/>
              <a:gd name="connsiteX6" fmla="*/ 0 w 4670477"/>
              <a:gd name="connsiteY6" fmla="*/ 0 h 6633229"/>
              <a:gd name="connsiteX7" fmla="*/ 0 w 4670477"/>
              <a:gd name="connsiteY7" fmla="*/ 0 h 6633229"/>
              <a:gd name="connsiteX0" fmla="*/ 0 w 3829368"/>
              <a:gd name="connsiteY0" fmla="*/ 0 h 6633229"/>
              <a:gd name="connsiteX1" fmla="*/ 2897099 w 3829368"/>
              <a:gd name="connsiteY1" fmla="*/ 0 h 6633229"/>
              <a:gd name="connsiteX2" fmla="*/ 3730810 w 3829368"/>
              <a:gd name="connsiteY2" fmla="*/ 6633229 h 6633229"/>
              <a:gd name="connsiteX3" fmla="*/ 937363 w 3829368"/>
              <a:gd name="connsiteY3" fmla="*/ 6502958 h 6633229"/>
              <a:gd name="connsiteX4" fmla="*/ 0 w 3829368"/>
              <a:gd name="connsiteY4" fmla="*/ 4092391 h 6633229"/>
              <a:gd name="connsiteX5" fmla="*/ 0 w 3829368"/>
              <a:gd name="connsiteY5" fmla="*/ 0 h 6633229"/>
              <a:gd name="connsiteX6" fmla="*/ 0 w 3829368"/>
              <a:gd name="connsiteY6" fmla="*/ 0 h 6633229"/>
              <a:gd name="connsiteX0" fmla="*/ 0 w 3789095"/>
              <a:gd name="connsiteY0" fmla="*/ 0 h 6633229"/>
              <a:gd name="connsiteX1" fmla="*/ 2897099 w 3789095"/>
              <a:gd name="connsiteY1" fmla="*/ 0 h 6633229"/>
              <a:gd name="connsiteX2" fmla="*/ 3730810 w 3789095"/>
              <a:gd name="connsiteY2" fmla="*/ 6633229 h 6633229"/>
              <a:gd name="connsiteX3" fmla="*/ 937363 w 3789095"/>
              <a:gd name="connsiteY3" fmla="*/ 6502958 h 6633229"/>
              <a:gd name="connsiteX4" fmla="*/ 0 w 3789095"/>
              <a:gd name="connsiteY4" fmla="*/ 4092391 h 6633229"/>
              <a:gd name="connsiteX5" fmla="*/ 0 w 3789095"/>
              <a:gd name="connsiteY5" fmla="*/ 0 h 6633229"/>
              <a:gd name="connsiteX6" fmla="*/ 0 w 3789095"/>
              <a:gd name="connsiteY6" fmla="*/ 0 h 6633229"/>
              <a:gd name="connsiteX0" fmla="*/ 0 w 3730810"/>
              <a:gd name="connsiteY0" fmla="*/ 0 h 6633229"/>
              <a:gd name="connsiteX1" fmla="*/ 2897099 w 3730810"/>
              <a:gd name="connsiteY1" fmla="*/ 0 h 6633229"/>
              <a:gd name="connsiteX2" fmla="*/ 3730810 w 3730810"/>
              <a:gd name="connsiteY2" fmla="*/ 6633229 h 6633229"/>
              <a:gd name="connsiteX3" fmla="*/ 937363 w 3730810"/>
              <a:gd name="connsiteY3" fmla="*/ 6502958 h 6633229"/>
              <a:gd name="connsiteX4" fmla="*/ 0 w 3730810"/>
              <a:gd name="connsiteY4" fmla="*/ 4092391 h 6633229"/>
              <a:gd name="connsiteX5" fmla="*/ 0 w 3730810"/>
              <a:gd name="connsiteY5" fmla="*/ 0 h 6633229"/>
              <a:gd name="connsiteX6" fmla="*/ 0 w 3730810"/>
              <a:gd name="connsiteY6" fmla="*/ 0 h 6633229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4"/>
              <a:gd name="connsiteY0" fmla="*/ 0 h 6457865"/>
              <a:gd name="connsiteX1" fmla="*/ 2909625 w 2954214"/>
              <a:gd name="connsiteY1" fmla="*/ 0 h 6457865"/>
              <a:gd name="connsiteX2" fmla="*/ 2954197 w 2954214"/>
              <a:gd name="connsiteY2" fmla="*/ 6457865 h 6457865"/>
              <a:gd name="connsiteX3" fmla="*/ 887259 w 2954214"/>
              <a:gd name="connsiteY3" fmla="*/ 6440328 h 6457865"/>
              <a:gd name="connsiteX4" fmla="*/ 0 w 2954214"/>
              <a:gd name="connsiteY4" fmla="*/ 4092391 h 6457865"/>
              <a:gd name="connsiteX5" fmla="*/ 0 w 2954214"/>
              <a:gd name="connsiteY5" fmla="*/ 0 h 6457865"/>
              <a:gd name="connsiteX6" fmla="*/ 0 w 2954214"/>
              <a:gd name="connsiteY6" fmla="*/ 0 h 6457865"/>
              <a:gd name="connsiteX0" fmla="*/ 0 w 2954242"/>
              <a:gd name="connsiteY0" fmla="*/ 3907 h 6461772"/>
              <a:gd name="connsiteX1" fmla="*/ 2933071 w 2954242"/>
              <a:gd name="connsiteY1" fmla="*/ 0 h 6461772"/>
              <a:gd name="connsiteX2" fmla="*/ 2954197 w 2954242"/>
              <a:gd name="connsiteY2" fmla="*/ 6461772 h 6461772"/>
              <a:gd name="connsiteX3" fmla="*/ 887259 w 2954242"/>
              <a:gd name="connsiteY3" fmla="*/ 6444235 h 6461772"/>
              <a:gd name="connsiteX4" fmla="*/ 0 w 2954242"/>
              <a:gd name="connsiteY4" fmla="*/ 4096298 h 6461772"/>
              <a:gd name="connsiteX5" fmla="*/ 0 w 2954242"/>
              <a:gd name="connsiteY5" fmla="*/ 3907 h 6461772"/>
              <a:gd name="connsiteX6" fmla="*/ 0 w 2954242"/>
              <a:gd name="connsiteY6" fmla="*/ 3907 h 6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242" h="6461772">
                <a:moveTo>
                  <a:pt x="0" y="3907"/>
                </a:moveTo>
                <a:lnTo>
                  <a:pt x="2933071" y="0"/>
                </a:lnTo>
                <a:cubicBezTo>
                  <a:pt x="2941098" y="15774"/>
                  <a:pt x="2955144" y="6430132"/>
                  <a:pt x="2954197" y="6461772"/>
                </a:cubicBezTo>
                <a:cubicBezTo>
                  <a:pt x="2941612" y="6442148"/>
                  <a:pt x="920338" y="6439735"/>
                  <a:pt x="887259" y="6444235"/>
                </a:cubicBezTo>
                <a:cubicBezTo>
                  <a:pt x="252931" y="5747277"/>
                  <a:pt x="118649" y="5330437"/>
                  <a:pt x="0" y="4096298"/>
                </a:cubicBezTo>
                <a:lnTo>
                  <a:pt x="0" y="3907"/>
                </a:lnTo>
                <a:lnTo>
                  <a:pt x="0" y="39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732"/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BF308462-1899-4B44-85C4-E857B1EA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549817">
            <a:off x="6792696" y="790838"/>
            <a:ext cx="4279113" cy="4568015"/>
          </a:xfrm>
          <a:prstGeom prst="round2DiagRect">
            <a:avLst>
              <a:gd name="adj1" fmla="val 43413"/>
              <a:gd name="adj2" fmla="val 0"/>
            </a:avLst>
          </a:prstGeom>
          <a:solidFill>
            <a:schemeClr val="accent4">
              <a:alpha val="8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4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7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5" y="225574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035530D-EC0A-4A8F-AB0F-982880DFD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2E62618-C8F3-498A-A987-94B31979706D}"/>
              </a:ext>
            </a:extLst>
          </p:cNvPr>
          <p:cNvSpPr txBox="1"/>
          <p:nvPr userDrawn="1"/>
        </p:nvSpPr>
        <p:spPr>
          <a:xfrm>
            <a:off x="9328299" y="-1309051"/>
            <a:ext cx="28194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15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Lägg till en bild i bladet:</a:t>
            </a:r>
            <a:br>
              <a:rPr lang="sv-SE" sz="11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1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Klicka på symbolen –välj foto – infoga. </a:t>
            </a:r>
            <a:br>
              <a:rPr lang="sv-SE" sz="11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1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Ibland behöver man beskära fotot så att det fyller ut ytan. Ha fotot markerat – klicka på ”bildformat” – beskär – testa med ”anpassa” och ”fyll”.</a:t>
            </a:r>
          </a:p>
        </p:txBody>
      </p:sp>
    </p:spTree>
    <p:extLst>
      <p:ext uri="{BB962C8B-B14F-4D97-AF65-F5344CB8AC3E}">
        <p14:creationId xmlns:p14="http://schemas.microsoft.com/office/powerpoint/2010/main" val="23527803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2" y="2140535"/>
            <a:ext cx="5712278" cy="2387600"/>
          </a:xfrm>
        </p:spPr>
        <p:txBody>
          <a:bodyPr anchor="t" anchorCtr="0"/>
          <a:lstStyle>
            <a:lvl1pPr algn="l">
              <a:defRPr sz="5003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1442076"/>
            <a:ext cx="5711548" cy="474662"/>
          </a:xfrm>
        </p:spPr>
        <p:txBody>
          <a:bodyPr/>
          <a:lstStyle>
            <a:lvl1pPr marL="0" indent="0" algn="l">
              <a:buNone/>
              <a:defRPr sz="2598" cap="all" baseline="0">
                <a:solidFill>
                  <a:schemeClr val="tx2"/>
                </a:solidFill>
                <a:latin typeface="+mj-lt"/>
              </a:defRPr>
            </a:lvl1pPr>
            <a:lvl2pPr marL="439918" indent="0" algn="ctr">
              <a:buNone/>
              <a:defRPr sz="1924"/>
            </a:lvl2pPr>
            <a:lvl3pPr marL="879836" indent="0" algn="ctr">
              <a:buNone/>
              <a:defRPr sz="1732"/>
            </a:lvl3pPr>
            <a:lvl4pPr marL="1319754" indent="0" algn="ctr">
              <a:buNone/>
              <a:defRPr sz="1540"/>
            </a:lvl4pPr>
            <a:lvl5pPr marL="1759671" indent="0" algn="ctr">
              <a:buNone/>
              <a:defRPr sz="1540"/>
            </a:lvl5pPr>
            <a:lvl6pPr marL="2199589" indent="0" algn="ctr">
              <a:buNone/>
              <a:defRPr sz="1540"/>
            </a:lvl6pPr>
            <a:lvl7pPr marL="2639507" indent="0" algn="ctr">
              <a:buNone/>
              <a:defRPr sz="1540"/>
            </a:lvl7pPr>
            <a:lvl8pPr marL="3079425" indent="0" algn="ctr">
              <a:buNone/>
              <a:defRPr sz="1540"/>
            </a:lvl8pPr>
            <a:lvl9pPr marL="3519343" indent="0" algn="ctr">
              <a:buNone/>
              <a:defRPr sz="1540"/>
            </a:lvl9pPr>
          </a:lstStyle>
          <a:p>
            <a:r>
              <a:rPr lang="sv-SE" dirty="0"/>
              <a:t>avsnitt</a:t>
            </a:r>
          </a:p>
        </p:txBody>
      </p:sp>
    </p:spTree>
    <p:extLst>
      <p:ext uri="{BB962C8B-B14F-4D97-AF65-F5344CB8AC3E}">
        <p14:creationId xmlns:p14="http://schemas.microsoft.com/office/powerpoint/2010/main" val="12727735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3900" y="823915"/>
            <a:ext cx="2038350" cy="1652587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87980" tIns="43990" rIns="87980" bIns="43990" numCol="1" anchor="t" anchorCtr="0" compatLnSpc="1">
            <a:prstTxWarp prst="textNoShape">
              <a:avLst/>
            </a:prstTxWarp>
          </a:bodyPr>
          <a:lstStyle/>
          <a:p>
            <a:endParaRPr lang="sv-SE" sz="1732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305052" y="1693864"/>
            <a:ext cx="8153400" cy="4113213"/>
          </a:xfrm>
        </p:spPr>
        <p:txBody>
          <a:bodyPr anchor="t" anchorCtr="0"/>
          <a:lstStyle>
            <a:lvl1pPr algn="l">
              <a:lnSpc>
                <a:spcPts val="6543"/>
              </a:lnSpc>
              <a:defRPr sz="5196">
                <a:solidFill>
                  <a:schemeClr val="tx2"/>
                </a:solidFill>
                <a:latin typeface="Brandon Grotesque Bold" panose="020B0803020203060202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8272122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&amp; stora siffr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7" y="1719954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5" y="230158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2B9DBBF-BB63-4AEC-AC1D-C803A4C8C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1725" y="1395665"/>
            <a:ext cx="5381080" cy="4411579"/>
          </a:xfrm>
        </p:spPr>
        <p:txBody>
          <a:bodyPr wrap="none">
            <a:normAutofit/>
          </a:bodyPr>
          <a:lstStyle>
            <a:lvl1pPr marL="0" indent="0" algn="ctr">
              <a:lnSpc>
                <a:spcPts val="24055"/>
              </a:lnSpc>
              <a:spcBef>
                <a:spcPts val="0"/>
              </a:spcBef>
              <a:buNone/>
              <a:defRPr sz="21168">
                <a:solidFill>
                  <a:schemeClr val="accent4"/>
                </a:solidFill>
                <a:latin typeface="Brandon Grotesque Black" panose="020B0A03020203060202" pitchFamily="34" charset="0"/>
              </a:defRPr>
            </a:lvl1pPr>
          </a:lstStyle>
          <a:p>
            <a:pPr lvl="0"/>
            <a:r>
              <a:rPr lang="sv-SE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56729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5" y="230159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105810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5">
            <a:extLst>
              <a:ext uri="{FF2B5EF4-FFF2-40B4-BE49-F238E27FC236}">
                <a16:creationId xmlns:a16="http://schemas.microsoft.com/office/drawing/2014/main" id="{941F2BB2-4923-2EB4-A32E-700491F9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7">
            <a:extLst>
              <a:ext uri="{FF2B5EF4-FFF2-40B4-BE49-F238E27FC236}">
                <a16:creationId xmlns:a16="http://schemas.microsoft.com/office/drawing/2014/main" id="{174581D9-B191-A6A5-28F5-081EB298C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solidFill>
            <a:schemeClr val="tx1"/>
          </a:solidFill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7A9AE5B-5646-B1B0-2B6D-F4BEB241C7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F968-2B22-8C20-6352-D7111C1A2F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70502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1189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FE26AE9-4F06-BE8B-CA94-01B9E86FDC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732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2E9DD8D-881E-40DC-BF61-D608435DC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65" y="1427607"/>
            <a:ext cx="3531870" cy="40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139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sz="2502" b="1"/>
            </a:lvl1pPr>
            <a:lvl2pPr>
              <a:defRPr sz="1924"/>
            </a:lvl2pPr>
            <a:lvl3pPr>
              <a:defRPr sz="1540"/>
            </a:lvl3pPr>
            <a:lvl4pPr>
              <a:defRPr sz="1347"/>
            </a:lvl4pPr>
            <a:lvl5pPr>
              <a:defRPr sz="115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C1C6DF-EE8B-41CC-AEFB-4EE30FDDBA8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2234D43-2319-4D00-B981-08717DA6CC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8830F78-0950-4990-8689-7DACD9CCE3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8C5EE-C2CA-48B3-A386-14D784A8E285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93440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sz="2502" b="0"/>
            </a:lvl1pPr>
            <a:lvl2pPr>
              <a:defRPr sz="1924"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E6A1EB-3A61-4E15-BF4F-F52A5D3B184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98D70AC-6304-4C71-BFE5-30879778D4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6EF9CF-FD95-49B6-8B27-E41B25346A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7ADB6-0813-4DB5-A6F7-C06BC9585428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412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2" y="1169988"/>
            <a:ext cx="5712278" cy="2387600"/>
          </a:xfrm>
        </p:spPr>
        <p:txBody>
          <a:bodyPr anchor="b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3687763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7" indent="0" algn="ctr">
              <a:buNone/>
              <a:defRPr sz="2000"/>
            </a:lvl2pPr>
            <a:lvl3pPr marL="914413" indent="0" algn="ctr">
              <a:buNone/>
              <a:defRPr sz="1800"/>
            </a:lvl3pPr>
            <a:lvl4pPr marL="1371620" indent="0" algn="ctr">
              <a:buNone/>
              <a:defRPr sz="1600"/>
            </a:lvl4pPr>
            <a:lvl5pPr marL="1828827" indent="0" algn="ctr">
              <a:buNone/>
              <a:defRPr sz="1600"/>
            </a:lvl5pPr>
            <a:lvl6pPr marL="2286033" indent="0" algn="ctr">
              <a:buNone/>
              <a:defRPr sz="1600"/>
            </a:lvl6pPr>
            <a:lvl7pPr marL="2743240" indent="0" algn="ctr">
              <a:buNone/>
              <a:defRPr sz="1600"/>
            </a:lvl7pPr>
            <a:lvl8pPr marL="3200447" indent="0" algn="ctr">
              <a:buNone/>
              <a:defRPr sz="1600"/>
            </a:lvl8pPr>
            <a:lvl9pPr marL="3657653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A95FB7F-C742-D5A9-1853-B5A158E6A2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4" r="19364"/>
          <a:stretch/>
        </p:blipFill>
        <p:spPr>
          <a:xfrm>
            <a:off x="6246338" y="2"/>
            <a:ext cx="5945662" cy="433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355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4"/>
            <a:ext cx="967038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9"/>
            <a:ext cx="9669809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2258279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1" y="1719264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5" y="230159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3788" y="1719264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815965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5368555-1434-4513-B4A0-A0D3F34EC8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2"/>
            <a:ext cx="6096000" cy="6882063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797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795" y="239182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18157359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diagonala rundade hörn 4">
            <a:extLst>
              <a:ext uri="{FF2B5EF4-FFF2-40B4-BE49-F238E27FC236}">
                <a16:creationId xmlns:a16="http://schemas.microsoft.com/office/drawing/2014/main" id="{E7008C88-C1C1-4F6D-8A76-1E0E454A1DE5}"/>
              </a:ext>
            </a:extLst>
          </p:cNvPr>
          <p:cNvSpPr/>
          <p:nvPr userDrawn="1"/>
        </p:nvSpPr>
        <p:spPr>
          <a:xfrm>
            <a:off x="9271348" y="445079"/>
            <a:ext cx="2954242" cy="6461772"/>
          </a:xfrm>
          <a:custGeom>
            <a:avLst/>
            <a:gdLst>
              <a:gd name="connsiteX0" fmla="*/ 0 w 7476308"/>
              <a:gd name="connsiteY0" fmla="*/ 0 h 7597733"/>
              <a:gd name="connsiteX1" fmla="*/ 3970966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78147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4670477 w 7476308"/>
              <a:gd name="connsiteY4" fmla="*/ 4428648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175325 w 7476308"/>
              <a:gd name="connsiteY4" fmla="*/ 732967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5384103 w 7476308"/>
              <a:gd name="connsiteY4" fmla="*/ 616475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603170"/>
              <a:gd name="connsiteX1" fmla="*/ 2897099 w 7476308"/>
              <a:gd name="connsiteY1" fmla="*/ 0 h 7603170"/>
              <a:gd name="connsiteX2" fmla="*/ 7476308 w 7476308"/>
              <a:gd name="connsiteY2" fmla="*/ 3505342 h 7603170"/>
              <a:gd name="connsiteX3" fmla="*/ 7476308 w 7476308"/>
              <a:gd name="connsiteY3" fmla="*/ 7597733 h 7603170"/>
              <a:gd name="connsiteX4" fmla="*/ 4670477 w 7476308"/>
              <a:gd name="connsiteY4" fmla="*/ 4428648 h 7603170"/>
              <a:gd name="connsiteX5" fmla="*/ 3730810 w 7476308"/>
              <a:gd name="connsiteY5" fmla="*/ 6633229 h 7603170"/>
              <a:gd name="connsiteX6" fmla="*/ 937363 w 7476308"/>
              <a:gd name="connsiteY6" fmla="*/ 6502958 h 7603170"/>
              <a:gd name="connsiteX7" fmla="*/ 0 w 7476308"/>
              <a:gd name="connsiteY7" fmla="*/ 4092391 h 7603170"/>
              <a:gd name="connsiteX8" fmla="*/ 0 w 7476308"/>
              <a:gd name="connsiteY8" fmla="*/ 0 h 7603170"/>
              <a:gd name="connsiteX9" fmla="*/ 0 w 7476308"/>
              <a:gd name="connsiteY9" fmla="*/ 0 h 7603170"/>
              <a:gd name="connsiteX0" fmla="*/ 0 w 7476308"/>
              <a:gd name="connsiteY0" fmla="*/ 0 h 6633229"/>
              <a:gd name="connsiteX1" fmla="*/ 2897099 w 7476308"/>
              <a:gd name="connsiteY1" fmla="*/ 0 h 6633229"/>
              <a:gd name="connsiteX2" fmla="*/ 7476308 w 7476308"/>
              <a:gd name="connsiteY2" fmla="*/ 3505342 h 6633229"/>
              <a:gd name="connsiteX3" fmla="*/ 4670477 w 7476308"/>
              <a:gd name="connsiteY3" fmla="*/ 4428648 h 6633229"/>
              <a:gd name="connsiteX4" fmla="*/ 3730810 w 7476308"/>
              <a:gd name="connsiteY4" fmla="*/ 6633229 h 6633229"/>
              <a:gd name="connsiteX5" fmla="*/ 937363 w 7476308"/>
              <a:gd name="connsiteY5" fmla="*/ 6502958 h 6633229"/>
              <a:gd name="connsiteX6" fmla="*/ 0 w 7476308"/>
              <a:gd name="connsiteY6" fmla="*/ 4092391 h 6633229"/>
              <a:gd name="connsiteX7" fmla="*/ 0 w 7476308"/>
              <a:gd name="connsiteY7" fmla="*/ 0 h 6633229"/>
              <a:gd name="connsiteX8" fmla="*/ 0 w 7476308"/>
              <a:gd name="connsiteY8" fmla="*/ 0 h 6633229"/>
              <a:gd name="connsiteX0" fmla="*/ 0 w 4670477"/>
              <a:gd name="connsiteY0" fmla="*/ 0 h 6633229"/>
              <a:gd name="connsiteX1" fmla="*/ 2897099 w 4670477"/>
              <a:gd name="connsiteY1" fmla="*/ 0 h 6633229"/>
              <a:gd name="connsiteX2" fmla="*/ 4670477 w 4670477"/>
              <a:gd name="connsiteY2" fmla="*/ 4428648 h 6633229"/>
              <a:gd name="connsiteX3" fmla="*/ 3730810 w 4670477"/>
              <a:gd name="connsiteY3" fmla="*/ 6633229 h 6633229"/>
              <a:gd name="connsiteX4" fmla="*/ 937363 w 4670477"/>
              <a:gd name="connsiteY4" fmla="*/ 6502958 h 6633229"/>
              <a:gd name="connsiteX5" fmla="*/ 0 w 4670477"/>
              <a:gd name="connsiteY5" fmla="*/ 4092391 h 6633229"/>
              <a:gd name="connsiteX6" fmla="*/ 0 w 4670477"/>
              <a:gd name="connsiteY6" fmla="*/ 0 h 6633229"/>
              <a:gd name="connsiteX7" fmla="*/ 0 w 4670477"/>
              <a:gd name="connsiteY7" fmla="*/ 0 h 6633229"/>
              <a:gd name="connsiteX0" fmla="*/ 0 w 3829368"/>
              <a:gd name="connsiteY0" fmla="*/ 0 h 6633229"/>
              <a:gd name="connsiteX1" fmla="*/ 2897099 w 3829368"/>
              <a:gd name="connsiteY1" fmla="*/ 0 h 6633229"/>
              <a:gd name="connsiteX2" fmla="*/ 3730810 w 3829368"/>
              <a:gd name="connsiteY2" fmla="*/ 6633229 h 6633229"/>
              <a:gd name="connsiteX3" fmla="*/ 937363 w 3829368"/>
              <a:gd name="connsiteY3" fmla="*/ 6502958 h 6633229"/>
              <a:gd name="connsiteX4" fmla="*/ 0 w 3829368"/>
              <a:gd name="connsiteY4" fmla="*/ 4092391 h 6633229"/>
              <a:gd name="connsiteX5" fmla="*/ 0 w 3829368"/>
              <a:gd name="connsiteY5" fmla="*/ 0 h 6633229"/>
              <a:gd name="connsiteX6" fmla="*/ 0 w 3829368"/>
              <a:gd name="connsiteY6" fmla="*/ 0 h 6633229"/>
              <a:gd name="connsiteX0" fmla="*/ 0 w 3789095"/>
              <a:gd name="connsiteY0" fmla="*/ 0 h 6633229"/>
              <a:gd name="connsiteX1" fmla="*/ 2897099 w 3789095"/>
              <a:gd name="connsiteY1" fmla="*/ 0 h 6633229"/>
              <a:gd name="connsiteX2" fmla="*/ 3730810 w 3789095"/>
              <a:gd name="connsiteY2" fmla="*/ 6633229 h 6633229"/>
              <a:gd name="connsiteX3" fmla="*/ 937363 w 3789095"/>
              <a:gd name="connsiteY3" fmla="*/ 6502958 h 6633229"/>
              <a:gd name="connsiteX4" fmla="*/ 0 w 3789095"/>
              <a:gd name="connsiteY4" fmla="*/ 4092391 h 6633229"/>
              <a:gd name="connsiteX5" fmla="*/ 0 w 3789095"/>
              <a:gd name="connsiteY5" fmla="*/ 0 h 6633229"/>
              <a:gd name="connsiteX6" fmla="*/ 0 w 3789095"/>
              <a:gd name="connsiteY6" fmla="*/ 0 h 6633229"/>
              <a:gd name="connsiteX0" fmla="*/ 0 w 3730810"/>
              <a:gd name="connsiteY0" fmla="*/ 0 h 6633229"/>
              <a:gd name="connsiteX1" fmla="*/ 2897099 w 3730810"/>
              <a:gd name="connsiteY1" fmla="*/ 0 h 6633229"/>
              <a:gd name="connsiteX2" fmla="*/ 3730810 w 3730810"/>
              <a:gd name="connsiteY2" fmla="*/ 6633229 h 6633229"/>
              <a:gd name="connsiteX3" fmla="*/ 937363 w 3730810"/>
              <a:gd name="connsiteY3" fmla="*/ 6502958 h 6633229"/>
              <a:gd name="connsiteX4" fmla="*/ 0 w 3730810"/>
              <a:gd name="connsiteY4" fmla="*/ 4092391 h 6633229"/>
              <a:gd name="connsiteX5" fmla="*/ 0 w 3730810"/>
              <a:gd name="connsiteY5" fmla="*/ 0 h 6633229"/>
              <a:gd name="connsiteX6" fmla="*/ 0 w 3730810"/>
              <a:gd name="connsiteY6" fmla="*/ 0 h 6633229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4"/>
              <a:gd name="connsiteY0" fmla="*/ 0 h 6457865"/>
              <a:gd name="connsiteX1" fmla="*/ 2909625 w 2954214"/>
              <a:gd name="connsiteY1" fmla="*/ 0 h 6457865"/>
              <a:gd name="connsiteX2" fmla="*/ 2954197 w 2954214"/>
              <a:gd name="connsiteY2" fmla="*/ 6457865 h 6457865"/>
              <a:gd name="connsiteX3" fmla="*/ 887259 w 2954214"/>
              <a:gd name="connsiteY3" fmla="*/ 6440328 h 6457865"/>
              <a:gd name="connsiteX4" fmla="*/ 0 w 2954214"/>
              <a:gd name="connsiteY4" fmla="*/ 4092391 h 6457865"/>
              <a:gd name="connsiteX5" fmla="*/ 0 w 2954214"/>
              <a:gd name="connsiteY5" fmla="*/ 0 h 6457865"/>
              <a:gd name="connsiteX6" fmla="*/ 0 w 2954214"/>
              <a:gd name="connsiteY6" fmla="*/ 0 h 6457865"/>
              <a:gd name="connsiteX0" fmla="*/ 0 w 2954242"/>
              <a:gd name="connsiteY0" fmla="*/ 3907 h 6461772"/>
              <a:gd name="connsiteX1" fmla="*/ 2933071 w 2954242"/>
              <a:gd name="connsiteY1" fmla="*/ 0 h 6461772"/>
              <a:gd name="connsiteX2" fmla="*/ 2954197 w 2954242"/>
              <a:gd name="connsiteY2" fmla="*/ 6461772 h 6461772"/>
              <a:gd name="connsiteX3" fmla="*/ 887259 w 2954242"/>
              <a:gd name="connsiteY3" fmla="*/ 6444235 h 6461772"/>
              <a:gd name="connsiteX4" fmla="*/ 0 w 2954242"/>
              <a:gd name="connsiteY4" fmla="*/ 4096298 h 6461772"/>
              <a:gd name="connsiteX5" fmla="*/ 0 w 2954242"/>
              <a:gd name="connsiteY5" fmla="*/ 3907 h 6461772"/>
              <a:gd name="connsiteX6" fmla="*/ 0 w 2954242"/>
              <a:gd name="connsiteY6" fmla="*/ 3907 h 6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242" h="6461772">
                <a:moveTo>
                  <a:pt x="0" y="3907"/>
                </a:moveTo>
                <a:lnTo>
                  <a:pt x="2933071" y="0"/>
                </a:lnTo>
                <a:cubicBezTo>
                  <a:pt x="2941098" y="15774"/>
                  <a:pt x="2955144" y="6430132"/>
                  <a:pt x="2954197" y="6461772"/>
                </a:cubicBezTo>
                <a:cubicBezTo>
                  <a:pt x="2941612" y="6442148"/>
                  <a:pt x="920338" y="6439735"/>
                  <a:pt x="887259" y="6444235"/>
                </a:cubicBezTo>
                <a:cubicBezTo>
                  <a:pt x="252931" y="5747277"/>
                  <a:pt x="118649" y="5330437"/>
                  <a:pt x="0" y="4096298"/>
                </a:cubicBezTo>
                <a:lnTo>
                  <a:pt x="0" y="3907"/>
                </a:lnTo>
                <a:lnTo>
                  <a:pt x="0" y="39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BF308462-1899-4B44-85C4-E857B1EA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549817">
            <a:off x="6792696" y="790838"/>
            <a:ext cx="4279113" cy="4568015"/>
          </a:xfrm>
          <a:prstGeom prst="round2DiagRect">
            <a:avLst>
              <a:gd name="adj1" fmla="val 43413"/>
              <a:gd name="adj2" fmla="val 0"/>
            </a:avLst>
          </a:prstGeom>
          <a:solidFill>
            <a:schemeClr val="accent4">
              <a:alpha val="8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7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5" y="225574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035530D-EC0A-4A8F-AB0F-982880DFD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2E62618-C8F3-498A-A987-94B31979706D}"/>
              </a:ext>
            </a:extLst>
          </p:cNvPr>
          <p:cNvSpPr txBox="1"/>
          <p:nvPr userDrawn="1"/>
        </p:nvSpPr>
        <p:spPr>
          <a:xfrm>
            <a:off x="9328299" y="-1309051"/>
            <a:ext cx="2819400" cy="124380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Lägg till en bild i bladet: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Klicka på symbolen –välj foto – infoga. 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Ibland behöver man beskära fotot så att det fyller ut ytan. Ha fotot markerat – klicka på ”bildformat” – beskär – testa med ”anpassa” och ”fyll”.</a:t>
            </a:r>
          </a:p>
        </p:txBody>
      </p:sp>
    </p:spTree>
    <p:extLst>
      <p:ext uri="{BB962C8B-B14F-4D97-AF65-F5344CB8AC3E}">
        <p14:creationId xmlns:p14="http://schemas.microsoft.com/office/powerpoint/2010/main" val="3660921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2" y="2140535"/>
            <a:ext cx="5712278" cy="2387600"/>
          </a:xfrm>
        </p:spPr>
        <p:txBody>
          <a:bodyPr anchor="t" anchorCtr="0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1442076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7" indent="0" algn="ctr">
              <a:buNone/>
              <a:defRPr sz="2000"/>
            </a:lvl2pPr>
            <a:lvl3pPr marL="914413" indent="0" algn="ctr">
              <a:buNone/>
              <a:defRPr sz="1800"/>
            </a:lvl3pPr>
            <a:lvl4pPr marL="1371620" indent="0" algn="ctr">
              <a:buNone/>
              <a:defRPr sz="1600"/>
            </a:lvl4pPr>
            <a:lvl5pPr marL="1828827" indent="0" algn="ctr">
              <a:buNone/>
              <a:defRPr sz="1600"/>
            </a:lvl5pPr>
            <a:lvl6pPr marL="2286033" indent="0" algn="ctr">
              <a:buNone/>
              <a:defRPr sz="1600"/>
            </a:lvl6pPr>
            <a:lvl7pPr marL="2743240" indent="0" algn="ctr">
              <a:buNone/>
              <a:defRPr sz="1600"/>
            </a:lvl7pPr>
            <a:lvl8pPr marL="3200447" indent="0" algn="ctr">
              <a:buNone/>
              <a:defRPr sz="1600"/>
            </a:lvl8pPr>
            <a:lvl9pPr marL="3657653" indent="0" algn="ctr">
              <a:buNone/>
              <a:defRPr sz="1600"/>
            </a:lvl9pPr>
          </a:lstStyle>
          <a:p>
            <a:r>
              <a:rPr lang="sv-SE" dirty="0"/>
              <a:t>avsnitt</a:t>
            </a:r>
          </a:p>
        </p:txBody>
      </p:sp>
    </p:spTree>
    <p:extLst>
      <p:ext uri="{BB962C8B-B14F-4D97-AF65-F5344CB8AC3E}">
        <p14:creationId xmlns:p14="http://schemas.microsoft.com/office/powerpoint/2010/main" val="3502157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E2A1714-E60F-4047-6C05-3F0D2753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ADFA9880-B20A-B284-7667-BB6E139D0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D0C11AC-6994-47F5-38EE-9940256649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53A39-3A6E-2C51-3DD0-86E6507A826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06EF699-DF7E-B62D-FBC1-92B42D7939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8180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3900" y="823915"/>
            <a:ext cx="2038350" cy="1652587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305052" y="1693864"/>
            <a:ext cx="8153400" cy="4113213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5400">
                <a:solidFill>
                  <a:schemeClr val="tx2"/>
                </a:solidFill>
                <a:latin typeface="Brandon Grotesque Bold" panose="020B0803020203060202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69402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&amp; stora siffr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7" y="1719954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5" y="230158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2B9DBBF-BB63-4AEC-AC1D-C803A4C8C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1725" y="1395665"/>
            <a:ext cx="5381080" cy="4411579"/>
          </a:xfrm>
        </p:spPr>
        <p:txBody>
          <a:bodyPr wrap="none">
            <a:normAutofit/>
          </a:bodyPr>
          <a:lstStyle>
            <a:lvl1pPr marL="0" indent="0" algn="ctr">
              <a:lnSpc>
                <a:spcPts val="25001"/>
              </a:lnSpc>
              <a:spcBef>
                <a:spcPts val="0"/>
              </a:spcBef>
              <a:buNone/>
              <a:defRPr sz="22001">
                <a:solidFill>
                  <a:schemeClr val="accent4"/>
                </a:solidFill>
                <a:latin typeface="Brandon Grotesque Black" panose="020B0A03020203060202" pitchFamily="34" charset="0"/>
              </a:defRPr>
            </a:lvl1pPr>
          </a:lstStyle>
          <a:p>
            <a:pPr lvl="0"/>
            <a:r>
              <a:rPr lang="sv-SE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6705928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5" y="230159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7641048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4040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FE26AE9-4F06-BE8B-CA94-01B9E86FDC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2E9DD8D-881E-40DC-BF61-D608435DC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65" y="1427607"/>
            <a:ext cx="3531870" cy="40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8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6127D97-63F8-3A7B-5F3F-5D6D4303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435938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E1FC7A-8A4C-9CEE-4D55-68EAF6729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025650"/>
            <a:ext cx="4359387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8A851D-3666-6F01-53F4-C83FDF1772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963393-39D9-C156-678C-1AFBB0705A1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34F78E-EE75-DC7A-D191-6F35036309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546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B4D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0888258-5F69-4461-1EF5-61C228B8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8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2BE57839-76ED-6B82-DAF4-52F5CB5FBFF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78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44" r:id="rId3"/>
    <p:sldLayoutId id="2147483745" r:id="rId4"/>
    <p:sldLayoutId id="2147483748" r:id="rId5"/>
    <p:sldLayoutId id="2147483746" r:id="rId6"/>
    <p:sldLayoutId id="2147483747" r:id="rId7"/>
    <p:sldLayoutId id="2147483749" r:id="rId8"/>
    <p:sldLayoutId id="2147483773" r:id="rId9"/>
    <p:sldLayoutId id="2147483752" r:id="rId10"/>
    <p:sldLayoutId id="2147483774" r:id="rId11"/>
    <p:sldLayoutId id="2147483751" r:id="rId12"/>
    <p:sldLayoutId id="2147483753" r:id="rId13"/>
    <p:sldLayoutId id="2147483754" r:id="rId14"/>
    <p:sldLayoutId id="2147483755" r:id="rId15"/>
    <p:sldLayoutId id="2147483768" r:id="rId16"/>
    <p:sldLayoutId id="2147483757" r:id="rId17"/>
    <p:sldLayoutId id="2147483769" r:id="rId18"/>
    <p:sldLayoutId id="2147483761" r:id="rId19"/>
    <p:sldLayoutId id="2147483771" r:id="rId20"/>
    <p:sldLayoutId id="2147483770" r:id="rId21"/>
    <p:sldLayoutId id="2147483764" r:id="rId22"/>
    <p:sldLayoutId id="2147483765" r:id="rId23"/>
    <p:sldLayoutId id="2147483766" r:id="rId24"/>
    <p:sldLayoutId id="2147483767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lang="sv-SE" sz="3600" b="1" i="0" kern="1200" cap="none" spc="0" baseline="0" dirty="0">
          <a:solidFill>
            <a:schemeClr val="accent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AF44FD0E-75BD-2148-0264-73CEB5A7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7464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38" r:id="rId4"/>
    <p:sldLayoutId id="2147483731" r:id="rId5"/>
    <p:sldLayoutId id="2147483739" r:id="rId6"/>
    <p:sldLayoutId id="2147483733" r:id="rId7"/>
    <p:sldLayoutId id="2147483772" r:id="rId8"/>
    <p:sldLayoutId id="2147483707" r:id="rId9"/>
    <p:sldLayoutId id="2147483732" r:id="rId10"/>
    <p:sldLayoutId id="2147483736" r:id="rId11"/>
    <p:sldLayoutId id="2147483711" r:id="rId12"/>
    <p:sldLayoutId id="2147483712" r:id="rId13"/>
    <p:sldLayoutId id="2147483709" r:id="rId14"/>
    <p:sldLayoutId id="2147483722" r:id="rId15"/>
    <p:sldLayoutId id="2147483719" r:id="rId16"/>
    <p:sldLayoutId id="2147483721" r:id="rId17"/>
    <p:sldLayoutId id="2147483724" r:id="rId18"/>
    <p:sldLayoutId id="2147483725" r:id="rId19"/>
    <p:sldLayoutId id="2147483775" r:id="rId20"/>
    <p:sldLayoutId id="2147483735" r:id="rId21"/>
    <p:sldLayoutId id="2147483713" r:id="rId22"/>
    <p:sldLayoutId id="2147483728" r:id="rId23"/>
    <p:sldLayoutId id="2147483717" r:id="rId24"/>
    <p:sldLayoutId id="2147483718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3600" b="1" i="0" kern="1200" cap="none" spc="0" baseline="0">
          <a:solidFill>
            <a:schemeClr val="tx1"/>
          </a:solidFill>
          <a:latin typeface="+mj-lt"/>
          <a:ea typeface="Open Sans Bold" panose="020B0806030504020204" pitchFamily="34" charset="0"/>
          <a:cs typeface="Open Sans Bold" panose="020B08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DB6828-10AF-47B4-BF5D-275A1613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7664"/>
            <a:ext cx="5961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1727424"/>
            <a:ext cx="5980612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4" y="6426928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5">
                <a:solidFill>
                  <a:schemeClr val="tx1"/>
                </a:solidFill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8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5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1" y="6426928"/>
            <a:ext cx="509108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5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C2CBCBC-1CB2-ED3F-A5C1-498B52CB801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6065816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5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</p:sldLayoutIdLst>
  <p:txStyles>
    <p:titleStyle>
      <a:lvl1pPr algn="l" defTabSz="879836" rtl="0" eaLnBrk="1" latinLnBrk="0" hangingPunct="1">
        <a:lnSpc>
          <a:spcPct val="100000"/>
        </a:lnSpc>
        <a:spcBef>
          <a:spcPct val="0"/>
        </a:spcBef>
        <a:buNone/>
        <a:defRPr sz="3656" kern="1200" cap="all" spc="135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9959" indent="-219959" algn="l" defTabSz="879836" rtl="0" eaLnBrk="1" latinLnBrk="0" hangingPunct="1">
        <a:lnSpc>
          <a:spcPct val="100000"/>
        </a:lnSpc>
        <a:spcBef>
          <a:spcPts val="962"/>
        </a:spcBef>
        <a:buFont typeface="Arial" panose="020B0604020202020204" pitchFamily="34" charset="0"/>
        <a:buChar char="•"/>
        <a:defRPr sz="2021" kern="1200">
          <a:solidFill>
            <a:schemeClr val="tx1"/>
          </a:solidFill>
          <a:latin typeface="+mn-lt"/>
          <a:ea typeface="+mn-ea"/>
          <a:cs typeface="+mn-cs"/>
        </a:defRPr>
      </a:lvl1pPr>
      <a:lvl2pPr marL="475051" indent="-239817" algn="l" defTabSz="879836" rtl="0" eaLnBrk="1" latinLnBrk="0" hangingPunct="1">
        <a:lnSpc>
          <a:spcPct val="100000"/>
        </a:lnSpc>
        <a:spcBef>
          <a:spcPts val="481"/>
        </a:spcBef>
        <a:buFont typeface="Arial" panose="020B0604020202020204" pitchFamily="34" charset="0"/>
        <a:buChar char="•"/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730141" indent="-238289" algn="l" defTabSz="879836" rtl="0" eaLnBrk="1" latinLnBrk="0" hangingPunct="1">
        <a:lnSpc>
          <a:spcPct val="100000"/>
        </a:lnSpc>
        <a:spcBef>
          <a:spcPts val="481"/>
        </a:spcBef>
        <a:buFont typeface="Arial" panose="020B0604020202020204" pitchFamily="34" charset="0"/>
        <a:buChar char="•"/>
        <a:tabLst/>
        <a:defRPr sz="1636" kern="1200">
          <a:solidFill>
            <a:schemeClr val="tx1"/>
          </a:solidFill>
          <a:latin typeface="+mn-lt"/>
          <a:ea typeface="+mn-ea"/>
          <a:cs typeface="+mn-cs"/>
        </a:defRPr>
      </a:lvl3pPr>
      <a:lvl4pPr marL="971485" indent="-238289" algn="l" defTabSz="879836" rtl="0" eaLnBrk="1" latinLnBrk="0" hangingPunct="1">
        <a:lnSpc>
          <a:spcPct val="100000"/>
        </a:lnSpc>
        <a:spcBef>
          <a:spcPts val="481"/>
        </a:spcBef>
        <a:buFont typeface="Arial" panose="020B0604020202020204" pitchFamily="34" charset="0"/>
        <a:buChar char="•"/>
        <a:defRPr sz="1443" kern="1200">
          <a:solidFill>
            <a:schemeClr val="tx1"/>
          </a:solidFill>
          <a:latin typeface="+mn-lt"/>
          <a:ea typeface="+mn-ea"/>
          <a:cs typeface="+mn-cs"/>
        </a:defRPr>
      </a:lvl4pPr>
      <a:lvl5pPr marL="1241852" indent="-250509" algn="l" defTabSz="879836" rtl="0" eaLnBrk="1" latinLnBrk="0" hangingPunct="1">
        <a:lnSpc>
          <a:spcPct val="100000"/>
        </a:lnSpc>
        <a:spcBef>
          <a:spcPts val="481"/>
        </a:spcBef>
        <a:buFont typeface="Arial" panose="020B0604020202020204" pitchFamily="34" charset="0"/>
        <a:buChar char="•"/>
        <a:defRPr sz="1251" kern="1200">
          <a:solidFill>
            <a:schemeClr val="tx1"/>
          </a:solidFill>
          <a:latin typeface="+mn-lt"/>
          <a:ea typeface="+mn-ea"/>
          <a:cs typeface="+mn-cs"/>
        </a:defRPr>
      </a:lvl5pPr>
      <a:lvl6pPr marL="2419548" indent="-219959" algn="l" defTabSz="87983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32" kern="1200">
          <a:solidFill>
            <a:schemeClr val="tx1"/>
          </a:solidFill>
          <a:latin typeface="+mn-lt"/>
          <a:ea typeface="+mn-ea"/>
          <a:cs typeface="+mn-cs"/>
        </a:defRPr>
      </a:lvl6pPr>
      <a:lvl7pPr marL="2859466" indent="-219959" algn="l" defTabSz="87983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32" kern="1200">
          <a:solidFill>
            <a:schemeClr val="tx1"/>
          </a:solidFill>
          <a:latin typeface="+mn-lt"/>
          <a:ea typeface="+mn-ea"/>
          <a:cs typeface="+mn-cs"/>
        </a:defRPr>
      </a:lvl7pPr>
      <a:lvl8pPr marL="3299384" indent="-219959" algn="l" defTabSz="87983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32" kern="1200">
          <a:solidFill>
            <a:schemeClr val="tx1"/>
          </a:solidFill>
          <a:latin typeface="+mn-lt"/>
          <a:ea typeface="+mn-ea"/>
          <a:cs typeface="+mn-cs"/>
        </a:defRPr>
      </a:lvl8pPr>
      <a:lvl9pPr marL="3739302" indent="-219959" algn="l" defTabSz="87983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879836" rtl="0" eaLnBrk="1" latinLnBrk="0" hangingPunct="1">
        <a:defRPr sz="1732" kern="1200">
          <a:solidFill>
            <a:schemeClr val="tx1"/>
          </a:solidFill>
          <a:latin typeface="+mn-lt"/>
          <a:ea typeface="+mn-ea"/>
          <a:cs typeface="+mn-cs"/>
        </a:defRPr>
      </a:lvl1pPr>
      <a:lvl2pPr marL="439918" algn="l" defTabSz="879836" rtl="0" eaLnBrk="1" latinLnBrk="0" hangingPunct="1">
        <a:defRPr sz="1732" kern="1200">
          <a:solidFill>
            <a:schemeClr val="tx1"/>
          </a:solidFill>
          <a:latin typeface="+mn-lt"/>
          <a:ea typeface="+mn-ea"/>
          <a:cs typeface="+mn-cs"/>
        </a:defRPr>
      </a:lvl2pPr>
      <a:lvl3pPr marL="879836" algn="l" defTabSz="879836" rtl="0" eaLnBrk="1" latinLnBrk="0" hangingPunct="1">
        <a:defRPr sz="1732" kern="1200">
          <a:solidFill>
            <a:schemeClr val="tx1"/>
          </a:solidFill>
          <a:latin typeface="+mn-lt"/>
          <a:ea typeface="+mn-ea"/>
          <a:cs typeface="+mn-cs"/>
        </a:defRPr>
      </a:lvl3pPr>
      <a:lvl4pPr marL="1319754" algn="l" defTabSz="879836" rtl="0" eaLnBrk="1" latinLnBrk="0" hangingPunct="1">
        <a:defRPr sz="1732" kern="1200">
          <a:solidFill>
            <a:schemeClr val="tx1"/>
          </a:solidFill>
          <a:latin typeface="+mn-lt"/>
          <a:ea typeface="+mn-ea"/>
          <a:cs typeface="+mn-cs"/>
        </a:defRPr>
      </a:lvl4pPr>
      <a:lvl5pPr marL="1759671" algn="l" defTabSz="879836" rtl="0" eaLnBrk="1" latinLnBrk="0" hangingPunct="1">
        <a:defRPr sz="1732" kern="1200">
          <a:solidFill>
            <a:schemeClr val="tx1"/>
          </a:solidFill>
          <a:latin typeface="+mn-lt"/>
          <a:ea typeface="+mn-ea"/>
          <a:cs typeface="+mn-cs"/>
        </a:defRPr>
      </a:lvl5pPr>
      <a:lvl6pPr marL="2199589" algn="l" defTabSz="879836" rtl="0" eaLnBrk="1" latinLnBrk="0" hangingPunct="1">
        <a:defRPr sz="1732" kern="1200">
          <a:solidFill>
            <a:schemeClr val="tx1"/>
          </a:solidFill>
          <a:latin typeface="+mn-lt"/>
          <a:ea typeface="+mn-ea"/>
          <a:cs typeface="+mn-cs"/>
        </a:defRPr>
      </a:lvl6pPr>
      <a:lvl7pPr marL="2639507" algn="l" defTabSz="879836" rtl="0" eaLnBrk="1" latinLnBrk="0" hangingPunct="1">
        <a:defRPr sz="1732" kern="1200">
          <a:solidFill>
            <a:schemeClr val="tx1"/>
          </a:solidFill>
          <a:latin typeface="+mn-lt"/>
          <a:ea typeface="+mn-ea"/>
          <a:cs typeface="+mn-cs"/>
        </a:defRPr>
      </a:lvl7pPr>
      <a:lvl8pPr marL="3079425" algn="l" defTabSz="879836" rtl="0" eaLnBrk="1" latinLnBrk="0" hangingPunct="1">
        <a:defRPr sz="1732" kern="1200">
          <a:solidFill>
            <a:schemeClr val="tx1"/>
          </a:solidFill>
          <a:latin typeface="+mn-lt"/>
          <a:ea typeface="+mn-ea"/>
          <a:cs typeface="+mn-cs"/>
        </a:defRPr>
      </a:lvl8pPr>
      <a:lvl9pPr marL="3519343" algn="l" defTabSz="879836" rtl="0" eaLnBrk="1" latinLnBrk="0" hangingPunct="1">
        <a:defRPr sz="17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DB6828-10AF-47B4-BF5D-275A1613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7664"/>
            <a:ext cx="5961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1727424"/>
            <a:ext cx="5980612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4" y="6426928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2025-02-17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8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1" y="6426928"/>
            <a:ext cx="509108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C2CBCBC-1CB2-ED3F-A5C1-498B52CB80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6065816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1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13" rtl="0" eaLnBrk="1" latinLnBrk="0" hangingPunct="1">
        <a:lnSpc>
          <a:spcPct val="100000"/>
        </a:lnSpc>
        <a:spcBef>
          <a:spcPct val="0"/>
        </a:spcBef>
        <a:buNone/>
        <a:defRPr sz="3800" kern="12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3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20" indent="-249242" algn="l" defTabSz="914413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58836" indent="-247654" algn="l" defTabSz="914413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09664" indent="-247654" algn="l" defTabSz="914413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90657" indent="-260354" algn="l" defTabSz="914413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7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43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50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57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3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0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7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3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0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7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53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gionkronoberg.se/vardgivare/vardadministration/varddokumentation/" TargetMode="Externa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ohanna.i.nilsson@kronoberg.s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mediaflow.com/ovp/16/05LEJM5M3I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12B0327A-ECA8-E266-3A67-B03F5CAA5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639334" y="1786467"/>
            <a:ext cx="1947600" cy="2298552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D150D985-95F7-2902-F168-DDB0DDAEE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4987" y="780215"/>
            <a:ext cx="8527056" cy="1174420"/>
          </a:xfrm>
        </p:spPr>
        <p:txBody>
          <a:bodyPr>
            <a:normAutofit/>
          </a:bodyPr>
          <a:lstStyle/>
          <a:p>
            <a:r>
              <a:rPr lang="sv-SE" sz="5400" dirty="0"/>
              <a:t>Vårddokumentation</a:t>
            </a:r>
          </a:p>
        </p:txBody>
      </p:sp>
      <p:sp>
        <p:nvSpPr>
          <p:cNvPr id="6" name="Underrubrik 5">
            <a:extLst>
              <a:ext uri="{FF2B5EF4-FFF2-40B4-BE49-F238E27FC236}">
                <a16:creationId xmlns:a16="http://schemas.microsoft.com/office/drawing/2014/main" id="{F9F13777-5240-729B-716B-D06BEBAE8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0382" y="2083996"/>
            <a:ext cx="6849372" cy="623887"/>
          </a:xfrm>
        </p:spPr>
        <p:txBody>
          <a:bodyPr>
            <a:normAutofit lnSpcReduction="10000"/>
          </a:bodyPr>
          <a:lstStyle/>
          <a:p>
            <a:r>
              <a:rPr lang="sv-SE" dirty="0"/>
              <a:t>En patientsäkerhetsangelägenhet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6708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13AAE8-5E77-4C52-B82D-A871E946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1954923"/>
            <a:ext cx="11142483" cy="2086671"/>
          </a:xfrm>
        </p:spPr>
        <p:txBody>
          <a:bodyPr/>
          <a:lstStyle/>
          <a:p>
            <a:r>
              <a:rPr lang="sv-SE" sz="3200" dirty="0"/>
              <a:t>Hur formulerar du dig så att patienten själv kan förstå det som står i journalen?</a:t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A6F10A0-31EE-4D98-9CE2-82CA2A613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303" y="4379053"/>
            <a:ext cx="10737130" cy="1551964"/>
          </a:xfrm>
        </p:spPr>
        <p:txBody>
          <a:bodyPr>
            <a:normAutofit fontScale="47500" lnSpcReduction="20000"/>
          </a:bodyPr>
          <a:lstStyle/>
          <a:p>
            <a:pPr algn="l"/>
            <a:endParaRPr lang="sv-SE" sz="3300" i="1" dirty="0"/>
          </a:p>
          <a:p>
            <a:pPr algn="l"/>
            <a:r>
              <a:rPr lang="sv-SE" sz="3300" i="1" dirty="0"/>
              <a:t>Patientjournalen är vårdpersonalens arbetsredskap, men också patientens vårdberättelse. Dokumentation ska vara på svenska med nödvändiga medicinska formuleringar som i största utsträckning är skriven utan förkortningar.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3477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971B399-AD0F-4446-BEE6-5569239B0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1E6633"/>
                </a:solidFill>
              </a:rPr>
              <a:t>Avslutning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648B611-1603-460D-96BC-7F456FF059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sv-SE" b="1" dirty="0">
                <a:solidFill>
                  <a:srgbClr val="000000"/>
                </a:solidFill>
              </a:rPr>
              <a:t>Identifiera 1-2 områden/arbetssätt som ni kan arbeta vidare med för att förbättra vårddokumentationen på er enhet.</a:t>
            </a:r>
          </a:p>
          <a:p>
            <a:endParaRPr lang="sv-SE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D2895BF-A989-41E7-8DB1-52136995AF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892354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2F61CF-8C96-92F5-3488-15348F0E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hlinkClick r:id="rId2"/>
              </a:rPr>
              <a:t>Vårdgivarwebben - Vårddokumentation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70940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010516-6C67-45A0-9D44-0F1CFAE09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Information till dig som är chef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040794-625A-40D9-AEEF-A5CC9ADBE5A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5" y="2024789"/>
            <a:ext cx="11221468" cy="4071211"/>
          </a:xfrm>
        </p:spPr>
        <p:txBody>
          <a:bodyPr>
            <a:normAutofit lnSpcReduction="10000"/>
          </a:bodyPr>
          <a:lstStyle/>
          <a:p>
            <a:r>
              <a:rPr lang="sv-SE" sz="1900" dirty="0"/>
              <a:t>Syftet med denna PowerPoint är att den ska användas som ett stödmaterial på APT eller likande.</a:t>
            </a:r>
          </a:p>
          <a:p>
            <a:r>
              <a:rPr lang="sv-SE" sz="1900" dirty="0"/>
              <a:t>Den kan användas i sin helhet, eller valda delar. Använd det som passar och är aktuellt på din enhet.</a:t>
            </a:r>
          </a:p>
          <a:p>
            <a:r>
              <a:rPr lang="sv-SE" sz="1900" dirty="0"/>
              <a:t>Den ska öppna upp till diskussion och dialog i ämnet vårddokumentation.</a:t>
            </a:r>
          </a:p>
          <a:p>
            <a:r>
              <a:rPr lang="sv-SE" sz="1900" dirty="0"/>
              <a:t>Se den som ett stöd att gemensamt hitta förbättringsområden.</a:t>
            </a:r>
          </a:p>
          <a:p>
            <a:r>
              <a:rPr lang="sv-SE" sz="1900" dirty="0"/>
              <a:t>Som chef förväntas du inte ha svar på alla frågor. Vid frågor eller funderingar som du inte kan besvara, vänligen kontakta </a:t>
            </a:r>
            <a:r>
              <a:rPr lang="sv-SE" sz="1900" dirty="0">
                <a:hlinkClick r:id="rId2"/>
              </a:rPr>
              <a:t>Johanna.i.nilsson@kronoberg.se</a:t>
            </a:r>
            <a:r>
              <a:rPr lang="sv-SE" sz="1900" dirty="0"/>
              <a:t> för stöd och hjälp.</a:t>
            </a:r>
          </a:p>
          <a:p>
            <a:pPr marL="0" indent="0" algn="ctr">
              <a:buNone/>
            </a:pPr>
            <a:r>
              <a:rPr lang="sv-SE" sz="1800" b="1" dirty="0"/>
              <a:t>LYCKA TILL!</a:t>
            </a:r>
          </a:p>
        </p:txBody>
      </p:sp>
    </p:spTree>
    <p:extLst>
      <p:ext uri="{BB962C8B-B14F-4D97-AF65-F5344CB8AC3E}">
        <p14:creationId xmlns:p14="http://schemas.microsoft.com/office/powerpoint/2010/main" val="3496800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339321-FF50-4F90-BAAE-B2A471AD0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76131" name="Picture 2" descr="C:\Users\lholm\AppData\Local\Microsoft\Windows\Temporary Internet Files\Content.Outlook\UO7QCCF6\FullSizeRender.jpg">
            <a:extLst>
              <a:ext uri="{FF2B5EF4-FFF2-40B4-BE49-F238E27FC236}">
                <a16:creationId xmlns:a16="http://schemas.microsoft.com/office/drawing/2014/main" id="{586FF1C9-0972-4848-B845-FC730548A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274" y="314311"/>
            <a:ext cx="4153259" cy="311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24D70E1F-B4DE-43EC-B8F4-39928F579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67" y="3508491"/>
            <a:ext cx="3697606" cy="2514372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76176D69-6572-47F7-AF16-2DAF31464D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3994" y="3691263"/>
            <a:ext cx="5578911" cy="2148829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CFA8C6FA-191D-4572-993C-2FA6F3A046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27" y="241726"/>
            <a:ext cx="4846788" cy="1608099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EA5EE889-09A1-44DC-9985-3F227C3F57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1390" y="1790821"/>
            <a:ext cx="5065208" cy="21236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8435D5B-6A1B-4E20-B60F-66E62D692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200" dirty="0">
                <a:solidFill>
                  <a:srgbClr val="1E6633"/>
                </a:solidFill>
              </a:rPr>
              <a:t>Syftet med projektet dokumentera rätt i vården (DRIV)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00F440D-9141-4929-B74E-A6FF613350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sv-SE" dirty="0">
                <a:solidFill>
                  <a:srgbClr val="000000"/>
                </a:solidFill>
              </a:rPr>
              <a:t>Är att öka kvaliteten och patientsäkerheten i vården genom en gemensam, följsam och tydlig vårddokumentation för verksamheter i Region Kronoberg.</a:t>
            </a:r>
          </a:p>
          <a:p>
            <a:endParaRPr lang="sv-SE" dirty="0"/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C8E1456A-90A9-4E5E-9E42-0F2F6EE5285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/>
          <a:stretch>
            <a:fillRect/>
          </a:stretch>
        </p:blipFill>
        <p:spPr>
          <a:xfrm>
            <a:off x="389859" y="517522"/>
            <a:ext cx="5925483" cy="59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8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08FF1E8C-62D8-4C6F-ABCA-4CBC30F4FC5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06070" y="3145466"/>
            <a:ext cx="11925780" cy="3073016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06D004A6-9DA7-4A2C-989C-1BB0829A8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070" y="351187"/>
            <a:ext cx="7808652" cy="1275410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1026" name="Bildobjekt 2" descr="image001">
            <a:extLst>
              <a:ext uri="{FF2B5EF4-FFF2-40B4-BE49-F238E27FC236}">
                <a16:creationId xmlns:a16="http://schemas.microsoft.com/office/drawing/2014/main" id="{034A2E4F-6AAA-43FB-B4FD-A3D954F49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60" y="118289"/>
            <a:ext cx="8634774" cy="660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 4">
            <a:extLst>
              <a:ext uri="{FF2B5EF4-FFF2-40B4-BE49-F238E27FC236}">
                <a16:creationId xmlns:a16="http://schemas.microsoft.com/office/drawing/2014/main" id="{67A521EE-C6B6-4A67-B61D-8D3CB4ADA9A8}"/>
              </a:ext>
            </a:extLst>
          </p:cNvPr>
          <p:cNvSpPr/>
          <p:nvPr/>
        </p:nvSpPr>
        <p:spPr>
          <a:xfrm>
            <a:off x="977561" y="1271812"/>
            <a:ext cx="3177068" cy="1873655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79836"/>
            <a:endParaRPr lang="sv-SE" sz="1732" dirty="0">
              <a:solidFill>
                <a:srgbClr val="83B81A">
                  <a:lumMod val="50000"/>
                </a:srgbClr>
              </a:solidFill>
              <a:highlight>
                <a:srgbClr val="000000"/>
              </a:highligh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3104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B23C0BD-484D-4A5B-865B-3F40F91D7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701" y="1684698"/>
            <a:ext cx="5839572" cy="4348112"/>
          </a:xfrm>
          <a:prstGeom prst="rect">
            <a:avLst/>
          </a:prstGeom>
        </p:spPr>
      </p:pic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8DC2B19A-C8DA-4D56-A42B-0396FECB9C4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" y="5868755"/>
            <a:ext cx="7506677" cy="859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v-SE" sz="2400" u="sng" dirty="0">
              <a:hlinkClick r:id="rId3"/>
            </a:endParaRPr>
          </a:p>
          <a:p>
            <a:pPr marL="0" indent="0">
              <a:buNone/>
            </a:pPr>
            <a:r>
              <a:rPr lang="sv-SE" sz="2400" u="sng" dirty="0">
                <a:hlinkClick r:id="rId3"/>
              </a:rPr>
              <a:t>https://play.mediaflow.com/ovp/16/05LEJM5M3I</a:t>
            </a:r>
            <a:r>
              <a:rPr lang="sv-SE" sz="2400" dirty="0"/>
              <a:t> </a:t>
            </a:r>
          </a:p>
          <a:p>
            <a:pPr marL="0" indent="0">
              <a:buNone/>
            </a:pPr>
            <a:endParaRPr lang="en-US" sz="1000" i="1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731AA454-2E28-47ED-887F-628006E50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b="1" cap="none" spc="0" dirty="0">
                <a:solidFill>
                  <a:srgbClr val="1E6633"/>
                </a:solidFill>
                <a:latin typeface="Open Sans Bold"/>
                <a:ea typeface="Open Sans" panose="020B0606030504020204" pitchFamily="34" charset="0"/>
                <a:cs typeface="Open Sans" panose="020B0606030504020204" pitchFamily="34" charset="0"/>
              </a:rPr>
              <a:t>Film</a:t>
            </a:r>
            <a:br>
              <a:rPr lang="sv-SE" sz="4400" b="1" cap="none" spc="0" dirty="0">
                <a:solidFill>
                  <a:srgbClr val="1E6633"/>
                </a:solidFill>
                <a:latin typeface="Open Sans Bold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v-SE" sz="4400" b="1" cap="none" spc="0" dirty="0">
                <a:solidFill>
                  <a:srgbClr val="1E6633"/>
                </a:solidFill>
                <a:latin typeface="Open Sans Bold"/>
                <a:ea typeface="Open Sans" panose="020B0606030504020204" pitchFamily="34" charset="0"/>
                <a:cs typeface="Open Sans" panose="020B0606030504020204" pitchFamily="34" charset="0"/>
              </a:rPr>
              <a:t>Dokumentera rätt i vården</a:t>
            </a:r>
            <a:endParaRPr lang="sv-SE" sz="4400" dirty="0"/>
          </a:p>
        </p:txBody>
      </p:sp>
    </p:spTree>
    <p:extLst>
      <p:ext uri="{BB962C8B-B14F-4D97-AF65-F5344CB8AC3E}">
        <p14:creationId xmlns:p14="http://schemas.microsoft.com/office/powerpoint/2010/main" val="422080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B1194E7-B43F-4A09-92DD-DB1DCF47F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Dialog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FF13F21-E2EC-4B9C-8D13-193E1A8B85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sv-SE" dirty="0">
                <a:solidFill>
                  <a:srgbClr val="000000"/>
                </a:solidFill>
              </a:rPr>
              <a:t>Dela in er i smågrupper och diskutera utifrån dialogkorten.</a:t>
            </a:r>
          </a:p>
          <a:p>
            <a:endParaRPr lang="sv-SE" dirty="0"/>
          </a:p>
        </p:txBody>
      </p:sp>
      <p:pic>
        <p:nvPicPr>
          <p:cNvPr id="9" name="Platshållare för bild 1">
            <a:extLst>
              <a:ext uri="{FF2B5EF4-FFF2-40B4-BE49-F238E27FC236}">
                <a16:creationId xmlns:a16="http://schemas.microsoft.com/office/drawing/2014/main" id="{9B24B437-AE04-4FBF-B561-5DC1B55B91C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992" b="992"/>
          <a:stretch>
            <a:fillRect/>
          </a:stretch>
        </p:blipFill>
        <p:spPr>
          <a:xfrm>
            <a:off x="-78575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93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EFD632-E4D4-43D2-B304-4BC420B4B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09" y="1954923"/>
            <a:ext cx="11048300" cy="2086671"/>
          </a:xfrm>
        </p:spPr>
        <p:txBody>
          <a:bodyPr/>
          <a:lstStyle/>
          <a:p>
            <a:r>
              <a:rPr lang="sv-SE" sz="3200" dirty="0"/>
              <a:t>Vad är god och säker vårddokumentation för dig?</a:t>
            </a:r>
            <a:br>
              <a:rPr lang="sv-SE" sz="3200" dirty="0"/>
            </a:br>
            <a:br>
              <a:rPr lang="sv-SE" sz="3200" dirty="0"/>
            </a:br>
            <a:r>
              <a:rPr lang="sv-SE" sz="3200" dirty="0"/>
              <a:t>Vilka risker ser du i</a:t>
            </a:r>
            <a:r>
              <a:rPr lang="sv-SE" dirty="0"/>
              <a:t> </a:t>
            </a:r>
            <a:r>
              <a:rPr lang="sv-SE" sz="3200" dirty="0"/>
              <a:t>vårddokumentationen idag?</a:t>
            </a:r>
            <a:br>
              <a:rPr lang="sv-SE" sz="3200" i="1" dirty="0"/>
            </a:br>
            <a:endParaRPr lang="sv-SE" sz="32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892AD43-86C2-48B3-B7AD-CD0B21AD7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509" y="4284267"/>
            <a:ext cx="9294277" cy="1207758"/>
          </a:xfrm>
        </p:spPr>
        <p:txBody>
          <a:bodyPr>
            <a:normAutofit/>
          </a:bodyPr>
          <a:lstStyle/>
          <a:p>
            <a:pPr algn="l"/>
            <a:r>
              <a:rPr lang="sv-SE" sz="1900" i="1" dirty="0"/>
              <a:t>Vårdgivaren är skyldig att föra patientjournal för att i första hand bidra till en god och säker vård av patienten. </a:t>
            </a:r>
            <a:r>
              <a:rPr lang="sv-SE" sz="1400" i="1" dirty="0"/>
              <a:t>3 kap. 1-2 § PDL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6308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11DC7B-D867-44FD-856D-97D8EE66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511" y="528507"/>
            <a:ext cx="10444295" cy="3513088"/>
          </a:xfrm>
        </p:spPr>
        <p:txBody>
          <a:bodyPr/>
          <a:lstStyle/>
          <a:p>
            <a:pPr lvl="0"/>
            <a:r>
              <a:rPr lang="sv-SE" sz="3200" dirty="0"/>
              <a:t>Hur gör du för att dokumentationen ska vara kortfattad och saklig?</a:t>
            </a:r>
            <a:br>
              <a:rPr lang="sv-SE" sz="3200" dirty="0"/>
            </a:br>
            <a:br>
              <a:rPr lang="sv-SE" sz="3200" dirty="0"/>
            </a:br>
            <a:r>
              <a:rPr lang="sv-SE" sz="3200" dirty="0"/>
              <a:t>Hur gör du för att undvika dubbeldokumentation?</a:t>
            </a:r>
            <a:br>
              <a:rPr lang="sv-SE" sz="2800" dirty="0"/>
            </a:br>
            <a:endParaRPr lang="sv-SE" sz="28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C725781-6B07-4782-8C01-8EE6426CA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511" y="4284267"/>
            <a:ext cx="10385571" cy="120775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sv-SE" i="1" dirty="0"/>
              <a:t>Journalföringen får inte leda till något onödigt administrativt arbete för hälso- och sjukvårdspersonalen. Varje journaluppgift bör om möjligt bara noteras en gång eftersom dubbeldokumentation tynger journalerna och gör dem svårtillgängliga </a:t>
            </a:r>
            <a:r>
              <a:rPr lang="sv-SE" sz="1400" i="1" dirty="0"/>
              <a:t>(prop. 2007/08:126 s. 89).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6085701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Kronoberg LJUS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egion Kronoberg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 2025" id="{CAE80FFF-0145-4F77-A59F-5B84E934228D}" vid="{BDDA80C7-8BED-464F-A009-1FAE942966C0}"/>
    </a:ext>
  </a:extLst>
</a:theme>
</file>

<file path=ppt/theme/theme2.xml><?xml version="1.0" encoding="utf-8"?>
<a:theme xmlns:a="http://schemas.openxmlformats.org/drawingml/2006/main" name="Region Kronoberg MÖRK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K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 2025" id="{CAE80FFF-0145-4F77-A59F-5B84E934228D}" vid="{401042FA-BC8C-469A-B1AB-98CEB166B00F}"/>
    </a:ext>
  </a:extLst>
</a:theme>
</file>

<file path=ppt/theme/theme3.xml><?xml version="1.0" encoding="utf-8"?>
<a:theme xmlns:a="http://schemas.openxmlformats.org/drawingml/2006/main" name="1_Region Kronoberg ljus">
  <a:themeElements>
    <a:clrScheme name="Kronoberg LJUS 2022">
      <a:dk1>
        <a:sysClr val="windowText" lastClr="000000"/>
      </a:dk1>
      <a:lt1>
        <a:sysClr val="window" lastClr="FFFFFF"/>
      </a:lt1>
      <a:dk2>
        <a:srgbClr val="412682"/>
      </a:dk2>
      <a:lt2>
        <a:srgbClr val="E13288"/>
      </a:lt2>
      <a:accent1>
        <a:srgbClr val="E13288"/>
      </a:accent1>
      <a:accent2>
        <a:srgbClr val="412682"/>
      </a:accent2>
      <a:accent3>
        <a:srgbClr val="83B81A"/>
      </a:accent3>
      <a:accent4>
        <a:srgbClr val="1E6633"/>
      </a:accent4>
      <a:accent5>
        <a:srgbClr val="009EE0"/>
      </a:accent5>
      <a:accent6>
        <a:srgbClr val="BCB1AB"/>
      </a:accent6>
      <a:hlink>
        <a:srgbClr val="E13288"/>
      </a:hlink>
      <a:folHlink>
        <a:srgbClr val="009EE0"/>
      </a:folHlink>
    </a:clrScheme>
    <a:fontScheme name="Reg Kronoberg2021">
      <a:majorFont>
        <a:latin typeface="Brandon Grotesque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0A55D23-B3F1-4EF4-A3DC-3A9F0F8D93A5}" vid="{668A7373-14EF-4A9B-80F9-0516CD47C373}"/>
    </a:ext>
  </a:extLst>
</a:theme>
</file>

<file path=ppt/theme/theme4.xml><?xml version="1.0" encoding="utf-8"?>
<a:theme xmlns:a="http://schemas.openxmlformats.org/drawingml/2006/main" name="2_Region Kronoberg ljus">
  <a:themeElements>
    <a:clrScheme name="Kronoberg LJUS 2022">
      <a:dk1>
        <a:sysClr val="windowText" lastClr="000000"/>
      </a:dk1>
      <a:lt1>
        <a:sysClr val="window" lastClr="FFFFFF"/>
      </a:lt1>
      <a:dk2>
        <a:srgbClr val="412682"/>
      </a:dk2>
      <a:lt2>
        <a:srgbClr val="E13288"/>
      </a:lt2>
      <a:accent1>
        <a:srgbClr val="E13288"/>
      </a:accent1>
      <a:accent2>
        <a:srgbClr val="412682"/>
      </a:accent2>
      <a:accent3>
        <a:srgbClr val="83B81A"/>
      </a:accent3>
      <a:accent4>
        <a:srgbClr val="1E6633"/>
      </a:accent4>
      <a:accent5>
        <a:srgbClr val="009EE0"/>
      </a:accent5>
      <a:accent6>
        <a:srgbClr val="BCB1AB"/>
      </a:accent6>
      <a:hlink>
        <a:srgbClr val="E13288"/>
      </a:hlink>
      <a:folHlink>
        <a:srgbClr val="009EE0"/>
      </a:folHlink>
    </a:clrScheme>
    <a:fontScheme name="Reg Kronoberg2021">
      <a:majorFont>
        <a:latin typeface="Brandon Grotesque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0A55D23-B3F1-4EF4-A3DC-3A9F0F8D93A5}" vid="{668A7373-14EF-4A9B-80F9-0516CD47C373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RK presentation</Template>
  <TotalTime>398</TotalTime>
  <Words>463</Words>
  <Application>Microsoft Office PowerPoint</Application>
  <PresentationFormat>Bredbild</PresentationFormat>
  <Paragraphs>38</Paragraphs>
  <Slides>12</Slides>
  <Notes>1</Notes>
  <HiddenSlides>1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12</vt:i4>
      </vt:variant>
    </vt:vector>
  </HeadingPairs>
  <TitlesOfParts>
    <vt:vector size="23" baseType="lpstr">
      <vt:lpstr>Arial</vt:lpstr>
      <vt:lpstr>Brandon Grotesque Black</vt:lpstr>
      <vt:lpstr>Brandon Grotesque Bold</vt:lpstr>
      <vt:lpstr>Calibri</vt:lpstr>
      <vt:lpstr>Open Sans</vt:lpstr>
      <vt:lpstr>Open Sans Bold</vt:lpstr>
      <vt:lpstr>Open Sans Extrabold</vt:lpstr>
      <vt:lpstr>Region Kronoberg LJUS</vt:lpstr>
      <vt:lpstr>Region Kronoberg MÖRK</vt:lpstr>
      <vt:lpstr>1_Region Kronoberg ljus</vt:lpstr>
      <vt:lpstr>2_Region Kronoberg ljus</vt:lpstr>
      <vt:lpstr>Vårddokumentation</vt:lpstr>
      <vt:lpstr>Information till dig som är chef</vt:lpstr>
      <vt:lpstr>PowerPoint-presentation</vt:lpstr>
      <vt:lpstr>Syftet med projektet dokumentera rätt i vården (DRIV)</vt:lpstr>
      <vt:lpstr>PowerPoint-presentation</vt:lpstr>
      <vt:lpstr>Film Dokumentera rätt i vården</vt:lpstr>
      <vt:lpstr>Dialog</vt:lpstr>
      <vt:lpstr>Vad är god och säker vårddokumentation för dig?  Vilka risker ser du i vårddokumentationen idag? </vt:lpstr>
      <vt:lpstr>Hur gör du för att dokumentationen ska vara kortfattad och saklig?  Hur gör du för att undvika dubbeldokumentation? </vt:lpstr>
      <vt:lpstr>Hur formulerar du dig så att patienten själv kan förstå det som står i journalen? </vt:lpstr>
      <vt:lpstr>Avslutning</vt:lpstr>
      <vt:lpstr>Vårdgivarwebben - Vårddokumentation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</dc:title>
  <dc:subject/>
  <dc:creator>Nilsson Johanna HSJ uppföljn o kvalitet</dc:creator>
  <cp:keywords/>
  <dc:description/>
  <cp:lastModifiedBy>Nilsson Johanna HSJ uppföljn o kvalitet</cp:lastModifiedBy>
  <cp:revision>23</cp:revision>
  <cp:lastPrinted>2025-01-13T13:27:19Z</cp:lastPrinted>
  <dcterms:created xsi:type="dcterms:W3CDTF">2025-01-30T10:54:14Z</dcterms:created>
  <dcterms:modified xsi:type="dcterms:W3CDTF">2025-02-17T08:24:33Z</dcterms:modified>
  <cp:category/>
</cp:coreProperties>
</file>