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</p:sldMasterIdLst>
  <p:notesMasterIdLst>
    <p:notesMasterId r:id="rId21"/>
  </p:notesMasterIdLst>
  <p:sldIdLst>
    <p:sldId id="292" r:id="rId3"/>
    <p:sldId id="310" r:id="rId4"/>
    <p:sldId id="320" r:id="rId5"/>
    <p:sldId id="285" r:id="rId6"/>
    <p:sldId id="311" r:id="rId7"/>
    <p:sldId id="312" r:id="rId8"/>
    <p:sldId id="313" r:id="rId9"/>
    <p:sldId id="305" r:id="rId10"/>
    <p:sldId id="281" r:id="rId11"/>
    <p:sldId id="319" r:id="rId12"/>
    <p:sldId id="306" r:id="rId13"/>
    <p:sldId id="314" r:id="rId14"/>
    <p:sldId id="308" r:id="rId15"/>
    <p:sldId id="315" r:id="rId16"/>
    <p:sldId id="316" r:id="rId17"/>
    <p:sldId id="318" r:id="rId18"/>
    <p:sldId id="307" r:id="rId19"/>
    <p:sldId id="298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7311" autoAdjust="0"/>
  </p:normalViewPr>
  <p:slideViewPr>
    <p:cSldViewPr snapToGrid="0" showGuides="1">
      <p:cViewPr varScale="1">
        <p:scale>
          <a:sx n="63" d="100"/>
          <a:sy n="63" d="100"/>
        </p:scale>
        <p:origin x="72" y="13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2025-04-10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19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2025-04-10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onkronoberg.se/vardgivare/vardadministration/E-tjanster/1177-vardguiden/arendetyper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kronoberg.se/vardgivare/vardadministration/E-tjanster/1177-vardguiden/arendetype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kronoberg.se/vardgivare/vardadministration/patientinformation/#tab-8445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177.se/Kronoberg/om-1177/nar-du-loggar-in-pa-1177.se/det-har-kan-du-gora-nar-du-loggat-in/las-din-journal/las-din-journal-via-nat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kronoberg.se/contentassets/31510c6320534c60afbd241df42a8288/vad-visar-region-kronoberg-i-e-tjansten-journalen-2.7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0EDBF9F0-A56C-4B6E-A94E-36FCF1050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149" y="1169988"/>
            <a:ext cx="7660615" cy="2387600"/>
          </a:xfrm>
        </p:spPr>
        <p:txBody>
          <a:bodyPr/>
          <a:lstStyle/>
          <a:p>
            <a:r>
              <a:rPr lang="sv-SE" dirty="0"/>
              <a:t>Införandestöd</a:t>
            </a:r>
          </a:p>
        </p:txBody>
      </p:sp>
      <p:sp>
        <p:nvSpPr>
          <p:cNvPr id="9" name="Underrubrik 8">
            <a:extLst>
              <a:ext uri="{FF2B5EF4-FFF2-40B4-BE49-F238E27FC236}">
                <a16:creationId xmlns:a16="http://schemas.microsoft.com/office/drawing/2014/main" id="{F0F38801-237C-446E-8EA0-B29743EE1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149" y="4238748"/>
            <a:ext cx="8314217" cy="1001468"/>
          </a:xfrm>
        </p:spPr>
        <p:txBody>
          <a:bodyPr>
            <a:normAutofit/>
          </a:bodyPr>
          <a:lstStyle/>
          <a:p>
            <a:r>
              <a:rPr lang="sv-SE" dirty="0"/>
              <a:t>Vårdrelaterad information från vårdpersonal till patient</a:t>
            </a:r>
          </a:p>
        </p:txBody>
      </p:sp>
    </p:spTree>
    <p:extLst>
      <p:ext uri="{BB962C8B-B14F-4D97-AF65-F5344CB8AC3E}">
        <p14:creationId xmlns:p14="http://schemas.microsoft.com/office/powerpoint/2010/main" val="289052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E9AFA568-07D3-4B36-8346-77AC901E52F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Det finns en fras (kortkommando) som kan användas som tillägg i brev</a:t>
            </a:r>
          </a:p>
          <a:p>
            <a:r>
              <a:rPr lang="sv-SE" dirty="0"/>
              <a:t>Frasen: </a:t>
            </a:r>
            <a:r>
              <a:rPr lang="sv-SE" dirty="0" err="1"/>
              <a:t>digkom</a:t>
            </a:r>
            <a:r>
              <a:rPr lang="sv-SE" dirty="0"/>
              <a:t> ger texten:</a:t>
            </a:r>
            <a:br>
              <a:rPr lang="sv-SE" dirty="0"/>
            </a:br>
            <a:br>
              <a:rPr lang="sv-SE" dirty="0"/>
            </a:br>
            <a:r>
              <a:rPr lang="sv-SE" b="1" i="1" dirty="0"/>
              <a:t>Var digital med oss - logga in och läs din journal på 1177.se</a:t>
            </a:r>
            <a:endParaRPr lang="sv-SE" i="1" dirty="0"/>
          </a:p>
          <a:p>
            <a:pPr marL="265113" lvl="1" indent="0">
              <a:buNone/>
            </a:pPr>
            <a:r>
              <a:rPr lang="sv-SE" i="1" dirty="0"/>
              <a:t>Region Kronoberg arbetar för att minska pappersutskick. I 1177 journal kan du bland annat se anteckningar, ordinationer och provsvar. </a:t>
            </a:r>
            <a:br>
              <a:rPr lang="sv-SE" i="1" dirty="0"/>
            </a:br>
            <a:br>
              <a:rPr lang="sv-SE" i="1" dirty="0"/>
            </a:br>
            <a:r>
              <a:rPr lang="sv-SE" sz="1900" i="1" dirty="0"/>
              <a:t>Ibland behöver vi nå dig, se därför till att dina kontaktuppgifter på 1177.se är uppdaterade och att du godkänt avisering och delning. 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9212E862-4984-4B29-8D9E-0A0C7CED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fras för information om det nya arbetssättet</a:t>
            </a:r>
          </a:p>
        </p:txBody>
      </p:sp>
    </p:spTree>
    <p:extLst>
      <p:ext uri="{BB962C8B-B14F-4D97-AF65-F5344CB8AC3E}">
        <p14:creationId xmlns:p14="http://schemas.microsoft.com/office/powerpoint/2010/main" val="97438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A9BCAE7A-890F-4C57-8FA2-444E823D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1177 personalverktyg</a:t>
            </a:r>
          </a:p>
        </p:txBody>
      </p:sp>
      <p:pic>
        <p:nvPicPr>
          <p:cNvPr id="4" name="Platshållare för innehåll 10">
            <a:extLst>
              <a:ext uri="{FF2B5EF4-FFF2-40B4-BE49-F238E27FC236}">
                <a16:creationId xmlns:a16="http://schemas.microsoft.com/office/drawing/2014/main" id="{FEDCE0BA-9F2D-4D45-8A14-EB883FD74B98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 rotWithShape="1">
          <a:blip r:embed="rId2"/>
          <a:srcRect l="2154" t="2960"/>
          <a:stretch/>
        </p:blipFill>
        <p:spPr>
          <a:xfrm>
            <a:off x="793630" y="2227366"/>
            <a:ext cx="3743863" cy="2599117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6E261B7A-093A-4A71-AD7E-90E1D6DB8728}"/>
              </a:ext>
            </a:extLst>
          </p:cNvPr>
          <p:cNvSpPr/>
          <p:nvPr/>
        </p:nvSpPr>
        <p:spPr>
          <a:xfrm>
            <a:off x="4763664" y="2227366"/>
            <a:ext cx="57816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1177 Personalverktyg kan nås via Cosmic -</a:t>
            </a:r>
            <a:br>
              <a:rPr lang="sv-SE" dirty="0"/>
            </a:br>
            <a:r>
              <a:rPr lang="sv-SE" dirty="0"/>
              <a:t>under Meny, Externa applikationer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Markera och klicka på stjärnan för att lägga till som genväg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Behörigheter hanteras av lokal administratör på enheten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Inloggning sker med SITHS-kort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Kontakta VIS-supporten vid behov av mer information eller utbildning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71BC21B-2395-4E67-AB64-5F9584D22EED}"/>
              </a:ext>
            </a:extLst>
          </p:cNvPr>
          <p:cNvSpPr txBox="1"/>
          <p:nvPr/>
        </p:nvSpPr>
        <p:spPr>
          <a:xfrm>
            <a:off x="793630" y="5366687"/>
            <a:ext cx="826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Läs mer här: </a:t>
            </a:r>
            <a:r>
              <a:rPr lang="sv-SE" dirty="0">
                <a:hlinkClick r:id="rId3"/>
              </a:rPr>
              <a:t>Vårdgivarwebben - 1177 Personalverktyg (regionkronoberg.se)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065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A4D9FFF-1D84-471C-BFBA-F1ECB750A1D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9194" y="2051772"/>
            <a:ext cx="10778104" cy="4039853"/>
          </a:xfrm>
        </p:spPr>
        <p:txBody>
          <a:bodyPr>
            <a:normAutofit/>
          </a:bodyPr>
          <a:lstStyle/>
          <a:p>
            <a:r>
              <a:rPr lang="sv-SE" dirty="0"/>
              <a:t>Vården kan starta en kommunikation med patienten via mallar i 1177 personalverktyg. Det ger en möjlighet att snabbt och säkert informera och eller ställa frågor.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Det finns färdiga regionövergripande mallar och nya kan beställas hos VIS-supporten.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Status på ärenden kan följas under ”Alla ärenden”, om avslutat inkluderas i filtrering.</a:t>
            </a:r>
            <a:br>
              <a:rPr lang="sv-SE" dirty="0"/>
            </a:b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FA906709-80C3-4E0B-94BB-F898F182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Skicka meddelande via 1177</a:t>
            </a:r>
          </a:p>
        </p:txBody>
      </p:sp>
    </p:spTree>
    <p:extLst>
      <p:ext uri="{BB962C8B-B14F-4D97-AF65-F5344CB8AC3E}">
        <p14:creationId xmlns:p14="http://schemas.microsoft.com/office/powerpoint/2010/main" val="1485123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6AED94B7-1DA1-4F7E-94AE-7C03995CC488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1899544" y="3567113"/>
            <a:ext cx="4314825" cy="22685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01F5D11A-2660-4E62-B008-23E138222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44" y="609206"/>
            <a:ext cx="8802328" cy="2819794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4B6FC28F-FD78-4FE2-9408-F55A9CA35A2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4683" r="37214"/>
          <a:stretch/>
        </p:blipFill>
        <p:spPr>
          <a:xfrm>
            <a:off x="4471771" y="5276034"/>
            <a:ext cx="3064551" cy="12811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7DF7D6F4-8CF3-44FF-9F19-FD34EC51E71A}"/>
              </a:ext>
            </a:extLst>
          </p:cNvPr>
          <p:cNvSpPr txBox="1"/>
          <p:nvPr/>
        </p:nvSpPr>
        <p:spPr>
          <a:xfrm>
            <a:off x="7536322" y="3882965"/>
            <a:ext cx="39479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Klicka på Skicka ärende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Välj mall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Klicka på Gå vidare</a:t>
            </a:r>
            <a:br>
              <a:rPr lang="sv-SE" sz="1400" dirty="0"/>
            </a:br>
            <a:br>
              <a:rPr lang="sv-SE" sz="1400" dirty="0"/>
            </a:br>
            <a:endParaRPr lang="sv-SE" sz="1400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DA96702A-5A7C-4A99-B4E0-BF6F4B0868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7983" y="6029688"/>
            <a:ext cx="1057423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3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C2A8A5-3C0A-4CBF-BB92-FA9469DF04EF}"/>
              </a:ext>
            </a:extLst>
          </p:cNvPr>
          <p:cNvSpPr/>
          <p:nvPr/>
        </p:nvSpPr>
        <p:spPr>
          <a:xfrm>
            <a:off x="7950027" y="463138"/>
            <a:ext cx="31151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Skriv in personnummer på den eller de du vill skicka till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Klicka på Lägg till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Klicka på Nästa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F9D307EA-3A2D-4B46-BF4E-D108D9545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70" y="373113"/>
            <a:ext cx="7372576" cy="4863905"/>
          </a:xfrm>
          <a:prstGeom prst="rect">
            <a:avLst/>
          </a:prstGeom>
        </p:spPr>
      </p:pic>
      <p:sp>
        <p:nvSpPr>
          <p:cNvPr id="8" name="Ellips 7">
            <a:extLst>
              <a:ext uri="{FF2B5EF4-FFF2-40B4-BE49-F238E27FC236}">
                <a16:creationId xmlns:a16="http://schemas.microsoft.com/office/drawing/2014/main" id="{51BA8E4A-1644-4B6C-B2E1-33B433154A1C}"/>
              </a:ext>
            </a:extLst>
          </p:cNvPr>
          <p:cNvSpPr/>
          <p:nvPr/>
        </p:nvSpPr>
        <p:spPr>
          <a:xfrm>
            <a:off x="6817898" y="4819402"/>
            <a:ext cx="843148" cy="5937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7014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0D857089-C45B-4FB3-A84E-C936B5F82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68" y="238025"/>
            <a:ext cx="5511728" cy="5046494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1A3B50EF-102B-4C70-AFBC-9766349192C3}"/>
              </a:ext>
            </a:extLst>
          </p:cNvPr>
          <p:cNvSpPr/>
          <p:nvPr/>
        </p:nvSpPr>
        <p:spPr>
          <a:xfrm>
            <a:off x="7129220" y="515034"/>
            <a:ext cx="43705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Standardtexten som finns i mallen visas.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Klicka på plustecknet för att få ner texten.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Texten som visas i fältet ”Meddelande till mottagarna” är det som kommer skickas till patienten.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Komplettera texten vid behov.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Klicka på Skicka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Signaturen kan ändras, genom att klicka på ditt namn i det mörkblå fältet på startsidan öppnas inställningarna.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53634E52-7AB9-4B24-B746-EBD536F622FC}"/>
              </a:ext>
            </a:extLst>
          </p:cNvPr>
          <p:cNvSpPr/>
          <p:nvPr/>
        </p:nvSpPr>
        <p:spPr>
          <a:xfrm>
            <a:off x="284572" y="1009403"/>
            <a:ext cx="407686" cy="2731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5337E80-D520-4B18-B8B8-6EB7D3030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5334" y="4507989"/>
            <a:ext cx="5683886" cy="161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93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B273BE-74F5-429C-9F5A-51B4C358E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Bifoga fil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B730A6-E4A8-4EDA-90D1-69062D0F364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Det är möjligt att bifoga filer via 1177</a:t>
            </a:r>
          </a:p>
          <a:p>
            <a:r>
              <a:rPr lang="sv-SE" dirty="0"/>
              <a:t>Dokumentet behöver först sparas ner lokalt på datorn. En delad mapp med begränsad tillgänglighet kan beställas hos IT-supporten. Dokumentet ska tas bort från mappen så fort det är skickat till patienten.</a:t>
            </a:r>
          </a:p>
          <a:p>
            <a:r>
              <a:rPr lang="sv-SE" dirty="0"/>
              <a:t>Det finns en mall som heter Begärt intyg som kan användas om det gäller intyg av olika slag.</a:t>
            </a:r>
          </a:p>
          <a:p>
            <a:endParaRPr lang="sv-SE" dirty="0"/>
          </a:p>
          <a:p>
            <a:r>
              <a:rPr lang="sv-SE" dirty="0"/>
              <a:t>Läs mer här: </a:t>
            </a:r>
            <a:r>
              <a:rPr lang="sv-SE" dirty="0">
                <a:hlinkClick r:id="rId2"/>
              </a:rPr>
              <a:t>Vårdgivarwebben - 1177 Personalverktyg (regionkronoberg.se)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8833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CE27B00D-8B21-4579-B0C3-F84DE9EF0F1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293749" y="3789336"/>
            <a:ext cx="1100380" cy="196978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32CA421-AFC5-4972-9BA7-49FA6346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0157"/>
            <a:ext cx="9669809" cy="792731"/>
          </a:xfrm>
        </p:spPr>
        <p:txBody>
          <a:bodyPr/>
          <a:lstStyle/>
          <a:p>
            <a:r>
              <a:rPr lang="sv-SE" dirty="0"/>
              <a:t>Informationsmaterial 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2986AA8B-D6D7-4951-9EE2-9107A8821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268781"/>
              </p:ext>
            </p:extLst>
          </p:nvPr>
        </p:nvGraphicFramePr>
        <p:xfrm>
          <a:off x="1659835" y="1192983"/>
          <a:ext cx="3592005" cy="5088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Acrobat Document" r:id="rId3" imgW="4000283" imgH="5667239" progId="Acrobat.Document.DC">
                  <p:embed/>
                </p:oleObj>
              </mc:Choice>
              <mc:Fallback>
                <p:oleObj name="Acrobat Document" r:id="rId3" imgW="4000283" imgH="5667239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9835" y="1192983"/>
                        <a:ext cx="3592005" cy="50886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4531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dirty="0"/>
              <a:t>Vården ställer om för att bli mer digital.</a:t>
            </a:r>
          </a:p>
          <a:p>
            <a:r>
              <a:rPr lang="sv-SE" dirty="0"/>
              <a:t>Region Kronoberg inför ett nytt arbetssätt som är mer effektivt för personalen, minskar kostnaderna för regionen och minskar miljöpåverkan genom att minska antalet skickade pappersbrev.</a:t>
            </a:r>
          </a:p>
          <a:p>
            <a:r>
              <a:rPr lang="sv-SE" dirty="0"/>
              <a:t>Informationen sker snabbt och säkert via 1177.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Samlat användarstöd </a:t>
            </a:r>
            <a:br>
              <a:rPr lang="sv-SE"/>
            </a:br>
            <a:r>
              <a:rPr lang="sv-SE">
                <a:hlinkClick r:id="rId2"/>
              </a:rPr>
              <a:t>Vårdgivarwebben - Patientinformation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</p:spTree>
    <p:extLst>
      <p:ext uri="{BB962C8B-B14F-4D97-AF65-F5344CB8AC3E}">
        <p14:creationId xmlns:p14="http://schemas.microsoft.com/office/powerpoint/2010/main" val="62179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D9F2F49F-9E23-4759-9637-C7E291500BC4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692440802"/>
              </p:ext>
            </p:extLst>
          </p:nvPr>
        </p:nvGraphicFramePr>
        <p:xfrm>
          <a:off x="628650" y="1719263"/>
          <a:ext cx="105757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497">
                  <a:extLst>
                    <a:ext uri="{9D8B030D-6E8A-4147-A177-3AD203B41FA5}">
                      <a16:colId xmlns:a16="http://schemas.microsoft.com/office/drawing/2014/main" val="2689273256"/>
                    </a:ext>
                  </a:extLst>
                </a:gridCol>
                <a:gridCol w="5316301">
                  <a:extLst>
                    <a:ext uri="{9D8B030D-6E8A-4147-A177-3AD203B41FA5}">
                      <a16:colId xmlns:a16="http://schemas.microsoft.com/office/drawing/2014/main" val="1765548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Tillvägagångssätt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649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Information i journalen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Gratis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199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Avisering i 1177 inkorg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883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Pappersbrev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Porto 13 kr (plus arbetskostnad och material)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013786"/>
                  </a:ext>
                </a:extLst>
              </a:tr>
            </a:tbl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E8E433E3-C953-4482-9828-51163818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kostnader</a:t>
            </a:r>
          </a:p>
        </p:txBody>
      </p:sp>
    </p:spTree>
    <p:extLst>
      <p:ext uri="{BB962C8B-B14F-4D97-AF65-F5344CB8AC3E}">
        <p14:creationId xmlns:p14="http://schemas.microsoft.com/office/powerpoint/2010/main" val="198978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>
            <a:extLst>
              <a:ext uri="{FF2B5EF4-FFF2-40B4-BE49-F238E27FC236}">
                <a16:creationId xmlns:a16="http://schemas.microsoft.com/office/drawing/2014/main" id="{9063E9D8-28EC-41C9-BEB9-518ABACD41BC}"/>
              </a:ext>
            </a:extLst>
          </p:cNvPr>
          <p:cNvGrpSpPr/>
          <p:nvPr/>
        </p:nvGrpSpPr>
        <p:grpSpPr>
          <a:xfrm>
            <a:off x="580326" y="1901749"/>
            <a:ext cx="3739227" cy="2722930"/>
            <a:chOff x="250011" y="1540063"/>
            <a:chExt cx="5673889" cy="4297410"/>
          </a:xfrm>
        </p:grpSpPr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B1406472-7D10-4A72-8CF7-15FBF4B1806A}"/>
                </a:ext>
              </a:extLst>
            </p:cNvPr>
            <p:cNvSpPr/>
            <p:nvPr/>
          </p:nvSpPr>
          <p:spPr>
            <a:xfrm rot="21411772">
              <a:off x="250011" y="1540063"/>
              <a:ext cx="5478335" cy="42974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" name="textruta 3">
              <a:extLst>
                <a:ext uri="{FF2B5EF4-FFF2-40B4-BE49-F238E27FC236}">
                  <a16:creationId xmlns:a16="http://schemas.microsoft.com/office/drawing/2014/main" id="{95E11F07-C328-4C38-8CCC-69FC157D3B8D}"/>
                </a:ext>
              </a:extLst>
            </p:cNvPr>
            <p:cNvSpPr txBox="1"/>
            <p:nvPr/>
          </p:nvSpPr>
          <p:spPr>
            <a:xfrm rot="21411772">
              <a:off x="348599" y="1709368"/>
              <a:ext cx="5575301" cy="3958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/>
                <a:t>Bästa Valter och föräldrar!</a:t>
              </a:r>
            </a:p>
            <a:p>
              <a:r>
                <a:rPr lang="sv-SE" sz="1000" dirty="0"/>
                <a:t>Samtliga allergiprover visar att du har katt-, kvalster-, och </a:t>
              </a:r>
              <a:r>
                <a:rPr lang="sv-SE" sz="1000" dirty="0" err="1"/>
                <a:t>timoteallergi</a:t>
              </a:r>
              <a:r>
                <a:rPr lang="sv-SE" sz="1000" dirty="0"/>
                <a:t>. Viktigt att undvika allt som du är allergisk för, </a:t>
              </a:r>
            </a:p>
            <a:p>
              <a:r>
                <a:rPr lang="sv-SE" sz="1000" dirty="0"/>
                <a:t>ha kvalsterskydd både för kudden och även för madrass. </a:t>
              </a:r>
            </a:p>
            <a:p>
              <a:r>
                <a:rPr lang="sv-SE" sz="1000" dirty="0"/>
                <a:t>Ta allergimedicin vid behov.</a:t>
              </a:r>
            </a:p>
            <a:p>
              <a:endParaRPr lang="sv-SE" sz="1000" dirty="0"/>
            </a:p>
            <a:p>
              <a:r>
                <a:rPr lang="sv-SE" sz="1000" dirty="0"/>
                <a:t>Tyvärr var blodet inte tillräckligt för att testa allergi för björk och gråbo. Om ni vill lämna nya prover är ni välkomna att boka en provtagningstid igen.</a:t>
              </a:r>
            </a:p>
            <a:p>
              <a:endParaRPr lang="sv-SE" sz="1000" dirty="0"/>
            </a:p>
            <a:p>
              <a:r>
                <a:rPr lang="sv-SE" sz="1000" dirty="0"/>
                <a:t>Hör av er igen vid behov.</a:t>
              </a:r>
            </a:p>
            <a:p>
              <a:r>
                <a:rPr lang="sv-SE" sz="1000" dirty="0"/>
                <a:t>Med vänliga hälsningar </a:t>
              </a:r>
            </a:p>
            <a:p>
              <a:r>
                <a:rPr lang="sv-SE" sz="1400" i="1" dirty="0">
                  <a:latin typeface="Blackadder ITC" panose="04020505051007020D02" pitchFamily="82" charset="0"/>
                </a:rPr>
                <a:t>Anna Andersson</a:t>
              </a:r>
              <a:endParaRPr lang="sv-SE" sz="1000" dirty="0"/>
            </a:p>
            <a:p>
              <a:r>
                <a:rPr lang="sv-SE" sz="1000" dirty="0"/>
                <a:t>Anna Andersson</a:t>
              </a:r>
            </a:p>
            <a:p>
              <a:r>
                <a:rPr lang="sv-SE" sz="1000" dirty="0"/>
                <a:t>ST-läkare</a:t>
              </a:r>
            </a:p>
          </p:txBody>
        </p:sp>
      </p:grpSp>
      <p:sp>
        <p:nvSpPr>
          <p:cNvPr id="6" name="textruta 5">
            <a:extLst>
              <a:ext uri="{FF2B5EF4-FFF2-40B4-BE49-F238E27FC236}">
                <a16:creationId xmlns:a16="http://schemas.microsoft.com/office/drawing/2014/main" id="{AFBC346C-22D2-4EDE-B4F8-CD38433E36E1}"/>
              </a:ext>
            </a:extLst>
          </p:cNvPr>
          <p:cNvSpPr txBox="1"/>
          <p:nvPr/>
        </p:nvSpPr>
        <p:spPr>
          <a:xfrm>
            <a:off x="684343" y="622415"/>
            <a:ext cx="10321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/>
              <a:t>Från brev till journalanteckning</a:t>
            </a:r>
          </a:p>
          <a:p>
            <a:endParaRPr lang="sv-SE" sz="3200" b="1" dirty="0"/>
          </a:p>
        </p:txBody>
      </p:sp>
      <p:sp>
        <p:nvSpPr>
          <p:cNvPr id="14" name="Pil: höger 13">
            <a:extLst>
              <a:ext uri="{FF2B5EF4-FFF2-40B4-BE49-F238E27FC236}">
                <a16:creationId xmlns:a16="http://schemas.microsoft.com/office/drawing/2014/main" id="{BBD352C7-AC9F-4F72-91F1-9A062D2AA54B}"/>
              </a:ext>
            </a:extLst>
          </p:cNvPr>
          <p:cNvSpPr/>
          <p:nvPr/>
        </p:nvSpPr>
        <p:spPr>
          <a:xfrm rot="5400000">
            <a:off x="7233827" y="3121273"/>
            <a:ext cx="612273" cy="28387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6921D94E-10E9-4E7D-AB05-87B7AE14E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414" y="3605863"/>
            <a:ext cx="3525856" cy="2858437"/>
          </a:xfrm>
          <a:prstGeom prst="rect">
            <a:avLst/>
          </a:prstGeom>
        </p:spPr>
      </p:pic>
      <p:sp>
        <p:nvSpPr>
          <p:cNvPr id="16" name="textruta 15">
            <a:extLst>
              <a:ext uri="{FF2B5EF4-FFF2-40B4-BE49-F238E27FC236}">
                <a16:creationId xmlns:a16="http://schemas.microsoft.com/office/drawing/2014/main" id="{BC2AC6B4-8F0B-4CD8-8497-5341CC7D6D5E}"/>
              </a:ext>
            </a:extLst>
          </p:cNvPr>
          <p:cNvSpPr txBox="1"/>
          <p:nvPr/>
        </p:nvSpPr>
        <p:spPr>
          <a:xfrm>
            <a:off x="532788" y="1454656"/>
            <a:ext cx="216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Brev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E09C9CCC-C10A-496B-A66E-E3292104E244}"/>
              </a:ext>
            </a:extLst>
          </p:cNvPr>
          <p:cNvSpPr txBox="1"/>
          <p:nvPr/>
        </p:nvSpPr>
        <p:spPr>
          <a:xfrm>
            <a:off x="5737414" y="3200017"/>
            <a:ext cx="216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1177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C3D7E63B-221D-48CE-B6B8-D557F9B6FF58}"/>
              </a:ext>
            </a:extLst>
          </p:cNvPr>
          <p:cNvSpPr txBox="1"/>
          <p:nvPr/>
        </p:nvSpPr>
        <p:spPr>
          <a:xfrm>
            <a:off x="5165631" y="1454656"/>
            <a:ext cx="216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Cosmic</a:t>
            </a:r>
          </a:p>
        </p:txBody>
      </p:sp>
      <p:sp>
        <p:nvSpPr>
          <p:cNvPr id="19" name="Pil: höger 18">
            <a:extLst>
              <a:ext uri="{FF2B5EF4-FFF2-40B4-BE49-F238E27FC236}">
                <a16:creationId xmlns:a16="http://schemas.microsoft.com/office/drawing/2014/main" id="{4E5746E9-65BB-482B-9969-513F4858F617}"/>
              </a:ext>
            </a:extLst>
          </p:cNvPr>
          <p:cNvSpPr/>
          <p:nvPr/>
        </p:nvSpPr>
        <p:spPr>
          <a:xfrm>
            <a:off x="4351135" y="2420568"/>
            <a:ext cx="612273" cy="28387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5B2F306E-5C0E-4A13-9BDF-916473DCBB8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009892" y="1854056"/>
            <a:ext cx="7182108" cy="108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8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739C4BA1-AE9F-40D3-9A58-1BE0D617CC0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dirty="0"/>
              <a:t>Patienter ska informeras om att de kan ta del av sin journalinformation via 1177 journalen. </a:t>
            </a:r>
            <a:br>
              <a:rPr lang="sv-SE" dirty="0"/>
            </a:br>
            <a:endParaRPr lang="sv-SE" dirty="0"/>
          </a:p>
          <a:p>
            <a:r>
              <a:rPr lang="sv-SE" dirty="0"/>
              <a:t>Journalanteckningar ska skrivas på ett så informativt och pedagogiskt sätt att ytterligare information via brev inte ska behövas.</a:t>
            </a:r>
            <a:br>
              <a:rPr lang="sv-SE" dirty="0"/>
            </a:br>
            <a:endParaRPr lang="sv-SE" dirty="0"/>
          </a:p>
          <a:p>
            <a:r>
              <a:rPr lang="sv-SE" dirty="0"/>
              <a:t>Patientinformation: </a:t>
            </a:r>
            <a:r>
              <a:rPr lang="sv-SE" dirty="0">
                <a:hlinkClick r:id="rId2"/>
              </a:rPr>
              <a:t>Läs din journal via nätet - 1177</a:t>
            </a:r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89BE3AC-5AD3-424E-94CE-EC897F79A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Informera patienter</a:t>
            </a:r>
          </a:p>
        </p:txBody>
      </p:sp>
    </p:spTree>
    <p:extLst>
      <p:ext uri="{BB962C8B-B14F-4D97-AF65-F5344CB8AC3E}">
        <p14:creationId xmlns:p14="http://schemas.microsoft.com/office/powerpoint/2010/main" val="2375082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C7242EF-51B7-4F5A-9D10-7BC92A6EEB1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21" y="1980520"/>
            <a:ext cx="9670382" cy="4039853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sv-SE" dirty="0"/>
            </a:br>
            <a:r>
              <a:rPr lang="sv-SE" dirty="0"/>
              <a:t>Patienten ser följande information i 1177 journal: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Information från besöket (Journalen – Anteckningar/Vårdplaner)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Dokumenterad överenskommelse (Journalen – Vårdplaner)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Läkemedelsordinationer och recept (Journalen- Läkemedel)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Provsvar från Klinisk kemi (Journalen - Provsvar)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Röntgen- och remissvar (Journalen - Remisser)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Tillväxtkurva 0 - 18 år (Journalen – Tillväxtkurva)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v-SE" dirty="0"/>
          </a:p>
          <a:p>
            <a:r>
              <a:rPr lang="sv-SE" dirty="0"/>
              <a:t>Läs mer här: </a:t>
            </a:r>
            <a:r>
              <a:rPr lang="sv-SE" dirty="0">
                <a:hlinkClick r:id="rId2"/>
              </a:rPr>
              <a:t>Vad visas i 1177 journal</a:t>
            </a:r>
            <a:endParaRPr lang="sv-SE" dirty="0"/>
          </a:p>
          <a:p>
            <a:pPr marL="244475" lvl="1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12451FE-2613-40F3-889A-D99A8179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1177 journal</a:t>
            </a:r>
          </a:p>
        </p:txBody>
      </p:sp>
    </p:spTree>
    <p:extLst>
      <p:ext uri="{BB962C8B-B14F-4D97-AF65-F5344CB8AC3E}">
        <p14:creationId xmlns:p14="http://schemas.microsoft.com/office/powerpoint/2010/main" val="281084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53DD787F-0E26-4046-95D7-2225854DB79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Om vårdpersonal vill göra patienten uppmärksam på något ska: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meddelande skickas via 1177 personalverktyg till de som har aktiverat avisering på 1177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pappersbrev skickas till de patienter som inte har aktiverat avisering</a:t>
            </a:r>
            <a:br>
              <a:rPr lang="sv-SE" dirty="0"/>
            </a:br>
            <a:endParaRPr lang="sv-SE" dirty="0"/>
          </a:p>
          <a:p>
            <a:r>
              <a:rPr lang="sv-SE" dirty="0"/>
              <a:t>Patientens inställning går att se i lilla patientkortet i Cosmic. </a:t>
            </a:r>
            <a:br>
              <a:rPr lang="sv-SE" dirty="0"/>
            </a:br>
            <a:r>
              <a:rPr lang="sv-SE" dirty="0"/>
              <a:t>Om </a:t>
            </a:r>
            <a:r>
              <a:rPr lang="sv-SE" i="1" dirty="0"/>
              <a:t>Mobil</a:t>
            </a:r>
            <a:r>
              <a:rPr lang="sv-SE" dirty="0"/>
              <a:t> eller </a:t>
            </a:r>
            <a:r>
              <a:rPr lang="sv-SE" i="1" dirty="0"/>
              <a:t>E-post</a:t>
            </a:r>
            <a:r>
              <a:rPr lang="sv-SE" dirty="0"/>
              <a:t> visas under rubriken Avisering via 1177 innebär det att patienten får en avisering när ett meddelande skickas.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Används tex vid: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Frågor till patienten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Patientspecifik eller allmän information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Meddelande vid om- eller avbokade besök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Meddelande om att ny viktig information finns i journalen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dirty="0"/>
              <a:t>Meddelande om läkemedelsändring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390EC73-6707-40BB-9429-89FB0771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/>
            </a:br>
            <a:r>
              <a:rPr lang="sv-SE" dirty="0"/>
              <a:t>meddelande via 1177 </a:t>
            </a:r>
          </a:p>
        </p:txBody>
      </p:sp>
    </p:spTree>
    <p:extLst>
      <p:ext uri="{BB962C8B-B14F-4D97-AF65-F5344CB8AC3E}">
        <p14:creationId xmlns:p14="http://schemas.microsoft.com/office/powerpoint/2010/main" val="31841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72414DA5-7AFB-431F-97BC-6637B4CB79D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Under rubriken </a:t>
            </a:r>
            <a:r>
              <a:rPr lang="sv-SE" b="1" dirty="0"/>
              <a:t>Avisering via 1177 </a:t>
            </a:r>
            <a:r>
              <a:rPr lang="sv-SE" dirty="0"/>
              <a:t>visas antingen "Mobil (</a:t>
            </a:r>
            <a:r>
              <a:rPr lang="sv-SE" dirty="0" err="1"/>
              <a:t>phone</a:t>
            </a:r>
            <a:r>
              <a:rPr lang="sv-SE" dirty="0"/>
              <a:t>)" eller "Epost (email)" när patienten godkänt avisering och delning av sina kontaktuppgifter på 1177.se.</a:t>
            </a:r>
          </a:p>
          <a:p>
            <a:r>
              <a:rPr lang="sv-SE" dirty="0"/>
              <a:t>Valet ”Dela mobilnummer” aktiverar även </a:t>
            </a:r>
            <a:r>
              <a:rPr lang="sv-SE" dirty="0" err="1"/>
              <a:t>reminders</a:t>
            </a:r>
            <a:r>
              <a:rPr lang="sv-SE" dirty="0"/>
              <a:t> i Cosmic (påminnelser inför bokade tider).</a:t>
            </a:r>
            <a:br>
              <a:rPr lang="sv-SE" dirty="0"/>
            </a:b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FE9C6FB-3479-4C8A-8606-9E375472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Patientens Inställningar visas i lilla patientkortet i Cosmic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6882944-9EA5-4E85-9F56-DD5A642DC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325" y="3920734"/>
            <a:ext cx="4574671" cy="185763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8D33094E-D958-4085-86C8-0DF5D619AB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92"/>
          <a:stretch/>
        </p:blipFill>
        <p:spPr>
          <a:xfrm>
            <a:off x="763977" y="3495949"/>
            <a:ext cx="4874823" cy="1857634"/>
          </a:xfrm>
          <a:prstGeom prst="rect">
            <a:avLst/>
          </a:prstGeom>
        </p:spPr>
      </p:pic>
      <p:sp>
        <p:nvSpPr>
          <p:cNvPr id="6" name="Ellips 5">
            <a:extLst>
              <a:ext uri="{FF2B5EF4-FFF2-40B4-BE49-F238E27FC236}">
                <a16:creationId xmlns:a16="http://schemas.microsoft.com/office/drawing/2014/main" id="{BCF3C03B-0724-47A5-ACF6-095BEFECEE19}"/>
              </a:ext>
            </a:extLst>
          </p:cNvPr>
          <p:cNvSpPr/>
          <p:nvPr/>
        </p:nvSpPr>
        <p:spPr>
          <a:xfrm>
            <a:off x="2063298" y="4728433"/>
            <a:ext cx="1260937" cy="588936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494BAE8-F75B-4AC3-B52B-8061201BD2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" r="32381" b="-6423"/>
          <a:stretch/>
        </p:blipFill>
        <p:spPr>
          <a:xfrm>
            <a:off x="1244987" y="3524084"/>
            <a:ext cx="3712221" cy="425806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55683716-8426-4E06-8689-40367ACACA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4262" y="3583253"/>
            <a:ext cx="663476" cy="35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822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8DC2B19A-C8DA-4D56-A42B-0396FECB9C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9194" y="2801644"/>
            <a:ext cx="9106821" cy="2525268"/>
          </a:xfrm>
        </p:spPr>
        <p:txBody>
          <a:bodyPr>
            <a:normAutofit fontScale="92500" lnSpcReduction="10000"/>
          </a:bodyPr>
          <a:lstStyle/>
          <a:p>
            <a:r>
              <a:rPr lang="sv-SE" sz="1800" b="1" dirty="0"/>
              <a:t>Meddelande från patient</a:t>
            </a:r>
            <a:r>
              <a:rPr lang="sv-SE" sz="1800" dirty="0"/>
              <a:t> </a:t>
            </a:r>
            <a:br>
              <a:rPr lang="sv-SE" sz="1800" dirty="0"/>
            </a:br>
            <a:r>
              <a:rPr lang="sv-SE" sz="1800" dirty="0"/>
              <a:t>Information har inkommit från patient via tex telefon, brev eller mejl</a:t>
            </a:r>
          </a:p>
          <a:p>
            <a:r>
              <a:rPr lang="sv-SE" sz="1800" b="1" dirty="0"/>
              <a:t>Meddelande från patient via 1177</a:t>
            </a:r>
            <a:r>
              <a:rPr lang="sv-SE" sz="1800" dirty="0"/>
              <a:t> </a:t>
            </a:r>
            <a:br>
              <a:rPr lang="sv-SE" sz="1800" dirty="0"/>
            </a:br>
            <a:r>
              <a:rPr lang="sv-SE" sz="1800" dirty="0"/>
              <a:t>Information har inkommit från patient via 1177</a:t>
            </a:r>
          </a:p>
          <a:p>
            <a:r>
              <a:rPr lang="sv-SE" sz="1800" b="1" dirty="0"/>
              <a:t>Meddelande från vården via 1177</a:t>
            </a:r>
            <a:r>
              <a:rPr lang="sv-SE" sz="1800" dirty="0"/>
              <a:t> </a:t>
            </a:r>
            <a:br>
              <a:rPr lang="sv-SE" sz="1800" dirty="0"/>
            </a:br>
            <a:r>
              <a:rPr lang="sv-SE" sz="1800" dirty="0"/>
              <a:t>Patient har informerats via 1177</a:t>
            </a:r>
          </a:p>
          <a:p>
            <a:r>
              <a:rPr lang="sv-SE" sz="1800" b="1" dirty="0"/>
              <a:t>Meddelande från vården</a:t>
            </a:r>
            <a:br>
              <a:rPr lang="sv-SE" sz="1800" dirty="0"/>
            </a:br>
            <a:r>
              <a:rPr lang="sv-SE" sz="1800" dirty="0"/>
              <a:t>Patient har informerats via tex telefon, brev eller mejl </a:t>
            </a:r>
          </a:p>
          <a:p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Dokumentation av korrespondens som sker via 1177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6ABA8A89-3080-4986-8E8F-141D85D596CE}"/>
              </a:ext>
            </a:extLst>
          </p:cNvPr>
          <p:cNvSpPr txBox="1"/>
          <p:nvPr/>
        </p:nvSpPr>
        <p:spPr>
          <a:xfrm>
            <a:off x="629194" y="1880255"/>
            <a:ext cx="9237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De dialoger som sker via 1177 och behöver journalföras ska sammanfattas i Cosmic under relevanta sökord. Under sökordet Korrespondens finns fasta val enligt nedan. 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4BDAF79-2F4D-4BD9-A4BD-234AB95E4943}"/>
              </a:ext>
            </a:extLst>
          </p:cNvPr>
          <p:cNvSpPr/>
          <p:nvPr/>
        </p:nvSpPr>
        <p:spPr>
          <a:xfrm>
            <a:off x="629194" y="5521386"/>
            <a:ext cx="3117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Ärenden sparas i 1177 i 2 år.</a:t>
            </a:r>
          </a:p>
        </p:txBody>
      </p:sp>
    </p:spTree>
    <p:extLst>
      <p:ext uri="{BB962C8B-B14F-4D97-AF65-F5344CB8AC3E}">
        <p14:creationId xmlns:p14="http://schemas.microsoft.com/office/powerpoint/2010/main" val="4220802740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3313</TotalTime>
  <Words>957</Words>
  <Application>Microsoft Office PowerPoint</Application>
  <PresentationFormat>Bredbild</PresentationFormat>
  <Paragraphs>101</Paragraphs>
  <Slides>18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7" baseType="lpstr">
      <vt:lpstr>Arial</vt:lpstr>
      <vt:lpstr>Blackadder ITC</vt:lpstr>
      <vt:lpstr>Brandon Grotesque Black</vt:lpstr>
      <vt:lpstr>Brandon Grotesque Bold</vt:lpstr>
      <vt:lpstr>Calibri</vt:lpstr>
      <vt:lpstr>Wingdings</vt:lpstr>
      <vt:lpstr>Region Kronoberg ljus</vt:lpstr>
      <vt:lpstr>Region Kronoberg MÖRK</vt:lpstr>
      <vt:lpstr>Acrobat Document</vt:lpstr>
      <vt:lpstr>Införandestöd</vt:lpstr>
      <vt:lpstr>bakgrund</vt:lpstr>
      <vt:lpstr>kostnader</vt:lpstr>
      <vt:lpstr>PowerPoint-presentation</vt:lpstr>
      <vt:lpstr>Informera patienter</vt:lpstr>
      <vt:lpstr>  1177 journal</vt:lpstr>
      <vt:lpstr> meddelande via 1177 </vt:lpstr>
      <vt:lpstr>Patientens Inställningar visas i lilla patientkortet i Cosmic</vt:lpstr>
      <vt:lpstr>Dokumentation av korrespondens som sker via 1177</vt:lpstr>
      <vt:lpstr>fras för information om det nya arbetssättet</vt:lpstr>
      <vt:lpstr>1177 personalverktyg</vt:lpstr>
      <vt:lpstr>Skicka meddelande via 1177</vt:lpstr>
      <vt:lpstr>PowerPoint-presentation</vt:lpstr>
      <vt:lpstr>PowerPoint-presentation</vt:lpstr>
      <vt:lpstr>PowerPoint-presentation</vt:lpstr>
      <vt:lpstr>Bifoga fil</vt:lpstr>
      <vt:lpstr>Informationsmaterial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kommunikation</dc:title>
  <dc:creator>Hellerstedt Magdalena RGÖ IT VIS utv o förvaltn</dc:creator>
  <cp:lastModifiedBy>Lange Åsa RST kommunikationsavd gr1</cp:lastModifiedBy>
  <cp:revision>82</cp:revision>
  <dcterms:created xsi:type="dcterms:W3CDTF">2024-09-10T04:57:03Z</dcterms:created>
  <dcterms:modified xsi:type="dcterms:W3CDTF">2025-04-10T11:30:07Z</dcterms:modified>
</cp:coreProperties>
</file>