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701" r:id="rId2"/>
  </p:sldMasterIdLst>
  <p:notesMasterIdLst>
    <p:notesMasterId r:id="rId21"/>
  </p:notesMasterIdLst>
  <p:sldIdLst>
    <p:sldId id="292" r:id="rId3"/>
    <p:sldId id="310" r:id="rId4"/>
    <p:sldId id="320" r:id="rId5"/>
    <p:sldId id="285" r:id="rId6"/>
    <p:sldId id="311" r:id="rId7"/>
    <p:sldId id="312" r:id="rId8"/>
    <p:sldId id="313" r:id="rId9"/>
    <p:sldId id="305" r:id="rId10"/>
    <p:sldId id="281" r:id="rId11"/>
    <p:sldId id="319" r:id="rId12"/>
    <p:sldId id="306" r:id="rId13"/>
    <p:sldId id="314" r:id="rId14"/>
    <p:sldId id="308" r:id="rId15"/>
    <p:sldId id="315" r:id="rId16"/>
    <p:sldId id="316" r:id="rId17"/>
    <p:sldId id="318" r:id="rId18"/>
    <p:sldId id="307" r:id="rId19"/>
    <p:sldId id="298" r:id="rId2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848"/>
    <a:srgbClr val="605D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7311" autoAdjust="0"/>
  </p:normalViewPr>
  <p:slideViewPr>
    <p:cSldViewPr snapToGrid="0" showGuides="1">
      <p:cViewPr varScale="1">
        <p:scale>
          <a:sx n="63" d="100"/>
          <a:sy n="63" d="100"/>
        </p:scale>
        <p:origin x="72" y="136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FD482-0830-4CE2-8CAC-E4BBA5E96A4D}" type="datetimeFigureOut">
              <a:rPr lang="sv-SE" smtClean="0"/>
              <a:t>2025-04-10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9FAB8-8AA6-49BD-99AB-B816102A13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2642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19FAB8-8AA6-49BD-99AB-B816102A133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0197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19151" y="1169988"/>
            <a:ext cx="5712278" cy="2387600"/>
          </a:xfrm>
        </p:spPr>
        <p:txBody>
          <a:bodyPr anchor="b"/>
          <a:lstStyle>
            <a:lvl1pPr algn="l">
              <a:defRPr sz="5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68F530B-6E96-46BC-BBCC-51B064E6AC2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9151" y="3687763"/>
            <a:ext cx="5711548" cy="474662"/>
          </a:xfrm>
        </p:spPr>
        <p:txBody>
          <a:bodyPr/>
          <a:lstStyle>
            <a:lvl1pPr marL="0" indent="0" algn="l">
              <a:buNone/>
              <a:defRPr sz="2700" cap="all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 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5A95FB7F-C742-D5A9-1853-B5A158E6A28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284" r="19364"/>
          <a:stretch/>
        </p:blipFill>
        <p:spPr>
          <a:xfrm>
            <a:off x="6246338" y="0"/>
            <a:ext cx="5945662" cy="4331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733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4413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s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DFE26AE9-4F06-BE8B-CA94-01B9E86FDC5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62E9DD8D-881E-40DC-BF61-D608435DC8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065" y="1427607"/>
            <a:ext cx="3531870" cy="4002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060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19151" y="1169988"/>
            <a:ext cx="5712278" cy="2387600"/>
          </a:xfrm>
        </p:spPr>
        <p:txBody>
          <a:bodyPr anchor="b"/>
          <a:lstStyle>
            <a:lvl1pPr algn="l">
              <a:defRPr sz="52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68F530B-6E96-46BC-BBCC-51B064E6AC2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9151" y="3687763"/>
            <a:ext cx="5711548" cy="474662"/>
          </a:xfrm>
        </p:spPr>
        <p:txBody>
          <a:bodyPr/>
          <a:lstStyle>
            <a:lvl1pPr marL="0" indent="0" algn="l">
              <a:buNone/>
              <a:defRPr sz="2700" cap="all" baseline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 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1839EFE-0248-88A9-AA09-D12C3981C5B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148" r="19174"/>
          <a:stretch/>
        </p:blipFill>
        <p:spPr>
          <a:xfrm>
            <a:off x="6228308" y="-12033"/>
            <a:ext cx="5959682" cy="4343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235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innehåll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E2DAA93-7C8C-4D51-93DF-15EE88B4A96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8650" y="1719263"/>
            <a:ext cx="9670382" cy="403985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809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3763021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2 spalter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E2DAA93-7C8C-4D51-93DF-15EE88B4A96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8651" y="1719263"/>
            <a:ext cx="4649202" cy="403985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600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6" name="Platshållare för innehåll 3">
            <a:extLst>
              <a:ext uri="{FF2B5EF4-FFF2-40B4-BE49-F238E27FC236}">
                <a16:creationId xmlns:a16="http://schemas.microsoft.com/office/drawing/2014/main" id="{080DDE41-53B5-421A-9E94-B341E8631D9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633788" y="1719263"/>
            <a:ext cx="4649202" cy="403985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8683362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ill vänster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E5368555-1434-4513-B4A0-A0D3F34EC88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096000" cy="6882063"/>
          </a:xfrm>
          <a:solidFill>
            <a:schemeClr val="accent6">
              <a:lumMod val="60000"/>
              <a:lumOff val="40000"/>
            </a:schemeClr>
          </a:solidFill>
        </p:spPr>
        <p:txBody>
          <a:bodyPr lIns="252000" tIns="144000" rIns="72000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72796" y="1720800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72794" y="239181"/>
            <a:ext cx="5058583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11511226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ill höger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: diagonala rundade hörn 4">
            <a:extLst>
              <a:ext uri="{FF2B5EF4-FFF2-40B4-BE49-F238E27FC236}">
                <a16:creationId xmlns:a16="http://schemas.microsoft.com/office/drawing/2014/main" id="{E7008C88-C1C1-4F6D-8A76-1E0E454A1DE5}"/>
              </a:ext>
            </a:extLst>
          </p:cNvPr>
          <p:cNvSpPr/>
          <p:nvPr userDrawn="1"/>
        </p:nvSpPr>
        <p:spPr>
          <a:xfrm>
            <a:off x="9271347" y="445079"/>
            <a:ext cx="2954242" cy="6461772"/>
          </a:xfrm>
          <a:custGeom>
            <a:avLst/>
            <a:gdLst>
              <a:gd name="connsiteX0" fmla="*/ 0 w 7476308"/>
              <a:gd name="connsiteY0" fmla="*/ 0 h 7597733"/>
              <a:gd name="connsiteX1" fmla="*/ 3970966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78147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317452 w 7476308"/>
              <a:gd name="connsiteY5" fmla="*/ 6858697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317452 w 7476308"/>
              <a:gd name="connsiteY5" fmla="*/ 6858697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730810 w 7476308"/>
              <a:gd name="connsiteY5" fmla="*/ 6633229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4670477 w 7476308"/>
              <a:gd name="connsiteY4" fmla="*/ 4428648 h 7597733"/>
              <a:gd name="connsiteX5" fmla="*/ 3730810 w 7476308"/>
              <a:gd name="connsiteY5" fmla="*/ 6633229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175325 w 7476308"/>
              <a:gd name="connsiteY4" fmla="*/ 7329676 h 7597733"/>
              <a:gd name="connsiteX5" fmla="*/ 4670477 w 7476308"/>
              <a:gd name="connsiteY5" fmla="*/ 4428648 h 7597733"/>
              <a:gd name="connsiteX6" fmla="*/ 3730810 w 7476308"/>
              <a:gd name="connsiteY6" fmla="*/ 6633229 h 7597733"/>
              <a:gd name="connsiteX7" fmla="*/ 937363 w 7476308"/>
              <a:gd name="connsiteY7" fmla="*/ 6502958 h 7597733"/>
              <a:gd name="connsiteX8" fmla="*/ 0 w 7476308"/>
              <a:gd name="connsiteY8" fmla="*/ 4092391 h 7597733"/>
              <a:gd name="connsiteX9" fmla="*/ 0 w 7476308"/>
              <a:gd name="connsiteY9" fmla="*/ 0 h 7597733"/>
              <a:gd name="connsiteX10" fmla="*/ 0 w 7476308"/>
              <a:gd name="connsiteY10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5384103 w 7476308"/>
              <a:gd name="connsiteY4" fmla="*/ 6164756 h 7597733"/>
              <a:gd name="connsiteX5" fmla="*/ 4670477 w 7476308"/>
              <a:gd name="connsiteY5" fmla="*/ 4428648 h 7597733"/>
              <a:gd name="connsiteX6" fmla="*/ 3730810 w 7476308"/>
              <a:gd name="connsiteY6" fmla="*/ 6633229 h 7597733"/>
              <a:gd name="connsiteX7" fmla="*/ 937363 w 7476308"/>
              <a:gd name="connsiteY7" fmla="*/ 6502958 h 7597733"/>
              <a:gd name="connsiteX8" fmla="*/ 0 w 7476308"/>
              <a:gd name="connsiteY8" fmla="*/ 4092391 h 7597733"/>
              <a:gd name="connsiteX9" fmla="*/ 0 w 7476308"/>
              <a:gd name="connsiteY9" fmla="*/ 0 h 7597733"/>
              <a:gd name="connsiteX10" fmla="*/ 0 w 7476308"/>
              <a:gd name="connsiteY10" fmla="*/ 0 h 7597733"/>
              <a:gd name="connsiteX0" fmla="*/ 0 w 7476308"/>
              <a:gd name="connsiteY0" fmla="*/ 0 h 7603170"/>
              <a:gd name="connsiteX1" fmla="*/ 2897099 w 7476308"/>
              <a:gd name="connsiteY1" fmla="*/ 0 h 7603170"/>
              <a:gd name="connsiteX2" fmla="*/ 7476308 w 7476308"/>
              <a:gd name="connsiteY2" fmla="*/ 3505342 h 7603170"/>
              <a:gd name="connsiteX3" fmla="*/ 7476308 w 7476308"/>
              <a:gd name="connsiteY3" fmla="*/ 7597733 h 7603170"/>
              <a:gd name="connsiteX4" fmla="*/ 4670477 w 7476308"/>
              <a:gd name="connsiteY4" fmla="*/ 4428648 h 7603170"/>
              <a:gd name="connsiteX5" fmla="*/ 3730810 w 7476308"/>
              <a:gd name="connsiteY5" fmla="*/ 6633229 h 7603170"/>
              <a:gd name="connsiteX6" fmla="*/ 937363 w 7476308"/>
              <a:gd name="connsiteY6" fmla="*/ 6502958 h 7603170"/>
              <a:gd name="connsiteX7" fmla="*/ 0 w 7476308"/>
              <a:gd name="connsiteY7" fmla="*/ 4092391 h 7603170"/>
              <a:gd name="connsiteX8" fmla="*/ 0 w 7476308"/>
              <a:gd name="connsiteY8" fmla="*/ 0 h 7603170"/>
              <a:gd name="connsiteX9" fmla="*/ 0 w 7476308"/>
              <a:gd name="connsiteY9" fmla="*/ 0 h 7603170"/>
              <a:gd name="connsiteX0" fmla="*/ 0 w 7476308"/>
              <a:gd name="connsiteY0" fmla="*/ 0 h 6633229"/>
              <a:gd name="connsiteX1" fmla="*/ 2897099 w 7476308"/>
              <a:gd name="connsiteY1" fmla="*/ 0 h 6633229"/>
              <a:gd name="connsiteX2" fmla="*/ 7476308 w 7476308"/>
              <a:gd name="connsiteY2" fmla="*/ 3505342 h 6633229"/>
              <a:gd name="connsiteX3" fmla="*/ 4670477 w 7476308"/>
              <a:gd name="connsiteY3" fmla="*/ 4428648 h 6633229"/>
              <a:gd name="connsiteX4" fmla="*/ 3730810 w 7476308"/>
              <a:gd name="connsiteY4" fmla="*/ 6633229 h 6633229"/>
              <a:gd name="connsiteX5" fmla="*/ 937363 w 7476308"/>
              <a:gd name="connsiteY5" fmla="*/ 6502958 h 6633229"/>
              <a:gd name="connsiteX6" fmla="*/ 0 w 7476308"/>
              <a:gd name="connsiteY6" fmla="*/ 4092391 h 6633229"/>
              <a:gd name="connsiteX7" fmla="*/ 0 w 7476308"/>
              <a:gd name="connsiteY7" fmla="*/ 0 h 6633229"/>
              <a:gd name="connsiteX8" fmla="*/ 0 w 7476308"/>
              <a:gd name="connsiteY8" fmla="*/ 0 h 6633229"/>
              <a:gd name="connsiteX0" fmla="*/ 0 w 4670477"/>
              <a:gd name="connsiteY0" fmla="*/ 0 h 6633229"/>
              <a:gd name="connsiteX1" fmla="*/ 2897099 w 4670477"/>
              <a:gd name="connsiteY1" fmla="*/ 0 h 6633229"/>
              <a:gd name="connsiteX2" fmla="*/ 4670477 w 4670477"/>
              <a:gd name="connsiteY2" fmla="*/ 4428648 h 6633229"/>
              <a:gd name="connsiteX3" fmla="*/ 3730810 w 4670477"/>
              <a:gd name="connsiteY3" fmla="*/ 6633229 h 6633229"/>
              <a:gd name="connsiteX4" fmla="*/ 937363 w 4670477"/>
              <a:gd name="connsiteY4" fmla="*/ 6502958 h 6633229"/>
              <a:gd name="connsiteX5" fmla="*/ 0 w 4670477"/>
              <a:gd name="connsiteY5" fmla="*/ 4092391 h 6633229"/>
              <a:gd name="connsiteX6" fmla="*/ 0 w 4670477"/>
              <a:gd name="connsiteY6" fmla="*/ 0 h 6633229"/>
              <a:gd name="connsiteX7" fmla="*/ 0 w 4670477"/>
              <a:gd name="connsiteY7" fmla="*/ 0 h 6633229"/>
              <a:gd name="connsiteX0" fmla="*/ 0 w 3829368"/>
              <a:gd name="connsiteY0" fmla="*/ 0 h 6633229"/>
              <a:gd name="connsiteX1" fmla="*/ 2897099 w 3829368"/>
              <a:gd name="connsiteY1" fmla="*/ 0 h 6633229"/>
              <a:gd name="connsiteX2" fmla="*/ 3730810 w 3829368"/>
              <a:gd name="connsiteY2" fmla="*/ 6633229 h 6633229"/>
              <a:gd name="connsiteX3" fmla="*/ 937363 w 3829368"/>
              <a:gd name="connsiteY3" fmla="*/ 6502958 h 6633229"/>
              <a:gd name="connsiteX4" fmla="*/ 0 w 3829368"/>
              <a:gd name="connsiteY4" fmla="*/ 4092391 h 6633229"/>
              <a:gd name="connsiteX5" fmla="*/ 0 w 3829368"/>
              <a:gd name="connsiteY5" fmla="*/ 0 h 6633229"/>
              <a:gd name="connsiteX6" fmla="*/ 0 w 3829368"/>
              <a:gd name="connsiteY6" fmla="*/ 0 h 6633229"/>
              <a:gd name="connsiteX0" fmla="*/ 0 w 3789095"/>
              <a:gd name="connsiteY0" fmla="*/ 0 h 6633229"/>
              <a:gd name="connsiteX1" fmla="*/ 2897099 w 3789095"/>
              <a:gd name="connsiteY1" fmla="*/ 0 h 6633229"/>
              <a:gd name="connsiteX2" fmla="*/ 3730810 w 3789095"/>
              <a:gd name="connsiteY2" fmla="*/ 6633229 h 6633229"/>
              <a:gd name="connsiteX3" fmla="*/ 937363 w 3789095"/>
              <a:gd name="connsiteY3" fmla="*/ 6502958 h 6633229"/>
              <a:gd name="connsiteX4" fmla="*/ 0 w 3789095"/>
              <a:gd name="connsiteY4" fmla="*/ 4092391 h 6633229"/>
              <a:gd name="connsiteX5" fmla="*/ 0 w 3789095"/>
              <a:gd name="connsiteY5" fmla="*/ 0 h 6633229"/>
              <a:gd name="connsiteX6" fmla="*/ 0 w 3789095"/>
              <a:gd name="connsiteY6" fmla="*/ 0 h 6633229"/>
              <a:gd name="connsiteX0" fmla="*/ 0 w 3730810"/>
              <a:gd name="connsiteY0" fmla="*/ 0 h 6633229"/>
              <a:gd name="connsiteX1" fmla="*/ 2897099 w 3730810"/>
              <a:gd name="connsiteY1" fmla="*/ 0 h 6633229"/>
              <a:gd name="connsiteX2" fmla="*/ 3730810 w 3730810"/>
              <a:gd name="connsiteY2" fmla="*/ 6633229 h 6633229"/>
              <a:gd name="connsiteX3" fmla="*/ 937363 w 3730810"/>
              <a:gd name="connsiteY3" fmla="*/ 6502958 h 6633229"/>
              <a:gd name="connsiteX4" fmla="*/ 0 w 3730810"/>
              <a:gd name="connsiteY4" fmla="*/ 4092391 h 6633229"/>
              <a:gd name="connsiteX5" fmla="*/ 0 w 3730810"/>
              <a:gd name="connsiteY5" fmla="*/ 0 h 6633229"/>
              <a:gd name="connsiteX6" fmla="*/ 0 w 3730810"/>
              <a:gd name="connsiteY6" fmla="*/ 0 h 6633229"/>
              <a:gd name="connsiteX0" fmla="*/ 0 w 2954210"/>
              <a:gd name="connsiteY0" fmla="*/ 0 h 6502958"/>
              <a:gd name="connsiteX1" fmla="*/ 2897099 w 2954210"/>
              <a:gd name="connsiteY1" fmla="*/ 0 h 6502958"/>
              <a:gd name="connsiteX2" fmla="*/ 2954197 w 2954210"/>
              <a:gd name="connsiteY2" fmla="*/ 6457865 h 6502958"/>
              <a:gd name="connsiteX3" fmla="*/ 937363 w 2954210"/>
              <a:gd name="connsiteY3" fmla="*/ 6502958 h 6502958"/>
              <a:gd name="connsiteX4" fmla="*/ 0 w 2954210"/>
              <a:gd name="connsiteY4" fmla="*/ 4092391 h 6502958"/>
              <a:gd name="connsiteX5" fmla="*/ 0 w 2954210"/>
              <a:gd name="connsiteY5" fmla="*/ 0 h 6502958"/>
              <a:gd name="connsiteX6" fmla="*/ 0 w 2954210"/>
              <a:gd name="connsiteY6" fmla="*/ 0 h 6502958"/>
              <a:gd name="connsiteX0" fmla="*/ 0 w 2954210"/>
              <a:gd name="connsiteY0" fmla="*/ 0 h 6502958"/>
              <a:gd name="connsiteX1" fmla="*/ 2897099 w 2954210"/>
              <a:gd name="connsiteY1" fmla="*/ 0 h 6502958"/>
              <a:gd name="connsiteX2" fmla="*/ 2954197 w 2954210"/>
              <a:gd name="connsiteY2" fmla="*/ 6457865 h 6502958"/>
              <a:gd name="connsiteX3" fmla="*/ 937363 w 2954210"/>
              <a:gd name="connsiteY3" fmla="*/ 6502958 h 6502958"/>
              <a:gd name="connsiteX4" fmla="*/ 0 w 2954210"/>
              <a:gd name="connsiteY4" fmla="*/ 4092391 h 6502958"/>
              <a:gd name="connsiteX5" fmla="*/ 0 w 2954210"/>
              <a:gd name="connsiteY5" fmla="*/ 0 h 6502958"/>
              <a:gd name="connsiteX6" fmla="*/ 0 w 2954210"/>
              <a:gd name="connsiteY6" fmla="*/ 0 h 6502958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4"/>
              <a:gd name="connsiteY0" fmla="*/ 0 h 6457865"/>
              <a:gd name="connsiteX1" fmla="*/ 2909625 w 2954214"/>
              <a:gd name="connsiteY1" fmla="*/ 0 h 6457865"/>
              <a:gd name="connsiteX2" fmla="*/ 2954197 w 2954214"/>
              <a:gd name="connsiteY2" fmla="*/ 6457865 h 6457865"/>
              <a:gd name="connsiteX3" fmla="*/ 887259 w 2954214"/>
              <a:gd name="connsiteY3" fmla="*/ 6440328 h 6457865"/>
              <a:gd name="connsiteX4" fmla="*/ 0 w 2954214"/>
              <a:gd name="connsiteY4" fmla="*/ 4092391 h 6457865"/>
              <a:gd name="connsiteX5" fmla="*/ 0 w 2954214"/>
              <a:gd name="connsiteY5" fmla="*/ 0 h 6457865"/>
              <a:gd name="connsiteX6" fmla="*/ 0 w 2954214"/>
              <a:gd name="connsiteY6" fmla="*/ 0 h 6457865"/>
              <a:gd name="connsiteX0" fmla="*/ 0 w 2954242"/>
              <a:gd name="connsiteY0" fmla="*/ 3907 h 6461772"/>
              <a:gd name="connsiteX1" fmla="*/ 2933071 w 2954242"/>
              <a:gd name="connsiteY1" fmla="*/ 0 h 6461772"/>
              <a:gd name="connsiteX2" fmla="*/ 2954197 w 2954242"/>
              <a:gd name="connsiteY2" fmla="*/ 6461772 h 6461772"/>
              <a:gd name="connsiteX3" fmla="*/ 887259 w 2954242"/>
              <a:gd name="connsiteY3" fmla="*/ 6444235 h 6461772"/>
              <a:gd name="connsiteX4" fmla="*/ 0 w 2954242"/>
              <a:gd name="connsiteY4" fmla="*/ 4096298 h 6461772"/>
              <a:gd name="connsiteX5" fmla="*/ 0 w 2954242"/>
              <a:gd name="connsiteY5" fmla="*/ 3907 h 6461772"/>
              <a:gd name="connsiteX6" fmla="*/ 0 w 2954242"/>
              <a:gd name="connsiteY6" fmla="*/ 3907 h 646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54242" h="6461772">
                <a:moveTo>
                  <a:pt x="0" y="3907"/>
                </a:moveTo>
                <a:lnTo>
                  <a:pt x="2933071" y="0"/>
                </a:lnTo>
                <a:cubicBezTo>
                  <a:pt x="2941098" y="15774"/>
                  <a:pt x="2955144" y="6430132"/>
                  <a:pt x="2954197" y="6461772"/>
                </a:cubicBezTo>
                <a:cubicBezTo>
                  <a:pt x="2941612" y="6442148"/>
                  <a:pt x="920338" y="6439735"/>
                  <a:pt x="887259" y="6444235"/>
                </a:cubicBezTo>
                <a:cubicBezTo>
                  <a:pt x="252931" y="5747277"/>
                  <a:pt x="118649" y="5330437"/>
                  <a:pt x="0" y="4096298"/>
                </a:cubicBezTo>
                <a:lnTo>
                  <a:pt x="0" y="3907"/>
                </a:lnTo>
                <a:lnTo>
                  <a:pt x="0" y="390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bild 3">
            <a:extLst>
              <a:ext uri="{FF2B5EF4-FFF2-40B4-BE49-F238E27FC236}">
                <a16:creationId xmlns:a16="http://schemas.microsoft.com/office/drawing/2014/main" id="{BF308462-1899-4B44-85C4-E857B1EA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 rot="549817">
            <a:off x="6792696" y="790836"/>
            <a:ext cx="4279113" cy="4568015"/>
          </a:xfrm>
          <a:prstGeom prst="round2DiagRect">
            <a:avLst>
              <a:gd name="adj1" fmla="val 43413"/>
              <a:gd name="adj2" fmla="val 0"/>
            </a:avLst>
          </a:prstGeom>
          <a:solidFill>
            <a:schemeClr val="tx2">
              <a:alpha val="84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196" y="1720800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25574"/>
            <a:ext cx="5058583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pic>
        <p:nvPicPr>
          <p:cNvPr id="11" name="Bildobjekt 10" descr="Region Kronobergs logotyp i vitt.">
            <a:extLst>
              <a:ext uri="{FF2B5EF4-FFF2-40B4-BE49-F238E27FC236}">
                <a16:creationId xmlns:a16="http://schemas.microsoft.com/office/drawing/2014/main" id="{4C65C9E4-6A18-4E47-AF4A-18AC385A4BE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4" t="11082" r="4760" b="13048"/>
          <a:stretch/>
        </p:blipFill>
        <p:spPr>
          <a:xfrm>
            <a:off x="10293701" y="6013437"/>
            <a:ext cx="1718777" cy="534864"/>
          </a:xfrm>
          <a:prstGeom prst="rect">
            <a:avLst/>
          </a:prstGeom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220B82CF-9F6C-4273-AE3B-D391F3723301}"/>
              </a:ext>
            </a:extLst>
          </p:cNvPr>
          <p:cNvSpPr txBox="1"/>
          <p:nvPr userDrawn="1"/>
        </p:nvSpPr>
        <p:spPr>
          <a:xfrm>
            <a:off x="9328298" y="-1309051"/>
            <a:ext cx="2819400" cy="1200329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sv-SE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Lägg till en bild i bladet:</a:t>
            </a:r>
            <a:br>
              <a:rPr lang="sv-S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Klicka på symbolen –välj foto – infoga. </a:t>
            </a:r>
            <a:br>
              <a:rPr lang="sv-S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Ibland behöver man beskära fotot så att det fyller ut ytan. Ha fotot markerat – klicka på ”bildformat” – beskär – testa med ”anpassa” och ”fyll”.</a:t>
            </a:r>
          </a:p>
        </p:txBody>
      </p:sp>
    </p:spTree>
    <p:extLst>
      <p:ext uri="{BB962C8B-B14F-4D97-AF65-F5344CB8AC3E}">
        <p14:creationId xmlns:p14="http://schemas.microsoft.com/office/powerpoint/2010/main" val="12966895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nittsrubrik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19151" y="2140535"/>
            <a:ext cx="5712278" cy="2387600"/>
          </a:xfrm>
        </p:spPr>
        <p:txBody>
          <a:bodyPr anchor="t" anchorCtr="0"/>
          <a:lstStyle>
            <a:lvl1pPr algn="l">
              <a:defRPr sz="52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68F530B-6E96-46BC-BBCC-51B064E6AC2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9151" y="1442076"/>
            <a:ext cx="5711548" cy="474662"/>
          </a:xfrm>
        </p:spPr>
        <p:txBody>
          <a:bodyPr/>
          <a:lstStyle>
            <a:lvl1pPr marL="0" indent="0" algn="l">
              <a:buNone/>
              <a:defRPr sz="2700" cap="all" baseline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avsnitt</a:t>
            </a:r>
          </a:p>
        </p:txBody>
      </p:sp>
    </p:spTree>
    <p:extLst>
      <p:ext uri="{BB962C8B-B14F-4D97-AF65-F5344CB8AC3E}">
        <p14:creationId xmlns:p14="http://schemas.microsoft.com/office/powerpoint/2010/main" val="2358000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9">
            <a:extLst>
              <a:ext uri="{FF2B5EF4-FFF2-40B4-BE49-F238E27FC236}">
                <a16:creationId xmlns:a16="http://schemas.microsoft.com/office/drawing/2014/main" id="{1709AE4F-DE07-4194-9808-48C512EAA1A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23900" y="823913"/>
            <a:ext cx="2038350" cy="1652587"/>
          </a:xfrm>
          <a:custGeom>
            <a:avLst/>
            <a:gdLst>
              <a:gd name="T0" fmla="*/ 212 w 1284"/>
              <a:gd name="T1" fmla="*/ 1035 h 1041"/>
              <a:gd name="T2" fmla="*/ 250 w 1284"/>
              <a:gd name="T3" fmla="*/ 1037 h 1041"/>
              <a:gd name="T4" fmla="*/ 306 w 1284"/>
              <a:gd name="T5" fmla="*/ 995 h 1041"/>
              <a:gd name="T6" fmla="*/ 432 w 1284"/>
              <a:gd name="T7" fmla="*/ 863 h 1041"/>
              <a:gd name="T8" fmla="*/ 532 w 1284"/>
              <a:gd name="T9" fmla="*/ 697 h 1041"/>
              <a:gd name="T10" fmla="*/ 580 w 1284"/>
              <a:gd name="T11" fmla="*/ 533 h 1041"/>
              <a:gd name="T12" fmla="*/ 592 w 1284"/>
              <a:gd name="T13" fmla="*/ 404 h 1041"/>
              <a:gd name="T14" fmla="*/ 574 w 1284"/>
              <a:gd name="T15" fmla="*/ 254 h 1041"/>
              <a:gd name="T16" fmla="*/ 506 w 1284"/>
              <a:gd name="T17" fmla="*/ 114 h 1041"/>
              <a:gd name="T18" fmla="*/ 408 w 1284"/>
              <a:gd name="T19" fmla="*/ 34 h 1041"/>
              <a:gd name="T20" fmla="*/ 300 w 1284"/>
              <a:gd name="T21" fmla="*/ 2 h 1041"/>
              <a:gd name="T22" fmla="*/ 218 w 1284"/>
              <a:gd name="T23" fmla="*/ 6 h 1041"/>
              <a:gd name="T24" fmla="*/ 118 w 1284"/>
              <a:gd name="T25" fmla="*/ 44 h 1041"/>
              <a:gd name="T26" fmla="*/ 46 w 1284"/>
              <a:gd name="T27" fmla="*/ 112 h 1041"/>
              <a:gd name="T28" fmla="*/ 6 w 1284"/>
              <a:gd name="T29" fmla="*/ 202 h 1041"/>
              <a:gd name="T30" fmla="*/ 2 w 1284"/>
              <a:gd name="T31" fmla="*/ 278 h 1041"/>
              <a:gd name="T32" fmla="*/ 32 w 1284"/>
              <a:gd name="T33" fmla="*/ 370 h 1041"/>
              <a:gd name="T34" fmla="*/ 92 w 1284"/>
              <a:gd name="T35" fmla="*/ 442 h 1041"/>
              <a:gd name="T36" fmla="*/ 178 w 1284"/>
              <a:gd name="T37" fmla="*/ 488 h 1041"/>
              <a:gd name="T38" fmla="*/ 250 w 1284"/>
              <a:gd name="T39" fmla="*/ 498 h 1041"/>
              <a:gd name="T40" fmla="*/ 350 w 1284"/>
              <a:gd name="T41" fmla="*/ 486 h 1041"/>
              <a:gd name="T42" fmla="*/ 386 w 1284"/>
              <a:gd name="T43" fmla="*/ 518 h 1041"/>
              <a:gd name="T44" fmla="*/ 338 w 1284"/>
              <a:gd name="T45" fmla="*/ 669 h 1041"/>
              <a:gd name="T46" fmla="*/ 258 w 1284"/>
              <a:gd name="T47" fmla="*/ 785 h 1041"/>
              <a:gd name="T48" fmla="*/ 144 w 1284"/>
              <a:gd name="T49" fmla="*/ 891 h 1041"/>
              <a:gd name="T50" fmla="*/ 126 w 1284"/>
              <a:gd name="T51" fmla="*/ 915 h 1041"/>
              <a:gd name="T52" fmla="*/ 132 w 1284"/>
              <a:gd name="T53" fmla="*/ 957 h 1041"/>
              <a:gd name="T54" fmla="*/ 884 w 1284"/>
              <a:gd name="T55" fmla="*/ 1019 h 1041"/>
              <a:gd name="T56" fmla="*/ 924 w 1284"/>
              <a:gd name="T57" fmla="*/ 1041 h 1041"/>
              <a:gd name="T58" fmla="*/ 960 w 1284"/>
              <a:gd name="T59" fmla="*/ 1025 h 1041"/>
              <a:gd name="T60" fmla="*/ 1070 w 1284"/>
              <a:gd name="T61" fmla="*/ 925 h 1041"/>
              <a:gd name="T62" fmla="*/ 1178 w 1284"/>
              <a:gd name="T63" fmla="*/ 787 h 1041"/>
              <a:gd name="T64" fmla="*/ 1260 w 1284"/>
              <a:gd name="T65" fmla="*/ 591 h 1041"/>
              <a:gd name="T66" fmla="*/ 1280 w 1284"/>
              <a:gd name="T67" fmla="*/ 470 h 1041"/>
              <a:gd name="T68" fmla="*/ 1282 w 1284"/>
              <a:gd name="T69" fmla="*/ 350 h 1041"/>
              <a:gd name="T70" fmla="*/ 1236 w 1284"/>
              <a:gd name="T71" fmla="*/ 176 h 1041"/>
              <a:gd name="T72" fmla="*/ 1150 w 1284"/>
              <a:gd name="T73" fmla="*/ 68 h 1041"/>
              <a:gd name="T74" fmla="*/ 1046 w 1284"/>
              <a:gd name="T75" fmla="*/ 12 h 1041"/>
              <a:gd name="T76" fmla="*/ 968 w 1284"/>
              <a:gd name="T77" fmla="*/ 0 h 1041"/>
              <a:gd name="T78" fmla="*/ 856 w 1284"/>
              <a:gd name="T79" fmla="*/ 22 h 1041"/>
              <a:gd name="T80" fmla="*/ 770 w 1284"/>
              <a:gd name="T81" fmla="*/ 76 h 1041"/>
              <a:gd name="T82" fmla="*/ 712 w 1284"/>
              <a:gd name="T83" fmla="*/ 154 h 1041"/>
              <a:gd name="T84" fmla="*/ 692 w 1284"/>
              <a:gd name="T85" fmla="*/ 252 h 1041"/>
              <a:gd name="T86" fmla="*/ 704 w 1284"/>
              <a:gd name="T87" fmla="*/ 326 h 1041"/>
              <a:gd name="T88" fmla="*/ 750 w 1284"/>
              <a:gd name="T89" fmla="*/ 410 h 1041"/>
              <a:gd name="T90" fmla="*/ 824 w 1284"/>
              <a:gd name="T91" fmla="*/ 468 h 1041"/>
              <a:gd name="T92" fmla="*/ 918 w 1284"/>
              <a:gd name="T93" fmla="*/ 496 h 1041"/>
              <a:gd name="T94" fmla="*/ 998 w 1284"/>
              <a:gd name="T95" fmla="*/ 494 h 1041"/>
              <a:gd name="T96" fmla="*/ 1082 w 1284"/>
              <a:gd name="T97" fmla="*/ 474 h 1041"/>
              <a:gd name="T98" fmla="*/ 1062 w 1284"/>
              <a:gd name="T99" fmla="*/ 597 h 1041"/>
              <a:gd name="T100" fmla="*/ 992 w 1284"/>
              <a:gd name="T101" fmla="*/ 731 h 1041"/>
              <a:gd name="T102" fmla="*/ 890 w 1284"/>
              <a:gd name="T103" fmla="*/ 847 h 1041"/>
              <a:gd name="T104" fmla="*/ 828 w 1284"/>
              <a:gd name="T105" fmla="*/ 897 h 1041"/>
              <a:gd name="T106" fmla="*/ 816 w 1284"/>
              <a:gd name="T107" fmla="*/ 935 h 1041"/>
              <a:gd name="T108" fmla="*/ 884 w 1284"/>
              <a:gd name="T109" fmla="*/ 1019 h 1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84" h="1041">
                <a:moveTo>
                  <a:pt x="192" y="1019"/>
                </a:moveTo>
                <a:lnTo>
                  <a:pt x="192" y="1019"/>
                </a:lnTo>
                <a:lnTo>
                  <a:pt x="202" y="1029"/>
                </a:lnTo>
                <a:lnTo>
                  <a:pt x="212" y="1035"/>
                </a:lnTo>
                <a:lnTo>
                  <a:pt x="222" y="1039"/>
                </a:lnTo>
                <a:lnTo>
                  <a:pt x="232" y="1041"/>
                </a:lnTo>
                <a:lnTo>
                  <a:pt x="240" y="1039"/>
                </a:lnTo>
                <a:lnTo>
                  <a:pt x="250" y="1037"/>
                </a:lnTo>
                <a:lnTo>
                  <a:pt x="260" y="1031"/>
                </a:lnTo>
                <a:lnTo>
                  <a:pt x="268" y="1025"/>
                </a:lnTo>
                <a:lnTo>
                  <a:pt x="268" y="1025"/>
                </a:lnTo>
                <a:lnTo>
                  <a:pt x="306" y="995"/>
                </a:lnTo>
                <a:lnTo>
                  <a:pt x="352" y="951"/>
                </a:lnTo>
                <a:lnTo>
                  <a:pt x="378" y="925"/>
                </a:lnTo>
                <a:lnTo>
                  <a:pt x="406" y="895"/>
                </a:lnTo>
                <a:lnTo>
                  <a:pt x="432" y="863"/>
                </a:lnTo>
                <a:lnTo>
                  <a:pt x="460" y="827"/>
                </a:lnTo>
                <a:lnTo>
                  <a:pt x="486" y="787"/>
                </a:lnTo>
                <a:lnTo>
                  <a:pt x="510" y="743"/>
                </a:lnTo>
                <a:lnTo>
                  <a:pt x="532" y="697"/>
                </a:lnTo>
                <a:lnTo>
                  <a:pt x="552" y="645"/>
                </a:lnTo>
                <a:lnTo>
                  <a:pt x="568" y="591"/>
                </a:lnTo>
                <a:lnTo>
                  <a:pt x="576" y="561"/>
                </a:lnTo>
                <a:lnTo>
                  <a:pt x="580" y="533"/>
                </a:lnTo>
                <a:lnTo>
                  <a:pt x="586" y="502"/>
                </a:lnTo>
                <a:lnTo>
                  <a:pt x="588" y="470"/>
                </a:lnTo>
                <a:lnTo>
                  <a:pt x="590" y="438"/>
                </a:lnTo>
                <a:lnTo>
                  <a:pt x="592" y="404"/>
                </a:lnTo>
                <a:lnTo>
                  <a:pt x="592" y="404"/>
                </a:lnTo>
                <a:lnTo>
                  <a:pt x="590" y="350"/>
                </a:lnTo>
                <a:lnTo>
                  <a:pt x="584" y="300"/>
                </a:lnTo>
                <a:lnTo>
                  <a:pt x="574" y="254"/>
                </a:lnTo>
                <a:lnTo>
                  <a:pt x="560" y="214"/>
                </a:lnTo>
                <a:lnTo>
                  <a:pt x="544" y="176"/>
                </a:lnTo>
                <a:lnTo>
                  <a:pt x="526" y="144"/>
                </a:lnTo>
                <a:lnTo>
                  <a:pt x="506" y="114"/>
                </a:lnTo>
                <a:lnTo>
                  <a:pt x="482" y="90"/>
                </a:lnTo>
                <a:lnTo>
                  <a:pt x="458" y="68"/>
                </a:lnTo>
                <a:lnTo>
                  <a:pt x="434" y="48"/>
                </a:lnTo>
                <a:lnTo>
                  <a:pt x="408" y="34"/>
                </a:lnTo>
                <a:lnTo>
                  <a:pt x="380" y="22"/>
                </a:lnTo>
                <a:lnTo>
                  <a:pt x="354" y="12"/>
                </a:lnTo>
                <a:lnTo>
                  <a:pt x="326" y="6"/>
                </a:lnTo>
                <a:lnTo>
                  <a:pt x="300" y="2"/>
                </a:lnTo>
                <a:lnTo>
                  <a:pt x="276" y="0"/>
                </a:lnTo>
                <a:lnTo>
                  <a:pt x="276" y="0"/>
                </a:lnTo>
                <a:lnTo>
                  <a:pt x="246" y="2"/>
                </a:lnTo>
                <a:lnTo>
                  <a:pt x="218" y="6"/>
                </a:lnTo>
                <a:lnTo>
                  <a:pt x="190" y="12"/>
                </a:lnTo>
                <a:lnTo>
                  <a:pt x="164" y="22"/>
                </a:lnTo>
                <a:lnTo>
                  <a:pt x="140" y="32"/>
                </a:lnTo>
                <a:lnTo>
                  <a:pt x="118" y="44"/>
                </a:lnTo>
                <a:lnTo>
                  <a:pt x="98" y="58"/>
                </a:lnTo>
                <a:lnTo>
                  <a:pt x="78" y="76"/>
                </a:lnTo>
                <a:lnTo>
                  <a:pt x="60" y="94"/>
                </a:lnTo>
                <a:lnTo>
                  <a:pt x="46" y="112"/>
                </a:lnTo>
                <a:lnTo>
                  <a:pt x="32" y="134"/>
                </a:lnTo>
                <a:lnTo>
                  <a:pt x="20" y="154"/>
                </a:lnTo>
                <a:lnTo>
                  <a:pt x="12" y="178"/>
                </a:lnTo>
                <a:lnTo>
                  <a:pt x="6" y="202"/>
                </a:lnTo>
                <a:lnTo>
                  <a:pt x="2" y="226"/>
                </a:lnTo>
                <a:lnTo>
                  <a:pt x="0" y="252"/>
                </a:lnTo>
                <a:lnTo>
                  <a:pt x="0" y="252"/>
                </a:lnTo>
                <a:lnTo>
                  <a:pt x="2" y="278"/>
                </a:lnTo>
                <a:lnTo>
                  <a:pt x="6" y="302"/>
                </a:lnTo>
                <a:lnTo>
                  <a:pt x="12" y="326"/>
                </a:lnTo>
                <a:lnTo>
                  <a:pt x="20" y="348"/>
                </a:lnTo>
                <a:lnTo>
                  <a:pt x="32" y="370"/>
                </a:lnTo>
                <a:lnTo>
                  <a:pt x="44" y="390"/>
                </a:lnTo>
                <a:lnTo>
                  <a:pt x="58" y="410"/>
                </a:lnTo>
                <a:lnTo>
                  <a:pt x="74" y="426"/>
                </a:lnTo>
                <a:lnTo>
                  <a:pt x="92" y="442"/>
                </a:lnTo>
                <a:lnTo>
                  <a:pt x="112" y="456"/>
                </a:lnTo>
                <a:lnTo>
                  <a:pt x="132" y="468"/>
                </a:lnTo>
                <a:lnTo>
                  <a:pt x="154" y="480"/>
                </a:lnTo>
                <a:lnTo>
                  <a:pt x="178" y="488"/>
                </a:lnTo>
                <a:lnTo>
                  <a:pt x="202" y="494"/>
                </a:lnTo>
                <a:lnTo>
                  <a:pt x="226" y="496"/>
                </a:lnTo>
                <a:lnTo>
                  <a:pt x="250" y="498"/>
                </a:lnTo>
                <a:lnTo>
                  <a:pt x="250" y="498"/>
                </a:lnTo>
                <a:lnTo>
                  <a:pt x="280" y="498"/>
                </a:lnTo>
                <a:lnTo>
                  <a:pt x="306" y="494"/>
                </a:lnTo>
                <a:lnTo>
                  <a:pt x="330" y="490"/>
                </a:lnTo>
                <a:lnTo>
                  <a:pt x="350" y="486"/>
                </a:lnTo>
                <a:lnTo>
                  <a:pt x="380" y="478"/>
                </a:lnTo>
                <a:lnTo>
                  <a:pt x="390" y="474"/>
                </a:lnTo>
                <a:lnTo>
                  <a:pt x="390" y="474"/>
                </a:lnTo>
                <a:lnTo>
                  <a:pt x="386" y="518"/>
                </a:lnTo>
                <a:lnTo>
                  <a:pt x="380" y="557"/>
                </a:lnTo>
                <a:lnTo>
                  <a:pt x="370" y="597"/>
                </a:lnTo>
                <a:lnTo>
                  <a:pt x="356" y="633"/>
                </a:lnTo>
                <a:lnTo>
                  <a:pt x="338" y="669"/>
                </a:lnTo>
                <a:lnTo>
                  <a:pt x="320" y="701"/>
                </a:lnTo>
                <a:lnTo>
                  <a:pt x="300" y="731"/>
                </a:lnTo>
                <a:lnTo>
                  <a:pt x="280" y="759"/>
                </a:lnTo>
                <a:lnTo>
                  <a:pt x="258" y="785"/>
                </a:lnTo>
                <a:lnTo>
                  <a:pt x="238" y="809"/>
                </a:lnTo>
                <a:lnTo>
                  <a:pt x="198" y="847"/>
                </a:lnTo>
                <a:lnTo>
                  <a:pt x="164" y="873"/>
                </a:lnTo>
                <a:lnTo>
                  <a:pt x="144" y="891"/>
                </a:lnTo>
                <a:lnTo>
                  <a:pt x="144" y="891"/>
                </a:lnTo>
                <a:lnTo>
                  <a:pt x="136" y="897"/>
                </a:lnTo>
                <a:lnTo>
                  <a:pt x="130" y="905"/>
                </a:lnTo>
                <a:lnTo>
                  <a:pt x="126" y="915"/>
                </a:lnTo>
                <a:lnTo>
                  <a:pt x="124" y="925"/>
                </a:lnTo>
                <a:lnTo>
                  <a:pt x="124" y="935"/>
                </a:lnTo>
                <a:lnTo>
                  <a:pt x="126" y="945"/>
                </a:lnTo>
                <a:lnTo>
                  <a:pt x="132" y="957"/>
                </a:lnTo>
                <a:lnTo>
                  <a:pt x="140" y="967"/>
                </a:lnTo>
                <a:lnTo>
                  <a:pt x="192" y="1019"/>
                </a:lnTo>
                <a:close/>
                <a:moveTo>
                  <a:pt x="884" y="1019"/>
                </a:moveTo>
                <a:lnTo>
                  <a:pt x="884" y="1019"/>
                </a:lnTo>
                <a:lnTo>
                  <a:pt x="894" y="1029"/>
                </a:lnTo>
                <a:lnTo>
                  <a:pt x="904" y="1035"/>
                </a:lnTo>
                <a:lnTo>
                  <a:pt x="914" y="1039"/>
                </a:lnTo>
                <a:lnTo>
                  <a:pt x="924" y="1041"/>
                </a:lnTo>
                <a:lnTo>
                  <a:pt x="932" y="1039"/>
                </a:lnTo>
                <a:lnTo>
                  <a:pt x="942" y="1037"/>
                </a:lnTo>
                <a:lnTo>
                  <a:pt x="952" y="1031"/>
                </a:lnTo>
                <a:lnTo>
                  <a:pt x="960" y="1025"/>
                </a:lnTo>
                <a:lnTo>
                  <a:pt x="960" y="1025"/>
                </a:lnTo>
                <a:lnTo>
                  <a:pt x="998" y="995"/>
                </a:lnTo>
                <a:lnTo>
                  <a:pt x="1044" y="951"/>
                </a:lnTo>
                <a:lnTo>
                  <a:pt x="1070" y="925"/>
                </a:lnTo>
                <a:lnTo>
                  <a:pt x="1098" y="895"/>
                </a:lnTo>
                <a:lnTo>
                  <a:pt x="1124" y="863"/>
                </a:lnTo>
                <a:lnTo>
                  <a:pt x="1152" y="827"/>
                </a:lnTo>
                <a:lnTo>
                  <a:pt x="1178" y="787"/>
                </a:lnTo>
                <a:lnTo>
                  <a:pt x="1202" y="743"/>
                </a:lnTo>
                <a:lnTo>
                  <a:pt x="1224" y="697"/>
                </a:lnTo>
                <a:lnTo>
                  <a:pt x="1244" y="645"/>
                </a:lnTo>
                <a:lnTo>
                  <a:pt x="1260" y="591"/>
                </a:lnTo>
                <a:lnTo>
                  <a:pt x="1268" y="561"/>
                </a:lnTo>
                <a:lnTo>
                  <a:pt x="1272" y="533"/>
                </a:lnTo>
                <a:lnTo>
                  <a:pt x="1278" y="502"/>
                </a:lnTo>
                <a:lnTo>
                  <a:pt x="1280" y="470"/>
                </a:lnTo>
                <a:lnTo>
                  <a:pt x="1282" y="438"/>
                </a:lnTo>
                <a:lnTo>
                  <a:pt x="1284" y="404"/>
                </a:lnTo>
                <a:lnTo>
                  <a:pt x="1284" y="404"/>
                </a:lnTo>
                <a:lnTo>
                  <a:pt x="1282" y="350"/>
                </a:lnTo>
                <a:lnTo>
                  <a:pt x="1276" y="300"/>
                </a:lnTo>
                <a:lnTo>
                  <a:pt x="1266" y="254"/>
                </a:lnTo>
                <a:lnTo>
                  <a:pt x="1252" y="214"/>
                </a:lnTo>
                <a:lnTo>
                  <a:pt x="1236" y="176"/>
                </a:lnTo>
                <a:lnTo>
                  <a:pt x="1218" y="144"/>
                </a:lnTo>
                <a:lnTo>
                  <a:pt x="1198" y="114"/>
                </a:lnTo>
                <a:lnTo>
                  <a:pt x="1174" y="90"/>
                </a:lnTo>
                <a:lnTo>
                  <a:pt x="1150" y="68"/>
                </a:lnTo>
                <a:lnTo>
                  <a:pt x="1126" y="48"/>
                </a:lnTo>
                <a:lnTo>
                  <a:pt x="1100" y="34"/>
                </a:lnTo>
                <a:lnTo>
                  <a:pt x="1072" y="22"/>
                </a:lnTo>
                <a:lnTo>
                  <a:pt x="1046" y="12"/>
                </a:lnTo>
                <a:lnTo>
                  <a:pt x="1018" y="6"/>
                </a:lnTo>
                <a:lnTo>
                  <a:pt x="992" y="2"/>
                </a:lnTo>
                <a:lnTo>
                  <a:pt x="968" y="0"/>
                </a:lnTo>
                <a:lnTo>
                  <a:pt x="968" y="0"/>
                </a:lnTo>
                <a:lnTo>
                  <a:pt x="938" y="2"/>
                </a:lnTo>
                <a:lnTo>
                  <a:pt x="910" y="6"/>
                </a:lnTo>
                <a:lnTo>
                  <a:pt x="882" y="12"/>
                </a:lnTo>
                <a:lnTo>
                  <a:pt x="856" y="22"/>
                </a:lnTo>
                <a:lnTo>
                  <a:pt x="832" y="32"/>
                </a:lnTo>
                <a:lnTo>
                  <a:pt x="810" y="44"/>
                </a:lnTo>
                <a:lnTo>
                  <a:pt x="788" y="58"/>
                </a:lnTo>
                <a:lnTo>
                  <a:pt x="770" y="76"/>
                </a:lnTo>
                <a:lnTo>
                  <a:pt x="752" y="94"/>
                </a:lnTo>
                <a:lnTo>
                  <a:pt x="738" y="112"/>
                </a:lnTo>
                <a:lnTo>
                  <a:pt x="724" y="134"/>
                </a:lnTo>
                <a:lnTo>
                  <a:pt x="712" y="154"/>
                </a:lnTo>
                <a:lnTo>
                  <a:pt x="704" y="178"/>
                </a:lnTo>
                <a:lnTo>
                  <a:pt x="698" y="202"/>
                </a:lnTo>
                <a:lnTo>
                  <a:pt x="694" y="226"/>
                </a:lnTo>
                <a:lnTo>
                  <a:pt x="692" y="252"/>
                </a:lnTo>
                <a:lnTo>
                  <a:pt x="692" y="252"/>
                </a:lnTo>
                <a:lnTo>
                  <a:pt x="694" y="278"/>
                </a:lnTo>
                <a:lnTo>
                  <a:pt x="698" y="302"/>
                </a:lnTo>
                <a:lnTo>
                  <a:pt x="704" y="326"/>
                </a:lnTo>
                <a:lnTo>
                  <a:pt x="712" y="348"/>
                </a:lnTo>
                <a:lnTo>
                  <a:pt x="724" y="370"/>
                </a:lnTo>
                <a:lnTo>
                  <a:pt x="736" y="390"/>
                </a:lnTo>
                <a:lnTo>
                  <a:pt x="750" y="410"/>
                </a:lnTo>
                <a:lnTo>
                  <a:pt x="766" y="426"/>
                </a:lnTo>
                <a:lnTo>
                  <a:pt x="784" y="442"/>
                </a:lnTo>
                <a:lnTo>
                  <a:pt x="804" y="456"/>
                </a:lnTo>
                <a:lnTo>
                  <a:pt x="824" y="468"/>
                </a:lnTo>
                <a:lnTo>
                  <a:pt x="846" y="480"/>
                </a:lnTo>
                <a:lnTo>
                  <a:pt x="870" y="488"/>
                </a:lnTo>
                <a:lnTo>
                  <a:pt x="894" y="494"/>
                </a:lnTo>
                <a:lnTo>
                  <a:pt x="918" y="496"/>
                </a:lnTo>
                <a:lnTo>
                  <a:pt x="942" y="498"/>
                </a:lnTo>
                <a:lnTo>
                  <a:pt x="942" y="498"/>
                </a:lnTo>
                <a:lnTo>
                  <a:pt x="972" y="498"/>
                </a:lnTo>
                <a:lnTo>
                  <a:pt x="998" y="494"/>
                </a:lnTo>
                <a:lnTo>
                  <a:pt x="1022" y="490"/>
                </a:lnTo>
                <a:lnTo>
                  <a:pt x="1042" y="486"/>
                </a:lnTo>
                <a:lnTo>
                  <a:pt x="1072" y="478"/>
                </a:lnTo>
                <a:lnTo>
                  <a:pt x="1082" y="474"/>
                </a:lnTo>
                <a:lnTo>
                  <a:pt x="1082" y="474"/>
                </a:lnTo>
                <a:lnTo>
                  <a:pt x="1078" y="518"/>
                </a:lnTo>
                <a:lnTo>
                  <a:pt x="1072" y="557"/>
                </a:lnTo>
                <a:lnTo>
                  <a:pt x="1062" y="597"/>
                </a:lnTo>
                <a:lnTo>
                  <a:pt x="1048" y="633"/>
                </a:lnTo>
                <a:lnTo>
                  <a:pt x="1030" y="669"/>
                </a:lnTo>
                <a:lnTo>
                  <a:pt x="1012" y="701"/>
                </a:lnTo>
                <a:lnTo>
                  <a:pt x="992" y="731"/>
                </a:lnTo>
                <a:lnTo>
                  <a:pt x="972" y="759"/>
                </a:lnTo>
                <a:lnTo>
                  <a:pt x="950" y="785"/>
                </a:lnTo>
                <a:lnTo>
                  <a:pt x="928" y="809"/>
                </a:lnTo>
                <a:lnTo>
                  <a:pt x="890" y="847"/>
                </a:lnTo>
                <a:lnTo>
                  <a:pt x="856" y="873"/>
                </a:lnTo>
                <a:lnTo>
                  <a:pt x="834" y="891"/>
                </a:lnTo>
                <a:lnTo>
                  <a:pt x="834" y="891"/>
                </a:lnTo>
                <a:lnTo>
                  <a:pt x="828" y="897"/>
                </a:lnTo>
                <a:lnTo>
                  <a:pt x="822" y="905"/>
                </a:lnTo>
                <a:lnTo>
                  <a:pt x="818" y="915"/>
                </a:lnTo>
                <a:lnTo>
                  <a:pt x="816" y="925"/>
                </a:lnTo>
                <a:lnTo>
                  <a:pt x="816" y="935"/>
                </a:lnTo>
                <a:lnTo>
                  <a:pt x="818" y="945"/>
                </a:lnTo>
                <a:lnTo>
                  <a:pt x="824" y="957"/>
                </a:lnTo>
                <a:lnTo>
                  <a:pt x="832" y="967"/>
                </a:lnTo>
                <a:lnTo>
                  <a:pt x="884" y="1019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2305051" y="1693862"/>
            <a:ext cx="8153400" cy="4113213"/>
          </a:xfrm>
        </p:spPr>
        <p:txBody>
          <a:bodyPr anchor="t" anchorCtr="0"/>
          <a:lstStyle>
            <a:lvl1pPr algn="l">
              <a:lnSpc>
                <a:spcPts val="6800"/>
              </a:lnSpc>
              <a:defRPr sz="5400">
                <a:solidFill>
                  <a:schemeClr val="tx1"/>
                </a:solidFill>
                <a:latin typeface="Brandon Grotesque Bold" panose="020B0803020203060202" pitchFamily="34" charset="0"/>
              </a:defRPr>
            </a:lvl1pPr>
          </a:lstStyle>
          <a:p>
            <a:r>
              <a:rPr lang="sv-SE" dirty="0"/>
              <a:t>citat</a:t>
            </a:r>
          </a:p>
        </p:txBody>
      </p:sp>
    </p:spTree>
    <p:extLst>
      <p:ext uri="{BB962C8B-B14F-4D97-AF65-F5344CB8AC3E}">
        <p14:creationId xmlns:p14="http://schemas.microsoft.com/office/powerpoint/2010/main" val="30085450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&amp; stora siffror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196" y="1719954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6"/>
            <a:ext cx="5058583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22B9DBBF-BB63-4AEC-AC1D-C803A4C8C63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81725" y="1395663"/>
            <a:ext cx="5381080" cy="4411579"/>
          </a:xfrm>
        </p:spPr>
        <p:txBody>
          <a:bodyPr wrap="none">
            <a:normAutofit/>
          </a:bodyPr>
          <a:lstStyle>
            <a:lvl1pPr marL="0" indent="0" algn="ctr">
              <a:lnSpc>
                <a:spcPts val="25000"/>
              </a:lnSpc>
              <a:spcBef>
                <a:spcPts val="0"/>
              </a:spcBef>
              <a:buNone/>
              <a:defRPr sz="22000">
                <a:solidFill>
                  <a:schemeClr val="accent4"/>
                </a:solidFill>
                <a:latin typeface="Brandon Grotesque Black" panose="020B0A03020203060202" pitchFamily="34" charset="0"/>
              </a:defRPr>
            </a:lvl1pPr>
          </a:lstStyle>
          <a:p>
            <a:pPr lvl="0"/>
            <a:r>
              <a:rPr lang="sv-SE" dirty="0"/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3247296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innehål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E2DAA93-7C8C-4D51-93DF-15EE88B4A96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8650" y="1719263"/>
            <a:ext cx="9670382" cy="403985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809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39449483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600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31219660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43935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sbild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C7A09AD-8787-54E2-737F-657992EC1CE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D4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7032055E-18AF-4C39-8C8F-38FE826D2A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552" y="1382567"/>
            <a:ext cx="3238896" cy="4575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455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2 spal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E2DAA93-7C8C-4D51-93DF-15EE88B4A96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8651" y="1719263"/>
            <a:ext cx="4649202" cy="403985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6" name="Platshållare för innehåll 3">
            <a:extLst>
              <a:ext uri="{FF2B5EF4-FFF2-40B4-BE49-F238E27FC236}">
                <a16:creationId xmlns:a16="http://schemas.microsoft.com/office/drawing/2014/main" id="{080DDE41-53B5-421A-9E94-B341E8631D9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633788" y="1719263"/>
            <a:ext cx="4649202" cy="403985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227401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ill väns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E5368555-1434-4513-B4A0-A0D3F34EC88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096000" cy="6882063"/>
          </a:xfrm>
          <a:solidFill>
            <a:schemeClr val="accent6">
              <a:lumMod val="60000"/>
              <a:lumOff val="40000"/>
            </a:schemeClr>
          </a:solidFill>
        </p:spPr>
        <p:txBody>
          <a:bodyPr lIns="252000" tIns="144000" rIns="72000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72796" y="1720800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72794" y="239181"/>
            <a:ext cx="5058583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2292254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ill hög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: diagonala rundade hörn 4">
            <a:extLst>
              <a:ext uri="{FF2B5EF4-FFF2-40B4-BE49-F238E27FC236}">
                <a16:creationId xmlns:a16="http://schemas.microsoft.com/office/drawing/2014/main" id="{E7008C88-C1C1-4F6D-8A76-1E0E454A1DE5}"/>
              </a:ext>
            </a:extLst>
          </p:cNvPr>
          <p:cNvSpPr/>
          <p:nvPr userDrawn="1"/>
        </p:nvSpPr>
        <p:spPr>
          <a:xfrm>
            <a:off x="9271347" y="445079"/>
            <a:ext cx="2954242" cy="6461772"/>
          </a:xfrm>
          <a:custGeom>
            <a:avLst/>
            <a:gdLst>
              <a:gd name="connsiteX0" fmla="*/ 0 w 7476308"/>
              <a:gd name="connsiteY0" fmla="*/ 0 h 7597733"/>
              <a:gd name="connsiteX1" fmla="*/ 3970966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78147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317452 w 7476308"/>
              <a:gd name="connsiteY5" fmla="*/ 6858697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317452 w 7476308"/>
              <a:gd name="connsiteY5" fmla="*/ 6858697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730810 w 7476308"/>
              <a:gd name="connsiteY5" fmla="*/ 6633229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4670477 w 7476308"/>
              <a:gd name="connsiteY4" fmla="*/ 4428648 h 7597733"/>
              <a:gd name="connsiteX5" fmla="*/ 3730810 w 7476308"/>
              <a:gd name="connsiteY5" fmla="*/ 6633229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175325 w 7476308"/>
              <a:gd name="connsiteY4" fmla="*/ 7329676 h 7597733"/>
              <a:gd name="connsiteX5" fmla="*/ 4670477 w 7476308"/>
              <a:gd name="connsiteY5" fmla="*/ 4428648 h 7597733"/>
              <a:gd name="connsiteX6" fmla="*/ 3730810 w 7476308"/>
              <a:gd name="connsiteY6" fmla="*/ 6633229 h 7597733"/>
              <a:gd name="connsiteX7" fmla="*/ 937363 w 7476308"/>
              <a:gd name="connsiteY7" fmla="*/ 6502958 h 7597733"/>
              <a:gd name="connsiteX8" fmla="*/ 0 w 7476308"/>
              <a:gd name="connsiteY8" fmla="*/ 4092391 h 7597733"/>
              <a:gd name="connsiteX9" fmla="*/ 0 w 7476308"/>
              <a:gd name="connsiteY9" fmla="*/ 0 h 7597733"/>
              <a:gd name="connsiteX10" fmla="*/ 0 w 7476308"/>
              <a:gd name="connsiteY10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5384103 w 7476308"/>
              <a:gd name="connsiteY4" fmla="*/ 6164756 h 7597733"/>
              <a:gd name="connsiteX5" fmla="*/ 4670477 w 7476308"/>
              <a:gd name="connsiteY5" fmla="*/ 4428648 h 7597733"/>
              <a:gd name="connsiteX6" fmla="*/ 3730810 w 7476308"/>
              <a:gd name="connsiteY6" fmla="*/ 6633229 h 7597733"/>
              <a:gd name="connsiteX7" fmla="*/ 937363 w 7476308"/>
              <a:gd name="connsiteY7" fmla="*/ 6502958 h 7597733"/>
              <a:gd name="connsiteX8" fmla="*/ 0 w 7476308"/>
              <a:gd name="connsiteY8" fmla="*/ 4092391 h 7597733"/>
              <a:gd name="connsiteX9" fmla="*/ 0 w 7476308"/>
              <a:gd name="connsiteY9" fmla="*/ 0 h 7597733"/>
              <a:gd name="connsiteX10" fmla="*/ 0 w 7476308"/>
              <a:gd name="connsiteY10" fmla="*/ 0 h 7597733"/>
              <a:gd name="connsiteX0" fmla="*/ 0 w 7476308"/>
              <a:gd name="connsiteY0" fmla="*/ 0 h 7603170"/>
              <a:gd name="connsiteX1" fmla="*/ 2897099 w 7476308"/>
              <a:gd name="connsiteY1" fmla="*/ 0 h 7603170"/>
              <a:gd name="connsiteX2" fmla="*/ 7476308 w 7476308"/>
              <a:gd name="connsiteY2" fmla="*/ 3505342 h 7603170"/>
              <a:gd name="connsiteX3" fmla="*/ 7476308 w 7476308"/>
              <a:gd name="connsiteY3" fmla="*/ 7597733 h 7603170"/>
              <a:gd name="connsiteX4" fmla="*/ 4670477 w 7476308"/>
              <a:gd name="connsiteY4" fmla="*/ 4428648 h 7603170"/>
              <a:gd name="connsiteX5" fmla="*/ 3730810 w 7476308"/>
              <a:gd name="connsiteY5" fmla="*/ 6633229 h 7603170"/>
              <a:gd name="connsiteX6" fmla="*/ 937363 w 7476308"/>
              <a:gd name="connsiteY6" fmla="*/ 6502958 h 7603170"/>
              <a:gd name="connsiteX7" fmla="*/ 0 w 7476308"/>
              <a:gd name="connsiteY7" fmla="*/ 4092391 h 7603170"/>
              <a:gd name="connsiteX8" fmla="*/ 0 w 7476308"/>
              <a:gd name="connsiteY8" fmla="*/ 0 h 7603170"/>
              <a:gd name="connsiteX9" fmla="*/ 0 w 7476308"/>
              <a:gd name="connsiteY9" fmla="*/ 0 h 7603170"/>
              <a:gd name="connsiteX0" fmla="*/ 0 w 7476308"/>
              <a:gd name="connsiteY0" fmla="*/ 0 h 6633229"/>
              <a:gd name="connsiteX1" fmla="*/ 2897099 w 7476308"/>
              <a:gd name="connsiteY1" fmla="*/ 0 h 6633229"/>
              <a:gd name="connsiteX2" fmla="*/ 7476308 w 7476308"/>
              <a:gd name="connsiteY2" fmla="*/ 3505342 h 6633229"/>
              <a:gd name="connsiteX3" fmla="*/ 4670477 w 7476308"/>
              <a:gd name="connsiteY3" fmla="*/ 4428648 h 6633229"/>
              <a:gd name="connsiteX4" fmla="*/ 3730810 w 7476308"/>
              <a:gd name="connsiteY4" fmla="*/ 6633229 h 6633229"/>
              <a:gd name="connsiteX5" fmla="*/ 937363 w 7476308"/>
              <a:gd name="connsiteY5" fmla="*/ 6502958 h 6633229"/>
              <a:gd name="connsiteX6" fmla="*/ 0 w 7476308"/>
              <a:gd name="connsiteY6" fmla="*/ 4092391 h 6633229"/>
              <a:gd name="connsiteX7" fmla="*/ 0 w 7476308"/>
              <a:gd name="connsiteY7" fmla="*/ 0 h 6633229"/>
              <a:gd name="connsiteX8" fmla="*/ 0 w 7476308"/>
              <a:gd name="connsiteY8" fmla="*/ 0 h 6633229"/>
              <a:gd name="connsiteX0" fmla="*/ 0 w 4670477"/>
              <a:gd name="connsiteY0" fmla="*/ 0 h 6633229"/>
              <a:gd name="connsiteX1" fmla="*/ 2897099 w 4670477"/>
              <a:gd name="connsiteY1" fmla="*/ 0 h 6633229"/>
              <a:gd name="connsiteX2" fmla="*/ 4670477 w 4670477"/>
              <a:gd name="connsiteY2" fmla="*/ 4428648 h 6633229"/>
              <a:gd name="connsiteX3" fmla="*/ 3730810 w 4670477"/>
              <a:gd name="connsiteY3" fmla="*/ 6633229 h 6633229"/>
              <a:gd name="connsiteX4" fmla="*/ 937363 w 4670477"/>
              <a:gd name="connsiteY4" fmla="*/ 6502958 h 6633229"/>
              <a:gd name="connsiteX5" fmla="*/ 0 w 4670477"/>
              <a:gd name="connsiteY5" fmla="*/ 4092391 h 6633229"/>
              <a:gd name="connsiteX6" fmla="*/ 0 w 4670477"/>
              <a:gd name="connsiteY6" fmla="*/ 0 h 6633229"/>
              <a:gd name="connsiteX7" fmla="*/ 0 w 4670477"/>
              <a:gd name="connsiteY7" fmla="*/ 0 h 6633229"/>
              <a:gd name="connsiteX0" fmla="*/ 0 w 3829368"/>
              <a:gd name="connsiteY0" fmla="*/ 0 h 6633229"/>
              <a:gd name="connsiteX1" fmla="*/ 2897099 w 3829368"/>
              <a:gd name="connsiteY1" fmla="*/ 0 h 6633229"/>
              <a:gd name="connsiteX2" fmla="*/ 3730810 w 3829368"/>
              <a:gd name="connsiteY2" fmla="*/ 6633229 h 6633229"/>
              <a:gd name="connsiteX3" fmla="*/ 937363 w 3829368"/>
              <a:gd name="connsiteY3" fmla="*/ 6502958 h 6633229"/>
              <a:gd name="connsiteX4" fmla="*/ 0 w 3829368"/>
              <a:gd name="connsiteY4" fmla="*/ 4092391 h 6633229"/>
              <a:gd name="connsiteX5" fmla="*/ 0 w 3829368"/>
              <a:gd name="connsiteY5" fmla="*/ 0 h 6633229"/>
              <a:gd name="connsiteX6" fmla="*/ 0 w 3829368"/>
              <a:gd name="connsiteY6" fmla="*/ 0 h 6633229"/>
              <a:gd name="connsiteX0" fmla="*/ 0 w 3789095"/>
              <a:gd name="connsiteY0" fmla="*/ 0 h 6633229"/>
              <a:gd name="connsiteX1" fmla="*/ 2897099 w 3789095"/>
              <a:gd name="connsiteY1" fmla="*/ 0 h 6633229"/>
              <a:gd name="connsiteX2" fmla="*/ 3730810 w 3789095"/>
              <a:gd name="connsiteY2" fmla="*/ 6633229 h 6633229"/>
              <a:gd name="connsiteX3" fmla="*/ 937363 w 3789095"/>
              <a:gd name="connsiteY3" fmla="*/ 6502958 h 6633229"/>
              <a:gd name="connsiteX4" fmla="*/ 0 w 3789095"/>
              <a:gd name="connsiteY4" fmla="*/ 4092391 h 6633229"/>
              <a:gd name="connsiteX5" fmla="*/ 0 w 3789095"/>
              <a:gd name="connsiteY5" fmla="*/ 0 h 6633229"/>
              <a:gd name="connsiteX6" fmla="*/ 0 w 3789095"/>
              <a:gd name="connsiteY6" fmla="*/ 0 h 6633229"/>
              <a:gd name="connsiteX0" fmla="*/ 0 w 3730810"/>
              <a:gd name="connsiteY0" fmla="*/ 0 h 6633229"/>
              <a:gd name="connsiteX1" fmla="*/ 2897099 w 3730810"/>
              <a:gd name="connsiteY1" fmla="*/ 0 h 6633229"/>
              <a:gd name="connsiteX2" fmla="*/ 3730810 w 3730810"/>
              <a:gd name="connsiteY2" fmla="*/ 6633229 h 6633229"/>
              <a:gd name="connsiteX3" fmla="*/ 937363 w 3730810"/>
              <a:gd name="connsiteY3" fmla="*/ 6502958 h 6633229"/>
              <a:gd name="connsiteX4" fmla="*/ 0 w 3730810"/>
              <a:gd name="connsiteY4" fmla="*/ 4092391 h 6633229"/>
              <a:gd name="connsiteX5" fmla="*/ 0 w 3730810"/>
              <a:gd name="connsiteY5" fmla="*/ 0 h 6633229"/>
              <a:gd name="connsiteX6" fmla="*/ 0 w 3730810"/>
              <a:gd name="connsiteY6" fmla="*/ 0 h 6633229"/>
              <a:gd name="connsiteX0" fmla="*/ 0 w 2954210"/>
              <a:gd name="connsiteY0" fmla="*/ 0 h 6502958"/>
              <a:gd name="connsiteX1" fmla="*/ 2897099 w 2954210"/>
              <a:gd name="connsiteY1" fmla="*/ 0 h 6502958"/>
              <a:gd name="connsiteX2" fmla="*/ 2954197 w 2954210"/>
              <a:gd name="connsiteY2" fmla="*/ 6457865 h 6502958"/>
              <a:gd name="connsiteX3" fmla="*/ 937363 w 2954210"/>
              <a:gd name="connsiteY3" fmla="*/ 6502958 h 6502958"/>
              <a:gd name="connsiteX4" fmla="*/ 0 w 2954210"/>
              <a:gd name="connsiteY4" fmla="*/ 4092391 h 6502958"/>
              <a:gd name="connsiteX5" fmla="*/ 0 w 2954210"/>
              <a:gd name="connsiteY5" fmla="*/ 0 h 6502958"/>
              <a:gd name="connsiteX6" fmla="*/ 0 w 2954210"/>
              <a:gd name="connsiteY6" fmla="*/ 0 h 6502958"/>
              <a:gd name="connsiteX0" fmla="*/ 0 w 2954210"/>
              <a:gd name="connsiteY0" fmla="*/ 0 h 6502958"/>
              <a:gd name="connsiteX1" fmla="*/ 2897099 w 2954210"/>
              <a:gd name="connsiteY1" fmla="*/ 0 h 6502958"/>
              <a:gd name="connsiteX2" fmla="*/ 2954197 w 2954210"/>
              <a:gd name="connsiteY2" fmla="*/ 6457865 h 6502958"/>
              <a:gd name="connsiteX3" fmla="*/ 937363 w 2954210"/>
              <a:gd name="connsiteY3" fmla="*/ 6502958 h 6502958"/>
              <a:gd name="connsiteX4" fmla="*/ 0 w 2954210"/>
              <a:gd name="connsiteY4" fmla="*/ 4092391 h 6502958"/>
              <a:gd name="connsiteX5" fmla="*/ 0 w 2954210"/>
              <a:gd name="connsiteY5" fmla="*/ 0 h 6502958"/>
              <a:gd name="connsiteX6" fmla="*/ 0 w 2954210"/>
              <a:gd name="connsiteY6" fmla="*/ 0 h 6502958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4"/>
              <a:gd name="connsiteY0" fmla="*/ 0 h 6457865"/>
              <a:gd name="connsiteX1" fmla="*/ 2909625 w 2954214"/>
              <a:gd name="connsiteY1" fmla="*/ 0 h 6457865"/>
              <a:gd name="connsiteX2" fmla="*/ 2954197 w 2954214"/>
              <a:gd name="connsiteY2" fmla="*/ 6457865 h 6457865"/>
              <a:gd name="connsiteX3" fmla="*/ 887259 w 2954214"/>
              <a:gd name="connsiteY3" fmla="*/ 6440328 h 6457865"/>
              <a:gd name="connsiteX4" fmla="*/ 0 w 2954214"/>
              <a:gd name="connsiteY4" fmla="*/ 4092391 h 6457865"/>
              <a:gd name="connsiteX5" fmla="*/ 0 w 2954214"/>
              <a:gd name="connsiteY5" fmla="*/ 0 h 6457865"/>
              <a:gd name="connsiteX6" fmla="*/ 0 w 2954214"/>
              <a:gd name="connsiteY6" fmla="*/ 0 h 6457865"/>
              <a:gd name="connsiteX0" fmla="*/ 0 w 2954242"/>
              <a:gd name="connsiteY0" fmla="*/ 3907 h 6461772"/>
              <a:gd name="connsiteX1" fmla="*/ 2933071 w 2954242"/>
              <a:gd name="connsiteY1" fmla="*/ 0 h 6461772"/>
              <a:gd name="connsiteX2" fmla="*/ 2954197 w 2954242"/>
              <a:gd name="connsiteY2" fmla="*/ 6461772 h 6461772"/>
              <a:gd name="connsiteX3" fmla="*/ 887259 w 2954242"/>
              <a:gd name="connsiteY3" fmla="*/ 6444235 h 6461772"/>
              <a:gd name="connsiteX4" fmla="*/ 0 w 2954242"/>
              <a:gd name="connsiteY4" fmla="*/ 4096298 h 6461772"/>
              <a:gd name="connsiteX5" fmla="*/ 0 w 2954242"/>
              <a:gd name="connsiteY5" fmla="*/ 3907 h 6461772"/>
              <a:gd name="connsiteX6" fmla="*/ 0 w 2954242"/>
              <a:gd name="connsiteY6" fmla="*/ 3907 h 646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54242" h="6461772">
                <a:moveTo>
                  <a:pt x="0" y="3907"/>
                </a:moveTo>
                <a:lnTo>
                  <a:pt x="2933071" y="0"/>
                </a:lnTo>
                <a:cubicBezTo>
                  <a:pt x="2941098" y="15774"/>
                  <a:pt x="2955144" y="6430132"/>
                  <a:pt x="2954197" y="6461772"/>
                </a:cubicBezTo>
                <a:cubicBezTo>
                  <a:pt x="2941612" y="6442148"/>
                  <a:pt x="920338" y="6439735"/>
                  <a:pt x="887259" y="6444235"/>
                </a:cubicBezTo>
                <a:cubicBezTo>
                  <a:pt x="252931" y="5747277"/>
                  <a:pt x="118649" y="5330437"/>
                  <a:pt x="0" y="4096298"/>
                </a:cubicBezTo>
                <a:lnTo>
                  <a:pt x="0" y="3907"/>
                </a:lnTo>
                <a:lnTo>
                  <a:pt x="0" y="390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bild 3">
            <a:extLst>
              <a:ext uri="{FF2B5EF4-FFF2-40B4-BE49-F238E27FC236}">
                <a16:creationId xmlns:a16="http://schemas.microsoft.com/office/drawing/2014/main" id="{BF308462-1899-4B44-85C4-E857B1EA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 rot="549817">
            <a:off x="6792696" y="790836"/>
            <a:ext cx="4279113" cy="4568015"/>
          </a:xfrm>
          <a:prstGeom prst="round2DiagRect">
            <a:avLst>
              <a:gd name="adj1" fmla="val 43413"/>
              <a:gd name="adj2" fmla="val 0"/>
            </a:avLst>
          </a:prstGeom>
          <a:solidFill>
            <a:schemeClr val="accent4">
              <a:alpha val="84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196" y="1720800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25574"/>
            <a:ext cx="5058583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D035530D-EC0A-4A8F-AB0F-982880DFDF8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4" t="11082" r="4760" b="13048"/>
          <a:stretch/>
        </p:blipFill>
        <p:spPr>
          <a:xfrm>
            <a:off x="10293701" y="6013437"/>
            <a:ext cx="1718777" cy="534864"/>
          </a:xfrm>
          <a:prstGeom prst="rect">
            <a:avLst/>
          </a:prstGeom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82E62618-C8F3-498A-A987-94B31979706D}"/>
              </a:ext>
            </a:extLst>
          </p:cNvPr>
          <p:cNvSpPr txBox="1"/>
          <p:nvPr userDrawn="1"/>
        </p:nvSpPr>
        <p:spPr>
          <a:xfrm>
            <a:off x="9328298" y="-1309051"/>
            <a:ext cx="2819400" cy="1200329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sv-SE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Lägg till en bild i bladet:</a:t>
            </a:r>
            <a:b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Klicka på symbolen –välj foto – infoga. </a:t>
            </a:r>
            <a:b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Ibland behöver man beskära fotot så att det fyller ut ytan. Ha fotot markerat – klicka på ”bildformat” – beskär – testa med ”anpassa” och ”fyll”.</a:t>
            </a:r>
          </a:p>
        </p:txBody>
      </p:sp>
    </p:spTree>
    <p:extLst>
      <p:ext uri="{BB962C8B-B14F-4D97-AF65-F5344CB8AC3E}">
        <p14:creationId xmlns:p14="http://schemas.microsoft.com/office/powerpoint/2010/main" val="1435874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19151" y="2140535"/>
            <a:ext cx="5712278" cy="2387600"/>
          </a:xfrm>
        </p:spPr>
        <p:txBody>
          <a:bodyPr anchor="t" anchorCtr="0"/>
          <a:lstStyle>
            <a:lvl1pPr algn="l">
              <a:defRPr sz="5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68F530B-6E96-46BC-BBCC-51B064E6AC2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9151" y="1442076"/>
            <a:ext cx="5711548" cy="474662"/>
          </a:xfrm>
        </p:spPr>
        <p:txBody>
          <a:bodyPr/>
          <a:lstStyle>
            <a:lvl1pPr marL="0" indent="0" algn="l">
              <a:buNone/>
              <a:defRPr sz="2700" cap="all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avsnitt</a:t>
            </a:r>
          </a:p>
        </p:txBody>
      </p:sp>
    </p:spTree>
    <p:extLst>
      <p:ext uri="{BB962C8B-B14F-4D97-AF65-F5344CB8AC3E}">
        <p14:creationId xmlns:p14="http://schemas.microsoft.com/office/powerpoint/2010/main" val="4080508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9">
            <a:extLst>
              <a:ext uri="{FF2B5EF4-FFF2-40B4-BE49-F238E27FC236}">
                <a16:creationId xmlns:a16="http://schemas.microsoft.com/office/drawing/2014/main" id="{1709AE4F-DE07-4194-9808-48C512EAA1A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23900" y="823913"/>
            <a:ext cx="2038350" cy="1652587"/>
          </a:xfrm>
          <a:custGeom>
            <a:avLst/>
            <a:gdLst>
              <a:gd name="T0" fmla="*/ 212 w 1284"/>
              <a:gd name="T1" fmla="*/ 1035 h 1041"/>
              <a:gd name="T2" fmla="*/ 250 w 1284"/>
              <a:gd name="T3" fmla="*/ 1037 h 1041"/>
              <a:gd name="T4" fmla="*/ 306 w 1284"/>
              <a:gd name="T5" fmla="*/ 995 h 1041"/>
              <a:gd name="T6" fmla="*/ 432 w 1284"/>
              <a:gd name="T7" fmla="*/ 863 h 1041"/>
              <a:gd name="T8" fmla="*/ 532 w 1284"/>
              <a:gd name="T9" fmla="*/ 697 h 1041"/>
              <a:gd name="T10" fmla="*/ 580 w 1284"/>
              <a:gd name="T11" fmla="*/ 533 h 1041"/>
              <a:gd name="T12" fmla="*/ 592 w 1284"/>
              <a:gd name="T13" fmla="*/ 404 h 1041"/>
              <a:gd name="T14" fmla="*/ 574 w 1284"/>
              <a:gd name="T15" fmla="*/ 254 h 1041"/>
              <a:gd name="T16" fmla="*/ 506 w 1284"/>
              <a:gd name="T17" fmla="*/ 114 h 1041"/>
              <a:gd name="T18" fmla="*/ 408 w 1284"/>
              <a:gd name="T19" fmla="*/ 34 h 1041"/>
              <a:gd name="T20" fmla="*/ 300 w 1284"/>
              <a:gd name="T21" fmla="*/ 2 h 1041"/>
              <a:gd name="T22" fmla="*/ 218 w 1284"/>
              <a:gd name="T23" fmla="*/ 6 h 1041"/>
              <a:gd name="T24" fmla="*/ 118 w 1284"/>
              <a:gd name="T25" fmla="*/ 44 h 1041"/>
              <a:gd name="T26" fmla="*/ 46 w 1284"/>
              <a:gd name="T27" fmla="*/ 112 h 1041"/>
              <a:gd name="T28" fmla="*/ 6 w 1284"/>
              <a:gd name="T29" fmla="*/ 202 h 1041"/>
              <a:gd name="T30" fmla="*/ 2 w 1284"/>
              <a:gd name="T31" fmla="*/ 278 h 1041"/>
              <a:gd name="T32" fmla="*/ 32 w 1284"/>
              <a:gd name="T33" fmla="*/ 370 h 1041"/>
              <a:gd name="T34" fmla="*/ 92 w 1284"/>
              <a:gd name="T35" fmla="*/ 442 h 1041"/>
              <a:gd name="T36" fmla="*/ 178 w 1284"/>
              <a:gd name="T37" fmla="*/ 488 h 1041"/>
              <a:gd name="T38" fmla="*/ 250 w 1284"/>
              <a:gd name="T39" fmla="*/ 498 h 1041"/>
              <a:gd name="T40" fmla="*/ 350 w 1284"/>
              <a:gd name="T41" fmla="*/ 486 h 1041"/>
              <a:gd name="T42" fmla="*/ 386 w 1284"/>
              <a:gd name="T43" fmla="*/ 518 h 1041"/>
              <a:gd name="T44" fmla="*/ 338 w 1284"/>
              <a:gd name="T45" fmla="*/ 669 h 1041"/>
              <a:gd name="T46" fmla="*/ 258 w 1284"/>
              <a:gd name="T47" fmla="*/ 785 h 1041"/>
              <a:gd name="T48" fmla="*/ 144 w 1284"/>
              <a:gd name="T49" fmla="*/ 891 h 1041"/>
              <a:gd name="T50" fmla="*/ 126 w 1284"/>
              <a:gd name="T51" fmla="*/ 915 h 1041"/>
              <a:gd name="T52" fmla="*/ 132 w 1284"/>
              <a:gd name="T53" fmla="*/ 957 h 1041"/>
              <a:gd name="T54" fmla="*/ 884 w 1284"/>
              <a:gd name="T55" fmla="*/ 1019 h 1041"/>
              <a:gd name="T56" fmla="*/ 924 w 1284"/>
              <a:gd name="T57" fmla="*/ 1041 h 1041"/>
              <a:gd name="T58" fmla="*/ 960 w 1284"/>
              <a:gd name="T59" fmla="*/ 1025 h 1041"/>
              <a:gd name="T60" fmla="*/ 1070 w 1284"/>
              <a:gd name="T61" fmla="*/ 925 h 1041"/>
              <a:gd name="T62" fmla="*/ 1178 w 1284"/>
              <a:gd name="T63" fmla="*/ 787 h 1041"/>
              <a:gd name="T64" fmla="*/ 1260 w 1284"/>
              <a:gd name="T65" fmla="*/ 591 h 1041"/>
              <a:gd name="T66" fmla="*/ 1280 w 1284"/>
              <a:gd name="T67" fmla="*/ 470 h 1041"/>
              <a:gd name="T68" fmla="*/ 1282 w 1284"/>
              <a:gd name="T69" fmla="*/ 350 h 1041"/>
              <a:gd name="T70" fmla="*/ 1236 w 1284"/>
              <a:gd name="T71" fmla="*/ 176 h 1041"/>
              <a:gd name="T72" fmla="*/ 1150 w 1284"/>
              <a:gd name="T73" fmla="*/ 68 h 1041"/>
              <a:gd name="T74" fmla="*/ 1046 w 1284"/>
              <a:gd name="T75" fmla="*/ 12 h 1041"/>
              <a:gd name="T76" fmla="*/ 968 w 1284"/>
              <a:gd name="T77" fmla="*/ 0 h 1041"/>
              <a:gd name="T78" fmla="*/ 856 w 1284"/>
              <a:gd name="T79" fmla="*/ 22 h 1041"/>
              <a:gd name="T80" fmla="*/ 770 w 1284"/>
              <a:gd name="T81" fmla="*/ 76 h 1041"/>
              <a:gd name="T82" fmla="*/ 712 w 1284"/>
              <a:gd name="T83" fmla="*/ 154 h 1041"/>
              <a:gd name="T84" fmla="*/ 692 w 1284"/>
              <a:gd name="T85" fmla="*/ 252 h 1041"/>
              <a:gd name="T86" fmla="*/ 704 w 1284"/>
              <a:gd name="T87" fmla="*/ 326 h 1041"/>
              <a:gd name="T88" fmla="*/ 750 w 1284"/>
              <a:gd name="T89" fmla="*/ 410 h 1041"/>
              <a:gd name="T90" fmla="*/ 824 w 1284"/>
              <a:gd name="T91" fmla="*/ 468 h 1041"/>
              <a:gd name="T92" fmla="*/ 918 w 1284"/>
              <a:gd name="T93" fmla="*/ 496 h 1041"/>
              <a:gd name="T94" fmla="*/ 998 w 1284"/>
              <a:gd name="T95" fmla="*/ 494 h 1041"/>
              <a:gd name="T96" fmla="*/ 1082 w 1284"/>
              <a:gd name="T97" fmla="*/ 474 h 1041"/>
              <a:gd name="T98" fmla="*/ 1062 w 1284"/>
              <a:gd name="T99" fmla="*/ 597 h 1041"/>
              <a:gd name="T100" fmla="*/ 992 w 1284"/>
              <a:gd name="T101" fmla="*/ 731 h 1041"/>
              <a:gd name="T102" fmla="*/ 890 w 1284"/>
              <a:gd name="T103" fmla="*/ 847 h 1041"/>
              <a:gd name="T104" fmla="*/ 828 w 1284"/>
              <a:gd name="T105" fmla="*/ 897 h 1041"/>
              <a:gd name="T106" fmla="*/ 816 w 1284"/>
              <a:gd name="T107" fmla="*/ 935 h 1041"/>
              <a:gd name="T108" fmla="*/ 884 w 1284"/>
              <a:gd name="T109" fmla="*/ 1019 h 1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84" h="1041">
                <a:moveTo>
                  <a:pt x="192" y="1019"/>
                </a:moveTo>
                <a:lnTo>
                  <a:pt x="192" y="1019"/>
                </a:lnTo>
                <a:lnTo>
                  <a:pt x="202" y="1029"/>
                </a:lnTo>
                <a:lnTo>
                  <a:pt x="212" y="1035"/>
                </a:lnTo>
                <a:lnTo>
                  <a:pt x="222" y="1039"/>
                </a:lnTo>
                <a:lnTo>
                  <a:pt x="232" y="1041"/>
                </a:lnTo>
                <a:lnTo>
                  <a:pt x="240" y="1039"/>
                </a:lnTo>
                <a:lnTo>
                  <a:pt x="250" y="1037"/>
                </a:lnTo>
                <a:lnTo>
                  <a:pt x="260" y="1031"/>
                </a:lnTo>
                <a:lnTo>
                  <a:pt x="268" y="1025"/>
                </a:lnTo>
                <a:lnTo>
                  <a:pt x="268" y="1025"/>
                </a:lnTo>
                <a:lnTo>
                  <a:pt x="306" y="995"/>
                </a:lnTo>
                <a:lnTo>
                  <a:pt x="352" y="951"/>
                </a:lnTo>
                <a:lnTo>
                  <a:pt x="378" y="925"/>
                </a:lnTo>
                <a:lnTo>
                  <a:pt x="406" y="895"/>
                </a:lnTo>
                <a:lnTo>
                  <a:pt x="432" y="863"/>
                </a:lnTo>
                <a:lnTo>
                  <a:pt x="460" y="827"/>
                </a:lnTo>
                <a:lnTo>
                  <a:pt x="486" y="787"/>
                </a:lnTo>
                <a:lnTo>
                  <a:pt x="510" y="743"/>
                </a:lnTo>
                <a:lnTo>
                  <a:pt x="532" y="697"/>
                </a:lnTo>
                <a:lnTo>
                  <a:pt x="552" y="645"/>
                </a:lnTo>
                <a:lnTo>
                  <a:pt x="568" y="591"/>
                </a:lnTo>
                <a:lnTo>
                  <a:pt x="576" y="561"/>
                </a:lnTo>
                <a:lnTo>
                  <a:pt x="580" y="533"/>
                </a:lnTo>
                <a:lnTo>
                  <a:pt x="586" y="502"/>
                </a:lnTo>
                <a:lnTo>
                  <a:pt x="588" y="470"/>
                </a:lnTo>
                <a:lnTo>
                  <a:pt x="590" y="438"/>
                </a:lnTo>
                <a:lnTo>
                  <a:pt x="592" y="404"/>
                </a:lnTo>
                <a:lnTo>
                  <a:pt x="592" y="404"/>
                </a:lnTo>
                <a:lnTo>
                  <a:pt x="590" y="350"/>
                </a:lnTo>
                <a:lnTo>
                  <a:pt x="584" y="300"/>
                </a:lnTo>
                <a:lnTo>
                  <a:pt x="574" y="254"/>
                </a:lnTo>
                <a:lnTo>
                  <a:pt x="560" y="214"/>
                </a:lnTo>
                <a:lnTo>
                  <a:pt x="544" y="176"/>
                </a:lnTo>
                <a:lnTo>
                  <a:pt x="526" y="144"/>
                </a:lnTo>
                <a:lnTo>
                  <a:pt x="506" y="114"/>
                </a:lnTo>
                <a:lnTo>
                  <a:pt x="482" y="90"/>
                </a:lnTo>
                <a:lnTo>
                  <a:pt x="458" y="68"/>
                </a:lnTo>
                <a:lnTo>
                  <a:pt x="434" y="48"/>
                </a:lnTo>
                <a:lnTo>
                  <a:pt x="408" y="34"/>
                </a:lnTo>
                <a:lnTo>
                  <a:pt x="380" y="22"/>
                </a:lnTo>
                <a:lnTo>
                  <a:pt x="354" y="12"/>
                </a:lnTo>
                <a:lnTo>
                  <a:pt x="326" y="6"/>
                </a:lnTo>
                <a:lnTo>
                  <a:pt x="300" y="2"/>
                </a:lnTo>
                <a:lnTo>
                  <a:pt x="276" y="0"/>
                </a:lnTo>
                <a:lnTo>
                  <a:pt x="276" y="0"/>
                </a:lnTo>
                <a:lnTo>
                  <a:pt x="246" y="2"/>
                </a:lnTo>
                <a:lnTo>
                  <a:pt x="218" y="6"/>
                </a:lnTo>
                <a:lnTo>
                  <a:pt x="190" y="12"/>
                </a:lnTo>
                <a:lnTo>
                  <a:pt x="164" y="22"/>
                </a:lnTo>
                <a:lnTo>
                  <a:pt x="140" y="32"/>
                </a:lnTo>
                <a:lnTo>
                  <a:pt x="118" y="44"/>
                </a:lnTo>
                <a:lnTo>
                  <a:pt x="98" y="58"/>
                </a:lnTo>
                <a:lnTo>
                  <a:pt x="78" y="76"/>
                </a:lnTo>
                <a:lnTo>
                  <a:pt x="60" y="94"/>
                </a:lnTo>
                <a:lnTo>
                  <a:pt x="46" y="112"/>
                </a:lnTo>
                <a:lnTo>
                  <a:pt x="32" y="134"/>
                </a:lnTo>
                <a:lnTo>
                  <a:pt x="20" y="154"/>
                </a:lnTo>
                <a:lnTo>
                  <a:pt x="12" y="178"/>
                </a:lnTo>
                <a:lnTo>
                  <a:pt x="6" y="202"/>
                </a:lnTo>
                <a:lnTo>
                  <a:pt x="2" y="226"/>
                </a:lnTo>
                <a:lnTo>
                  <a:pt x="0" y="252"/>
                </a:lnTo>
                <a:lnTo>
                  <a:pt x="0" y="252"/>
                </a:lnTo>
                <a:lnTo>
                  <a:pt x="2" y="278"/>
                </a:lnTo>
                <a:lnTo>
                  <a:pt x="6" y="302"/>
                </a:lnTo>
                <a:lnTo>
                  <a:pt x="12" y="326"/>
                </a:lnTo>
                <a:lnTo>
                  <a:pt x="20" y="348"/>
                </a:lnTo>
                <a:lnTo>
                  <a:pt x="32" y="370"/>
                </a:lnTo>
                <a:lnTo>
                  <a:pt x="44" y="390"/>
                </a:lnTo>
                <a:lnTo>
                  <a:pt x="58" y="410"/>
                </a:lnTo>
                <a:lnTo>
                  <a:pt x="74" y="426"/>
                </a:lnTo>
                <a:lnTo>
                  <a:pt x="92" y="442"/>
                </a:lnTo>
                <a:lnTo>
                  <a:pt x="112" y="456"/>
                </a:lnTo>
                <a:lnTo>
                  <a:pt x="132" y="468"/>
                </a:lnTo>
                <a:lnTo>
                  <a:pt x="154" y="480"/>
                </a:lnTo>
                <a:lnTo>
                  <a:pt x="178" y="488"/>
                </a:lnTo>
                <a:lnTo>
                  <a:pt x="202" y="494"/>
                </a:lnTo>
                <a:lnTo>
                  <a:pt x="226" y="496"/>
                </a:lnTo>
                <a:lnTo>
                  <a:pt x="250" y="498"/>
                </a:lnTo>
                <a:lnTo>
                  <a:pt x="250" y="498"/>
                </a:lnTo>
                <a:lnTo>
                  <a:pt x="280" y="498"/>
                </a:lnTo>
                <a:lnTo>
                  <a:pt x="306" y="494"/>
                </a:lnTo>
                <a:lnTo>
                  <a:pt x="330" y="490"/>
                </a:lnTo>
                <a:lnTo>
                  <a:pt x="350" y="486"/>
                </a:lnTo>
                <a:lnTo>
                  <a:pt x="380" y="478"/>
                </a:lnTo>
                <a:lnTo>
                  <a:pt x="390" y="474"/>
                </a:lnTo>
                <a:lnTo>
                  <a:pt x="390" y="474"/>
                </a:lnTo>
                <a:lnTo>
                  <a:pt x="386" y="518"/>
                </a:lnTo>
                <a:lnTo>
                  <a:pt x="380" y="557"/>
                </a:lnTo>
                <a:lnTo>
                  <a:pt x="370" y="597"/>
                </a:lnTo>
                <a:lnTo>
                  <a:pt x="356" y="633"/>
                </a:lnTo>
                <a:lnTo>
                  <a:pt x="338" y="669"/>
                </a:lnTo>
                <a:lnTo>
                  <a:pt x="320" y="701"/>
                </a:lnTo>
                <a:lnTo>
                  <a:pt x="300" y="731"/>
                </a:lnTo>
                <a:lnTo>
                  <a:pt x="280" y="759"/>
                </a:lnTo>
                <a:lnTo>
                  <a:pt x="258" y="785"/>
                </a:lnTo>
                <a:lnTo>
                  <a:pt x="238" y="809"/>
                </a:lnTo>
                <a:lnTo>
                  <a:pt x="198" y="847"/>
                </a:lnTo>
                <a:lnTo>
                  <a:pt x="164" y="873"/>
                </a:lnTo>
                <a:lnTo>
                  <a:pt x="144" y="891"/>
                </a:lnTo>
                <a:lnTo>
                  <a:pt x="144" y="891"/>
                </a:lnTo>
                <a:lnTo>
                  <a:pt x="136" y="897"/>
                </a:lnTo>
                <a:lnTo>
                  <a:pt x="130" y="905"/>
                </a:lnTo>
                <a:lnTo>
                  <a:pt x="126" y="915"/>
                </a:lnTo>
                <a:lnTo>
                  <a:pt x="124" y="925"/>
                </a:lnTo>
                <a:lnTo>
                  <a:pt x="124" y="935"/>
                </a:lnTo>
                <a:lnTo>
                  <a:pt x="126" y="945"/>
                </a:lnTo>
                <a:lnTo>
                  <a:pt x="132" y="957"/>
                </a:lnTo>
                <a:lnTo>
                  <a:pt x="140" y="967"/>
                </a:lnTo>
                <a:lnTo>
                  <a:pt x="192" y="1019"/>
                </a:lnTo>
                <a:close/>
                <a:moveTo>
                  <a:pt x="884" y="1019"/>
                </a:moveTo>
                <a:lnTo>
                  <a:pt x="884" y="1019"/>
                </a:lnTo>
                <a:lnTo>
                  <a:pt x="894" y="1029"/>
                </a:lnTo>
                <a:lnTo>
                  <a:pt x="904" y="1035"/>
                </a:lnTo>
                <a:lnTo>
                  <a:pt x="914" y="1039"/>
                </a:lnTo>
                <a:lnTo>
                  <a:pt x="924" y="1041"/>
                </a:lnTo>
                <a:lnTo>
                  <a:pt x="932" y="1039"/>
                </a:lnTo>
                <a:lnTo>
                  <a:pt x="942" y="1037"/>
                </a:lnTo>
                <a:lnTo>
                  <a:pt x="952" y="1031"/>
                </a:lnTo>
                <a:lnTo>
                  <a:pt x="960" y="1025"/>
                </a:lnTo>
                <a:lnTo>
                  <a:pt x="960" y="1025"/>
                </a:lnTo>
                <a:lnTo>
                  <a:pt x="998" y="995"/>
                </a:lnTo>
                <a:lnTo>
                  <a:pt x="1044" y="951"/>
                </a:lnTo>
                <a:lnTo>
                  <a:pt x="1070" y="925"/>
                </a:lnTo>
                <a:lnTo>
                  <a:pt x="1098" y="895"/>
                </a:lnTo>
                <a:lnTo>
                  <a:pt x="1124" y="863"/>
                </a:lnTo>
                <a:lnTo>
                  <a:pt x="1152" y="827"/>
                </a:lnTo>
                <a:lnTo>
                  <a:pt x="1178" y="787"/>
                </a:lnTo>
                <a:lnTo>
                  <a:pt x="1202" y="743"/>
                </a:lnTo>
                <a:lnTo>
                  <a:pt x="1224" y="697"/>
                </a:lnTo>
                <a:lnTo>
                  <a:pt x="1244" y="645"/>
                </a:lnTo>
                <a:lnTo>
                  <a:pt x="1260" y="591"/>
                </a:lnTo>
                <a:lnTo>
                  <a:pt x="1268" y="561"/>
                </a:lnTo>
                <a:lnTo>
                  <a:pt x="1272" y="533"/>
                </a:lnTo>
                <a:lnTo>
                  <a:pt x="1278" y="502"/>
                </a:lnTo>
                <a:lnTo>
                  <a:pt x="1280" y="470"/>
                </a:lnTo>
                <a:lnTo>
                  <a:pt x="1282" y="438"/>
                </a:lnTo>
                <a:lnTo>
                  <a:pt x="1284" y="404"/>
                </a:lnTo>
                <a:lnTo>
                  <a:pt x="1284" y="404"/>
                </a:lnTo>
                <a:lnTo>
                  <a:pt x="1282" y="350"/>
                </a:lnTo>
                <a:lnTo>
                  <a:pt x="1276" y="300"/>
                </a:lnTo>
                <a:lnTo>
                  <a:pt x="1266" y="254"/>
                </a:lnTo>
                <a:lnTo>
                  <a:pt x="1252" y="214"/>
                </a:lnTo>
                <a:lnTo>
                  <a:pt x="1236" y="176"/>
                </a:lnTo>
                <a:lnTo>
                  <a:pt x="1218" y="144"/>
                </a:lnTo>
                <a:lnTo>
                  <a:pt x="1198" y="114"/>
                </a:lnTo>
                <a:lnTo>
                  <a:pt x="1174" y="90"/>
                </a:lnTo>
                <a:lnTo>
                  <a:pt x="1150" y="68"/>
                </a:lnTo>
                <a:lnTo>
                  <a:pt x="1126" y="48"/>
                </a:lnTo>
                <a:lnTo>
                  <a:pt x="1100" y="34"/>
                </a:lnTo>
                <a:lnTo>
                  <a:pt x="1072" y="22"/>
                </a:lnTo>
                <a:lnTo>
                  <a:pt x="1046" y="12"/>
                </a:lnTo>
                <a:lnTo>
                  <a:pt x="1018" y="6"/>
                </a:lnTo>
                <a:lnTo>
                  <a:pt x="992" y="2"/>
                </a:lnTo>
                <a:lnTo>
                  <a:pt x="968" y="0"/>
                </a:lnTo>
                <a:lnTo>
                  <a:pt x="968" y="0"/>
                </a:lnTo>
                <a:lnTo>
                  <a:pt x="938" y="2"/>
                </a:lnTo>
                <a:lnTo>
                  <a:pt x="910" y="6"/>
                </a:lnTo>
                <a:lnTo>
                  <a:pt x="882" y="12"/>
                </a:lnTo>
                <a:lnTo>
                  <a:pt x="856" y="22"/>
                </a:lnTo>
                <a:lnTo>
                  <a:pt x="832" y="32"/>
                </a:lnTo>
                <a:lnTo>
                  <a:pt x="810" y="44"/>
                </a:lnTo>
                <a:lnTo>
                  <a:pt x="788" y="58"/>
                </a:lnTo>
                <a:lnTo>
                  <a:pt x="770" y="76"/>
                </a:lnTo>
                <a:lnTo>
                  <a:pt x="752" y="94"/>
                </a:lnTo>
                <a:lnTo>
                  <a:pt x="738" y="112"/>
                </a:lnTo>
                <a:lnTo>
                  <a:pt x="724" y="134"/>
                </a:lnTo>
                <a:lnTo>
                  <a:pt x="712" y="154"/>
                </a:lnTo>
                <a:lnTo>
                  <a:pt x="704" y="178"/>
                </a:lnTo>
                <a:lnTo>
                  <a:pt x="698" y="202"/>
                </a:lnTo>
                <a:lnTo>
                  <a:pt x="694" y="226"/>
                </a:lnTo>
                <a:lnTo>
                  <a:pt x="692" y="252"/>
                </a:lnTo>
                <a:lnTo>
                  <a:pt x="692" y="252"/>
                </a:lnTo>
                <a:lnTo>
                  <a:pt x="694" y="278"/>
                </a:lnTo>
                <a:lnTo>
                  <a:pt x="698" y="302"/>
                </a:lnTo>
                <a:lnTo>
                  <a:pt x="704" y="326"/>
                </a:lnTo>
                <a:lnTo>
                  <a:pt x="712" y="348"/>
                </a:lnTo>
                <a:lnTo>
                  <a:pt x="724" y="370"/>
                </a:lnTo>
                <a:lnTo>
                  <a:pt x="736" y="390"/>
                </a:lnTo>
                <a:lnTo>
                  <a:pt x="750" y="410"/>
                </a:lnTo>
                <a:lnTo>
                  <a:pt x="766" y="426"/>
                </a:lnTo>
                <a:lnTo>
                  <a:pt x="784" y="442"/>
                </a:lnTo>
                <a:lnTo>
                  <a:pt x="804" y="456"/>
                </a:lnTo>
                <a:lnTo>
                  <a:pt x="824" y="468"/>
                </a:lnTo>
                <a:lnTo>
                  <a:pt x="846" y="480"/>
                </a:lnTo>
                <a:lnTo>
                  <a:pt x="870" y="488"/>
                </a:lnTo>
                <a:lnTo>
                  <a:pt x="894" y="494"/>
                </a:lnTo>
                <a:lnTo>
                  <a:pt x="918" y="496"/>
                </a:lnTo>
                <a:lnTo>
                  <a:pt x="942" y="498"/>
                </a:lnTo>
                <a:lnTo>
                  <a:pt x="942" y="498"/>
                </a:lnTo>
                <a:lnTo>
                  <a:pt x="972" y="498"/>
                </a:lnTo>
                <a:lnTo>
                  <a:pt x="998" y="494"/>
                </a:lnTo>
                <a:lnTo>
                  <a:pt x="1022" y="490"/>
                </a:lnTo>
                <a:lnTo>
                  <a:pt x="1042" y="486"/>
                </a:lnTo>
                <a:lnTo>
                  <a:pt x="1072" y="478"/>
                </a:lnTo>
                <a:lnTo>
                  <a:pt x="1082" y="474"/>
                </a:lnTo>
                <a:lnTo>
                  <a:pt x="1082" y="474"/>
                </a:lnTo>
                <a:lnTo>
                  <a:pt x="1078" y="518"/>
                </a:lnTo>
                <a:lnTo>
                  <a:pt x="1072" y="557"/>
                </a:lnTo>
                <a:lnTo>
                  <a:pt x="1062" y="597"/>
                </a:lnTo>
                <a:lnTo>
                  <a:pt x="1048" y="633"/>
                </a:lnTo>
                <a:lnTo>
                  <a:pt x="1030" y="669"/>
                </a:lnTo>
                <a:lnTo>
                  <a:pt x="1012" y="701"/>
                </a:lnTo>
                <a:lnTo>
                  <a:pt x="992" y="731"/>
                </a:lnTo>
                <a:lnTo>
                  <a:pt x="972" y="759"/>
                </a:lnTo>
                <a:lnTo>
                  <a:pt x="950" y="785"/>
                </a:lnTo>
                <a:lnTo>
                  <a:pt x="928" y="809"/>
                </a:lnTo>
                <a:lnTo>
                  <a:pt x="890" y="847"/>
                </a:lnTo>
                <a:lnTo>
                  <a:pt x="856" y="873"/>
                </a:lnTo>
                <a:lnTo>
                  <a:pt x="834" y="891"/>
                </a:lnTo>
                <a:lnTo>
                  <a:pt x="834" y="891"/>
                </a:lnTo>
                <a:lnTo>
                  <a:pt x="828" y="897"/>
                </a:lnTo>
                <a:lnTo>
                  <a:pt x="822" y="905"/>
                </a:lnTo>
                <a:lnTo>
                  <a:pt x="818" y="915"/>
                </a:lnTo>
                <a:lnTo>
                  <a:pt x="816" y="925"/>
                </a:lnTo>
                <a:lnTo>
                  <a:pt x="816" y="935"/>
                </a:lnTo>
                <a:lnTo>
                  <a:pt x="818" y="945"/>
                </a:lnTo>
                <a:lnTo>
                  <a:pt x="824" y="957"/>
                </a:lnTo>
                <a:lnTo>
                  <a:pt x="832" y="967"/>
                </a:lnTo>
                <a:lnTo>
                  <a:pt x="884" y="101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2305051" y="1693862"/>
            <a:ext cx="8153400" cy="4113213"/>
          </a:xfrm>
        </p:spPr>
        <p:txBody>
          <a:bodyPr anchor="t" anchorCtr="0"/>
          <a:lstStyle>
            <a:lvl1pPr algn="l">
              <a:lnSpc>
                <a:spcPts val="6800"/>
              </a:lnSpc>
              <a:defRPr sz="5400">
                <a:solidFill>
                  <a:schemeClr val="tx2"/>
                </a:solidFill>
                <a:latin typeface="Brandon Grotesque Bold" panose="020B0803020203060202" pitchFamily="34" charset="0"/>
              </a:defRPr>
            </a:lvl1pPr>
          </a:lstStyle>
          <a:p>
            <a:r>
              <a:rPr lang="sv-SE" dirty="0"/>
              <a:t>citat</a:t>
            </a:r>
          </a:p>
        </p:txBody>
      </p:sp>
    </p:spTree>
    <p:extLst>
      <p:ext uri="{BB962C8B-B14F-4D97-AF65-F5344CB8AC3E}">
        <p14:creationId xmlns:p14="http://schemas.microsoft.com/office/powerpoint/2010/main" val="3799341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&amp; stora siffro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196" y="1719954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6"/>
            <a:ext cx="5058583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22B9DBBF-BB63-4AEC-AC1D-C803A4C8C63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81725" y="1395663"/>
            <a:ext cx="5381080" cy="4411579"/>
          </a:xfrm>
        </p:spPr>
        <p:txBody>
          <a:bodyPr wrap="none">
            <a:normAutofit/>
          </a:bodyPr>
          <a:lstStyle>
            <a:lvl1pPr marL="0" indent="0" algn="ctr">
              <a:lnSpc>
                <a:spcPts val="25000"/>
              </a:lnSpc>
              <a:spcBef>
                <a:spcPts val="0"/>
              </a:spcBef>
              <a:buNone/>
              <a:defRPr sz="22000">
                <a:solidFill>
                  <a:schemeClr val="accent4"/>
                </a:solidFill>
                <a:latin typeface="Brandon Grotesque Black" panose="020B0A03020203060202" pitchFamily="34" charset="0"/>
              </a:defRPr>
            </a:lvl1pPr>
          </a:lstStyle>
          <a:p>
            <a:pPr lvl="0"/>
            <a:r>
              <a:rPr lang="sv-SE" dirty="0"/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3921244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2928000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6DB6828-10AF-47B4-BF5D-275A16139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194" y="237664"/>
            <a:ext cx="5961600" cy="13255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07BD704-AF7B-4C4D-89DD-734EF63C3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3528" y="1727424"/>
            <a:ext cx="5980612" cy="4015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B3ED49-D6DB-4F2F-81FB-724525E89D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7903" y="6426926"/>
            <a:ext cx="1129937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663AC0A1-BF03-4687-BDDD-A787ED1917E4}" type="datetimeFigureOut">
              <a:rPr lang="sv-SE" smtClean="0"/>
              <a:pPr/>
              <a:t>2025-04-10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75F03B2-91DA-4A48-AB8F-E227C991CB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6926"/>
            <a:ext cx="4114800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8009161-4D9F-4935-A23F-27979DED39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21" y="6426926"/>
            <a:ext cx="509108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DD9FC71-94E5-4C63-83F9-09F1766974D0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4C2CBCBC-1CB2-ED3F-A5C1-498B52CB801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7767" y="6065814"/>
            <a:ext cx="1583106" cy="443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731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82" r:id="rId2"/>
    <p:sldLayoutId id="2147483698" r:id="rId3"/>
    <p:sldLayoutId id="2147483688" r:id="rId4"/>
    <p:sldLayoutId id="2147483684" r:id="rId5"/>
    <p:sldLayoutId id="2147483697" r:id="rId6"/>
    <p:sldLayoutId id="2147483690" r:id="rId7"/>
    <p:sldLayoutId id="2147483686" r:id="rId8"/>
    <p:sldLayoutId id="2147483699" r:id="rId9"/>
    <p:sldLayoutId id="2147483700" r:id="rId10"/>
    <p:sldLayoutId id="214748368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800" kern="1200" cap="all" spc="14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13" indent="-24923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58825" indent="-2476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009650" indent="-2476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290638" indent="-2603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859" userDrawn="1">
          <p15:clr>
            <a:srgbClr val="F26B43"/>
          </p15:clr>
        </p15:guide>
        <p15:guide id="2" orient="horz" pos="1277" userDrawn="1">
          <p15:clr>
            <a:srgbClr val="F26B43"/>
          </p15:clr>
        </p15:guide>
        <p15:guide id="3" orient="horz" pos="365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6DB6828-10AF-47B4-BF5D-275A16139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194" y="237664"/>
            <a:ext cx="5961600" cy="13255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07BD704-AF7B-4C4D-89DD-734EF63C3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3528" y="1727424"/>
            <a:ext cx="5980612" cy="4015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B3ED49-D6DB-4F2F-81FB-724525E89D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7903" y="6426926"/>
            <a:ext cx="1129937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663AC0A1-BF03-4687-BDDD-A787ED1917E4}" type="datetimeFigureOut">
              <a:rPr lang="sv-SE" smtClean="0"/>
              <a:pPr/>
              <a:t>2025-04-10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75F03B2-91DA-4A48-AB8F-E227C991CB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6926"/>
            <a:ext cx="4114800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8009161-4D9F-4935-A23F-27979DED39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284" y="6426926"/>
            <a:ext cx="471753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DD9FC71-94E5-4C63-83F9-09F1766974D0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 descr="Region Kronobergs logotyp i vitt.">
            <a:extLst>
              <a:ext uri="{FF2B5EF4-FFF2-40B4-BE49-F238E27FC236}">
                <a16:creationId xmlns:a16="http://schemas.microsoft.com/office/drawing/2014/main" id="{AF44FD0E-75BD-2148-0264-73CEB5A7A75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4" t="11082" r="4760" b="13048"/>
          <a:stretch/>
        </p:blipFill>
        <p:spPr>
          <a:xfrm>
            <a:off x="10293701" y="6013437"/>
            <a:ext cx="1718777" cy="534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464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800" kern="1200" cap="all" spc="14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13" indent="-24923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58825" indent="-2476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009650" indent="-2476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290638" indent="-2603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859" userDrawn="1">
          <p15:clr>
            <a:srgbClr val="F26B43"/>
          </p15:clr>
        </p15:guide>
        <p15:guide id="2" orient="horz" pos="1277" userDrawn="1">
          <p15:clr>
            <a:srgbClr val="F26B43"/>
          </p15:clr>
        </p15:guide>
        <p15:guide id="3" orient="horz" pos="365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gionkronoberg.se/vardgivare/vardadministration/E-tjanster/1177-vardguiden/arendetyper/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gionkronoberg.se/vardgivare/vardadministration/E-tjanster/1177-vardguiden/arendetyper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1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gionkronoberg.se/vardgivare/vardadministration/patientinformation/#tab-8445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1177.se/Kronoberg/om-1177/nar-du-loggar-in-pa-1177.se/det-har-kan-du-gora-nar-du-loggat-in/las-din-journal/las-din-journal-via-nate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gionkronoberg.se/contentassets/31510c6320534c60afbd241df42a8288/vad-visar-region-kronoberg-i-e-tjansten-journalen-2.7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>
            <a:extLst>
              <a:ext uri="{FF2B5EF4-FFF2-40B4-BE49-F238E27FC236}">
                <a16:creationId xmlns:a16="http://schemas.microsoft.com/office/drawing/2014/main" id="{0EDBF9F0-A56C-4B6E-A94E-36FCF10500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9149" y="1169988"/>
            <a:ext cx="7660615" cy="2387600"/>
          </a:xfrm>
        </p:spPr>
        <p:txBody>
          <a:bodyPr/>
          <a:lstStyle/>
          <a:p>
            <a:r>
              <a:rPr lang="sv-SE" dirty="0"/>
              <a:t>Införandestöd</a:t>
            </a:r>
          </a:p>
        </p:txBody>
      </p:sp>
      <p:sp>
        <p:nvSpPr>
          <p:cNvPr id="9" name="Underrubrik 8">
            <a:extLst>
              <a:ext uri="{FF2B5EF4-FFF2-40B4-BE49-F238E27FC236}">
                <a16:creationId xmlns:a16="http://schemas.microsoft.com/office/drawing/2014/main" id="{F0F38801-237C-446E-8EA0-B29743EE1F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9149" y="4238748"/>
            <a:ext cx="8314217" cy="1001468"/>
          </a:xfrm>
        </p:spPr>
        <p:txBody>
          <a:bodyPr>
            <a:normAutofit/>
          </a:bodyPr>
          <a:lstStyle/>
          <a:p>
            <a:r>
              <a:rPr lang="sv-SE" dirty="0"/>
              <a:t>Vårdrelaterad information från vårdpersonal till patient</a:t>
            </a:r>
          </a:p>
        </p:txBody>
      </p:sp>
    </p:spTree>
    <p:extLst>
      <p:ext uri="{BB962C8B-B14F-4D97-AF65-F5344CB8AC3E}">
        <p14:creationId xmlns:p14="http://schemas.microsoft.com/office/powerpoint/2010/main" val="2890521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E9AFA568-07D3-4B36-8346-77AC901E52FA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v-SE" dirty="0"/>
              <a:t>Det finns en fras (kortkommando) som kan användas som tillägg i brev</a:t>
            </a:r>
          </a:p>
          <a:p>
            <a:r>
              <a:rPr lang="sv-SE" dirty="0"/>
              <a:t>Frasen: </a:t>
            </a:r>
            <a:r>
              <a:rPr lang="sv-SE" dirty="0" err="1"/>
              <a:t>digkom</a:t>
            </a:r>
            <a:r>
              <a:rPr lang="sv-SE" dirty="0"/>
              <a:t> ger texten:</a:t>
            </a:r>
            <a:br>
              <a:rPr lang="sv-SE" dirty="0"/>
            </a:br>
            <a:br>
              <a:rPr lang="sv-SE" dirty="0"/>
            </a:br>
            <a:r>
              <a:rPr lang="sv-SE" b="1" i="1" dirty="0"/>
              <a:t>Var digital med oss - logga in och läs din journal på 1177.se</a:t>
            </a:r>
            <a:endParaRPr lang="sv-SE" i="1" dirty="0"/>
          </a:p>
          <a:p>
            <a:pPr marL="265113" lvl="1" indent="0">
              <a:buNone/>
            </a:pPr>
            <a:r>
              <a:rPr lang="sv-SE" i="1" dirty="0"/>
              <a:t>Region Kronoberg arbetar för att minska pappersutskick. I 1177 journal kan du bland annat se anteckningar, ordinationer och provsvar. </a:t>
            </a:r>
            <a:br>
              <a:rPr lang="sv-SE" i="1" dirty="0"/>
            </a:br>
            <a:br>
              <a:rPr lang="sv-SE" i="1" dirty="0"/>
            </a:br>
            <a:r>
              <a:rPr lang="sv-SE" sz="1900" i="1" dirty="0"/>
              <a:t>Ibland behöver vi nå dig, se därför till att dina kontaktuppgifter på 1177.se är uppdaterade och att du godkänt avisering och delning. </a:t>
            </a:r>
          </a:p>
          <a:p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9212E862-4984-4B29-8D9E-0A0C7CED3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fras för information om det nya arbetssättet</a:t>
            </a:r>
          </a:p>
        </p:txBody>
      </p:sp>
    </p:spTree>
    <p:extLst>
      <p:ext uri="{BB962C8B-B14F-4D97-AF65-F5344CB8AC3E}">
        <p14:creationId xmlns:p14="http://schemas.microsoft.com/office/powerpoint/2010/main" val="974386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A9BCAE7A-890F-4C57-8FA2-444E823D6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1177 personalverktyg</a:t>
            </a:r>
          </a:p>
        </p:txBody>
      </p:sp>
      <p:pic>
        <p:nvPicPr>
          <p:cNvPr id="4" name="Platshållare för innehåll 10">
            <a:extLst>
              <a:ext uri="{FF2B5EF4-FFF2-40B4-BE49-F238E27FC236}">
                <a16:creationId xmlns:a16="http://schemas.microsoft.com/office/drawing/2014/main" id="{FEDCE0BA-9F2D-4D45-8A14-EB883FD74B98}"/>
              </a:ext>
            </a:extLst>
          </p:cNvPr>
          <p:cNvPicPr>
            <a:picLocks noGrp="1" noChangeAspect="1"/>
          </p:cNvPicPr>
          <p:nvPr>
            <p:ph sz="quarter" idx="11"/>
          </p:nvPr>
        </p:nvPicPr>
        <p:blipFill rotWithShape="1">
          <a:blip r:embed="rId2"/>
          <a:srcRect l="2154" t="2960"/>
          <a:stretch/>
        </p:blipFill>
        <p:spPr>
          <a:xfrm>
            <a:off x="793630" y="2227366"/>
            <a:ext cx="3743863" cy="2599117"/>
          </a:xfrm>
          <a:prstGeom prst="rect">
            <a:avLst/>
          </a:prstGeom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6E261B7A-093A-4A71-AD7E-90E1D6DB8728}"/>
              </a:ext>
            </a:extLst>
          </p:cNvPr>
          <p:cNvSpPr/>
          <p:nvPr/>
        </p:nvSpPr>
        <p:spPr>
          <a:xfrm>
            <a:off x="4763664" y="2227366"/>
            <a:ext cx="578168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1177 Personalverktyg kan nås via Cosmic -</a:t>
            </a:r>
            <a:br>
              <a:rPr lang="sv-SE" dirty="0"/>
            </a:br>
            <a:r>
              <a:rPr lang="sv-SE" dirty="0"/>
              <a:t>under Meny, Externa applikationer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Markera och klicka på stjärnan för att lägga till som genväg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Behörigheter hanteras av lokal administratör på enheten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Inloggning sker med SITHS-kort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Kontakta VIS-supporten vid behov av mer information eller utbildning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471BC21B-2395-4E67-AB64-5F9584D22EED}"/>
              </a:ext>
            </a:extLst>
          </p:cNvPr>
          <p:cNvSpPr txBox="1"/>
          <p:nvPr/>
        </p:nvSpPr>
        <p:spPr>
          <a:xfrm>
            <a:off x="793630" y="5366687"/>
            <a:ext cx="8264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Läs mer här: </a:t>
            </a:r>
            <a:r>
              <a:rPr lang="sv-SE" dirty="0">
                <a:hlinkClick r:id="rId3"/>
              </a:rPr>
              <a:t>Vårdgivarwebben - 1177 Personalverktyg (regionkronoberg.se)</a:t>
            </a: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90652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FA4D9FFF-1D84-471C-BFBA-F1ECB750A1D4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9194" y="2051772"/>
            <a:ext cx="10778104" cy="4039853"/>
          </a:xfrm>
        </p:spPr>
        <p:txBody>
          <a:bodyPr>
            <a:normAutofit/>
          </a:bodyPr>
          <a:lstStyle/>
          <a:p>
            <a:r>
              <a:rPr lang="sv-SE" dirty="0"/>
              <a:t>Vården kan starta en kommunikation med patienten via mallar i 1177 personalverktyg. Det ger en möjlighet att snabbt och säkert informera och eller ställa frågor.</a:t>
            </a:r>
            <a:br>
              <a:rPr lang="sv-SE" dirty="0"/>
            </a:br>
            <a:endParaRPr lang="sv-SE" dirty="0"/>
          </a:p>
          <a:p>
            <a:r>
              <a:rPr lang="sv-SE" dirty="0"/>
              <a:t>Det finns färdiga regionövergripande mallar och nya kan beställas hos VIS-supporten.</a:t>
            </a:r>
            <a:br>
              <a:rPr lang="sv-SE" dirty="0"/>
            </a:br>
            <a:endParaRPr lang="sv-SE" dirty="0"/>
          </a:p>
          <a:p>
            <a:r>
              <a:rPr lang="sv-SE" dirty="0"/>
              <a:t>Status på ärenden kan följas under ”Alla ärenden”, om avslutat inkluderas i filtrering.</a:t>
            </a:r>
            <a:br>
              <a:rPr lang="sv-SE" dirty="0"/>
            </a:br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FA906709-80C3-4E0B-94BB-F898F182B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Skicka meddelande via 1177</a:t>
            </a:r>
          </a:p>
        </p:txBody>
      </p:sp>
    </p:spTree>
    <p:extLst>
      <p:ext uri="{BB962C8B-B14F-4D97-AF65-F5344CB8AC3E}">
        <p14:creationId xmlns:p14="http://schemas.microsoft.com/office/powerpoint/2010/main" val="1485123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latshållare för innehåll 9">
            <a:extLst>
              <a:ext uri="{FF2B5EF4-FFF2-40B4-BE49-F238E27FC236}">
                <a16:creationId xmlns:a16="http://schemas.microsoft.com/office/drawing/2014/main" id="{6AED94B7-1DA1-4F7E-94AE-7C03995CC488}"/>
              </a:ext>
            </a:extLst>
          </p:cNvPr>
          <p:cNvPicPr>
            <a:picLocks noGrp="1" noChangeAspect="1"/>
          </p:cNvPicPr>
          <p:nvPr>
            <p:ph sz="quarter" idx="4294967295"/>
          </p:nvPr>
        </p:nvPicPr>
        <p:blipFill>
          <a:blip r:embed="rId2"/>
          <a:stretch>
            <a:fillRect/>
          </a:stretch>
        </p:blipFill>
        <p:spPr>
          <a:xfrm>
            <a:off x="1899544" y="3567113"/>
            <a:ext cx="4314825" cy="226853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01F5D11A-2660-4E62-B008-23E1382223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744" y="609206"/>
            <a:ext cx="8802328" cy="2819794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4B6FC28F-FD78-4FE2-9408-F55A9CA35A2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4683" r="37214"/>
          <a:stretch/>
        </p:blipFill>
        <p:spPr>
          <a:xfrm>
            <a:off x="4471771" y="5276034"/>
            <a:ext cx="3064551" cy="128115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textruta 10">
            <a:extLst>
              <a:ext uri="{FF2B5EF4-FFF2-40B4-BE49-F238E27FC236}">
                <a16:creationId xmlns:a16="http://schemas.microsoft.com/office/drawing/2014/main" id="{7DF7D6F4-8CF3-44FF-9F19-FD34EC51E71A}"/>
              </a:ext>
            </a:extLst>
          </p:cNvPr>
          <p:cNvSpPr txBox="1"/>
          <p:nvPr/>
        </p:nvSpPr>
        <p:spPr>
          <a:xfrm>
            <a:off x="7536322" y="3882965"/>
            <a:ext cx="394792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Klicka på Skicka ärende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Välj mall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Klicka på Gå vidare</a:t>
            </a:r>
            <a:br>
              <a:rPr lang="sv-SE" sz="1400" dirty="0"/>
            </a:br>
            <a:br>
              <a:rPr lang="sv-SE" sz="1400" dirty="0"/>
            </a:br>
            <a:endParaRPr lang="sv-SE" sz="1400" dirty="0"/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DA96702A-5A7C-4A99-B4E0-BF6F4B08689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87983" y="6029688"/>
            <a:ext cx="1057423" cy="438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837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D5C2A8A5-3C0A-4CBF-BB92-FA9469DF04EF}"/>
              </a:ext>
            </a:extLst>
          </p:cNvPr>
          <p:cNvSpPr/>
          <p:nvPr/>
        </p:nvSpPr>
        <p:spPr>
          <a:xfrm>
            <a:off x="7950027" y="463138"/>
            <a:ext cx="311516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Skriv in personnummer på den eller de du vill skicka till</a:t>
            </a:r>
            <a:br>
              <a:rPr lang="sv-SE" dirty="0"/>
            </a:b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Klicka på Lägg till</a:t>
            </a: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Klicka på Nästa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F9D307EA-3A2D-4B46-BF4E-D108D9545C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470" y="373113"/>
            <a:ext cx="7372576" cy="4863905"/>
          </a:xfrm>
          <a:prstGeom prst="rect">
            <a:avLst/>
          </a:prstGeom>
        </p:spPr>
      </p:pic>
      <p:sp>
        <p:nvSpPr>
          <p:cNvPr id="8" name="Ellips 7">
            <a:extLst>
              <a:ext uri="{FF2B5EF4-FFF2-40B4-BE49-F238E27FC236}">
                <a16:creationId xmlns:a16="http://schemas.microsoft.com/office/drawing/2014/main" id="{51BA8E4A-1644-4B6C-B2E1-33B433154A1C}"/>
              </a:ext>
            </a:extLst>
          </p:cNvPr>
          <p:cNvSpPr/>
          <p:nvPr/>
        </p:nvSpPr>
        <p:spPr>
          <a:xfrm>
            <a:off x="6817898" y="4819402"/>
            <a:ext cx="843148" cy="593766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70140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0D857089-C45B-4FB3-A84E-C936B5F827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868" y="238025"/>
            <a:ext cx="5511728" cy="5046494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1A3B50EF-102B-4C70-AFBC-9766349192C3}"/>
              </a:ext>
            </a:extLst>
          </p:cNvPr>
          <p:cNvSpPr/>
          <p:nvPr/>
        </p:nvSpPr>
        <p:spPr>
          <a:xfrm>
            <a:off x="7129220" y="515034"/>
            <a:ext cx="437052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Standardtexten som finns i mallen visas.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Klicka på plustecknet för att få ner texten.</a:t>
            </a:r>
            <a:br>
              <a:rPr lang="sv-SE" dirty="0"/>
            </a:b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Texten som visas i fältet ”Meddelande till mottagarna” är det som kommer skickas till patienten.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Komplettera texten vid behov.</a:t>
            </a:r>
            <a:br>
              <a:rPr lang="sv-SE" dirty="0"/>
            </a:b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Klicka på Skicka</a:t>
            </a:r>
            <a:br>
              <a:rPr lang="sv-SE" dirty="0"/>
            </a:br>
            <a:br>
              <a:rPr lang="sv-SE" dirty="0"/>
            </a:br>
            <a:br>
              <a:rPr lang="sv-SE" dirty="0"/>
            </a:b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Signaturen kan ändras, genom att klicka på ditt namn i det mörkblå fältet på startsidan öppnas inställningarna.</a:t>
            </a:r>
          </a:p>
        </p:txBody>
      </p:sp>
      <p:sp>
        <p:nvSpPr>
          <p:cNvPr id="4" name="Ellips 3">
            <a:extLst>
              <a:ext uri="{FF2B5EF4-FFF2-40B4-BE49-F238E27FC236}">
                <a16:creationId xmlns:a16="http://schemas.microsoft.com/office/drawing/2014/main" id="{53634E52-7AB9-4B24-B746-EBD536F622FC}"/>
              </a:ext>
            </a:extLst>
          </p:cNvPr>
          <p:cNvSpPr/>
          <p:nvPr/>
        </p:nvSpPr>
        <p:spPr>
          <a:xfrm>
            <a:off x="284572" y="1009403"/>
            <a:ext cx="407686" cy="27313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C5337E80-D520-4B18-B8B8-6EB7D30305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5334" y="4507989"/>
            <a:ext cx="5683886" cy="1616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9939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B273BE-74F5-429C-9F5A-51B4C358E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Bifoga fil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0B730A6-E4A8-4EDA-90D1-69062D0F3648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v-SE" dirty="0"/>
              <a:t>Det är möjligt att bifoga filer via 1177</a:t>
            </a:r>
          </a:p>
          <a:p>
            <a:r>
              <a:rPr lang="sv-SE" dirty="0"/>
              <a:t>Dokumentet behöver först sparas ner lokalt på datorn. En delad mapp med begränsad tillgänglighet kan beställas hos IT-supporten. Dokumentet ska tas bort från mappen så fort det är skickat till patienten.</a:t>
            </a:r>
          </a:p>
          <a:p>
            <a:r>
              <a:rPr lang="sv-SE" dirty="0"/>
              <a:t>Det finns en mall som heter Begärt intyg som kan användas om det gäller intyg av olika slag.</a:t>
            </a:r>
          </a:p>
          <a:p>
            <a:endParaRPr lang="sv-SE" dirty="0"/>
          </a:p>
          <a:p>
            <a:r>
              <a:rPr lang="sv-SE" dirty="0"/>
              <a:t>Läs mer här: </a:t>
            </a:r>
            <a:r>
              <a:rPr lang="sv-SE" dirty="0">
                <a:hlinkClick r:id="rId2"/>
              </a:rPr>
              <a:t>Vårdgivarwebben - 1177 Personalverktyg (regionkronoberg.se)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88331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CE27B00D-8B21-4579-B0C3-F84DE9EF0F1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293749" y="3789336"/>
            <a:ext cx="1100380" cy="1969780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132CA421-AFC5-4972-9BA7-49FA63461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194" y="230157"/>
            <a:ext cx="9669809" cy="792731"/>
          </a:xfrm>
        </p:spPr>
        <p:txBody>
          <a:bodyPr/>
          <a:lstStyle/>
          <a:p>
            <a:r>
              <a:rPr lang="sv-SE" dirty="0"/>
              <a:t>Informationsmaterial </a:t>
            </a:r>
          </a:p>
        </p:txBody>
      </p:sp>
      <p:graphicFrame>
        <p:nvGraphicFramePr>
          <p:cNvPr id="6" name="Objekt 5">
            <a:extLst>
              <a:ext uri="{FF2B5EF4-FFF2-40B4-BE49-F238E27FC236}">
                <a16:creationId xmlns:a16="http://schemas.microsoft.com/office/drawing/2014/main" id="{2986AA8B-D6D7-4951-9EE2-9107A88217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6268781"/>
              </p:ext>
            </p:extLst>
          </p:nvPr>
        </p:nvGraphicFramePr>
        <p:xfrm>
          <a:off x="1659835" y="1192983"/>
          <a:ext cx="3592005" cy="50886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" name="Acrobat Document" r:id="rId3" imgW="4000283" imgH="5667239" progId="Acrobat.Document.DC">
                  <p:embed/>
                </p:oleObj>
              </mc:Choice>
              <mc:Fallback>
                <p:oleObj name="Acrobat Document" r:id="rId3" imgW="4000283" imgH="5667239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59835" y="1192983"/>
                        <a:ext cx="3592005" cy="50886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4531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2577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8DC2B19A-C8DA-4D56-A42B-0396FECB9C4A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sv-SE" dirty="0"/>
              <a:t>Vården ställer om för att bli mer digital.</a:t>
            </a:r>
          </a:p>
          <a:p>
            <a:r>
              <a:rPr lang="sv-SE" dirty="0"/>
              <a:t>Region Kronoberg inför ett nytt arbetssätt som är mer effektivt för personalen, minskar kostnaderna för regionen och minskar miljöpåverkan genom att minska antalet skickade pappersbrev.</a:t>
            </a:r>
          </a:p>
          <a:p>
            <a:r>
              <a:rPr lang="sv-SE" dirty="0"/>
              <a:t>Informationen sker snabbt och säkert via 1177.</a:t>
            </a:r>
            <a:br>
              <a:rPr lang="sv-SE" dirty="0"/>
            </a:br>
            <a:endParaRPr lang="sv-SE" dirty="0"/>
          </a:p>
          <a:p>
            <a:r>
              <a:rPr lang="sv-SE" dirty="0"/>
              <a:t>Samlat användarstöd </a:t>
            </a:r>
            <a:br>
              <a:rPr lang="sv-SE"/>
            </a:br>
            <a:r>
              <a:rPr lang="sv-SE">
                <a:hlinkClick r:id="rId2"/>
              </a:rPr>
              <a:t>Vårdgivarwebben - Patientinformation</a:t>
            </a:r>
            <a:br>
              <a:rPr lang="sv-SE" dirty="0"/>
            </a:br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731AA454-2E28-47ED-887F-628006E50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bakgrund</a:t>
            </a:r>
          </a:p>
        </p:txBody>
      </p:sp>
    </p:spTree>
    <p:extLst>
      <p:ext uri="{BB962C8B-B14F-4D97-AF65-F5344CB8AC3E}">
        <p14:creationId xmlns:p14="http://schemas.microsoft.com/office/powerpoint/2010/main" val="621797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D9F2F49F-9E23-4759-9637-C7E291500BC4}"/>
              </a:ext>
            </a:extLst>
          </p:cNvPr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2692440802"/>
              </p:ext>
            </p:extLst>
          </p:nvPr>
        </p:nvGraphicFramePr>
        <p:xfrm>
          <a:off x="628650" y="1719263"/>
          <a:ext cx="1057579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9497">
                  <a:extLst>
                    <a:ext uri="{9D8B030D-6E8A-4147-A177-3AD203B41FA5}">
                      <a16:colId xmlns:a16="http://schemas.microsoft.com/office/drawing/2014/main" val="2689273256"/>
                    </a:ext>
                  </a:extLst>
                </a:gridCol>
                <a:gridCol w="5316301">
                  <a:extLst>
                    <a:ext uri="{9D8B030D-6E8A-4147-A177-3AD203B41FA5}">
                      <a16:colId xmlns:a16="http://schemas.microsoft.com/office/drawing/2014/main" val="1765548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Tillvägagångssätt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Kostnad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3649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Information i journalen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Gratis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6199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Avisering i 1177 inkorg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 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3883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Pappersbrev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Porto 13 kr (plus arbetskostnad och material)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013786"/>
                  </a:ext>
                </a:extLst>
              </a:tr>
            </a:tbl>
          </a:graphicData>
        </a:graphic>
      </p:graphicFrame>
      <p:sp>
        <p:nvSpPr>
          <p:cNvPr id="3" name="Rubrik 2">
            <a:extLst>
              <a:ext uri="{FF2B5EF4-FFF2-40B4-BE49-F238E27FC236}">
                <a16:creationId xmlns:a16="http://schemas.microsoft.com/office/drawing/2014/main" id="{E8E433E3-C953-4482-9828-511638182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kostnader</a:t>
            </a:r>
          </a:p>
        </p:txBody>
      </p:sp>
    </p:spTree>
    <p:extLst>
      <p:ext uri="{BB962C8B-B14F-4D97-AF65-F5344CB8AC3E}">
        <p14:creationId xmlns:p14="http://schemas.microsoft.com/office/powerpoint/2010/main" val="1989788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1">
            <a:extLst>
              <a:ext uri="{FF2B5EF4-FFF2-40B4-BE49-F238E27FC236}">
                <a16:creationId xmlns:a16="http://schemas.microsoft.com/office/drawing/2014/main" id="{9063E9D8-28EC-41C9-BEB9-518ABACD41BC}"/>
              </a:ext>
            </a:extLst>
          </p:cNvPr>
          <p:cNvGrpSpPr/>
          <p:nvPr/>
        </p:nvGrpSpPr>
        <p:grpSpPr>
          <a:xfrm>
            <a:off x="580326" y="1901749"/>
            <a:ext cx="3739227" cy="2722930"/>
            <a:chOff x="250011" y="1540063"/>
            <a:chExt cx="5673889" cy="4297410"/>
          </a:xfrm>
        </p:grpSpPr>
        <p:sp>
          <p:nvSpPr>
            <p:cNvPr id="5" name="Rektangel 4">
              <a:extLst>
                <a:ext uri="{FF2B5EF4-FFF2-40B4-BE49-F238E27FC236}">
                  <a16:creationId xmlns:a16="http://schemas.microsoft.com/office/drawing/2014/main" id="{B1406472-7D10-4A72-8CF7-15FBF4B1806A}"/>
                </a:ext>
              </a:extLst>
            </p:cNvPr>
            <p:cNvSpPr/>
            <p:nvPr/>
          </p:nvSpPr>
          <p:spPr>
            <a:xfrm rot="21411772">
              <a:off x="250011" y="1540063"/>
              <a:ext cx="5478335" cy="42974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" name="textruta 3">
              <a:extLst>
                <a:ext uri="{FF2B5EF4-FFF2-40B4-BE49-F238E27FC236}">
                  <a16:creationId xmlns:a16="http://schemas.microsoft.com/office/drawing/2014/main" id="{95E11F07-C328-4C38-8CCC-69FC157D3B8D}"/>
                </a:ext>
              </a:extLst>
            </p:cNvPr>
            <p:cNvSpPr txBox="1"/>
            <p:nvPr/>
          </p:nvSpPr>
          <p:spPr>
            <a:xfrm rot="21411772">
              <a:off x="348599" y="1709368"/>
              <a:ext cx="5575301" cy="39587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dirty="0"/>
                <a:t>Bästa Valter och föräldrar!</a:t>
              </a:r>
            </a:p>
            <a:p>
              <a:r>
                <a:rPr lang="sv-SE" sz="1000" dirty="0"/>
                <a:t>Samtliga allergiprover visar att du har katt-, kvalster-, och </a:t>
              </a:r>
              <a:r>
                <a:rPr lang="sv-SE" sz="1000" dirty="0" err="1"/>
                <a:t>timoteallergi</a:t>
              </a:r>
              <a:r>
                <a:rPr lang="sv-SE" sz="1000" dirty="0"/>
                <a:t>. Viktigt att undvika allt som du är allergisk för, </a:t>
              </a:r>
            </a:p>
            <a:p>
              <a:r>
                <a:rPr lang="sv-SE" sz="1000" dirty="0"/>
                <a:t>ha kvalsterskydd både för kudden och även för madrass. </a:t>
              </a:r>
            </a:p>
            <a:p>
              <a:r>
                <a:rPr lang="sv-SE" sz="1000" dirty="0"/>
                <a:t>Ta allergimedicin vid behov.</a:t>
              </a:r>
            </a:p>
            <a:p>
              <a:endParaRPr lang="sv-SE" sz="1000" dirty="0"/>
            </a:p>
            <a:p>
              <a:r>
                <a:rPr lang="sv-SE" sz="1000" dirty="0"/>
                <a:t>Tyvärr var blodet inte tillräckligt för att testa allergi för björk och gråbo. Om ni vill lämna nya prover är ni välkomna att boka en provtagningstid igen.</a:t>
              </a:r>
            </a:p>
            <a:p>
              <a:endParaRPr lang="sv-SE" sz="1000" dirty="0"/>
            </a:p>
            <a:p>
              <a:r>
                <a:rPr lang="sv-SE" sz="1000" dirty="0"/>
                <a:t>Hör av er igen vid behov.</a:t>
              </a:r>
            </a:p>
            <a:p>
              <a:r>
                <a:rPr lang="sv-SE" sz="1000" dirty="0"/>
                <a:t>Med vänliga hälsningar </a:t>
              </a:r>
            </a:p>
            <a:p>
              <a:r>
                <a:rPr lang="sv-SE" sz="1400" i="1" dirty="0">
                  <a:latin typeface="Blackadder ITC" panose="04020505051007020D02" pitchFamily="82" charset="0"/>
                </a:rPr>
                <a:t>Anna Andersson</a:t>
              </a:r>
              <a:endParaRPr lang="sv-SE" sz="1000" dirty="0"/>
            </a:p>
            <a:p>
              <a:r>
                <a:rPr lang="sv-SE" sz="1000" dirty="0"/>
                <a:t>Anna Andersson</a:t>
              </a:r>
            </a:p>
            <a:p>
              <a:r>
                <a:rPr lang="sv-SE" sz="1000" dirty="0"/>
                <a:t>ST-läkare</a:t>
              </a:r>
            </a:p>
          </p:txBody>
        </p:sp>
      </p:grpSp>
      <p:sp>
        <p:nvSpPr>
          <p:cNvPr id="6" name="textruta 5">
            <a:extLst>
              <a:ext uri="{FF2B5EF4-FFF2-40B4-BE49-F238E27FC236}">
                <a16:creationId xmlns:a16="http://schemas.microsoft.com/office/drawing/2014/main" id="{AFBC346C-22D2-4EDE-B4F8-CD38433E36E1}"/>
              </a:ext>
            </a:extLst>
          </p:cNvPr>
          <p:cNvSpPr txBox="1"/>
          <p:nvPr/>
        </p:nvSpPr>
        <p:spPr>
          <a:xfrm>
            <a:off x="684343" y="622415"/>
            <a:ext cx="103216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/>
              <a:t>Från brev till journalanteckning</a:t>
            </a:r>
          </a:p>
          <a:p>
            <a:endParaRPr lang="sv-SE" sz="3200" b="1" dirty="0"/>
          </a:p>
        </p:txBody>
      </p:sp>
      <p:sp>
        <p:nvSpPr>
          <p:cNvPr id="14" name="Pil: höger 13">
            <a:extLst>
              <a:ext uri="{FF2B5EF4-FFF2-40B4-BE49-F238E27FC236}">
                <a16:creationId xmlns:a16="http://schemas.microsoft.com/office/drawing/2014/main" id="{BBD352C7-AC9F-4F72-91F1-9A062D2AA54B}"/>
              </a:ext>
            </a:extLst>
          </p:cNvPr>
          <p:cNvSpPr/>
          <p:nvPr/>
        </p:nvSpPr>
        <p:spPr>
          <a:xfrm rot="5400000">
            <a:off x="7233827" y="3121273"/>
            <a:ext cx="612273" cy="283879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5" name="Bildobjekt 14">
            <a:extLst>
              <a:ext uri="{FF2B5EF4-FFF2-40B4-BE49-F238E27FC236}">
                <a16:creationId xmlns:a16="http://schemas.microsoft.com/office/drawing/2014/main" id="{6921D94E-10E9-4E7D-AB05-87B7AE14E3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7414" y="3605863"/>
            <a:ext cx="3525856" cy="2858437"/>
          </a:xfrm>
          <a:prstGeom prst="rect">
            <a:avLst/>
          </a:prstGeom>
        </p:spPr>
      </p:pic>
      <p:sp>
        <p:nvSpPr>
          <p:cNvPr id="16" name="textruta 15">
            <a:extLst>
              <a:ext uri="{FF2B5EF4-FFF2-40B4-BE49-F238E27FC236}">
                <a16:creationId xmlns:a16="http://schemas.microsoft.com/office/drawing/2014/main" id="{BC2AC6B4-8F0B-4CD8-8497-5341CC7D6D5E}"/>
              </a:ext>
            </a:extLst>
          </p:cNvPr>
          <p:cNvSpPr txBox="1"/>
          <p:nvPr/>
        </p:nvSpPr>
        <p:spPr>
          <a:xfrm>
            <a:off x="532788" y="1454656"/>
            <a:ext cx="2166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Brev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E09C9CCC-C10A-496B-A66E-E3292104E244}"/>
              </a:ext>
            </a:extLst>
          </p:cNvPr>
          <p:cNvSpPr txBox="1"/>
          <p:nvPr/>
        </p:nvSpPr>
        <p:spPr>
          <a:xfrm>
            <a:off x="5737414" y="3200017"/>
            <a:ext cx="2166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1177</a:t>
            </a:r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C3D7E63B-221D-48CE-B6B8-D557F9B6FF58}"/>
              </a:ext>
            </a:extLst>
          </p:cNvPr>
          <p:cNvSpPr txBox="1"/>
          <p:nvPr/>
        </p:nvSpPr>
        <p:spPr>
          <a:xfrm>
            <a:off x="5165631" y="1454656"/>
            <a:ext cx="2166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Cosmic</a:t>
            </a:r>
          </a:p>
        </p:txBody>
      </p:sp>
      <p:sp>
        <p:nvSpPr>
          <p:cNvPr id="19" name="Pil: höger 18">
            <a:extLst>
              <a:ext uri="{FF2B5EF4-FFF2-40B4-BE49-F238E27FC236}">
                <a16:creationId xmlns:a16="http://schemas.microsoft.com/office/drawing/2014/main" id="{4E5746E9-65BB-482B-9969-513F4858F617}"/>
              </a:ext>
            </a:extLst>
          </p:cNvPr>
          <p:cNvSpPr/>
          <p:nvPr/>
        </p:nvSpPr>
        <p:spPr>
          <a:xfrm>
            <a:off x="4351135" y="2420568"/>
            <a:ext cx="612273" cy="283879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20" name="Bildobjekt 19">
            <a:extLst>
              <a:ext uri="{FF2B5EF4-FFF2-40B4-BE49-F238E27FC236}">
                <a16:creationId xmlns:a16="http://schemas.microsoft.com/office/drawing/2014/main" id="{5B2F306E-5C0E-4A13-9BDF-916473DCBB8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5009892" y="1854056"/>
            <a:ext cx="7182108" cy="1085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688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739C4BA1-AE9F-40D3-9A58-1BE0D617CC05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sv-SE" dirty="0"/>
              <a:t>Patienter ska informeras om att de kan ta del av sin journalinformation via 1177 journalen. </a:t>
            </a:r>
            <a:br>
              <a:rPr lang="sv-SE" dirty="0"/>
            </a:br>
            <a:endParaRPr lang="sv-SE" dirty="0"/>
          </a:p>
          <a:p>
            <a:r>
              <a:rPr lang="sv-SE" dirty="0"/>
              <a:t>Journalanteckningar ska skrivas på ett så informativt och pedagogiskt sätt att ytterligare information via brev inte ska behövas.</a:t>
            </a:r>
            <a:br>
              <a:rPr lang="sv-SE" dirty="0"/>
            </a:br>
            <a:endParaRPr lang="sv-SE" dirty="0"/>
          </a:p>
          <a:p>
            <a:r>
              <a:rPr lang="sv-SE" dirty="0"/>
              <a:t>Patientinformation: </a:t>
            </a:r>
            <a:r>
              <a:rPr lang="sv-SE" dirty="0">
                <a:hlinkClick r:id="rId2"/>
              </a:rPr>
              <a:t>Läs din journal via nätet - 1177</a:t>
            </a:r>
            <a:endParaRPr lang="sv-SE" dirty="0"/>
          </a:p>
          <a:p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189BE3AC-5AD3-424E-94CE-EC897F79A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Informera patienter</a:t>
            </a:r>
          </a:p>
        </p:txBody>
      </p:sp>
    </p:spTree>
    <p:extLst>
      <p:ext uri="{BB962C8B-B14F-4D97-AF65-F5344CB8AC3E}">
        <p14:creationId xmlns:p14="http://schemas.microsoft.com/office/powerpoint/2010/main" val="2375082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6C7242EF-51B7-4F5A-9D10-7BC92A6EEB1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8621" y="1980520"/>
            <a:ext cx="9670382" cy="4039853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sv-SE" dirty="0"/>
            </a:br>
            <a:r>
              <a:rPr lang="sv-SE" dirty="0"/>
              <a:t>Patienten ser följande information i 1177 journal: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v-SE" dirty="0"/>
              <a:t>Information från besöket (Journalen – Anteckningar/Vårdplaner)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v-SE" dirty="0"/>
              <a:t>Dokumenterad överenskommelse (Journalen – Vårdplaner)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v-SE" dirty="0"/>
              <a:t>Läkemedelsordinationer och recept (Journalen- Läkemedel)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v-SE" dirty="0"/>
              <a:t>Provsvar från Klinisk kemi (Journalen - Provsvar)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v-SE" dirty="0"/>
              <a:t>Röntgen- och remissvar (Journalen - Remisser)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v-SE" dirty="0"/>
              <a:t>Tillväxtkurva 0 - 18 år (Journalen – Tillväxtkurva)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sv-SE" dirty="0"/>
          </a:p>
          <a:p>
            <a:r>
              <a:rPr lang="sv-SE" dirty="0"/>
              <a:t>Läs mer här: </a:t>
            </a:r>
            <a:r>
              <a:rPr lang="sv-SE" dirty="0">
                <a:hlinkClick r:id="rId2"/>
              </a:rPr>
              <a:t>Vad visas i 1177 journal</a:t>
            </a:r>
            <a:endParaRPr lang="sv-SE" dirty="0"/>
          </a:p>
          <a:p>
            <a:pPr marL="244475" lvl="1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112451FE-2613-40F3-889A-D99A8179D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 </a:t>
            </a:r>
            <a:br>
              <a:rPr lang="sv-SE" dirty="0"/>
            </a:br>
            <a:r>
              <a:rPr lang="sv-SE" dirty="0"/>
              <a:t>1177 journal</a:t>
            </a:r>
          </a:p>
        </p:txBody>
      </p:sp>
    </p:spTree>
    <p:extLst>
      <p:ext uri="{BB962C8B-B14F-4D97-AF65-F5344CB8AC3E}">
        <p14:creationId xmlns:p14="http://schemas.microsoft.com/office/powerpoint/2010/main" val="2810844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53DD787F-0E26-4046-95D7-2225854DB796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Om vårdpersonal vill göra patienten uppmärksam på något ska: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v-SE" dirty="0"/>
              <a:t>meddelande skickas via 1177 personalverktyg till de som har aktiverat avisering på 1177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v-SE" dirty="0"/>
              <a:t>pappersbrev skickas till de patienter som inte har aktiverat avisering</a:t>
            </a:r>
            <a:br>
              <a:rPr lang="sv-SE" dirty="0"/>
            </a:br>
            <a:endParaRPr lang="sv-SE" dirty="0"/>
          </a:p>
          <a:p>
            <a:r>
              <a:rPr lang="sv-SE" dirty="0"/>
              <a:t>Patientens inställning går att se i lilla patientkortet i Cosmic. </a:t>
            </a:r>
            <a:br>
              <a:rPr lang="sv-SE" dirty="0"/>
            </a:br>
            <a:r>
              <a:rPr lang="sv-SE" dirty="0"/>
              <a:t>Om </a:t>
            </a:r>
            <a:r>
              <a:rPr lang="sv-SE" i="1" dirty="0"/>
              <a:t>Mobil</a:t>
            </a:r>
            <a:r>
              <a:rPr lang="sv-SE" dirty="0"/>
              <a:t> eller </a:t>
            </a:r>
            <a:r>
              <a:rPr lang="sv-SE" i="1" dirty="0"/>
              <a:t>E-post</a:t>
            </a:r>
            <a:r>
              <a:rPr lang="sv-SE" dirty="0"/>
              <a:t> visas under rubriken Avisering via 1177 innebär det att patienten får en avisering när ett meddelande skickas.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Används tex vid: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v-SE" dirty="0"/>
              <a:t>Frågor till patienten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v-SE" dirty="0"/>
              <a:t>Patientspecifik eller allmän information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v-SE" dirty="0"/>
              <a:t>Meddelande vid om- eller avbokade besök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v-SE" dirty="0"/>
              <a:t>Meddelande om att ny viktig information finns i journalen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v-SE" dirty="0"/>
              <a:t>Meddelande om läkemedelsändring</a:t>
            </a:r>
          </a:p>
          <a:p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1390EC73-6707-40BB-9429-89FB07718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sv-SE" dirty="0"/>
            </a:br>
            <a:r>
              <a:rPr lang="sv-SE" dirty="0"/>
              <a:t>meddelande via 1177 </a:t>
            </a:r>
          </a:p>
        </p:txBody>
      </p:sp>
    </p:spTree>
    <p:extLst>
      <p:ext uri="{BB962C8B-B14F-4D97-AF65-F5344CB8AC3E}">
        <p14:creationId xmlns:p14="http://schemas.microsoft.com/office/powerpoint/2010/main" val="318413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72414DA5-7AFB-431F-97BC-6637B4CB79D8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v-SE" dirty="0"/>
              <a:t>Under rubriken </a:t>
            </a:r>
            <a:r>
              <a:rPr lang="sv-SE" b="1" dirty="0"/>
              <a:t>Avisering via 1177 </a:t>
            </a:r>
            <a:r>
              <a:rPr lang="sv-SE" dirty="0"/>
              <a:t>visas antingen "Mobil (</a:t>
            </a:r>
            <a:r>
              <a:rPr lang="sv-SE" dirty="0" err="1"/>
              <a:t>phone</a:t>
            </a:r>
            <a:r>
              <a:rPr lang="sv-SE" dirty="0"/>
              <a:t>)" eller "Epost (email)" när patienten godkänt avisering och delning av sina kontaktuppgifter på 1177.se.</a:t>
            </a:r>
          </a:p>
          <a:p>
            <a:r>
              <a:rPr lang="sv-SE" dirty="0"/>
              <a:t>Valet ”Dela mobilnummer” aktiverar även </a:t>
            </a:r>
            <a:r>
              <a:rPr lang="sv-SE" dirty="0" err="1"/>
              <a:t>reminders</a:t>
            </a:r>
            <a:r>
              <a:rPr lang="sv-SE" dirty="0"/>
              <a:t> i Cosmic (påminnelser inför bokade tider).</a:t>
            </a:r>
            <a:br>
              <a:rPr lang="sv-SE" dirty="0"/>
            </a:br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1FE9C6FB-3479-4C8A-8606-9E3754726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/>
              <a:t>Patientens Inställningar visas i lilla patientkortet i Cosmic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06882944-9EA5-4E85-9F56-DD5A642DCA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3325" y="3920734"/>
            <a:ext cx="4574671" cy="185763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8D33094E-D958-4085-86C8-0DF5D619ABD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592"/>
          <a:stretch/>
        </p:blipFill>
        <p:spPr>
          <a:xfrm>
            <a:off x="763977" y="3495949"/>
            <a:ext cx="4874823" cy="1857634"/>
          </a:xfrm>
          <a:prstGeom prst="rect">
            <a:avLst/>
          </a:prstGeom>
        </p:spPr>
      </p:pic>
      <p:sp>
        <p:nvSpPr>
          <p:cNvPr id="6" name="Ellips 5">
            <a:extLst>
              <a:ext uri="{FF2B5EF4-FFF2-40B4-BE49-F238E27FC236}">
                <a16:creationId xmlns:a16="http://schemas.microsoft.com/office/drawing/2014/main" id="{BCF3C03B-0724-47A5-ACF6-095BEFECEE19}"/>
              </a:ext>
            </a:extLst>
          </p:cNvPr>
          <p:cNvSpPr/>
          <p:nvPr/>
        </p:nvSpPr>
        <p:spPr>
          <a:xfrm>
            <a:off x="2063298" y="4728433"/>
            <a:ext cx="1260937" cy="588936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6494BAE8-F75B-4AC3-B52B-8061201BD2A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" r="32381" b="-6423"/>
          <a:stretch/>
        </p:blipFill>
        <p:spPr>
          <a:xfrm>
            <a:off x="1244987" y="3524084"/>
            <a:ext cx="3712221" cy="425806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55683716-8426-4E06-8689-40367ACACA3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64262" y="3583253"/>
            <a:ext cx="663476" cy="356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822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8DC2B19A-C8DA-4D56-A42B-0396FECB9C4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9194" y="2801644"/>
            <a:ext cx="9106821" cy="2525268"/>
          </a:xfrm>
        </p:spPr>
        <p:txBody>
          <a:bodyPr>
            <a:normAutofit fontScale="92500" lnSpcReduction="10000"/>
          </a:bodyPr>
          <a:lstStyle/>
          <a:p>
            <a:r>
              <a:rPr lang="sv-SE" sz="1800" b="1" dirty="0"/>
              <a:t>Meddelande från patient</a:t>
            </a:r>
            <a:r>
              <a:rPr lang="sv-SE" sz="1800" dirty="0"/>
              <a:t> </a:t>
            </a:r>
            <a:br>
              <a:rPr lang="sv-SE" sz="1800" dirty="0"/>
            </a:br>
            <a:r>
              <a:rPr lang="sv-SE" sz="1800" dirty="0"/>
              <a:t>Information har inkommit från patient via tex telefon, brev eller mejl</a:t>
            </a:r>
          </a:p>
          <a:p>
            <a:r>
              <a:rPr lang="sv-SE" sz="1800" b="1" dirty="0"/>
              <a:t>Meddelande från patient via 1177</a:t>
            </a:r>
            <a:r>
              <a:rPr lang="sv-SE" sz="1800" dirty="0"/>
              <a:t> </a:t>
            </a:r>
            <a:br>
              <a:rPr lang="sv-SE" sz="1800" dirty="0"/>
            </a:br>
            <a:r>
              <a:rPr lang="sv-SE" sz="1800" dirty="0"/>
              <a:t>Information har inkommit från patient via 1177</a:t>
            </a:r>
          </a:p>
          <a:p>
            <a:r>
              <a:rPr lang="sv-SE" sz="1800" b="1" dirty="0"/>
              <a:t>Meddelande från vården via 1177</a:t>
            </a:r>
            <a:r>
              <a:rPr lang="sv-SE" sz="1800" dirty="0"/>
              <a:t> </a:t>
            </a:r>
            <a:br>
              <a:rPr lang="sv-SE" sz="1800" dirty="0"/>
            </a:br>
            <a:r>
              <a:rPr lang="sv-SE" sz="1800" dirty="0"/>
              <a:t>Patient har informerats via 1177</a:t>
            </a:r>
          </a:p>
          <a:p>
            <a:r>
              <a:rPr lang="sv-SE" sz="1800" b="1" dirty="0"/>
              <a:t>Meddelande från vården</a:t>
            </a:r>
            <a:br>
              <a:rPr lang="sv-SE" sz="1800" dirty="0"/>
            </a:br>
            <a:r>
              <a:rPr lang="sv-SE" sz="1800" dirty="0"/>
              <a:t>Patient har informerats via tex telefon, brev eller mejl </a:t>
            </a:r>
          </a:p>
          <a:p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731AA454-2E28-47ED-887F-628006E50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Dokumentation av korrespondens som sker via 1177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6ABA8A89-3080-4986-8E8F-141D85D596CE}"/>
              </a:ext>
            </a:extLst>
          </p:cNvPr>
          <p:cNvSpPr txBox="1"/>
          <p:nvPr/>
        </p:nvSpPr>
        <p:spPr>
          <a:xfrm>
            <a:off x="629194" y="1880255"/>
            <a:ext cx="92377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De dialoger som sker via 1177 och behöver journalföras ska sammanfattas i Cosmic under relevanta sökord. Under sökordet Korrespondens finns fasta val enligt nedan. </a:t>
            </a:r>
            <a:br>
              <a:rPr lang="sv-SE" dirty="0"/>
            </a:br>
            <a:br>
              <a:rPr lang="sv-SE" dirty="0"/>
            </a:br>
            <a:endParaRPr lang="sv-SE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A4BDAF79-2F4D-4BD9-A4BD-234AB95E4943}"/>
              </a:ext>
            </a:extLst>
          </p:cNvPr>
          <p:cNvSpPr/>
          <p:nvPr/>
        </p:nvSpPr>
        <p:spPr>
          <a:xfrm>
            <a:off x="629194" y="5521386"/>
            <a:ext cx="3117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Ärenden sparas i 1177 i 2 år.</a:t>
            </a:r>
          </a:p>
        </p:txBody>
      </p:sp>
    </p:spTree>
    <p:extLst>
      <p:ext uri="{BB962C8B-B14F-4D97-AF65-F5344CB8AC3E}">
        <p14:creationId xmlns:p14="http://schemas.microsoft.com/office/powerpoint/2010/main" val="4220802740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Kronoberg ljus">
  <a:themeElements>
    <a:clrScheme name="Kronoberg LJUS 2022">
      <a:dk1>
        <a:sysClr val="windowText" lastClr="000000"/>
      </a:dk1>
      <a:lt1>
        <a:sysClr val="window" lastClr="FFFFFF"/>
      </a:lt1>
      <a:dk2>
        <a:srgbClr val="412682"/>
      </a:dk2>
      <a:lt2>
        <a:srgbClr val="E13288"/>
      </a:lt2>
      <a:accent1>
        <a:srgbClr val="E13288"/>
      </a:accent1>
      <a:accent2>
        <a:srgbClr val="412682"/>
      </a:accent2>
      <a:accent3>
        <a:srgbClr val="83B81A"/>
      </a:accent3>
      <a:accent4>
        <a:srgbClr val="1E6633"/>
      </a:accent4>
      <a:accent5>
        <a:srgbClr val="009EE0"/>
      </a:accent5>
      <a:accent6>
        <a:srgbClr val="BCB1AB"/>
      </a:accent6>
      <a:hlink>
        <a:srgbClr val="E13288"/>
      </a:hlink>
      <a:folHlink>
        <a:srgbClr val="009EE0"/>
      </a:folHlink>
    </a:clrScheme>
    <a:fontScheme name="Reg Kronoberg2021">
      <a:majorFont>
        <a:latin typeface="Brandon Grotesque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30A55D23-B3F1-4EF4-A3DC-3A9F0F8D93A5}" vid="{668A7373-14EF-4A9B-80F9-0516CD47C373}"/>
    </a:ext>
  </a:extLst>
</a:theme>
</file>

<file path=ppt/theme/theme2.xml><?xml version="1.0" encoding="utf-8"?>
<a:theme xmlns:a="http://schemas.openxmlformats.org/drawingml/2006/main" name="Region Kronoberg MÖRK">
  <a:themeElements>
    <a:clrScheme name="Kronoberg MÖRK 2022">
      <a:dk1>
        <a:srgbClr val="FFFFFF"/>
      </a:dk1>
      <a:lt1>
        <a:srgbClr val="000000"/>
      </a:lt1>
      <a:dk2>
        <a:srgbClr val="E13288"/>
      </a:dk2>
      <a:lt2>
        <a:srgbClr val="83B81A"/>
      </a:lt2>
      <a:accent1>
        <a:srgbClr val="83B81A"/>
      </a:accent1>
      <a:accent2>
        <a:srgbClr val="E13288"/>
      </a:accent2>
      <a:accent3>
        <a:srgbClr val="009EE0"/>
      </a:accent3>
      <a:accent4>
        <a:srgbClr val="F39800"/>
      </a:accent4>
      <a:accent5>
        <a:srgbClr val="FBD300"/>
      </a:accent5>
      <a:accent6>
        <a:srgbClr val="BCB1AB"/>
      </a:accent6>
      <a:hlink>
        <a:srgbClr val="009EE0"/>
      </a:hlink>
      <a:folHlink>
        <a:srgbClr val="1E6633"/>
      </a:folHlink>
    </a:clrScheme>
    <a:fontScheme name="Reg Kronoberg2021">
      <a:majorFont>
        <a:latin typeface="Brandon Grotesque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30A55D23-B3F1-4EF4-A3DC-3A9F0F8D93A5}" vid="{0BBB24D2-D144-497A-AAEF-42E9FBCC59EE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Region Kronoberg mall</Template>
  <TotalTime>3313</TotalTime>
  <Words>957</Words>
  <Application>Microsoft Office PowerPoint</Application>
  <PresentationFormat>Bredbild</PresentationFormat>
  <Paragraphs>101</Paragraphs>
  <Slides>18</Slides>
  <Notes>1</Notes>
  <HiddenSlides>0</HiddenSlides>
  <MMClips>0</MMClips>
  <ScaleCrop>false</ScaleCrop>
  <HeadingPairs>
    <vt:vector size="8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2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18</vt:i4>
      </vt:variant>
    </vt:vector>
  </HeadingPairs>
  <TitlesOfParts>
    <vt:vector size="27" baseType="lpstr">
      <vt:lpstr>Arial</vt:lpstr>
      <vt:lpstr>Blackadder ITC</vt:lpstr>
      <vt:lpstr>Brandon Grotesque Black</vt:lpstr>
      <vt:lpstr>Brandon Grotesque Bold</vt:lpstr>
      <vt:lpstr>Calibri</vt:lpstr>
      <vt:lpstr>Wingdings</vt:lpstr>
      <vt:lpstr>Region Kronoberg ljus</vt:lpstr>
      <vt:lpstr>Region Kronoberg MÖRK</vt:lpstr>
      <vt:lpstr>Acrobat Document</vt:lpstr>
      <vt:lpstr>Införandestöd</vt:lpstr>
      <vt:lpstr>bakgrund</vt:lpstr>
      <vt:lpstr>kostnader</vt:lpstr>
      <vt:lpstr>PowerPoint-presentation</vt:lpstr>
      <vt:lpstr>Informera patienter</vt:lpstr>
      <vt:lpstr>  1177 journal</vt:lpstr>
      <vt:lpstr> meddelande via 1177 </vt:lpstr>
      <vt:lpstr>Patientens Inställningar visas i lilla patientkortet i Cosmic</vt:lpstr>
      <vt:lpstr>Dokumentation av korrespondens som sker via 1177</vt:lpstr>
      <vt:lpstr>fras för information om det nya arbetssättet</vt:lpstr>
      <vt:lpstr>1177 personalverktyg</vt:lpstr>
      <vt:lpstr>Skicka meddelande via 1177</vt:lpstr>
      <vt:lpstr>PowerPoint-presentation</vt:lpstr>
      <vt:lpstr>PowerPoint-presentation</vt:lpstr>
      <vt:lpstr>PowerPoint-presentation</vt:lpstr>
      <vt:lpstr>Bifoga fil</vt:lpstr>
      <vt:lpstr>Informationsmaterial 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kommunikation</dc:title>
  <dc:creator>Hellerstedt Magdalena RGÖ IT VIS utv o förvaltn</dc:creator>
  <cp:lastModifiedBy>Lange Åsa RST kommunikationsavd gr1</cp:lastModifiedBy>
  <cp:revision>82</cp:revision>
  <dcterms:created xsi:type="dcterms:W3CDTF">2024-09-10T04:57:03Z</dcterms:created>
  <dcterms:modified xsi:type="dcterms:W3CDTF">2025-04-10T11:30:07Z</dcterms:modified>
</cp:coreProperties>
</file>