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14"/>
  </p:notesMasterIdLst>
  <p:sldIdLst>
    <p:sldId id="362" r:id="rId3"/>
    <p:sldId id="379" r:id="rId4"/>
    <p:sldId id="369" r:id="rId5"/>
    <p:sldId id="313" r:id="rId6"/>
    <p:sldId id="370" r:id="rId7"/>
    <p:sldId id="371" r:id="rId8"/>
    <p:sldId id="367" r:id="rId9"/>
    <p:sldId id="381" r:id="rId10"/>
    <p:sldId id="378" r:id="rId11"/>
    <p:sldId id="380" r:id="rId12"/>
    <p:sldId id="318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sson Emelie SHV medklin ledn Växjö" initials="PESmlV" lastIdx="5" clrIdx="0">
    <p:extLst>
      <p:ext uri="{19B8F6BF-5375-455C-9EA6-DF929625EA0E}">
        <p15:presenceInfo xmlns:p15="http://schemas.microsoft.com/office/powerpoint/2012/main" userId="S-1-5-21-515967899-299502267-725345543-26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9AF"/>
    <a:srgbClr val="004131"/>
    <a:srgbClr val="700545"/>
    <a:srgbClr val="F9D2DF"/>
    <a:srgbClr val="B4D9B9"/>
    <a:srgbClr val="F2F2F2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61216" autoAdjust="0"/>
  </p:normalViewPr>
  <p:slideViewPr>
    <p:cSldViewPr snapToGrid="0" showGuides="1">
      <p:cViewPr varScale="1">
        <p:scale>
          <a:sx n="37" d="100"/>
          <a:sy n="37" d="100"/>
        </p:scale>
        <p:origin x="1756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65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00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FAB8-8AA6-49BD-99AB-B816102A133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87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912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889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653" y="591963"/>
            <a:ext cx="6333427" cy="3535156"/>
          </a:xfrm>
        </p:spPr>
        <p:txBody>
          <a:bodyPr>
            <a:normAutofit/>
          </a:bodyPr>
          <a:lstStyle/>
          <a:p>
            <a:r>
              <a:rPr lang="sv-SE" sz="2800" dirty="0"/>
              <a:t>Utredning av misstänkt </a:t>
            </a:r>
            <a:r>
              <a:rPr lang="sv-SE" sz="2800" dirty="0" err="1"/>
              <a:t>vårdskada</a:t>
            </a:r>
            <a:endParaRPr lang="sv-SE" sz="2800" b="0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Synergi</a:t>
            </a:r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441242-DF18-4940-8566-3A029ABB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Konsekvenser för patienten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EC12B1-3C79-4DCE-9A27-AE1B22275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526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0249009-17BA-40A1-8CE2-A11993B5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24" y="1894115"/>
            <a:ext cx="5375507" cy="3069770"/>
          </a:xfrm>
        </p:spPr>
        <p:txBody>
          <a:bodyPr/>
          <a:lstStyle/>
          <a:p>
            <a:r>
              <a:rPr lang="sv-SE" dirty="0"/>
              <a:t>Uppdragsgivare</a:t>
            </a:r>
            <a:br>
              <a:rPr lang="sv-SE" dirty="0"/>
            </a:br>
            <a:r>
              <a:rPr lang="sv-SE" dirty="0"/>
              <a:t>och</a:t>
            </a:r>
            <a:br>
              <a:rPr lang="sv-SE" dirty="0"/>
            </a:br>
            <a:r>
              <a:rPr lang="sv-SE" dirty="0"/>
              <a:t>Analysteam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9138160-81BA-4A2B-9B12-C95C5EBFE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/>
              <a:t>Uppdragsgivare 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sz="2400" b="1" dirty="0"/>
              <a:t>Analysteam</a:t>
            </a:r>
            <a:r>
              <a:rPr lang="sv-SE" sz="3600" b="1" dirty="0"/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79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7A33266C-2CC1-49A2-AEDC-4B9DDCAD0D4F}"/>
              </a:ext>
            </a:extLst>
          </p:cNvPr>
          <p:cNvSpPr/>
          <p:nvPr/>
        </p:nvSpPr>
        <p:spPr>
          <a:xfrm>
            <a:off x="7830701" y="3801534"/>
            <a:ext cx="4259700" cy="2150533"/>
          </a:xfrm>
          <a:prstGeom prst="ellipse">
            <a:avLst/>
          </a:prstGeom>
          <a:solidFill>
            <a:srgbClr val="B5D9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tx1"/>
                </a:solidFill>
              </a:rPr>
              <a:t>Metod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1C19A6BD-E160-4C7B-8941-6979A3CC1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88912"/>
              </p:ext>
            </p:extLst>
          </p:nvPr>
        </p:nvGraphicFramePr>
        <p:xfrm>
          <a:off x="482600" y="1277620"/>
          <a:ext cx="7796095" cy="284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96095">
                  <a:extLst>
                    <a:ext uri="{9D8B030D-6E8A-4147-A177-3AD203B41FA5}">
                      <a16:colId xmlns:a16="http://schemas.microsoft.com/office/drawing/2014/main" val="205230499"/>
                    </a:ext>
                  </a:extLst>
                </a:gridCol>
              </a:tblGrid>
              <a:tr h="735583">
                <a:tc>
                  <a:txBody>
                    <a:bodyPr/>
                    <a:lstStyle/>
                    <a:p>
                      <a:r>
                        <a:rPr lang="sv-SE" sz="4000" dirty="0">
                          <a:solidFill>
                            <a:schemeClr val="bg1"/>
                          </a:solidFill>
                        </a:rPr>
                        <a:t>Uppdrag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78625"/>
                  </a:ext>
                </a:extLst>
              </a:tr>
              <a:tr h="2110802">
                <a:tc>
                  <a:txBody>
                    <a:bodyPr/>
                    <a:lstStyle/>
                    <a:p>
                      <a:endParaRPr lang="sv-SE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dirty="0"/>
                    </a:p>
                  </a:txBody>
                  <a:tcPr>
                    <a:solidFill>
                      <a:srgbClr val="B5D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9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60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669B0-5343-402D-B661-981CB695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3200" dirty="0"/>
              <a:t>Anamnes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96312C-A7E5-4F17-952E-A264B4FF8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Kort sammanfattning av synergiärendet</a:t>
            </a:r>
          </a:p>
        </p:txBody>
      </p:sp>
    </p:spTree>
    <p:extLst>
      <p:ext uri="{BB962C8B-B14F-4D97-AF65-F5344CB8AC3E}">
        <p14:creationId xmlns:p14="http://schemas.microsoft.com/office/powerpoint/2010/main" val="2148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: höger 3">
            <a:extLst>
              <a:ext uri="{FF2B5EF4-FFF2-40B4-BE49-F238E27FC236}">
                <a16:creationId xmlns:a16="http://schemas.microsoft.com/office/drawing/2014/main" id="{C224B6B5-89B6-4F02-8F8F-EABEBFCC0576}"/>
              </a:ext>
            </a:extLst>
          </p:cNvPr>
          <p:cNvSpPr/>
          <p:nvPr/>
        </p:nvSpPr>
        <p:spPr>
          <a:xfrm>
            <a:off x="0" y="558801"/>
            <a:ext cx="12065000" cy="6197599"/>
          </a:xfrm>
          <a:prstGeom prst="rightArrow">
            <a:avLst/>
          </a:prstGeom>
          <a:solidFill>
            <a:srgbClr val="B5D9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5844110E-42AD-4450-9561-CB45156432EE}"/>
              </a:ext>
            </a:extLst>
          </p:cNvPr>
          <p:cNvSpPr/>
          <p:nvPr/>
        </p:nvSpPr>
        <p:spPr>
          <a:xfrm>
            <a:off x="228600" y="2201333"/>
            <a:ext cx="1684867" cy="2912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B98EED18-C902-4CA0-A7EF-06CFF560A339}"/>
              </a:ext>
            </a:extLst>
          </p:cNvPr>
          <p:cNvSpPr/>
          <p:nvPr/>
        </p:nvSpPr>
        <p:spPr>
          <a:xfrm>
            <a:off x="2214032" y="5342467"/>
            <a:ext cx="1667933" cy="12964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b="1" u="sng" dirty="0"/>
              <a:t>Felhändelse:</a:t>
            </a:r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5B50C95-E55B-4E84-A93B-E35974F2B80E}"/>
              </a:ext>
            </a:extLst>
          </p:cNvPr>
          <p:cNvSpPr txBox="1"/>
          <p:nvPr/>
        </p:nvSpPr>
        <p:spPr>
          <a:xfrm>
            <a:off x="643466" y="1603401"/>
            <a:ext cx="85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Tid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A0F2ADE-8D8B-4742-8F4E-D63C34A26881}"/>
              </a:ext>
            </a:extLst>
          </p:cNvPr>
          <p:cNvSpPr txBox="1"/>
          <p:nvPr/>
        </p:nvSpPr>
        <p:spPr>
          <a:xfrm>
            <a:off x="6557920" y="1634170"/>
            <a:ext cx="93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 Tid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F8A9A56-F04B-465F-92D6-788B41512671}"/>
              </a:ext>
            </a:extLst>
          </p:cNvPr>
          <p:cNvSpPr txBox="1"/>
          <p:nvPr/>
        </p:nvSpPr>
        <p:spPr>
          <a:xfrm>
            <a:off x="4256614" y="1634170"/>
            <a:ext cx="157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Tid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182DE79-3F0D-4DA8-B231-54570D92A78D}"/>
              </a:ext>
            </a:extLst>
          </p:cNvPr>
          <p:cNvSpPr txBox="1"/>
          <p:nvPr/>
        </p:nvSpPr>
        <p:spPr>
          <a:xfrm>
            <a:off x="2455331" y="1603401"/>
            <a:ext cx="120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Tid 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52E8EC5A-6473-4EB9-B047-18B957B3BDFC}"/>
              </a:ext>
            </a:extLst>
          </p:cNvPr>
          <p:cNvSpPr/>
          <p:nvPr/>
        </p:nvSpPr>
        <p:spPr>
          <a:xfrm>
            <a:off x="2214032" y="2201333"/>
            <a:ext cx="1684867" cy="2912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0DEA4D92-373A-4E76-9CAC-FF7321A124FC}"/>
              </a:ext>
            </a:extLst>
          </p:cNvPr>
          <p:cNvSpPr/>
          <p:nvPr/>
        </p:nvSpPr>
        <p:spPr>
          <a:xfrm>
            <a:off x="4199464" y="2201333"/>
            <a:ext cx="1684867" cy="2912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64C6C668-85B8-4E39-8324-4C37DD1AFEC3}"/>
              </a:ext>
            </a:extLst>
          </p:cNvPr>
          <p:cNvSpPr/>
          <p:nvPr/>
        </p:nvSpPr>
        <p:spPr>
          <a:xfrm>
            <a:off x="6184896" y="2201333"/>
            <a:ext cx="1684867" cy="2912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EC84FB8F-A9B9-460B-9C33-AE1BE0D8DCAB}"/>
              </a:ext>
            </a:extLst>
          </p:cNvPr>
          <p:cNvSpPr/>
          <p:nvPr/>
        </p:nvSpPr>
        <p:spPr>
          <a:xfrm>
            <a:off x="8170328" y="2201333"/>
            <a:ext cx="1684867" cy="2912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7B7C2F1-BBDD-4155-8E20-1CD9A5B6C6D2}"/>
              </a:ext>
            </a:extLst>
          </p:cNvPr>
          <p:cNvSpPr txBox="1"/>
          <p:nvPr/>
        </p:nvSpPr>
        <p:spPr>
          <a:xfrm>
            <a:off x="8220314" y="1603401"/>
            <a:ext cx="157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Tid</a:t>
            </a:r>
          </a:p>
        </p:txBody>
      </p:sp>
    </p:spTree>
    <p:extLst>
      <p:ext uri="{BB962C8B-B14F-4D97-AF65-F5344CB8AC3E}">
        <p14:creationId xmlns:p14="http://schemas.microsoft.com/office/powerpoint/2010/main" val="37057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: höger 3">
            <a:extLst>
              <a:ext uri="{FF2B5EF4-FFF2-40B4-BE49-F238E27FC236}">
                <a16:creationId xmlns:a16="http://schemas.microsoft.com/office/drawing/2014/main" id="{C224B6B5-89B6-4F02-8F8F-EABEBFCC0576}"/>
              </a:ext>
            </a:extLst>
          </p:cNvPr>
          <p:cNvSpPr/>
          <p:nvPr/>
        </p:nvSpPr>
        <p:spPr>
          <a:xfrm>
            <a:off x="-8878" y="558801"/>
            <a:ext cx="12065000" cy="6197599"/>
          </a:xfrm>
          <a:prstGeom prst="rightArrow">
            <a:avLst/>
          </a:prstGeom>
          <a:solidFill>
            <a:srgbClr val="B5D9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5844110E-42AD-4450-9561-CB45156432EE}"/>
              </a:ext>
            </a:extLst>
          </p:cNvPr>
          <p:cNvSpPr/>
          <p:nvPr/>
        </p:nvSpPr>
        <p:spPr>
          <a:xfrm>
            <a:off x="135878" y="2201333"/>
            <a:ext cx="1656594" cy="2912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950" dirty="0">
              <a:solidFill>
                <a:schemeClr val="tx1"/>
              </a:solidFill>
            </a:endParaRP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B98EED18-C902-4CA0-A7EF-06CFF560A339}"/>
              </a:ext>
            </a:extLst>
          </p:cNvPr>
          <p:cNvSpPr/>
          <p:nvPr/>
        </p:nvSpPr>
        <p:spPr>
          <a:xfrm>
            <a:off x="254000" y="5342466"/>
            <a:ext cx="1667933" cy="12678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b="1" u="sng" dirty="0"/>
              <a:t>Felhändelse:</a:t>
            </a:r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5B50C95-E55B-4E84-A93B-E35974F2B80E}"/>
              </a:ext>
            </a:extLst>
          </p:cNvPr>
          <p:cNvSpPr txBox="1"/>
          <p:nvPr/>
        </p:nvSpPr>
        <p:spPr>
          <a:xfrm>
            <a:off x="383459" y="1603401"/>
            <a:ext cx="140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Tid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A0F2ADE-8D8B-4742-8F4E-D63C34A26881}"/>
              </a:ext>
            </a:extLst>
          </p:cNvPr>
          <p:cNvSpPr txBox="1"/>
          <p:nvPr/>
        </p:nvSpPr>
        <p:spPr>
          <a:xfrm>
            <a:off x="6334793" y="1628373"/>
            <a:ext cx="120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Tid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F8A9A56-F04B-465F-92D6-788B41512671}"/>
              </a:ext>
            </a:extLst>
          </p:cNvPr>
          <p:cNvSpPr txBox="1"/>
          <p:nvPr/>
        </p:nvSpPr>
        <p:spPr>
          <a:xfrm>
            <a:off x="4297197" y="1603401"/>
            <a:ext cx="120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Tid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182DE79-3F0D-4DA8-B231-54570D92A78D}"/>
              </a:ext>
            </a:extLst>
          </p:cNvPr>
          <p:cNvSpPr txBox="1"/>
          <p:nvPr/>
        </p:nvSpPr>
        <p:spPr>
          <a:xfrm>
            <a:off x="2455331" y="1603401"/>
            <a:ext cx="120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Tid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52E8EC5A-6473-4EB9-B047-18B957B3BDFC}"/>
              </a:ext>
            </a:extLst>
          </p:cNvPr>
          <p:cNvSpPr/>
          <p:nvPr/>
        </p:nvSpPr>
        <p:spPr>
          <a:xfrm>
            <a:off x="2141862" y="2162002"/>
            <a:ext cx="1667286" cy="2912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0DEA4D92-373A-4E76-9CAC-FF7321A124FC}"/>
              </a:ext>
            </a:extLst>
          </p:cNvPr>
          <p:cNvSpPr/>
          <p:nvPr/>
        </p:nvSpPr>
        <p:spPr>
          <a:xfrm>
            <a:off x="4229101" y="2176714"/>
            <a:ext cx="1786339" cy="2912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64C6C668-85B8-4E39-8324-4C37DD1AFEC3}"/>
              </a:ext>
            </a:extLst>
          </p:cNvPr>
          <p:cNvSpPr/>
          <p:nvPr/>
        </p:nvSpPr>
        <p:spPr>
          <a:xfrm>
            <a:off x="6355485" y="2190018"/>
            <a:ext cx="1667285" cy="2912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34D137D0-9776-4FAE-B113-7FA5F60517A9}"/>
              </a:ext>
            </a:extLst>
          </p:cNvPr>
          <p:cNvSpPr/>
          <p:nvPr/>
        </p:nvSpPr>
        <p:spPr>
          <a:xfrm>
            <a:off x="2078566" y="5278517"/>
            <a:ext cx="2555874" cy="14139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b="1" u="sng" dirty="0"/>
              <a:t>Felhändelse:</a:t>
            </a:r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41772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A48989C6-B842-44C0-9C91-A1CA5A72A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33853"/>
              </p:ext>
            </p:extLst>
          </p:nvPr>
        </p:nvGraphicFramePr>
        <p:xfrm>
          <a:off x="325257" y="1190182"/>
          <a:ext cx="9750900" cy="176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049">
                  <a:extLst>
                    <a:ext uri="{9D8B030D-6E8A-4147-A177-3AD203B41FA5}">
                      <a16:colId xmlns:a16="http://schemas.microsoft.com/office/drawing/2014/main" val="135511578"/>
                    </a:ext>
                  </a:extLst>
                </a:gridCol>
                <a:gridCol w="4877851">
                  <a:extLst>
                    <a:ext uri="{9D8B030D-6E8A-4147-A177-3AD203B41FA5}">
                      <a16:colId xmlns:a16="http://schemas.microsoft.com/office/drawing/2014/main" val="1615564161"/>
                    </a:ext>
                  </a:extLst>
                </a:gridCol>
              </a:tblGrid>
              <a:tr h="517052">
                <a:tc>
                  <a:txBody>
                    <a:bodyPr/>
                    <a:lstStyle/>
                    <a:p>
                      <a:r>
                        <a:rPr lang="sv-SE" dirty="0"/>
                        <a:t>Orsak till felhändelsen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Förbättringsförslag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03591"/>
                  </a:ext>
                </a:extLst>
              </a:tr>
              <a:tr h="517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 sz="1400" dirty="0">
                          <a:sym typeface="Wingdings" panose="05000000000000000000" pitchFamily="2" charset="2"/>
                        </a:rPr>
                        <a:t></a:t>
                      </a:r>
                      <a:endParaRPr lang="sv-SE" sz="1400" dirty="0"/>
                    </a:p>
                    <a:p>
                      <a:pPr lvl="0"/>
                      <a:r>
                        <a:rPr lang="sv-SE" sz="1400" dirty="0">
                          <a:sym typeface="Wingdings" panose="05000000000000000000" pitchFamily="2" charset="2"/>
                        </a:rPr>
                        <a:t></a:t>
                      </a:r>
                      <a:endParaRPr lang="sv-SE" sz="14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sv-SE" sz="1400" dirty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689259"/>
                  </a:ext>
                </a:extLst>
              </a:tr>
              <a:tr h="517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400" dirty="0">
                          <a:sym typeface="Wingdings" panose="05000000000000000000" pitchFamily="2" charset="2"/>
                        </a:rPr>
                        <a:t>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142483"/>
                  </a:ext>
                </a:extLst>
              </a:tr>
            </a:tbl>
          </a:graphicData>
        </a:graphic>
      </p:graphicFrame>
      <p:sp>
        <p:nvSpPr>
          <p:cNvPr id="3" name="Rubrik 2">
            <a:extLst>
              <a:ext uri="{FF2B5EF4-FFF2-40B4-BE49-F238E27FC236}">
                <a16:creationId xmlns:a16="http://schemas.microsoft.com/office/drawing/2014/main" id="{44099139-19BD-41E2-B7BC-BC99EDF4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57" y="0"/>
            <a:ext cx="10436926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Bakomliggande orsaker och förbättringsförslag</a:t>
            </a:r>
          </a:p>
        </p:txBody>
      </p:sp>
    </p:spTree>
    <p:extLst>
      <p:ext uri="{BB962C8B-B14F-4D97-AF65-F5344CB8AC3E}">
        <p14:creationId xmlns:p14="http://schemas.microsoft.com/office/powerpoint/2010/main" val="278269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A48989C6-B842-44C0-9C91-A1CA5A72AC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5257" y="1190182"/>
          <a:ext cx="9750900" cy="176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049">
                  <a:extLst>
                    <a:ext uri="{9D8B030D-6E8A-4147-A177-3AD203B41FA5}">
                      <a16:colId xmlns:a16="http://schemas.microsoft.com/office/drawing/2014/main" val="135511578"/>
                    </a:ext>
                  </a:extLst>
                </a:gridCol>
                <a:gridCol w="4877851">
                  <a:extLst>
                    <a:ext uri="{9D8B030D-6E8A-4147-A177-3AD203B41FA5}">
                      <a16:colId xmlns:a16="http://schemas.microsoft.com/office/drawing/2014/main" val="1615564161"/>
                    </a:ext>
                  </a:extLst>
                </a:gridCol>
              </a:tblGrid>
              <a:tr h="517052">
                <a:tc>
                  <a:txBody>
                    <a:bodyPr/>
                    <a:lstStyle/>
                    <a:p>
                      <a:r>
                        <a:rPr lang="sv-SE" dirty="0"/>
                        <a:t>Orsak till felhändelsen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Förbättringsförslag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03591"/>
                  </a:ext>
                </a:extLst>
              </a:tr>
              <a:tr h="517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 sz="1400" dirty="0">
                          <a:sym typeface="Wingdings" panose="05000000000000000000" pitchFamily="2" charset="2"/>
                        </a:rPr>
                        <a:t></a:t>
                      </a:r>
                      <a:endParaRPr lang="sv-SE" sz="1400" dirty="0"/>
                    </a:p>
                    <a:p>
                      <a:pPr lvl="0"/>
                      <a:r>
                        <a:rPr lang="sv-SE" sz="1400" dirty="0">
                          <a:sym typeface="Wingdings" panose="05000000000000000000" pitchFamily="2" charset="2"/>
                        </a:rPr>
                        <a:t></a:t>
                      </a:r>
                      <a:endParaRPr lang="sv-SE" sz="14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sv-SE" sz="1400" dirty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689259"/>
                  </a:ext>
                </a:extLst>
              </a:tr>
              <a:tr h="517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400" dirty="0">
                          <a:sym typeface="Wingdings" panose="05000000000000000000" pitchFamily="2" charset="2"/>
                        </a:rPr>
                        <a:t>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142483"/>
                  </a:ext>
                </a:extLst>
              </a:tr>
            </a:tbl>
          </a:graphicData>
        </a:graphic>
      </p:graphicFrame>
      <p:sp>
        <p:nvSpPr>
          <p:cNvPr id="3" name="Rubrik 2">
            <a:extLst>
              <a:ext uri="{FF2B5EF4-FFF2-40B4-BE49-F238E27FC236}">
                <a16:creationId xmlns:a16="http://schemas.microsoft.com/office/drawing/2014/main" id="{44099139-19BD-41E2-B7BC-BC99EDF4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57" y="224287"/>
            <a:ext cx="10745197" cy="1101276"/>
          </a:xfrm>
        </p:spPr>
        <p:txBody>
          <a:bodyPr>
            <a:normAutofit fontScale="90000"/>
          </a:bodyPr>
          <a:lstStyle/>
          <a:p>
            <a:r>
              <a:rPr lang="sv-SE" dirty="0"/>
              <a:t>Bakomliggande orsaker och förbättringsförslag</a:t>
            </a:r>
          </a:p>
        </p:txBody>
      </p:sp>
    </p:spTree>
    <p:extLst>
      <p:ext uri="{BB962C8B-B14F-4D97-AF65-F5344CB8AC3E}">
        <p14:creationId xmlns:p14="http://schemas.microsoft.com/office/powerpoint/2010/main" val="16126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518C080-56E5-41A6-9A94-8C339271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Bifynd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1E9E45C-28AA-4E63-A383-27129B3C35D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783729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677</TotalTime>
  <Words>71</Words>
  <Application>Microsoft Office PowerPoint</Application>
  <PresentationFormat>Bredbild</PresentationFormat>
  <Paragraphs>45</Paragraphs>
  <Slides>11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Calibri</vt:lpstr>
      <vt:lpstr>Open Sans</vt:lpstr>
      <vt:lpstr>Open Sans Bold</vt:lpstr>
      <vt:lpstr>Open Sans Extrabold</vt:lpstr>
      <vt:lpstr>Wingdings</vt:lpstr>
      <vt:lpstr>Region Kronoberg LJUS</vt:lpstr>
      <vt:lpstr>Region Kronoberg MÖRK</vt:lpstr>
      <vt:lpstr>Utredning av misstänkt vårdskada</vt:lpstr>
      <vt:lpstr>Uppdragsgivare och Analysteam</vt:lpstr>
      <vt:lpstr>PowerPoint-presentation</vt:lpstr>
      <vt:lpstr>Anamnes</vt:lpstr>
      <vt:lpstr>PowerPoint-presentation</vt:lpstr>
      <vt:lpstr>PowerPoint-presentation</vt:lpstr>
      <vt:lpstr>Bakomliggande orsaker och förbättringsförslag</vt:lpstr>
      <vt:lpstr>Bakomliggande orsaker och förbättringsförslag</vt:lpstr>
      <vt:lpstr>Bifynd </vt:lpstr>
      <vt:lpstr>Konsekvenser för patienten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Händelseanalys njurbiopsi med blödningskomplikation</dc:title>
  <dc:subject/>
  <dc:creator>Petersson Emelie SHV medklin ledn Växjö</dc:creator>
  <cp:keywords/>
  <dc:description/>
  <cp:lastModifiedBy>Anivike Zandra HSJ patientsäkerhet</cp:lastModifiedBy>
  <cp:revision>68</cp:revision>
  <cp:lastPrinted>2025-01-13T13:27:19Z</cp:lastPrinted>
  <dcterms:created xsi:type="dcterms:W3CDTF">2025-11-14T12:28:51Z</dcterms:created>
  <dcterms:modified xsi:type="dcterms:W3CDTF">2026-04-24T11:59:08Z</dcterms:modified>
  <cp:category/>
</cp:coreProperties>
</file>