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775" r:id="rId2"/>
    <p:sldMasterId id="2147483817" r:id="rId3"/>
    <p:sldMasterId id="2147483831" r:id="rId4"/>
    <p:sldMasterId id="2147483882" r:id="rId5"/>
    <p:sldMasterId id="2147483924" r:id="rId6"/>
    <p:sldMasterId id="2147483944" r:id="rId7"/>
    <p:sldMasterId id="2147483971" r:id="rId8"/>
  </p:sldMasterIdLst>
  <p:notesMasterIdLst>
    <p:notesMasterId r:id="rId39"/>
  </p:notesMasterIdLst>
  <p:sldIdLst>
    <p:sldId id="2481" r:id="rId9"/>
    <p:sldId id="1881840245" r:id="rId10"/>
    <p:sldId id="2482" r:id="rId11"/>
    <p:sldId id="2483" r:id="rId12"/>
    <p:sldId id="2321" r:id="rId13"/>
    <p:sldId id="2484" r:id="rId14"/>
    <p:sldId id="2485" r:id="rId15"/>
    <p:sldId id="2486" r:id="rId16"/>
    <p:sldId id="2487" r:id="rId17"/>
    <p:sldId id="2488" r:id="rId18"/>
    <p:sldId id="1881840090" r:id="rId19"/>
    <p:sldId id="1881840091" r:id="rId20"/>
    <p:sldId id="1881840092" r:id="rId21"/>
    <p:sldId id="1881840094" r:id="rId22"/>
    <p:sldId id="2393" r:id="rId23"/>
    <p:sldId id="1881840257" r:id="rId24"/>
    <p:sldId id="1940" r:id="rId25"/>
    <p:sldId id="1881840097" r:id="rId26"/>
    <p:sldId id="2387" r:id="rId27"/>
    <p:sldId id="2353" r:id="rId28"/>
    <p:sldId id="1881840242" r:id="rId29"/>
    <p:sldId id="2388" r:id="rId30"/>
    <p:sldId id="2389" r:id="rId31"/>
    <p:sldId id="2390" r:id="rId32"/>
    <p:sldId id="2391" r:id="rId33"/>
    <p:sldId id="369" r:id="rId34"/>
    <p:sldId id="2274" r:id="rId35"/>
    <p:sldId id="337" r:id="rId36"/>
    <p:sldId id="1881840119" r:id="rId37"/>
    <p:sldId id="318" r:id="rId3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31"/>
    <a:srgbClr val="700545"/>
    <a:srgbClr val="F9D2DF"/>
    <a:srgbClr val="B4D9B9"/>
    <a:srgbClr val="F2F2F2"/>
    <a:srgbClr val="B5D9AF"/>
    <a:srgbClr val="F08CB5"/>
    <a:srgbClr val="006633"/>
    <a:srgbClr val="4EA93F"/>
    <a:srgbClr val="D831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82" autoAdjust="0"/>
  </p:normalViewPr>
  <p:slideViewPr>
    <p:cSldViewPr snapToGrid="0" showGuides="1">
      <p:cViewPr varScale="1">
        <p:scale>
          <a:sx n="155" d="100"/>
          <a:sy n="155" d="100"/>
        </p:scale>
        <p:origin x="2706" y="150"/>
      </p:cViewPr>
      <p:guideLst>
        <p:guide orient="horz" pos="2160"/>
        <p:guide pos="3840"/>
      </p:guideLst>
    </p:cSldViewPr>
  </p:slideViewPr>
  <p:outlineViewPr>
    <p:cViewPr>
      <p:scale>
        <a:sx n="33" d="100"/>
        <a:sy n="33" d="100"/>
      </p:scale>
      <p:origin x="0" y="-3032"/>
    </p:cViewPr>
  </p:outlineViewPr>
  <p:notesTextViewPr>
    <p:cViewPr>
      <p:scale>
        <a:sx n="1" d="1"/>
        <a:sy n="1" d="1"/>
      </p:scale>
      <p:origin x="0" y="0"/>
    </p:cViewPr>
  </p:notesTextViewPr>
  <p:sorterViewPr>
    <p:cViewPr>
      <p:scale>
        <a:sx n="80" d="100"/>
        <a:sy n="80" d="100"/>
      </p:scale>
      <p:origin x="0" y="-384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FD482-0830-4CE2-8CAC-E4BBA5E96A4D}" type="datetimeFigureOut">
              <a:rPr lang="sv-SE" smtClean="0"/>
              <a:t>2026-06-26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9FAB8-8AA6-49BD-99AB-B816102A1334}" type="slidenum">
              <a:rPr lang="sv-SE" smtClean="0"/>
              <a:t>‹#›</a:t>
            </a:fld>
            <a:endParaRPr lang="sv-SE"/>
          </a:p>
        </p:txBody>
      </p:sp>
    </p:spTree>
    <p:extLst>
      <p:ext uri="{BB962C8B-B14F-4D97-AF65-F5344CB8AC3E}">
        <p14:creationId xmlns:p14="http://schemas.microsoft.com/office/powerpoint/2010/main" val="82264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bg>
      <p:bgPr>
        <a:solidFill>
          <a:schemeClr val="accent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A5AE3830-5278-7E19-E7AC-5058B5CB9D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60266" t="6614" b="4210"/>
          <a:stretch/>
        </p:blipFill>
        <p:spPr>
          <a:xfrm>
            <a:off x="-1" y="0"/>
            <a:ext cx="6474059" cy="6857999"/>
          </a:xfrm>
          <a:prstGeom prst="rect">
            <a:avLst/>
          </a:prstGeom>
        </p:spPr>
      </p:pic>
      <p:sp>
        <p:nvSpPr>
          <p:cNvPr id="4" name="Rubrik 3">
            <a:extLst>
              <a:ext uri="{FF2B5EF4-FFF2-40B4-BE49-F238E27FC236}">
                <a16:creationId xmlns:a16="http://schemas.microsoft.com/office/drawing/2014/main" id="{9C1512DA-9E40-CF35-AC79-7F617696BB8B}"/>
              </a:ext>
            </a:extLst>
          </p:cNvPr>
          <p:cNvSpPr>
            <a:spLocks noGrp="1"/>
          </p:cNvSpPr>
          <p:nvPr>
            <p:ph type="title" hasCustomPrompt="1"/>
          </p:nvPr>
        </p:nvSpPr>
        <p:spPr>
          <a:xfrm>
            <a:off x="6546796" y="864105"/>
            <a:ext cx="4774267" cy="3535156"/>
          </a:xfrm>
        </p:spPr>
        <p:txBody>
          <a:bodyPr anchor="t">
            <a:normAutofit/>
          </a:bodyPr>
          <a:lstStyle>
            <a:lvl1pPr algn="r">
              <a:defRPr sz="6000" b="1" i="0">
                <a:solidFill>
                  <a:schemeClr val="bg1"/>
                </a:solidFill>
                <a:latin typeface="+mj-lt"/>
                <a:ea typeface="Open Sans Extrabold" panose="020B0906030804020204" pitchFamily="34" charset="0"/>
                <a:cs typeface="Open Sans Extrabold" panose="020B0906030804020204" pitchFamily="34" charset="0"/>
              </a:defRPr>
            </a:lvl1pPr>
          </a:lstStyle>
          <a:p>
            <a:r>
              <a:rPr lang="sv-SE" dirty="0"/>
              <a:t>Titel</a:t>
            </a:r>
          </a:p>
        </p:txBody>
      </p:sp>
      <p:sp>
        <p:nvSpPr>
          <p:cNvPr id="9" name="Underrubrik 2">
            <a:extLst>
              <a:ext uri="{FF2B5EF4-FFF2-40B4-BE49-F238E27FC236}">
                <a16:creationId xmlns:a16="http://schemas.microsoft.com/office/drawing/2014/main" id="{DC44104B-48FE-3858-DE21-17C04BBBC2C6}"/>
              </a:ext>
            </a:extLst>
          </p:cNvPr>
          <p:cNvSpPr>
            <a:spLocks noGrp="1"/>
          </p:cNvSpPr>
          <p:nvPr>
            <p:ph type="subTitle" idx="1" hasCustomPrompt="1"/>
          </p:nvPr>
        </p:nvSpPr>
        <p:spPr>
          <a:xfrm>
            <a:off x="6988630" y="5373407"/>
            <a:ext cx="4332434" cy="623887"/>
          </a:xfrm>
        </p:spPr>
        <p:txBody>
          <a:bodyPr anchor="ctr">
            <a:normAutofit/>
          </a:bodyPr>
          <a:lstStyle>
            <a:lvl1pPr marL="0" indent="0" algn="r">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421405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F9D2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79F0779-C10D-4A1E-D984-1FDEB74C15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8616627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E2A1714-E60F-4047-6C05-3F0D2753DC14}"/>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10" name="Platshållare för text 7">
            <a:extLst>
              <a:ext uri="{FF2B5EF4-FFF2-40B4-BE49-F238E27FC236}">
                <a16:creationId xmlns:a16="http://schemas.microsoft.com/office/drawing/2014/main" id="{ADFA9880-B20A-B284-7667-BB6E139D0DFF}"/>
              </a:ext>
            </a:extLst>
          </p:cNvPr>
          <p:cNvSpPr>
            <a:spLocks noGrp="1"/>
          </p:cNvSpPr>
          <p:nvPr>
            <p:ph type="body" sz="quarter" idx="21"/>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4"/>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8">
            <a:extLst>
              <a:ext uri="{FF2B5EF4-FFF2-40B4-BE49-F238E27FC236}">
                <a16:creationId xmlns:a16="http://schemas.microsoft.com/office/drawing/2014/main" id="{CD0C11AC-6994-47F5-38EE-9940256649C4}"/>
              </a:ext>
            </a:extLst>
          </p:cNvPr>
          <p:cNvSpPr>
            <a:spLocks noGrp="1"/>
          </p:cNvSpPr>
          <p:nvPr>
            <p:ph type="sldNum" sz="quarter" idx="20"/>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01153A39-3A6E-2C51-3DD0-86E6507A8265}"/>
              </a:ext>
            </a:extLst>
          </p:cNvPr>
          <p:cNvSpPr>
            <a:spLocks noGrp="1"/>
          </p:cNvSpPr>
          <p:nvPr>
            <p:ph type="dt" sz="half" idx="18"/>
          </p:nvPr>
        </p:nvSpPr>
        <p:spPr/>
        <p:txBody>
          <a:bodyPr/>
          <a:lstStyle/>
          <a:p>
            <a:fld id="{663AC0A1-BF03-4687-BDDD-A787ED1917E4}" type="datetimeFigureOut">
              <a:rPr lang="sv-SE" smtClean="0"/>
              <a:pPr/>
              <a:t>2026-06-26</a:t>
            </a:fld>
            <a:endParaRPr lang="sv-SE" dirty="0"/>
          </a:p>
        </p:txBody>
      </p:sp>
      <p:sp>
        <p:nvSpPr>
          <p:cNvPr id="8" name="Platshållare för sidfot 7">
            <a:extLst>
              <a:ext uri="{FF2B5EF4-FFF2-40B4-BE49-F238E27FC236}">
                <a16:creationId xmlns:a16="http://schemas.microsoft.com/office/drawing/2014/main" id="{A06EF699-DF7E-B62D-FBC1-92B42D79394B}"/>
              </a:ext>
            </a:extLst>
          </p:cNvPr>
          <p:cNvSpPr>
            <a:spLocks noGrp="1"/>
          </p:cNvSpPr>
          <p:nvPr>
            <p:ph type="ftr" sz="quarter" idx="19"/>
          </p:nvPr>
        </p:nvSpPr>
        <p:spPr/>
        <p:txBody>
          <a:bodyPr/>
          <a:lstStyle/>
          <a:p>
            <a:endParaRPr lang="sv-SE" dirty="0"/>
          </a:p>
        </p:txBody>
      </p:sp>
    </p:spTree>
    <p:extLst>
      <p:ext uri="{BB962C8B-B14F-4D97-AF65-F5344CB8AC3E}">
        <p14:creationId xmlns:p14="http://schemas.microsoft.com/office/powerpoint/2010/main" val="555179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6127D97-63F8-3A7B-5F3F-5D6D43033A61}"/>
              </a:ext>
            </a:extLst>
          </p:cNvPr>
          <p:cNvSpPr>
            <a:spLocks noGrp="1"/>
          </p:cNvSpPr>
          <p:nvPr>
            <p:ph type="title"/>
          </p:nvPr>
        </p:nvSpPr>
        <p:spPr>
          <a:xfrm>
            <a:off x="633528" y="517522"/>
            <a:ext cx="4359387"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3E1FC7A-8A4C-9CEE-4D55-68EAF67290D3}"/>
              </a:ext>
            </a:extLst>
          </p:cNvPr>
          <p:cNvSpPr>
            <a:spLocks noGrp="1"/>
          </p:cNvSpPr>
          <p:nvPr>
            <p:ph type="body" sz="quarter" idx="20"/>
          </p:nvPr>
        </p:nvSpPr>
        <p:spPr>
          <a:xfrm>
            <a:off x="633528" y="2025650"/>
            <a:ext cx="4359387"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r>
              <a:rPr lang="sv-SE"/>
              <a:t>Klicka på ikonen för att lägga till en bild</a:t>
            </a:r>
            <a:endParaRPr lang="sv-SE" dirty="0"/>
          </a:p>
        </p:txBody>
      </p:sp>
      <p:sp>
        <p:nvSpPr>
          <p:cNvPr id="4" name="Platshållare för bildnummer 3">
            <a:extLst>
              <a:ext uri="{FF2B5EF4-FFF2-40B4-BE49-F238E27FC236}">
                <a16:creationId xmlns:a16="http://schemas.microsoft.com/office/drawing/2014/main" id="{668A851D-3666-6F01-53F4-C83FDF177253}"/>
              </a:ext>
            </a:extLst>
          </p:cNvPr>
          <p:cNvSpPr>
            <a:spLocks noGrp="1"/>
          </p:cNvSpPr>
          <p:nvPr>
            <p:ph type="sldNum" sz="quarter" idx="19"/>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AC963393-39D9-C156-678C-1AFBB0705A12}"/>
              </a:ext>
            </a:extLst>
          </p:cNvPr>
          <p:cNvSpPr>
            <a:spLocks noGrp="1"/>
          </p:cNvSpPr>
          <p:nvPr>
            <p:ph type="dt" sz="half" idx="17"/>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2934F78E-EE75-DC7A-D191-6F3503630954}"/>
              </a:ext>
            </a:extLst>
          </p:cNvPr>
          <p:cNvSpPr>
            <a:spLocks noGrp="1"/>
          </p:cNvSpPr>
          <p:nvPr>
            <p:ph type="ftr" sz="quarter" idx="18"/>
          </p:nvPr>
        </p:nvSpPr>
        <p:spPr/>
        <p:txBody>
          <a:bodyPr/>
          <a:lstStyle/>
          <a:p>
            <a:endParaRPr lang="sv-SE" dirty="0"/>
          </a:p>
        </p:txBody>
      </p:sp>
    </p:spTree>
    <p:extLst>
      <p:ext uri="{BB962C8B-B14F-4D97-AF65-F5344CB8AC3E}">
        <p14:creationId xmlns:p14="http://schemas.microsoft.com/office/powerpoint/2010/main" val="13119236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B4D9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0888258-5F69-4461-1EF5-61C228B864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13518777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F9D2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79F0779-C10D-4A1E-D984-1FDEB74C15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7983204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BB0A87F-8436-9960-B9ED-11AD0D6FFE0F}"/>
              </a:ext>
            </a:extLst>
          </p:cNvPr>
          <p:cNvSpPr>
            <a:spLocks noGrp="1"/>
          </p:cNvSpPr>
          <p:nvPr>
            <p:ph type="title"/>
          </p:nvPr>
        </p:nvSpPr>
        <p:spPr>
          <a:xfrm>
            <a:off x="633528" y="517522"/>
            <a:ext cx="5264851" cy="1325563"/>
          </a:xfrm>
        </p:spPr>
        <p:txBody>
          <a:bodyPr/>
          <a:lstStyle/>
          <a:p>
            <a:r>
              <a:rPr lang="sv-SE"/>
              <a:t>Klicka här för att ändra mall för rubrikformat</a:t>
            </a:r>
            <a:endParaRPr lang="sv-SE" dirty="0"/>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1" y="2025497"/>
            <a:ext cx="5264851"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solidFill>
                  <a:schemeClr val="tx1"/>
                </a:solidFil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22B9B9BF-470D-2B21-9F0B-EB1F45731FC6}"/>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rgbClr val="00413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86641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nge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BD1CED-16DD-0340-44FF-56292D762D4A}"/>
              </a:ext>
            </a:extLst>
          </p:cNvPr>
          <p:cNvSpPr>
            <a:spLocks noGrp="1"/>
          </p:cNvSpPr>
          <p:nvPr>
            <p:ph type="title"/>
          </p:nvPr>
        </p:nvSpPr>
        <p:spPr>
          <a:xfrm>
            <a:off x="633528" y="517522"/>
            <a:ext cx="7519871" cy="1325563"/>
          </a:xfrm>
        </p:spPr>
        <p:txBody>
          <a:bodyPr/>
          <a:lstStyle/>
          <a:p>
            <a:r>
              <a:rPr lang="sv-SE"/>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1A4EDF47-93B2-F7A4-C94B-062D946533C3}"/>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35457531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a:t>Klicka här för att ändra mall för rubrikformat</a:t>
            </a:r>
            <a:endParaRPr lang="sv-SE" dirty="0"/>
          </a:p>
        </p:txBody>
      </p:sp>
      <p:sp>
        <p:nvSpPr>
          <p:cNvPr id="4" name="Platshållare för bildnummer 3">
            <a:extLst>
              <a:ext uri="{FF2B5EF4-FFF2-40B4-BE49-F238E27FC236}">
                <a16:creationId xmlns:a16="http://schemas.microsoft.com/office/drawing/2014/main" id="{DB2CEE24-4E29-6166-3822-C57F01CDE3C3}"/>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E072084-6E77-EEDD-3B3E-C0E1F2DF763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774B7BFD-E11B-A77F-4246-4F0379A43861}"/>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42189729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160E3B36-F312-C875-A9B5-C9CBB284C74C}"/>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FEF7A55C-9AA7-A56B-150C-95A34A6044D8}"/>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6" name="Platshållare för sidfot 5">
            <a:extLst>
              <a:ext uri="{FF2B5EF4-FFF2-40B4-BE49-F238E27FC236}">
                <a16:creationId xmlns:a16="http://schemas.microsoft.com/office/drawing/2014/main" id="{57128E3B-CFE4-7ADB-7D98-87DC33226A98}"/>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261990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itat_Ljusrosa">
    <p:bg>
      <p:bgPr>
        <a:solidFill>
          <a:srgbClr val="F9D2DF"/>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12C2BA5-DA85-C753-A692-4FA713CEC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17907278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itat_Ljusgrön">
    <p:bg>
      <p:bgPr>
        <a:solidFill>
          <a:srgbClr val="B4D9B9"/>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DC5F6A89-8BD3-EF14-569B-0DB3F5F4EA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107918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BB0A87F-8436-9960-B9ED-11AD0D6FFE0F}"/>
              </a:ext>
            </a:extLst>
          </p:cNvPr>
          <p:cNvSpPr>
            <a:spLocks noGrp="1"/>
          </p:cNvSpPr>
          <p:nvPr>
            <p:ph type="title"/>
          </p:nvPr>
        </p:nvSpPr>
        <p:spPr>
          <a:xfrm>
            <a:off x="633528" y="517522"/>
            <a:ext cx="5264851" cy="1325563"/>
          </a:xfrm>
        </p:spPr>
        <p:txBody>
          <a:bodyPr/>
          <a:lstStyle/>
          <a:p>
            <a:r>
              <a:rPr lang="sv-SE"/>
              <a:t>Klicka här för att ändra mall för rubrikformat</a:t>
            </a:r>
            <a:endParaRPr lang="sv-SE" dirty="0"/>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1" y="2025497"/>
            <a:ext cx="5264851"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solidFill>
                  <a:schemeClr val="tx1"/>
                </a:solidFil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22B9B9BF-470D-2B21-9F0B-EB1F45731FC6}"/>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rgbClr val="004131"/>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678053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vsnitt_Ljusrosa">
    <p:bg>
      <p:bgPr>
        <a:solidFill>
          <a:srgbClr val="F9D2DF"/>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ubrik 2">
            <a:extLst>
              <a:ext uri="{FF2B5EF4-FFF2-40B4-BE49-F238E27FC236}">
                <a16:creationId xmlns:a16="http://schemas.microsoft.com/office/drawing/2014/main" id="{E3B3AC9B-F98B-219F-7B9A-68D22D4EF51A}"/>
              </a:ext>
            </a:extLst>
          </p:cNvPr>
          <p:cNvSpPr>
            <a:spLocks noGrp="1"/>
          </p:cNvSpPr>
          <p:nvPr>
            <p:ph type="title"/>
          </p:nvPr>
        </p:nvSpPr>
        <p:spPr>
          <a:xfrm>
            <a:off x="1927849" y="1954923"/>
            <a:ext cx="8336301" cy="2086671"/>
          </a:xfrm>
        </p:spPr>
        <p:txBody>
          <a:bodyPr anchor="ctr">
            <a:noAutofit/>
          </a:bodyPr>
          <a:lstStyle>
            <a:lvl1pPr algn="ctr">
              <a:defRPr sz="5400">
                <a:solidFill>
                  <a:srgbClr val="700545"/>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7B0F68E-6AB6-8240-C24A-270BB8047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417719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nitt_Ljusgrön">
    <p:bg>
      <p:bgPr>
        <a:solidFill>
          <a:srgbClr val="B4D9B9"/>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ubrik 2">
            <a:extLst>
              <a:ext uri="{FF2B5EF4-FFF2-40B4-BE49-F238E27FC236}">
                <a16:creationId xmlns:a16="http://schemas.microsoft.com/office/drawing/2014/main" id="{9386AC30-CFF0-9F32-5F46-7FBAE80C2F7E}"/>
              </a:ext>
            </a:extLst>
          </p:cNvPr>
          <p:cNvSpPr>
            <a:spLocks noGrp="1"/>
          </p:cNvSpPr>
          <p:nvPr>
            <p:ph type="title"/>
          </p:nvPr>
        </p:nvSpPr>
        <p:spPr>
          <a:xfrm>
            <a:off x="1927849" y="1954923"/>
            <a:ext cx="8336301" cy="2086671"/>
          </a:xfrm>
        </p:spPr>
        <p:txBody>
          <a:bodyPr anchor="ctr">
            <a:noAutofit/>
          </a:bodyPr>
          <a:lstStyle>
            <a:lvl1pPr algn="ctr">
              <a:defRPr sz="5400">
                <a:solidFill>
                  <a:srgbClr val="004131"/>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4B4DC3DF-9ED1-6575-58B5-D011A8B62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3823791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vådelat innehåll_Mörk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00413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5302241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vådelat innehåll_Mörkblå">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bg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9385353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vådelat innehåll_Mörk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700545"/>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0867759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77AFBECA-246A-05A7-5C17-D7BFBDBC79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C21C4AE1-A668-3E47-ACF7-601DCA98D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bg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35676956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91BEC45-D6B1-C25B-B718-25A7D269D28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26000004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6FCAF63-D791-08FB-B447-275E5EBA92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4" name="Bildobjekt 3" descr="Region Kronobergs logotyp">
            <a:extLst>
              <a:ext uri="{FF2B5EF4-FFF2-40B4-BE49-F238E27FC236}">
                <a16:creationId xmlns:a16="http://schemas.microsoft.com/office/drawing/2014/main" id="{7D7E0653-9834-7D40-C136-8456753114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solidFill>
                  <a:schemeClr val="tx1"/>
                </a:solidFill>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14437964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03A58C-AEBC-590B-41F0-90C687CF7B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CFC138CB-6770-7654-B2E1-BE56E63AA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solidFill>
                  <a:schemeClr val="tx1"/>
                </a:solidFill>
              </a:defRPr>
            </a:lvl1pPr>
          </a:lstStyle>
          <a:p>
            <a:pPr lvl="0"/>
            <a:r>
              <a:rPr lang="sv-SE"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38579591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51B29E2-75A6-293F-DDDA-01AD3A6BCD3A}"/>
              </a:ext>
            </a:extLst>
          </p:cNvPr>
          <p:cNvSpPr>
            <a:spLocks noGrp="1"/>
          </p:cNvSpPr>
          <p:nvPr>
            <p:ph type="title"/>
          </p:nvPr>
        </p:nvSpPr>
        <p:spPr/>
        <p:txBody>
          <a:bodyPr/>
          <a:lstStyle>
            <a:lvl1pPr>
              <a:defRPr b="1" i="0">
                <a:latin typeface="+mj-lt"/>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8336301"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bildnummer 5">
            <a:extLst>
              <a:ext uri="{FF2B5EF4-FFF2-40B4-BE49-F238E27FC236}">
                <a16:creationId xmlns:a16="http://schemas.microsoft.com/office/drawing/2014/main" id="{12D118FC-EE09-9189-C275-E873A462B8F9}"/>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3" name="Platshållare för datum 3">
            <a:extLst>
              <a:ext uri="{FF2B5EF4-FFF2-40B4-BE49-F238E27FC236}">
                <a16:creationId xmlns:a16="http://schemas.microsoft.com/office/drawing/2014/main" id="{A01D25B9-C79D-A274-58C7-62B33FF4287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4" name="Platshållare för sidfot 4">
            <a:extLst>
              <a:ext uri="{FF2B5EF4-FFF2-40B4-BE49-F238E27FC236}">
                <a16:creationId xmlns:a16="http://schemas.microsoft.com/office/drawing/2014/main" id="{670F659B-43B1-5F87-B495-101348349521}"/>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50800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nge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BD1CED-16DD-0340-44FF-56292D762D4A}"/>
              </a:ext>
            </a:extLst>
          </p:cNvPr>
          <p:cNvSpPr>
            <a:spLocks noGrp="1"/>
          </p:cNvSpPr>
          <p:nvPr>
            <p:ph type="title"/>
          </p:nvPr>
        </p:nvSpPr>
        <p:spPr>
          <a:xfrm>
            <a:off x="633528" y="517522"/>
            <a:ext cx="7519871" cy="1325563"/>
          </a:xfrm>
        </p:spPr>
        <p:txBody>
          <a:bodyPr/>
          <a:lstStyle/>
          <a:p>
            <a:r>
              <a:rPr lang="sv-SE"/>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1A4EDF47-93B2-F7A4-C94B-062D946533C3}"/>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24144596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513E1985-DEB6-B4FA-D8EF-15C862B6F61D}"/>
              </a:ext>
            </a:extLst>
          </p:cNvPr>
          <p:cNvSpPr>
            <a:spLocks noGrp="1"/>
          </p:cNvSpPr>
          <p:nvPr>
            <p:ph type="title"/>
          </p:nvPr>
        </p:nvSpPr>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8664"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5">
            <a:extLst>
              <a:ext uri="{FF2B5EF4-FFF2-40B4-BE49-F238E27FC236}">
                <a16:creationId xmlns:a16="http://schemas.microsoft.com/office/drawing/2014/main" id="{7C006566-392A-D605-2590-6469889C1F6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8" name="Platshållare för datum 3">
            <a:extLst>
              <a:ext uri="{FF2B5EF4-FFF2-40B4-BE49-F238E27FC236}">
                <a16:creationId xmlns:a16="http://schemas.microsoft.com/office/drawing/2014/main" id="{B3804973-0D2A-DF23-8E3D-0A574005BAFC}"/>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9" name="Platshållare för sidfot 4">
            <a:extLst>
              <a:ext uri="{FF2B5EF4-FFF2-40B4-BE49-F238E27FC236}">
                <a16:creationId xmlns:a16="http://schemas.microsoft.com/office/drawing/2014/main" id="{BB084F17-CF16-C29C-9E8B-74DB7C1401C5}"/>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6873186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D2256EB1-EAAE-3FFE-A737-12DF0B010D73}"/>
              </a:ext>
            </a:extLst>
          </p:cNvPr>
          <p:cNvSpPr>
            <a:spLocks noGrp="1"/>
          </p:cNvSpPr>
          <p:nvPr>
            <p:ph type="title"/>
          </p:nvPr>
        </p:nvSpPr>
        <p:spPr>
          <a:xfrm>
            <a:off x="6749932" y="517522"/>
            <a:ext cx="4880093" cy="1325563"/>
          </a:xfrm>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endParaRPr lang="sv-SE"/>
          </a:p>
        </p:txBody>
      </p:sp>
      <p:sp>
        <p:nvSpPr>
          <p:cNvPr id="7" name="Slide Number Placeholder 6">
            <a:extLst>
              <a:ext uri="{FF2B5EF4-FFF2-40B4-BE49-F238E27FC236}">
                <a16:creationId xmlns:a16="http://schemas.microsoft.com/office/drawing/2014/main" id="{0B9D0988-67F2-ECF6-1602-F1D93017BA60}"/>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6ED41BA6-E131-E7FD-4535-07177B0ABA9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9666592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endParaRPr lang="sv-SE" dirty="0"/>
          </a:p>
        </p:txBody>
      </p:sp>
      <p:sp>
        <p:nvSpPr>
          <p:cNvPr id="3" name="Slide Number Placeholder 6">
            <a:extLst>
              <a:ext uri="{FF2B5EF4-FFF2-40B4-BE49-F238E27FC236}">
                <a16:creationId xmlns:a16="http://schemas.microsoft.com/office/drawing/2014/main" id="{E13E6EFE-454E-E0E6-5F20-B9D7596464F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82D842ED-9775-7E0C-0353-CAD6AE3604C9}"/>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36834254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noFill/>
        </p:spPr>
        <p:txBody>
          <a:bodyPr anchor="b"/>
          <a:lstStyle>
            <a:lvl1pPr algn="l">
              <a:defRPr/>
            </a:lvl1pPr>
          </a:lstStyle>
          <a:p>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chemeClr val="accent1"/>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Slide Number Placeholder 6">
            <a:extLst>
              <a:ext uri="{FF2B5EF4-FFF2-40B4-BE49-F238E27FC236}">
                <a16:creationId xmlns:a16="http://schemas.microsoft.com/office/drawing/2014/main" id="{8C5A5ACD-6A3B-7965-FFBF-5BE8A1391E38}"/>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F09FD99-77B7-C63C-2EF5-8E45BA2F4883}"/>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40278334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2"/>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Slide Number Placeholder 6">
            <a:extLst>
              <a:ext uri="{FF2B5EF4-FFF2-40B4-BE49-F238E27FC236}">
                <a16:creationId xmlns:a16="http://schemas.microsoft.com/office/drawing/2014/main" id="{3BB90457-5C74-78FC-02D9-FC32640C066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4" name="Date Placeholder 4">
            <a:extLst>
              <a:ext uri="{FF2B5EF4-FFF2-40B4-BE49-F238E27FC236}">
                <a16:creationId xmlns:a16="http://schemas.microsoft.com/office/drawing/2014/main" id="{85BB414F-7DEA-E72F-A351-D5902F17B477}"/>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1361622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19" name="Rubrik 18">
            <a:extLst>
              <a:ext uri="{FF2B5EF4-FFF2-40B4-BE49-F238E27FC236}">
                <a16:creationId xmlns:a16="http://schemas.microsoft.com/office/drawing/2014/main" id="{9C2854A0-3C5F-7E0A-ED5F-3AE2429722A4}"/>
              </a:ext>
            </a:extLst>
          </p:cNvPr>
          <p:cNvSpPr>
            <a:spLocks noGrp="1"/>
          </p:cNvSpPr>
          <p:nvPr>
            <p:ph type="title"/>
          </p:nvPr>
        </p:nvSpPr>
        <p:spPr>
          <a:xfrm>
            <a:off x="633529" y="517522"/>
            <a:ext cx="4359386" cy="1325563"/>
          </a:xfrm>
        </p:spPr>
        <p:txBody>
          <a:bodyPr/>
          <a:lstStyle/>
          <a:p>
            <a:r>
              <a:rPr lang="sv-SE" dirty="0"/>
              <a:t>Klicka här för att ändra mall för rubrikformat</a:t>
            </a:r>
          </a:p>
        </p:txBody>
      </p:sp>
      <p:sp>
        <p:nvSpPr>
          <p:cNvPr id="24" name="Platshållare för text 23">
            <a:extLst>
              <a:ext uri="{FF2B5EF4-FFF2-40B4-BE49-F238E27FC236}">
                <a16:creationId xmlns:a16="http://schemas.microsoft.com/office/drawing/2014/main" id="{21E6B3DC-E005-65F6-7865-029466C45C1E}"/>
              </a:ext>
            </a:extLst>
          </p:cNvPr>
          <p:cNvSpPr>
            <a:spLocks noGrp="1"/>
          </p:cNvSpPr>
          <p:nvPr>
            <p:ph type="body" sz="quarter" idx="16"/>
          </p:nvPr>
        </p:nvSpPr>
        <p:spPr>
          <a:xfrm>
            <a:off x="633530" y="2025497"/>
            <a:ext cx="4359386"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endParaRPr lang="sv-SE" dirty="0"/>
          </a:p>
        </p:txBody>
      </p:sp>
      <p:sp>
        <p:nvSpPr>
          <p:cNvPr id="9" name="Platshållare för bildnummer 5">
            <a:extLst>
              <a:ext uri="{FF2B5EF4-FFF2-40B4-BE49-F238E27FC236}">
                <a16:creationId xmlns:a16="http://schemas.microsoft.com/office/drawing/2014/main" id="{62873D0D-FB42-E43A-D086-74A407FA819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9BA7FDBC-9535-9890-068D-8BC2F23B124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8" name="Platshållare för sidfot 4">
            <a:extLst>
              <a:ext uri="{FF2B5EF4-FFF2-40B4-BE49-F238E27FC236}">
                <a16:creationId xmlns:a16="http://schemas.microsoft.com/office/drawing/2014/main" id="{CCA83016-5EAD-C785-E43A-DEFD208FF16D}"/>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1418135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36323738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2872927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31" y="517522"/>
            <a:ext cx="5264852" cy="1325563"/>
          </a:xfrm>
        </p:spPr>
        <p:txBody>
          <a:bodyPr/>
          <a:lstStyle/>
          <a:p>
            <a:r>
              <a:rPr lang="sv-SE" dirty="0"/>
              <a:t>Klicka här för att ändra mall för rubrikformat</a:t>
            </a:r>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2" y="2025497"/>
            <a:ext cx="5264850"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89BE894C-7FFB-094A-BDD2-295F19358BEC}"/>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chemeClr val="accent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41297986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ratbubbla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29" y="517522"/>
            <a:ext cx="7519872" cy="1325563"/>
          </a:xfrm>
        </p:spPr>
        <p:txBody>
          <a:bodyPr/>
          <a:lstStyle/>
          <a:p>
            <a:r>
              <a:rPr lang="sv-SE" dirty="0"/>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291BF0A9-BCD6-7A10-D8DA-E20A25D13F5F}"/>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3129471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a:t>Klicka här för att ändra mall för rubrikformat</a:t>
            </a:r>
            <a:endParaRPr lang="sv-SE" dirty="0"/>
          </a:p>
        </p:txBody>
      </p:sp>
      <p:sp>
        <p:nvSpPr>
          <p:cNvPr id="4" name="Platshållare för bildnummer 3">
            <a:extLst>
              <a:ext uri="{FF2B5EF4-FFF2-40B4-BE49-F238E27FC236}">
                <a16:creationId xmlns:a16="http://schemas.microsoft.com/office/drawing/2014/main" id="{DB2CEE24-4E29-6166-3822-C57F01CDE3C3}"/>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E072084-6E77-EEDD-3B3E-C0E1F2DF763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774B7BFD-E11B-A77F-4246-4F0379A43861}"/>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2188699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dirty="0"/>
              <a:t>Klicka här för att ändra mall för rubrikformat</a:t>
            </a:r>
          </a:p>
        </p:txBody>
      </p:sp>
      <p:sp>
        <p:nvSpPr>
          <p:cNvPr id="8" name="Platshållare för bildnummer 5">
            <a:extLst>
              <a:ext uri="{FF2B5EF4-FFF2-40B4-BE49-F238E27FC236}">
                <a16:creationId xmlns:a16="http://schemas.microsoft.com/office/drawing/2014/main" id="{4EB31791-A8BC-1E33-F99C-CD5EF0F9C045}"/>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6" name="Platshållare för datum 3">
            <a:extLst>
              <a:ext uri="{FF2B5EF4-FFF2-40B4-BE49-F238E27FC236}">
                <a16:creationId xmlns:a16="http://schemas.microsoft.com/office/drawing/2014/main" id="{FF38E539-0181-C3BE-D65D-6D2DA08EB419}"/>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2F6CC1F0-0F70-C897-1CBE-7223943F5FF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3593576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tshållare för bildnummer 5">
            <a:extLst>
              <a:ext uri="{FF2B5EF4-FFF2-40B4-BE49-F238E27FC236}">
                <a16:creationId xmlns:a16="http://schemas.microsoft.com/office/drawing/2014/main" id="{F2A93950-5ED0-47AC-DE6E-A06210CA6C52}"/>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AD121485-9AA9-0D96-4272-489D6518D6C4}"/>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3" name="Platshållare för sidfot 4">
            <a:extLst>
              <a:ext uri="{FF2B5EF4-FFF2-40B4-BE49-F238E27FC236}">
                <a16:creationId xmlns:a16="http://schemas.microsoft.com/office/drawing/2014/main" id="{C7647F53-7F9E-5368-783E-DA11170BF433}"/>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816983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7" name="Platshållare för bildnummer 5">
            <a:extLst>
              <a:ext uri="{FF2B5EF4-FFF2-40B4-BE49-F238E27FC236}">
                <a16:creationId xmlns:a16="http://schemas.microsoft.com/office/drawing/2014/main" id="{3B4830F9-A051-2AAE-E0FF-9BA9538D3F2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5" name="Platshållare för datum 3">
            <a:extLst>
              <a:ext uri="{FF2B5EF4-FFF2-40B4-BE49-F238E27FC236}">
                <a16:creationId xmlns:a16="http://schemas.microsoft.com/office/drawing/2014/main" id="{260B711B-581C-C7B9-9F13-7716E8C827B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003CB0C0-0880-078B-8BE7-DC07972BB80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1BCF48E4-2D2A-F0C6-11B4-36A1A5D5C2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559914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itat_2">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6" name="Platshållare för bildnummer 5">
            <a:extLst>
              <a:ext uri="{FF2B5EF4-FFF2-40B4-BE49-F238E27FC236}">
                <a16:creationId xmlns:a16="http://schemas.microsoft.com/office/drawing/2014/main" id="{203C5CDB-1A46-C16E-45B0-3A7401F5795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3" name="Platshållare för datum 3">
            <a:extLst>
              <a:ext uri="{FF2B5EF4-FFF2-40B4-BE49-F238E27FC236}">
                <a16:creationId xmlns:a16="http://schemas.microsoft.com/office/drawing/2014/main" id="{BF65B4B6-9E14-4B74-5571-49A0ECE84252}"/>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2AF5E637-68B2-975F-0AB8-6103F58F703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2A24C050-2A7E-9D77-4DDD-F8A83EB7B7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2750849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Avsnitt_Mörk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2">
            <a:extLst>
              <a:ext uri="{FF2B5EF4-FFF2-40B4-BE49-F238E27FC236}">
                <a16:creationId xmlns:a16="http://schemas.microsoft.com/office/drawing/2014/main" id="{9304E0E5-6541-AB7F-7614-3EBE51B625F4}"/>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8" name="Platshållare för bildnummer 5">
            <a:extLst>
              <a:ext uri="{FF2B5EF4-FFF2-40B4-BE49-F238E27FC236}">
                <a16:creationId xmlns:a16="http://schemas.microsoft.com/office/drawing/2014/main" id="{BF785853-D5FC-5D6F-4080-BE226062A69F}"/>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C0D64608-E567-A380-2507-6F7BE5416B98}"/>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F91447F9-AD75-4018-24B0-8A81F9B418D4}"/>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6B1CBEAB-2F9F-AF1D-27EC-625F300A09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535846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Avsnitt_Mörkgrön">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65F0A775-D430-03FA-0E80-939547111B4D}"/>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15BBD14D-1797-314B-496A-71DEF29E00D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E2C9097C-BFA2-08AC-1533-85BF710AE597}"/>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7D2BF5A-4596-9DF0-0AC2-33CE1AC93DF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7993930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vsnitt_Mörkrosa">
    <p:bg>
      <p:bgPr>
        <a:solidFill>
          <a:srgbClr val="70054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BF154BB3-81AC-7FCF-9AA7-3FFA545321ED}"/>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1A065A83-AA1E-5F57-0ACB-667631FF1300}"/>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DC6FED08-65E3-1863-C1B7-F35BDE01AE3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92D948F9-5C99-C750-9EA9-E6D60B6E9C6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3BBAEC73-A09F-7C8D-F202-96148CC7BB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7181541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Avsnitt_Rosa">
    <p:bg>
      <p:bgPr>
        <a:solidFill>
          <a:schemeClr val="accent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4AA424CA-FCDC-245E-15FC-E36E748B7BF9}"/>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9F59BC06-BE1E-50F8-CFBF-81D75CB54DE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775C409-E6E6-8340-B1FF-A7171D83978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86492A95-E3DE-744A-DC1E-24AC20D4C57E}"/>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D78E102-C7CD-1129-5DB5-73339A11AB5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5824042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vådelat innehåll_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4097637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vådelat innehåll_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632758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160E3B36-F312-C875-A9B5-C9CBB284C74C}"/>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FEF7A55C-9AA7-A56B-150C-95A34A6044D8}"/>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6" name="Platshållare för sidfot 5">
            <a:extLst>
              <a:ext uri="{FF2B5EF4-FFF2-40B4-BE49-F238E27FC236}">
                <a16:creationId xmlns:a16="http://schemas.microsoft.com/office/drawing/2014/main" id="{57128E3B-CFE4-7ADB-7D98-87DC33226A98}"/>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3505905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DCABAA49-B847-E534-66D8-9342DE1766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3C0F82EB-5ACD-C7CA-05AD-B96BC9CDB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bg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19582529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A3558A6-D80F-9805-281E-5B97F9A0A9C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20720432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5E67BAE-5378-A2B3-DCDA-3A8067B4774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7F25A052-AB9F-0133-DEB4-B5A74D6B97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2146929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C63BFF-6B4C-BC38-47EC-F7FCD69E6E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97C8BF8A-DC13-5EFE-8932-91F8595846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noProof="0"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noProof="0" dirty="0"/>
              <a:t>Lägg till text</a:t>
            </a:r>
          </a:p>
        </p:txBody>
      </p:sp>
    </p:spTree>
    <p:extLst>
      <p:ext uri="{BB962C8B-B14F-4D97-AF65-F5344CB8AC3E}">
        <p14:creationId xmlns:p14="http://schemas.microsoft.com/office/powerpoint/2010/main" val="538650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itat_Ljusrosa">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12C2BA5-DA85-C753-A692-4FA713CEC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616851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itat_Ljusgrön">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DC5F6A89-8BD3-EF14-569B-0DB3F5F4EA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3066908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nitt_Ljusrosa">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ubrik 2">
            <a:extLst>
              <a:ext uri="{FF2B5EF4-FFF2-40B4-BE49-F238E27FC236}">
                <a16:creationId xmlns:a16="http://schemas.microsoft.com/office/drawing/2014/main" id="{E3B3AC9B-F98B-219F-7B9A-68D22D4EF51A}"/>
              </a:ext>
            </a:extLst>
          </p:cNvPr>
          <p:cNvSpPr>
            <a:spLocks noGrp="1"/>
          </p:cNvSpPr>
          <p:nvPr>
            <p:ph type="title"/>
          </p:nvPr>
        </p:nvSpPr>
        <p:spPr>
          <a:xfrm>
            <a:off x="1927849" y="1954923"/>
            <a:ext cx="8336301" cy="2086671"/>
          </a:xfrm>
        </p:spPr>
        <p:txBody>
          <a:bodyPr anchor="ctr">
            <a:noAutofit/>
          </a:bodyPr>
          <a:lstStyle>
            <a:lvl1pPr algn="ctr">
              <a:defRPr sz="5400">
                <a:solidFill>
                  <a:srgbClr val="700545"/>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7B0F68E-6AB6-8240-C24A-270BB8047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3435677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vsnitt_Ljusgrön">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ubrik 2">
            <a:extLst>
              <a:ext uri="{FF2B5EF4-FFF2-40B4-BE49-F238E27FC236}">
                <a16:creationId xmlns:a16="http://schemas.microsoft.com/office/drawing/2014/main" id="{9386AC30-CFF0-9F32-5F46-7FBAE80C2F7E}"/>
              </a:ext>
            </a:extLst>
          </p:cNvPr>
          <p:cNvSpPr>
            <a:spLocks noGrp="1"/>
          </p:cNvSpPr>
          <p:nvPr>
            <p:ph type="title"/>
          </p:nvPr>
        </p:nvSpPr>
        <p:spPr>
          <a:xfrm>
            <a:off x="1927849" y="1954923"/>
            <a:ext cx="8336301" cy="2086671"/>
          </a:xfrm>
        </p:spPr>
        <p:txBody>
          <a:bodyPr anchor="ctr">
            <a:noAutofit/>
          </a:bodyPr>
          <a:lstStyle>
            <a:lvl1pPr algn="ctr">
              <a:defRPr sz="5400">
                <a:solidFill>
                  <a:srgbClr val="004131"/>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4B4DC3DF-9ED1-6575-58B5-D011A8B62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418408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delat innehåll_Mörk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00413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59083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BC9B2779-0085-DC05-206F-6C55BAFBF795}"/>
              </a:ext>
            </a:extLst>
          </p:cNvPr>
          <p:cNvSpPr>
            <a:spLocks noGrp="1"/>
          </p:cNvSpPr>
          <p:nvPr>
            <p:ph type="title"/>
          </p:nvPr>
        </p:nvSpPr>
        <p:spPr/>
        <p:txBody>
          <a:bodyPr/>
          <a:lstStyle/>
          <a:p>
            <a:r>
              <a:rPr lang="sv-SE"/>
              <a:t>Klicka här för att ändra mall för rubrikformat</a:t>
            </a:r>
            <a:endParaRPr lang="sv-SE" dirty="0"/>
          </a:p>
        </p:txBody>
      </p:sp>
      <p:sp>
        <p:nvSpPr>
          <p:cNvPr id="11" name="Platshållare för innehåll 10">
            <a:extLst>
              <a:ext uri="{FF2B5EF4-FFF2-40B4-BE49-F238E27FC236}">
                <a16:creationId xmlns:a16="http://schemas.microsoft.com/office/drawing/2014/main" id="{A51BC271-153A-FD43-22C0-256512427AB1}"/>
              </a:ext>
            </a:extLst>
          </p:cNvPr>
          <p:cNvSpPr>
            <a:spLocks noGrp="1"/>
          </p:cNvSpPr>
          <p:nvPr>
            <p:ph sz="quarter" idx="15"/>
          </p:nvPr>
        </p:nvSpPr>
        <p:spPr>
          <a:xfrm>
            <a:off x="633076" y="2024789"/>
            <a:ext cx="833630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4D35334A-EDDD-1F87-D106-441E8C38C561}"/>
              </a:ext>
            </a:extLst>
          </p:cNvPr>
          <p:cNvSpPr>
            <a:spLocks noGrp="1"/>
          </p:cNvSpPr>
          <p:nvPr>
            <p:ph type="sldNum" sz="quarter" idx="14"/>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F8B84731-E19F-BD2C-F6B3-22EABE26FBC9}"/>
              </a:ext>
            </a:extLst>
          </p:cNvPr>
          <p:cNvSpPr>
            <a:spLocks noGrp="1"/>
          </p:cNvSpPr>
          <p:nvPr>
            <p:ph type="dt" sz="half" idx="12"/>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1EAB6E72-BA71-4497-2A7C-AF8043010F42}"/>
              </a:ext>
            </a:extLst>
          </p:cNvPr>
          <p:cNvSpPr>
            <a:spLocks noGrp="1"/>
          </p:cNvSpPr>
          <p:nvPr>
            <p:ph type="ftr" sz="quarter" idx="13"/>
          </p:nvPr>
        </p:nvSpPr>
        <p:spPr/>
        <p:txBody>
          <a:bodyPr/>
          <a:lstStyle/>
          <a:p>
            <a:endParaRPr lang="sv-SE" dirty="0"/>
          </a:p>
        </p:txBody>
      </p:sp>
    </p:spTree>
    <p:extLst>
      <p:ext uri="{BB962C8B-B14F-4D97-AF65-F5344CB8AC3E}">
        <p14:creationId xmlns:p14="http://schemas.microsoft.com/office/powerpoint/2010/main" val="3082541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delat innehåll_Mörkblå">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tx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400400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vådelat innehåll_Mörk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700545"/>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776455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77AFBECA-246A-05A7-5C17-D7BFBDBC79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C21C4AE1-A668-3E47-ACF7-601DCA98D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3552284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91BEC45-D6B1-C25B-B718-25A7D269D28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2915778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6FCAF63-D791-08FB-B447-275E5EBA92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4" name="Bildobjekt 3" descr="Region Kronobergs logotyp">
            <a:extLst>
              <a:ext uri="{FF2B5EF4-FFF2-40B4-BE49-F238E27FC236}">
                <a16:creationId xmlns:a16="http://schemas.microsoft.com/office/drawing/2014/main" id="{7D7E0653-9834-7D40-C136-8456753114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solidFill>
                  <a:schemeClr val="bg1"/>
                </a:solidFill>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3041434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03A58C-AEBC-590B-41F0-90C687CF7B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CFC138CB-6770-7654-B2E1-BE56E63AA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solidFill>
                  <a:schemeClr val="bg1"/>
                </a:solidFill>
              </a:defRPr>
            </a:lvl1pPr>
          </a:lstStyle>
          <a:p>
            <a:pPr lvl="0"/>
            <a:r>
              <a:rPr lang="sv-SE"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768390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51B29E2-75A6-293F-DDDA-01AD3A6BCD3A}"/>
              </a:ext>
            </a:extLst>
          </p:cNvPr>
          <p:cNvSpPr>
            <a:spLocks noGrp="1"/>
          </p:cNvSpPr>
          <p:nvPr>
            <p:ph type="title"/>
          </p:nvPr>
        </p:nvSpPr>
        <p:spPr/>
        <p:txBody>
          <a:bodyPr/>
          <a:lstStyle>
            <a:lvl1pPr>
              <a:defRPr b="1" i="0">
                <a:latin typeface="+mj-lt"/>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8336301"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bildnummer 5">
            <a:extLst>
              <a:ext uri="{FF2B5EF4-FFF2-40B4-BE49-F238E27FC236}">
                <a16:creationId xmlns:a16="http://schemas.microsoft.com/office/drawing/2014/main" id="{12D118FC-EE09-9189-C275-E873A462B8F9}"/>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3" name="Platshållare för datum 3">
            <a:extLst>
              <a:ext uri="{FF2B5EF4-FFF2-40B4-BE49-F238E27FC236}">
                <a16:creationId xmlns:a16="http://schemas.microsoft.com/office/drawing/2014/main" id="{A01D25B9-C79D-A274-58C7-62B33FF4287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4" name="Platshållare för sidfot 4">
            <a:extLst>
              <a:ext uri="{FF2B5EF4-FFF2-40B4-BE49-F238E27FC236}">
                <a16:creationId xmlns:a16="http://schemas.microsoft.com/office/drawing/2014/main" id="{670F659B-43B1-5F87-B495-101348349521}"/>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793632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513E1985-DEB6-B4FA-D8EF-15C862B6F61D}"/>
              </a:ext>
            </a:extLst>
          </p:cNvPr>
          <p:cNvSpPr>
            <a:spLocks noGrp="1"/>
          </p:cNvSpPr>
          <p:nvPr>
            <p:ph type="title"/>
          </p:nvPr>
        </p:nvSpPr>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8664"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5">
            <a:extLst>
              <a:ext uri="{FF2B5EF4-FFF2-40B4-BE49-F238E27FC236}">
                <a16:creationId xmlns:a16="http://schemas.microsoft.com/office/drawing/2014/main" id="{7C006566-392A-D605-2590-6469889C1F6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8" name="Platshållare för datum 3">
            <a:extLst>
              <a:ext uri="{FF2B5EF4-FFF2-40B4-BE49-F238E27FC236}">
                <a16:creationId xmlns:a16="http://schemas.microsoft.com/office/drawing/2014/main" id="{B3804973-0D2A-DF23-8E3D-0A574005BAFC}"/>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9" name="Platshållare för sidfot 4">
            <a:extLst>
              <a:ext uri="{FF2B5EF4-FFF2-40B4-BE49-F238E27FC236}">
                <a16:creationId xmlns:a16="http://schemas.microsoft.com/office/drawing/2014/main" id="{BB084F17-CF16-C29C-9E8B-74DB7C1401C5}"/>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797438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D2256EB1-EAAE-3FFE-A737-12DF0B010D73}"/>
              </a:ext>
            </a:extLst>
          </p:cNvPr>
          <p:cNvSpPr>
            <a:spLocks noGrp="1"/>
          </p:cNvSpPr>
          <p:nvPr>
            <p:ph type="title"/>
          </p:nvPr>
        </p:nvSpPr>
        <p:spPr>
          <a:xfrm>
            <a:off x="6749932" y="517522"/>
            <a:ext cx="4880093" cy="1325563"/>
          </a:xfrm>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endParaRPr lang="sv-SE"/>
          </a:p>
        </p:txBody>
      </p:sp>
      <p:sp>
        <p:nvSpPr>
          <p:cNvPr id="7" name="Slide Number Placeholder 6">
            <a:extLst>
              <a:ext uri="{FF2B5EF4-FFF2-40B4-BE49-F238E27FC236}">
                <a16:creationId xmlns:a16="http://schemas.microsoft.com/office/drawing/2014/main" id="{0B9D0988-67F2-ECF6-1602-F1D93017BA60}"/>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6ED41BA6-E131-E7FD-4535-07177B0ABA9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600913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endParaRPr lang="sv-SE" dirty="0"/>
          </a:p>
        </p:txBody>
      </p:sp>
      <p:sp>
        <p:nvSpPr>
          <p:cNvPr id="3" name="Slide Number Placeholder 6">
            <a:extLst>
              <a:ext uri="{FF2B5EF4-FFF2-40B4-BE49-F238E27FC236}">
                <a16:creationId xmlns:a16="http://schemas.microsoft.com/office/drawing/2014/main" id="{E13E6EFE-454E-E0E6-5F20-B9D7596464F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82D842ED-9775-7E0C-0353-CAD6AE3604C9}"/>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24363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0E7A07BE-FCFC-1EFE-15DE-8F28EC177ECC}"/>
              </a:ext>
            </a:extLst>
          </p:cNvPr>
          <p:cNvSpPr>
            <a:spLocks noGrp="1"/>
          </p:cNvSpPr>
          <p:nvPr>
            <p:ph type="title"/>
          </p:nvPr>
        </p:nvSpPr>
        <p:spPr/>
        <p:txBody>
          <a:body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E4FEB789-CFC9-2534-8ED9-E95125A2C064}"/>
              </a:ext>
            </a:extLst>
          </p:cNvPr>
          <p:cNvSpPr>
            <a:spLocks noGrp="1"/>
          </p:cNvSpPr>
          <p:nvPr>
            <p:ph sz="quarter" idx="16"/>
          </p:nvPr>
        </p:nvSpPr>
        <p:spPr>
          <a:xfrm>
            <a:off x="633528"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a:extLst>
              <a:ext uri="{FF2B5EF4-FFF2-40B4-BE49-F238E27FC236}">
                <a16:creationId xmlns:a16="http://schemas.microsoft.com/office/drawing/2014/main" id="{11B4E59E-0FE4-B739-9766-FB27CDB1DFCE}"/>
              </a:ext>
            </a:extLst>
          </p:cNvPr>
          <p:cNvSpPr>
            <a:spLocks noGrp="1"/>
          </p:cNvSpPr>
          <p:nvPr>
            <p:ph sz="quarter" idx="17"/>
          </p:nvPr>
        </p:nvSpPr>
        <p:spPr>
          <a:xfrm>
            <a:off x="5638664"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66034EB9-0D0C-D10C-1222-AA3B36F37AEB}"/>
              </a:ext>
            </a:extLst>
          </p:cNvPr>
          <p:cNvSpPr>
            <a:spLocks noGrp="1"/>
          </p:cNvSpPr>
          <p:nvPr>
            <p:ph type="sldNum" sz="quarter" idx="15"/>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49C2014-E2DB-E174-515A-4EA228E8E07D}"/>
              </a:ext>
            </a:extLst>
          </p:cNvPr>
          <p:cNvSpPr>
            <a:spLocks noGrp="1"/>
          </p:cNvSpPr>
          <p:nvPr>
            <p:ph type="dt" sz="half" idx="13"/>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F66F0875-1F5F-2D2B-867F-83DBF7430B50}"/>
              </a:ext>
            </a:extLst>
          </p:cNvPr>
          <p:cNvSpPr>
            <a:spLocks noGrp="1"/>
          </p:cNvSpPr>
          <p:nvPr>
            <p:ph type="ftr" sz="quarter" idx="14"/>
          </p:nvPr>
        </p:nvSpPr>
        <p:spPr/>
        <p:txBody>
          <a:bodyPr/>
          <a:lstStyle/>
          <a:p>
            <a:endParaRPr lang="sv-SE" dirty="0"/>
          </a:p>
        </p:txBody>
      </p:sp>
    </p:spTree>
    <p:extLst>
      <p:ext uri="{BB962C8B-B14F-4D97-AF65-F5344CB8AC3E}">
        <p14:creationId xmlns:p14="http://schemas.microsoft.com/office/powerpoint/2010/main" val="1410557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noFill/>
        </p:spPr>
        <p:txBody>
          <a:bodyPr anchor="b"/>
          <a:lstStyle>
            <a:lvl1pPr algn="l">
              <a:defRPr/>
            </a:lvl1pPr>
          </a:lstStyle>
          <a:p>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chemeClr val="accent1"/>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Slide Number Placeholder 6">
            <a:extLst>
              <a:ext uri="{FF2B5EF4-FFF2-40B4-BE49-F238E27FC236}">
                <a16:creationId xmlns:a16="http://schemas.microsoft.com/office/drawing/2014/main" id="{8C5A5ACD-6A3B-7965-FFBF-5BE8A1391E38}"/>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F09FD99-77B7-C63C-2EF5-8E45BA2F4883}"/>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4044271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2"/>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Slide Number Placeholder 6">
            <a:extLst>
              <a:ext uri="{FF2B5EF4-FFF2-40B4-BE49-F238E27FC236}">
                <a16:creationId xmlns:a16="http://schemas.microsoft.com/office/drawing/2014/main" id="{3BB90457-5C74-78FC-02D9-FC32640C066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4" name="Date Placeholder 4">
            <a:extLst>
              <a:ext uri="{FF2B5EF4-FFF2-40B4-BE49-F238E27FC236}">
                <a16:creationId xmlns:a16="http://schemas.microsoft.com/office/drawing/2014/main" id="{85BB414F-7DEA-E72F-A351-D5902F17B477}"/>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84130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19" name="Rubrik 18">
            <a:extLst>
              <a:ext uri="{FF2B5EF4-FFF2-40B4-BE49-F238E27FC236}">
                <a16:creationId xmlns:a16="http://schemas.microsoft.com/office/drawing/2014/main" id="{9C2854A0-3C5F-7E0A-ED5F-3AE2429722A4}"/>
              </a:ext>
            </a:extLst>
          </p:cNvPr>
          <p:cNvSpPr>
            <a:spLocks noGrp="1"/>
          </p:cNvSpPr>
          <p:nvPr>
            <p:ph type="title"/>
          </p:nvPr>
        </p:nvSpPr>
        <p:spPr>
          <a:xfrm>
            <a:off x="633529" y="517522"/>
            <a:ext cx="4359386" cy="1325563"/>
          </a:xfrm>
        </p:spPr>
        <p:txBody>
          <a:bodyPr/>
          <a:lstStyle/>
          <a:p>
            <a:r>
              <a:rPr lang="sv-SE" dirty="0"/>
              <a:t>Klicka här för att ändra mall för rubrikformat</a:t>
            </a:r>
          </a:p>
        </p:txBody>
      </p:sp>
      <p:sp>
        <p:nvSpPr>
          <p:cNvPr id="24" name="Platshållare för text 23">
            <a:extLst>
              <a:ext uri="{FF2B5EF4-FFF2-40B4-BE49-F238E27FC236}">
                <a16:creationId xmlns:a16="http://schemas.microsoft.com/office/drawing/2014/main" id="{21E6B3DC-E005-65F6-7865-029466C45C1E}"/>
              </a:ext>
            </a:extLst>
          </p:cNvPr>
          <p:cNvSpPr>
            <a:spLocks noGrp="1"/>
          </p:cNvSpPr>
          <p:nvPr>
            <p:ph type="body" sz="quarter" idx="16"/>
          </p:nvPr>
        </p:nvSpPr>
        <p:spPr>
          <a:xfrm>
            <a:off x="633530" y="2025497"/>
            <a:ext cx="4359386"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endParaRPr lang="sv-SE" dirty="0"/>
          </a:p>
        </p:txBody>
      </p:sp>
      <p:sp>
        <p:nvSpPr>
          <p:cNvPr id="9" name="Platshållare för bildnummer 5">
            <a:extLst>
              <a:ext uri="{FF2B5EF4-FFF2-40B4-BE49-F238E27FC236}">
                <a16:creationId xmlns:a16="http://schemas.microsoft.com/office/drawing/2014/main" id="{62873D0D-FB42-E43A-D086-74A407FA819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9BA7FDBC-9535-9890-068D-8BC2F23B124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8" name="Platshållare för sidfot 4">
            <a:extLst>
              <a:ext uri="{FF2B5EF4-FFF2-40B4-BE49-F238E27FC236}">
                <a16:creationId xmlns:a16="http://schemas.microsoft.com/office/drawing/2014/main" id="{CCA83016-5EAD-C785-E43A-DEFD208FF16D}"/>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646491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10735212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3501524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31" y="517522"/>
            <a:ext cx="5264852" cy="1325563"/>
          </a:xfrm>
        </p:spPr>
        <p:txBody>
          <a:bodyPr/>
          <a:lstStyle/>
          <a:p>
            <a:r>
              <a:rPr lang="sv-SE" dirty="0"/>
              <a:t>Klicka här för att ändra mall för rubrikformat</a:t>
            </a:r>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2" y="2025497"/>
            <a:ext cx="5264850"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89BE894C-7FFB-094A-BDD2-295F19358BEC}"/>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chemeClr val="accent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3667646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atbubbla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29" y="517522"/>
            <a:ext cx="7519872" cy="1325563"/>
          </a:xfrm>
        </p:spPr>
        <p:txBody>
          <a:bodyPr/>
          <a:lstStyle/>
          <a:p>
            <a:r>
              <a:rPr lang="sv-SE" dirty="0"/>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291BF0A9-BCD6-7A10-D8DA-E20A25D13F5F}"/>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2550023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dirty="0"/>
              <a:t>Klicka här för att ändra mall för rubrikformat</a:t>
            </a:r>
          </a:p>
        </p:txBody>
      </p:sp>
      <p:sp>
        <p:nvSpPr>
          <p:cNvPr id="8" name="Platshållare för bildnummer 5">
            <a:extLst>
              <a:ext uri="{FF2B5EF4-FFF2-40B4-BE49-F238E27FC236}">
                <a16:creationId xmlns:a16="http://schemas.microsoft.com/office/drawing/2014/main" id="{4EB31791-A8BC-1E33-F99C-CD5EF0F9C045}"/>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6" name="Platshållare för datum 3">
            <a:extLst>
              <a:ext uri="{FF2B5EF4-FFF2-40B4-BE49-F238E27FC236}">
                <a16:creationId xmlns:a16="http://schemas.microsoft.com/office/drawing/2014/main" id="{FF38E539-0181-C3BE-D65D-6D2DA08EB419}"/>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2F6CC1F0-0F70-C897-1CBE-7223943F5FF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934432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tshållare för bildnummer 5">
            <a:extLst>
              <a:ext uri="{FF2B5EF4-FFF2-40B4-BE49-F238E27FC236}">
                <a16:creationId xmlns:a16="http://schemas.microsoft.com/office/drawing/2014/main" id="{F2A93950-5ED0-47AC-DE6E-A06210CA6C52}"/>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AD121485-9AA9-0D96-4272-489D6518D6C4}"/>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3" name="Platshållare för sidfot 4">
            <a:extLst>
              <a:ext uri="{FF2B5EF4-FFF2-40B4-BE49-F238E27FC236}">
                <a16:creationId xmlns:a16="http://schemas.microsoft.com/office/drawing/2014/main" id="{C7647F53-7F9E-5368-783E-DA11170BF433}"/>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828351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7" name="Platshållare för bildnummer 5">
            <a:extLst>
              <a:ext uri="{FF2B5EF4-FFF2-40B4-BE49-F238E27FC236}">
                <a16:creationId xmlns:a16="http://schemas.microsoft.com/office/drawing/2014/main" id="{3B4830F9-A051-2AAE-E0FF-9BA9538D3F2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5" name="Platshållare för datum 3">
            <a:extLst>
              <a:ext uri="{FF2B5EF4-FFF2-40B4-BE49-F238E27FC236}">
                <a16:creationId xmlns:a16="http://schemas.microsoft.com/office/drawing/2014/main" id="{260B711B-581C-C7B9-9F13-7716E8C827B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003CB0C0-0880-078B-8BE7-DC07972BB80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1BCF48E4-2D2A-F0C6-11B4-36A1A5D5C2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92549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1FA3189C-AC3C-5251-C5C2-4B0A658D97D5}"/>
              </a:ext>
            </a:extLst>
          </p:cNvPr>
          <p:cNvSpPr>
            <a:spLocks noGrp="1"/>
          </p:cNvSpPr>
          <p:nvPr>
            <p:ph type="title"/>
          </p:nvPr>
        </p:nvSpPr>
        <p:spPr>
          <a:xfrm>
            <a:off x="6749928" y="517522"/>
            <a:ext cx="4880094" cy="1325563"/>
          </a:xfrm>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CDAB5293-169E-6682-278F-924CC29F2273}"/>
              </a:ext>
            </a:extLst>
          </p:cNvPr>
          <p:cNvSpPr>
            <a:spLocks noGrp="1"/>
          </p:cNvSpPr>
          <p:nvPr>
            <p:ph type="body" sz="quarter" idx="18"/>
          </p:nvPr>
        </p:nvSpPr>
        <p:spPr>
          <a:xfrm>
            <a:off x="6749929" y="2025650"/>
            <a:ext cx="4880093"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r>
              <a:rPr lang="sv-SE"/>
              <a:t>Klicka på ikonen för att lägga till en bild</a:t>
            </a:r>
          </a:p>
        </p:txBody>
      </p:sp>
      <p:sp>
        <p:nvSpPr>
          <p:cNvPr id="5" name="Slide Number Placeholder 6">
            <a:extLst>
              <a:ext uri="{FF2B5EF4-FFF2-40B4-BE49-F238E27FC236}">
                <a16:creationId xmlns:a16="http://schemas.microsoft.com/office/drawing/2014/main" id="{7A3898C3-C390-76C6-3A23-0DB49CB28E46}"/>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9399EC5-13DF-600B-6291-F3F79844E92D}"/>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1518119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itat_2">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6" name="Platshållare för bildnummer 5">
            <a:extLst>
              <a:ext uri="{FF2B5EF4-FFF2-40B4-BE49-F238E27FC236}">
                <a16:creationId xmlns:a16="http://schemas.microsoft.com/office/drawing/2014/main" id="{203C5CDB-1A46-C16E-45B0-3A7401F5795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3" name="Platshållare för datum 3">
            <a:extLst>
              <a:ext uri="{FF2B5EF4-FFF2-40B4-BE49-F238E27FC236}">
                <a16:creationId xmlns:a16="http://schemas.microsoft.com/office/drawing/2014/main" id="{BF65B4B6-9E14-4B74-5571-49A0ECE84252}"/>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2AF5E637-68B2-975F-0AB8-6103F58F703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2A24C050-2A7E-9D77-4DDD-F8A83EB7B7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447777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vsnitt_Mörk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2">
            <a:extLst>
              <a:ext uri="{FF2B5EF4-FFF2-40B4-BE49-F238E27FC236}">
                <a16:creationId xmlns:a16="http://schemas.microsoft.com/office/drawing/2014/main" id="{9304E0E5-6541-AB7F-7614-3EBE51B625F4}"/>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8" name="Platshållare för bildnummer 5">
            <a:extLst>
              <a:ext uri="{FF2B5EF4-FFF2-40B4-BE49-F238E27FC236}">
                <a16:creationId xmlns:a16="http://schemas.microsoft.com/office/drawing/2014/main" id="{BF785853-D5FC-5D6F-4080-BE226062A69F}"/>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C0D64608-E567-A380-2507-6F7BE5416B98}"/>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F91447F9-AD75-4018-24B0-8A81F9B418D4}"/>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6B1CBEAB-2F9F-AF1D-27EC-625F300A09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971501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vsnitt_Mörkgrön">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65F0A775-D430-03FA-0E80-939547111B4D}"/>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15BBD14D-1797-314B-496A-71DEF29E00D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E2C9097C-BFA2-08AC-1533-85BF710AE597}"/>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7D2BF5A-4596-9DF0-0AC2-33CE1AC93DF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628309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vsnitt_Mörkrosa">
    <p:bg>
      <p:bgPr>
        <a:solidFill>
          <a:srgbClr val="70054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BF154BB3-81AC-7FCF-9AA7-3FFA545321ED}"/>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1A065A83-AA1E-5F57-0ACB-667631FF1300}"/>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DC6FED08-65E3-1863-C1B7-F35BDE01AE3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92D948F9-5C99-C750-9EA9-E6D60B6E9C6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3BBAEC73-A09F-7C8D-F202-96148CC7BB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7921134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vsnitt_Rosa">
    <p:bg>
      <p:bgPr>
        <a:solidFill>
          <a:schemeClr val="accent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4AA424CA-FCDC-245E-15FC-E36E748B7BF9}"/>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9F59BC06-BE1E-50F8-CFBF-81D75CB54DE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775C409-E6E6-8340-B1FF-A7171D83978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86492A95-E3DE-744A-DC1E-24AC20D4C57E}"/>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D78E102-C7CD-1129-5DB5-73339A11AB5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673179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vådelat innehåll_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448501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vådelat innehåll_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4165546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DCABAA49-B847-E534-66D8-9342DE1766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3C0F82EB-5ACD-C7CA-05AD-B96BC9CDB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bg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3857324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A3558A6-D80F-9805-281E-5B97F9A0A9C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1326214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5E67BAE-5378-A2B3-DCDA-3A8067B4774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7F25A052-AB9F-0133-DEB4-B5A74D6B97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2716738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A256862-EE6C-34AD-6C41-43F80B95E148}"/>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1981DC1-92EB-A0FE-DDCD-63F7EB68BC94}"/>
              </a:ext>
            </a:extLst>
          </p:cNvPr>
          <p:cNvSpPr>
            <a:spLocks noGrp="1"/>
          </p:cNvSpPr>
          <p:nvPr>
            <p:ph type="body" sz="quarter" idx="18"/>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r>
              <a:rPr lang="sv-SE"/>
              <a:t>Klicka på ikonen för att lägga till en bild</a:t>
            </a:r>
            <a:endParaRPr lang="sv-SE" dirty="0"/>
          </a:p>
        </p:txBody>
      </p:sp>
      <p:sp>
        <p:nvSpPr>
          <p:cNvPr id="5" name="Slide Number Placeholder 6">
            <a:extLst>
              <a:ext uri="{FF2B5EF4-FFF2-40B4-BE49-F238E27FC236}">
                <a16:creationId xmlns:a16="http://schemas.microsoft.com/office/drawing/2014/main" id="{C3B6E33D-BA6F-2C1F-3C14-C99DDBF609D4}"/>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3" name="Date Placeholder 4">
            <a:extLst>
              <a:ext uri="{FF2B5EF4-FFF2-40B4-BE49-F238E27FC236}">
                <a16:creationId xmlns:a16="http://schemas.microsoft.com/office/drawing/2014/main" id="{888EF1CC-0BBB-23D6-30A8-9F4910180270}"/>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1585835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C63BFF-6B4C-BC38-47EC-F7FCD69E6E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97C8BF8A-DC13-5EFE-8932-91F8595846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noProof="0"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noProof="0" dirty="0"/>
              <a:t>Lägg till text</a:t>
            </a:r>
          </a:p>
        </p:txBody>
      </p:sp>
    </p:spTree>
    <p:extLst>
      <p:ext uri="{BB962C8B-B14F-4D97-AF65-F5344CB8AC3E}">
        <p14:creationId xmlns:p14="http://schemas.microsoft.com/office/powerpoint/2010/main" val="3442466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el">
    <p:bg>
      <p:bgPr>
        <a:solidFill>
          <a:schemeClr val="bg1"/>
        </a:solidFill>
        <a:effectLst/>
      </p:bgPr>
    </p:bg>
    <p:spTree>
      <p:nvGrpSpPr>
        <p:cNvPr id="1" name=""/>
        <p:cNvGrpSpPr/>
        <p:nvPr/>
      </p:nvGrpSpPr>
      <p:grpSpPr>
        <a:xfrm>
          <a:off x="0" y="0"/>
          <a:ext cx="0" cy="0"/>
          <a:chOff x="0" y="0"/>
          <a:chExt cx="0" cy="0"/>
        </a:xfrm>
      </p:grpSpPr>
      <p:sp>
        <p:nvSpPr>
          <p:cNvPr id="10" name="Frihandsfigur: Form 9">
            <a:extLst>
              <a:ext uri="{FF2B5EF4-FFF2-40B4-BE49-F238E27FC236}">
                <a16:creationId xmlns:a16="http://schemas.microsoft.com/office/drawing/2014/main" id="{29BFB0D4-1555-409D-A9C5-CBBC12A8B985}"/>
              </a:ext>
              <a:ext uri="{C183D7F6-B498-43B3-948B-1728B52AA6E4}">
                <adec:decorative xmlns:adec="http://schemas.microsoft.com/office/drawing/2017/decorative" val="1"/>
              </a:ext>
            </a:extLst>
          </p:cNvPr>
          <p:cNvSpPr/>
          <p:nvPr userDrawn="1"/>
        </p:nvSpPr>
        <p:spPr>
          <a:xfrm>
            <a:off x="6372406" y="0"/>
            <a:ext cx="5819595" cy="2685228"/>
          </a:xfrm>
          <a:custGeom>
            <a:avLst/>
            <a:gdLst>
              <a:gd name="connsiteX0" fmla="*/ 0 w 5819595"/>
              <a:gd name="connsiteY0" fmla="*/ 0 h 2685228"/>
              <a:gd name="connsiteX1" fmla="*/ 5819595 w 5819595"/>
              <a:gd name="connsiteY1" fmla="*/ 0 h 2685228"/>
              <a:gd name="connsiteX2" fmla="*/ 5819595 w 5819595"/>
              <a:gd name="connsiteY2" fmla="*/ 2685228 h 2685228"/>
              <a:gd name="connsiteX3" fmla="*/ 3496045 w 5819595"/>
              <a:gd name="connsiteY3" fmla="*/ 2685228 h 2685228"/>
              <a:gd name="connsiteX4" fmla="*/ 35886 w 5819595"/>
              <a:gd name="connsiteY4" fmla="*/ 139566 h 2685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595" h="2685228">
                <a:moveTo>
                  <a:pt x="0" y="0"/>
                </a:moveTo>
                <a:lnTo>
                  <a:pt x="5819595" y="0"/>
                </a:lnTo>
                <a:lnTo>
                  <a:pt x="5819595" y="2685228"/>
                </a:lnTo>
                <a:lnTo>
                  <a:pt x="3496045" y="2685228"/>
                </a:lnTo>
                <a:cubicBezTo>
                  <a:pt x="1870272" y="2685228"/>
                  <a:pt x="494605" y="1614394"/>
                  <a:pt x="35886" y="139566"/>
                </a:cubicBez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3" name="Rektangel: diagonala rundade hörn 12">
            <a:extLst>
              <a:ext uri="{FF2B5EF4-FFF2-40B4-BE49-F238E27FC236}">
                <a16:creationId xmlns:a16="http://schemas.microsoft.com/office/drawing/2014/main" id="{085BFCB0-8CC1-4A75-93AC-792B15E36532}"/>
              </a:ext>
              <a:ext uri="{C183D7F6-B498-43B3-948B-1728B52AA6E4}">
                <adec:decorative xmlns:adec="http://schemas.microsoft.com/office/drawing/2017/decorative" val="1"/>
              </a:ext>
            </a:extLst>
          </p:cNvPr>
          <p:cNvSpPr/>
          <p:nvPr userDrawn="1"/>
        </p:nvSpPr>
        <p:spPr>
          <a:xfrm>
            <a:off x="10057165" y="1806822"/>
            <a:ext cx="2435585" cy="2524985"/>
          </a:xfrm>
          <a:prstGeom prst="round2DiagRect">
            <a:avLst>
              <a:gd name="adj1" fmla="val 0"/>
              <a:gd name="adj2" fmla="val 38747"/>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3355378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el med foto">
    <p:bg>
      <p:bgPr>
        <a:solidFill>
          <a:srgbClr val="4D4848"/>
        </a:solidFill>
        <a:effectLst/>
      </p:bgPr>
    </p:bg>
    <p:spTree>
      <p:nvGrpSpPr>
        <p:cNvPr id="1" name=""/>
        <p:cNvGrpSpPr/>
        <p:nvPr/>
      </p:nvGrpSpPr>
      <p:grpSpPr>
        <a:xfrm>
          <a:off x="0" y="0"/>
          <a:ext cx="0" cy="0"/>
          <a:chOff x="0" y="0"/>
          <a:chExt cx="0" cy="0"/>
        </a:xfrm>
      </p:grpSpPr>
      <p:sp>
        <p:nvSpPr>
          <p:cNvPr id="7" name="Platshållare för bild 5">
            <a:extLst>
              <a:ext uri="{FF2B5EF4-FFF2-40B4-BE49-F238E27FC236}">
                <a16:creationId xmlns:a16="http://schemas.microsoft.com/office/drawing/2014/main" id="{4F06FA1F-3619-4153-ADE7-3A35D8A53324}"/>
              </a:ext>
            </a:extLst>
          </p:cNvPr>
          <p:cNvSpPr>
            <a:spLocks noGrp="1"/>
          </p:cNvSpPr>
          <p:nvPr>
            <p:ph type="pic" sz="quarter" idx="11"/>
          </p:nvPr>
        </p:nvSpPr>
        <p:spPr>
          <a:xfrm>
            <a:off x="-1" y="0"/>
            <a:ext cx="12220575" cy="6867525"/>
          </a:xfrm>
          <a:solidFill>
            <a:schemeClr val="accent6">
              <a:lumMod val="60000"/>
              <a:lumOff val="40000"/>
            </a:schemeClr>
          </a:solidFill>
        </p:spPr>
        <p:txBody>
          <a:bodyPr lIns="252000" tIns="144000" rIns="72000">
            <a:normAutofit/>
          </a:bodyPr>
          <a:lstStyle>
            <a:lvl1pPr marL="0" indent="0">
              <a:buNone/>
              <a:defRPr sz="16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166294" y="-177398"/>
            <a:ext cx="11989327" cy="5968558"/>
          </a:xfrm>
          <a:custGeom>
            <a:avLst/>
            <a:gdLst>
              <a:gd name="connsiteX0" fmla="*/ 0 w 16844794"/>
              <a:gd name="connsiteY0" fmla="*/ 486071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0 w 16844794"/>
              <a:gd name="connsiteY8" fmla="*/ 4860710 h 10491496"/>
              <a:gd name="connsiteX0" fmla="*/ 4780547 w 16844794"/>
              <a:gd name="connsiteY0" fmla="*/ 463612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4780547 w 16844794"/>
              <a:gd name="connsiteY8" fmla="*/ 4636120 h 10491496"/>
              <a:gd name="connsiteX0" fmla="*/ 1138410 w 13202657"/>
              <a:gd name="connsiteY0" fmla="*/ 4636120 h 10491496"/>
              <a:gd name="connsiteX1" fmla="*/ 1218573 w 13202657"/>
              <a:gd name="connsiteY1" fmla="*/ 0 h 10491496"/>
              <a:gd name="connsiteX2" fmla="*/ 8341947 w 13202657"/>
              <a:gd name="connsiteY2" fmla="*/ 0 h 10491496"/>
              <a:gd name="connsiteX3" fmla="*/ 13202657 w 13202657"/>
              <a:gd name="connsiteY3" fmla="*/ 4860710 h 10491496"/>
              <a:gd name="connsiteX4" fmla="*/ 13202657 w 13202657"/>
              <a:gd name="connsiteY4" fmla="*/ 5630786 h 10491496"/>
              <a:gd name="connsiteX5" fmla="*/ 8341947 w 13202657"/>
              <a:gd name="connsiteY5" fmla="*/ 10491496 h 10491496"/>
              <a:gd name="connsiteX6" fmla="*/ 1218573 w 13202657"/>
              <a:gd name="connsiteY6" fmla="*/ 10491496 h 10491496"/>
              <a:gd name="connsiteX7" fmla="*/ 1122368 w 13202657"/>
              <a:gd name="connsiteY7" fmla="*/ 5614744 h 10491496"/>
              <a:gd name="connsiteX8" fmla="*/ 1138410 w 13202657"/>
              <a:gd name="connsiteY8" fmla="*/ 4636120 h 10491496"/>
              <a:gd name="connsiteX0" fmla="*/ 1142113 w 13206360"/>
              <a:gd name="connsiteY0" fmla="*/ 4636120 h 10491496"/>
              <a:gd name="connsiteX1" fmla="*/ 1222276 w 13206360"/>
              <a:gd name="connsiteY1" fmla="*/ 0 h 10491496"/>
              <a:gd name="connsiteX2" fmla="*/ 8345650 w 13206360"/>
              <a:gd name="connsiteY2" fmla="*/ 0 h 10491496"/>
              <a:gd name="connsiteX3" fmla="*/ 13206360 w 13206360"/>
              <a:gd name="connsiteY3" fmla="*/ 4860710 h 10491496"/>
              <a:gd name="connsiteX4" fmla="*/ 13206360 w 13206360"/>
              <a:gd name="connsiteY4" fmla="*/ 5630786 h 10491496"/>
              <a:gd name="connsiteX5" fmla="*/ 8345650 w 13206360"/>
              <a:gd name="connsiteY5" fmla="*/ 10491496 h 10491496"/>
              <a:gd name="connsiteX6" fmla="*/ 1222276 w 13206360"/>
              <a:gd name="connsiteY6" fmla="*/ 10491496 h 10491496"/>
              <a:gd name="connsiteX7" fmla="*/ 1126071 w 13206360"/>
              <a:gd name="connsiteY7" fmla="*/ 5614744 h 10491496"/>
              <a:gd name="connsiteX8" fmla="*/ 1142113 w 13206360"/>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18048 w 13198337"/>
              <a:gd name="connsiteY7" fmla="*/ 5614744 h 10491496"/>
              <a:gd name="connsiteX8" fmla="*/ 1134090 w 13198337"/>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98259 w 13198337"/>
              <a:gd name="connsiteY7" fmla="*/ 5614744 h 10491496"/>
              <a:gd name="connsiteX8" fmla="*/ 1134090 w 13198337"/>
              <a:gd name="connsiteY8" fmla="*/ 4636120 h 10491496"/>
              <a:gd name="connsiteX0" fmla="*/ 1169436 w 13185557"/>
              <a:gd name="connsiteY0" fmla="*/ 4668205 h 10491496"/>
              <a:gd name="connsiteX1" fmla="*/ 1201473 w 13185557"/>
              <a:gd name="connsiteY1" fmla="*/ 0 h 10491496"/>
              <a:gd name="connsiteX2" fmla="*/ 8324847 w 13185557"/>
              <a:gd name="connsiteY2" fmla="*/ 0 h 10491496"/>
              <a:gd name="connsiteX3" fmla="*/ 13185557 w 13185557"/>
              <a:gd name="connsiteY3" fmla="*/ 4860710 h 10491496"/>
              <a:gd name="connsiteX4" fmla="*/ 13185557 w 13185557"/>
              <a:gd name="connsiteY4" fmla="*/ 5630786 h 10491496"/>
              <a:gd name="connsiteX5" fmla="*/ 8324847 w 13185557"/>
              <a:gd name="connsiteY5" fmla="*/ 10491496 h 10491496"/>
              <a:gd name="connsiteX6" fmla="*/ 1201473 w 13185557"/>
              <a:gd name="connsiteY6" fmla="*/ 10491496 h 10491496"/>
              <a:gd name="connsiteX7" fmla="*/ 1185479 w 13185557"/>
              <a:gd name="connsiteY7" fmla="*/ 5614744 h 10491496"/>
              <a:gd name="connsiteX8" fmla="*/ 1169436 w 13185557"/>
              <a:gd name="connsiteY8" fmla="*/ 4668205 h 10491496"/>
              <a:gd name="connsiteX0" fmla="*/ 284 w 12016405"/>
              <a:gd name="connsiteY0" fmla="*/ 4668205 h 10491496"/>
              <a:gd name="connsiteX1" fmla="*/ 32321 w 12016405"/>
              <a:gd name="connsiteY1" fmla="*/ 0 h 10491496"/>
              <a:gd name="connsiteX2" fmla="*/ 7155695 w 12016405"/>
              <a:gd name="connsiteY2" fmla="*/ 0 h 10491496"/>
              <a:gd name="connsiteX3" fmla="*/ 12016405 w 12016405"/>
              <a:gd name="connsiteY3" fmla="*/ 4860710 h 10491496"/>
              <a:gd name="connsiteX4" fmla="*/ 12016405 w 12016405"/>
              <a:gd name="connsiteY4" fmla="*/ 5630786 h 10491496"/>
              <a:gd name="connsiteX5" fmla="*/ 7155695 w 12016405"/>
              <a:gd name="connsiteY5" fmla="*/ 10491496 h 10491496"/>
              <a:gd name="connsiteX6" fmla="*/ 32321 w 12016405"/>
              <a:gd name="connsiteY6" fmla="*/ 10491496 h 10491496"/>
              <a:gd name="connsiteX7" fmla="*/ 16327 w 12016405"/>
              <a:gd name="connsiteY7" fmla="*/ 5614744 h 10491496"/>
              <a:gd name="connsiteX8" fmla="*/ 284 w 12016405"/>
              <a:gd name="connsiteY8" fmla="*/ 4668205 h 10491496"/>
              <a:gd name="connsiteX0" fmla="*/ 0 w 12016121"/>
              <a:gd name="connsiteY0" fmla="*/ 4668205 h 10491496"/>
              <a:gd name="connsiteX1" fmla="*/ 32037 w 12016121"/>
              <a:gd name="connsiteY1" fmla="*/ 0 h 10491496"/>
              <a:gd name="connsiteX2" fmla="*/ 7155411 w 12016121"/>
              <a:gd name="connsiteY2" fmla="*/ 0 h 10491496"/>
              <a:gd name="connsiteX3" fmla="*/ 12016121 w 12016121"/>
              <a:gd name="connsiteY3" fmla="*/ 4860710 h 10491496"/>
              <a:gd name="connsiteX4" fmla="*/ 12016121 w 12016121"/>
              <a:gd name="connsiteY4" fmla="*/ 5630786 h 10491496"/>
              <a:gd name="connsiteX5" fmla="*/ 7155411 w 12016121"/>
              <a:gd name="connsiteY5" fmla="*/ 10491496 h 10491496"/>
              <a:gd name="connsiteX6" fmla="*/ 32037 w 12016121"/>
              <a:gd name="connsiteY6" fmla="*/ 10491496 h 10491496"/>
              <a:gd name="connsiteX7" fmla="*/ 16043 w 12016121"/>
              <a:gd name="connsiteY7" fmla="*/ 5614744 h 10491496"/>
              <a:gd name="connsiteX8" fmla="*/ 0 w 12016121"/>
              <a:gd name="connsiteY8" fmla="*/ 4668205 h 10491496"/>
              <a:gd name="connsiteX0" fmla="*/ 19695 w 12003732"/>
              <a:gd name="connsiteY0" fmla="*/ 4668205 h 10491496"/>
              <a:gd name="connsiteX1" fmla="*/ 19648 w 12003732"/>
              <a:gd name="connsiteY1" fmla="*/ 0 h 10491496"/>
              <a:gd name="connsiteX2" fmla="*/ 7143022 w 12003732"/>
              <a:gd name="connsiteY2" fmla="*/ 0 h 10491496"/>
              <a:gd name="connsiteX3" fmla="*/ 12003732 w 12003732"/>
              <a:gd name="connsiteY3" fmla="*/ 4860710 h 10491496"/>
              <a:gd name="connsiteX4" fmla="*/ 12003732 w 12003732"/>
              <a:gd name="connsiteY4" fmla="*/ 5630786 h 10491496"/>
              <a:gd name="connsiteX5" fmla="*/ 7143022 w 12003732"/>
              <a:gd name="connsiteY5" fmla="*/ 10491496 h 10491496"/>
              <a:gd name="connsiteX6" fmla="*/ 19648 w 12003732"/>
              <a:gd name="connsiteY6" fmla="*/ 10491496 h 10491496"/>
              <a:gd name="connsiteX7" fmla="*/ 3654 w 12003732"/>
              <a:gd name="connsiteY7" fmla="*/ 5614744 h 10491496"/>
              <a:gd name="connsiteX8" fmla="*/ 19695 w 12003732"/>
              <a:gd name="connsiteY8" fmla="*/ 4668205 h 10491496"/>
              <a:gd name="connsiteX0" fmla="*/ 5290 w 11989327"/>
              <a:gd name="connsiteY0" fmla="*/ 4668205 h 10491496"/>
              <a:gd name="connsiteX1" fmla="*/ 5243 w 11989327"/>
              <a:gd name="connsiteY1" fmla="*/ 0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4668205 h 10491496"/>
              <a:gd name="connsiteX1" fmla="*/ 5243 w 11989327"/>
              <a:gd name="connsiteY1" fmla="*/ 4555958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1089855 h 6913146"/>
              <a:gd name="connsiteX1" fmla="*/ 5243 w 11989327"/>
              <a:gd name="connsiteY1" fmla="*/ 977608 h 6913146"/>
              <a:gd name="connsiteX2" fmla="*/ 7818427 w 11989327"/>
              <a:gd name="connsiteY2" fmla="*/ 961566 h 6913146"/>
              <a:gd name="connsiteX3" fmla="*/ 11989327 w 11989327"/>
              <a:gd name="connsiteY3" fmla="*/ 1282360 h 6913146"/>
              <a:gd name="connsiteX4" fmla="*/ 11989327 w 11989327"/>
              <a:gd name="connsiteY4" fmla="*/ 2052436 h 6913146"/>
              <a:gd name="connsiteX5" fmla="*/ 7128617 w 11989327"/>
              <a:gd name="connsiteY5" fmla="*/ 6913146 h 6913146"/>
              <a:gd name="connsiteX6" fmla="*/ 5243 w 11989327"/>
              <a:gd name="connsiteY6" fmla="*/ 6913146 h 6913146"/>
              <a:gd name="connsiteX7" fmla="*/ 5291 w 11989327"/>
              <a:gd name="connsiteY7" fmla="*/ 2052436 h 6913146"/>
              <a:gd name="connsiteX8" fmla="*/ 5290 w 11989327"/>
              <a:gd name="connsiteY8" fmla="*/ 1089855 h 6913146"/>
              <a:gd name="connsiteX0" fmla="*/ 5290 w 11989327"/>
              <a:gd name="connsiteY0" fmla="*/ 1333331 h 7156622"/>
              <a:gd name="connsiteX1" fmla="*/ 5243 w 11989327"/>
              <a:gd name="connsiteY1" fmla="*/ 1221084 h 7156622"/>
              <a:gd name="connsiteX2" fmla="*/ 7818427 w 11989327"/>
              <a:gd name="connsiteY2" fmla="*/ 1205042 h 7156622"/>
              <a:gd name="connsiteX3" fmla="*/ 11989327 w 11989327"/>
              <a:gd name="connsiteY3" fmla="*/ 1188952 h 7156622"/>
              <a:gd name="connsiteX4" fmla="*/ 11989327 w 11989327"/>
              <a:gd name="connsiteY4" fmla="*/ 2295912 h 7156622"/>
              <a:gd name="connsiteX5" fmla="*/ 7128617 w 11989327"/>
              <a:gd name="connsiteY5" fmla="*/ 7156622 h 7156622"/>
              <a:gd name="connsiteX6" fmla="*/ 5243 w 11989327"/>
              <a:gd name="connsiteY6" fmla="*/ 7156622 h 7156622"/>
              <a:gd name="connsiteX7" fmla="*/ 5291 w 11989327"/>
              <a:gd name="connsiteY7" fmla="*/ 2295912 h 7156622"/>
              <a:gd name="connsiteX8" fmla="*/ 5290 w 11989327"/>
              <a:gd name="connsiteY8" fmla="*/ 1333331 h 7156622"/>
              <a:gd name="connsiteX0" fmla="*/ 5290 w 11989327"/>
              <a:gd name="connsiteY0" fmla="*/ 657151 h 6480442"/>
              <a:gd name="connsiteX1" fmla="*/ 5243 w 11989327"/>
              <a:gd name="connsiteY1" fmla="*/ 544904 h 6480442"/>
              <a:gd name="connsiteX2" fmla="*/ 7818427 w 11989327"/>
              <a:gd name="connsiteY2" fmla="*/ 528862 h 6480442"/>
              <a:gd name="connsiteX3" fmla="*/ 11989327 w 11989327"/>
              <a:gd name="connsiteY3" fmla="*/ 512772 h 6480442"/>
              <a:gd name="connsiteX4" fmla="*/ 11989327 w 11989327"/>
              <a:gd name="connsiteY4" fmla="*/ 1619732 h 6480442"/>
              <a:gd name="connsiteX5" fmla="*/ 7128617 w 11989327"/>
              <a:gd name="connsiteY5" fmla="*/ 6480442 h 6480442"/>
              <a:gd name="connsiteX6" fmla="*/ 5243 w 11989327"/>
              <a:gd name="connsiteY6" fmla="*/ 6480442 h 6480442"/>
              <a:gd name="connsiteX7" fmla="*/ 5291 w 11989327"/>
              <a:gd name="connsiteY7" fmla="*/ 1619732 h 6480442"/>
              <a:gd name="connsiteX8" fmla="*/ 5290 w 11989327"/>
              <a:gd name="connsiteY8" fmla="*/ 657151 h 6480442"/>
              <a:gd name="connsiteX0" fmla="*/ 5290 w 11989327"/>
              <a:gd name="connsiteY0" fmla="*/ 679201 h 6245818"/>
              <a:gd name="connsiteX1" fmla="*/ 5243 w 11989327"/>
              <a:gd name="connsiteY1" fmla="*/ 310280 h 6245818"/>
              <a:gd name="connsiteX2" fmla="*/ 7818427 w 11989327"/>
              <a:gd name="connsiteY2" fmla="*/ 294238 h 6245818"/>
              <a:gd name="connsiteX3" fmla="*/ 11989327 w 11989327"/>
              <a:gd name="connsiteY3" fmla="*/ 278148 h 6245818"/>
              <a:gd name="connsiteX4" fmla="*/ 11989327 w 11989327"/>
              <a:gd name="connsiteY4" fmla="*/ 1385108 h 6245818"/>
              <a:gd name="connsiteX5" fmla="*/ 7128617 w 11989327"/>
              <a:gd name="connsiteY5" fmla="*/ 6245818 h 6245818"/>
              <a:gd name="connsiteX6" fmla="*/ 5243 w 11989327"/>
              <a:gd name="connsiteY6" fmla="*/ 6245818 h 6245818"/>
              <a:gd name="connsiteX7" fmla="*/ 5291 w 11989327"/>
              <a:gd name="connsiteY7" fmla="*/ 1385108 h 6245818"/>
              <a:gd name="connsiteX8" fmla="*/ 5290 w 11989327"/>
              <a:gd name="connsiteY8" fmla="*/ 679201 h 6245818"/>
              <a:gd name="connsiteX0" fmla="*/ 5290 w 11989327"/>
              <a:gd name="connsiteY0" fmla="*/ 401941 h 5968558"/>
              <a:gd name="connsiteX1" fmla="*/ 5243 w 11989327"/>
              <a:gd name="connsiteY1" fmla="*/ 33020 h 5968558"/>
              <a:gd name="connsiteX2" fmla="*/ 7818427 w 11989327"/>
              <a:gd name="connsiteY2" fmla="*/ 16978 h 5968558"/>
              <a:gd name="connsiteX3" fmla="*/ 11989327 w 11989327"/>
              <a:gd name="connsiteY3" fmla="*/ 888 h 5968558"/>
              <a:gd name="connsiteX4" fmla="*/ 11989327 w 11989327"/>
              <a:gd name="connsiteY4" fmla="*/ 1107848 h 5968558"/>
              <a:gd name="connsiteX5" fmla="*/ 7128617 w 11989327"/>
              <a:gd name="connsiteY5" fmla="*/ 5968558 h 5968558"/>
              <a:gd name="connsiteX6" fmla="*/ 5243 w 11989327"/>
              <a:gd name="connsiteY6" fmla="*/ 5968558 h 5968558"/>
              <a:gd name="connsiteX7" fmla="*/ 5291 w 11989327"/>
              <a:gd name="connsiteY7" fmla="*/ 1107848 h 5968558"/>
              <a:gd name="connsiteX8" fmla="*/ 5290 w 11989327"/>
              <a:gd name="connsiteY8" fmla="*/ 401941 h 596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9327" h="5968558">
                <a:moveTo>
                  <a:pt x="5290" y="401941"/>
                </a:moveTo>
                <a:cubicBezTo>
                  <a:pt x="5290" y="11466"/>
                  <a:pt x="-221" y="4139799"/>
                  <a:pt x="5243" y="33020"/>
                </a:cubicBezTo>
                <a:lnTo>
                  <a:pt x="7818427" y="16978"/>
                </a:lnTo>
                <a:cubicBezTo>
                  <a:pt x="10502923" y="16978"/>
                  <a:pt x="9085706" y="-4577"/>
                  <a:pt x="11989327" y="888"/>
                </a:cubicBezTo>
                <a:lnTo>
                  <a:pt x="11989327" y="1107848"/>
                </a:lnTo>
                <a:cubicBezTo>
                  <a:pt x="11989327" y="3792344"/>
                  <a:pt x="9813113" y="5968558"/>
                  <a:pt x="7128617" y="5968558"/>
                </a:cubicBezTo>
                <a:lnTo>
                  <a:pt x="5243" y="5968558"/>
                </a:lnTo>
                <a:cubicBezTo>
                  <a:pt x="15821" y="3465989"/>
                  <a:pt x="-10751" y="2220218"/>
                  <a:pt x="5291" y="1107848"/>
                </a:cubicBezTo>
                <a:cubicBezTo>
                  <a:pt x="5291" y="851156"/>
                  <a:pt x="5290" y="658633"/>
                  <a:pt x="5290" y="401941"/>
                </a:cubicBezTo>
                <a:close/>
              </a:path>
            </a:pathLst>
          </a:custGeom>
          <a:solidFill>
            <a:schemeClr val="accent1">
              <a:alpha val="56000"/>
            </a:schemeClr>
          </a:solidFill>
        </p:spPr>
        <p:txBody>
          <a:bodyPr lIns="1080000" bIns="2556000" anchor="b"/>
          <a:lstStyle>
            <a:lvl1pPr algn="l">
              <a:defRPr sz="6200">
                <a:solidFill>
                  <a:schemeClr val="tx2"/>
                </a:solidFill>
              </a:defRPr>
            </a:lvl1pPr>
          </a:lstStyle>
          <a:p>
            <a:r>
              <a:rPr lang="sv-SE" dirty="0"/>
              <a:t>titelrubrik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2" y="3230562"/>
            <a:ext cx="4827670" cy="1341437"/>
          </a:xfrm>
        </p:spPr>
        <p:txBody>
          <a:bodyPr/>
          <a:lstStyle>
            <a:lvl1pPr marL="0" indent="0" algn="l">
              <a:buNone/>
              <a:defRPr sz="2700" cap="all" baseline="0">
                <a:solidFill>
                  <a:schemeClr val="tx2"/>
                </a:solidFill>
                <a:latin typeface="Brandon Grotesque Bold" panose="020B08030202030602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pic>
        <p:nvPicPr>
          <p:cNvPr id="9" name="Bildobjekt 8">
            <a:extLst>
              <a:ext uri="{FF2B5EF4-FFF2-40B4-BE49-F238E27FC236}">
                <a16:creationId xmlns:a16="http://schemas.microsoft.com/office/drawing/2014/main" id="{082C8CDB-841E-4451-8F93-CF077CC5F5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14" name="textruta 13">
            <a:extLst>
              <a:ext uri="{FF2B5EF4-FFF2-40B4-BE49-F238E27FC236}">
                <a16:creationId xmlns:a16="http://schemas.microsoft.com/office/drawing/2014/main" id="{68B9AFF0-69E0-4755-9B97-82BE6ACD3F9C}"/>
              </a:ext>
            </a:extLst>
          </p:cNvPr>
          <p:cNvSpPr txBox="1"/>
          <p:nvPr userDrawn="1"/>
        </p:nvSpPr>
        <p:spPr>
          <a:xfrm>
            <a:off x="9448799" y="-1463689"/>
            <a:ext cx="2768010" cy="1384995"/>
          </a:xfrm>
          <a:prstGeom prst="rect">
            <a:avLst/>
          </a:prstGeom>
          <a:solidFill>
            <a:schemeClr val="tx2"/>
          </a:solidFill>
        </p:spPr>
        <p:txBody>
          <a:bodyPr wrap="square" rtlCol="0">
            <a:spAutoFit/>
          </a:bodyPr>
          <a:lstStyle/>
          <a:p>
            <a:r>
              <a:rPr lang="sv-SE" sz="1200" b="1" dirty="0">
                <a:solidFill>
                  <a:schemeClr val="bg1"/>
                </a:solidFill>
                <a:latin typeface="+mn-lt"/>
              </a:rPr>
              <a:t>Infoga foto:</a:t>
            </a:r>
            <a:br>
              <a:rPr lang="sv-SE" sz="1200" dirty="0">
                <a:solidFill>
                  <a:schemeClr val="bg1"/>
                </a:solidFill>
                <a:latin typeface="+mn-lt"/>
              </a:rPr>
            </a:br>
            <a:r>
              <a:rPr lang="sv-SE" sz="1200" dirty="0">
                <a:solidFill>
                  <a:schemeClr val="bg1"/>
                </a:solidFill>
                <a:latin typeface="+mn-lt"/>
              </a:rPr>
              <a:t>Markera den grå ytan – högerklicka på musen och placera längst fram –  klicka på symbolen mitt på sliden &amp; infoga önskat foto. Placera sen fotot</a:t>
            </a:r>
            <a:br>
              <a:rPr lang="sv-SE" sz="1200" dirty="0">
                <a:solidFill>
                  <a:schemeClr val="bg1"/>
                </a:solidFill>
                <a:latin typeface="+mn-lt"/>
              </a:rPr>
            </a:br>
            <a:r>
              <a:rPr lang="sv-SE" sz="1200" dirty="0">
                <a:solidFill>
                  <a:schemeClr val="bg1"/>
                </a:solidFill>
                <a:latin typeface="+mn-lt"/>
              </a:rPr>
              <a:t>längst bak så att text, tonad platta </a:t>
            </a:r>
            <a:br>
              <a:rPr lang="sv-SE" sz="1200" dirty="0">
                <a:solidFill>
                  <a:schemeClr val="bg1"/>
                </a:solidFill>
                <a:latin typeface="+mn-lt"/>
              </a:rPr>
            </a:br>
            <a:r>
              <a:rPr lang="sv-SE" sz="1200" dirty="0">
                <a:solidFill>
                  <a:schemeClr val="bg1"/>
                </a:solidFill>
                <a:latin typeface="+mn-lt"/>
              </a:rPr>
              <a:t>och logo placeras överst.</a:t>
            </a:r>
          </a:p>
        </p:txBody>
      </p:sp>
    </p:spTree>
    <p:extLst>
      <p:ext uri="{BB962C8B-B14F-4D97-AF65-F5344CB8AC3E}">
        <p14:creationId xmlns:p14="http://schemas.microsoft.com/office/powerpoint/2010/main" val="3344443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ubrik &amp; innehåll">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34265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ubrik &amp; 2 spalter">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506127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 till vänster">
    <p:bg>
      <p:bgPr>
        <a:solidFill>
          <a:schemeClr val="bg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4238297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ild till höger">
    <p:bg>
      <p:bgPr>
        <a:solidFill>
          <a:schemeClr val="bg1"/>
        </a:solidFill>
        <a:effectLst/>
      </p:bgPr>
    </p:bg>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2">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30530227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Avsnitts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21912349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3409833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nehåll &amp; stora siffror">
    <p:bg>
      <p:bgPr>
        <a:solidFill>
          <a:schemeClr val="bg1"/>
        </a:solidFill>
        <a:effectLst/>
      </p:bgPr>
    </p:bg>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2"/>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135746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3" name="Rubrik 5">
            <a:extLst>
              <a:ext uri="{FF2B5EF4-FFF2-40B4-BE49-F238E27FC236}">
                <a16:creationId xmlns:a16="http://schemas.microsoft.com/office/drawing/2014/main" id="{941F2BB2-4923-2EB4-A32E-700491F95E90}"/>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4" name="Platshållare för text 7">
            <a:extLst>
              <a:ext uri="{FF2B5EF4-FFF2-40B4-BE49-F238E27FC236}">
                <a16:creationId xmlns:a16="http://schemas.microsoft.com/office/drawing/2014/main" id="{174581D9-B191-A6A5-28F5-081EB298C8EA}"/>
              </a:ext>
            </a:extLst>
          </p:cNvPr>
          <p:cNvSpPr>
            <a:spLocks noGrp="1"/>
          </p:cNvSpPr>
          <p:nvPr>
            <p:ph type="body" sz="quarter" idx="19"/>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noFill/>
        </p:spPr>
        <p:txBody>
          <a:bodyPr anchor="b"/>
          <a:lstStyle>
            <a:lvl1pPr algn="l">
              <a:defRPr/>
            </a:lvl1pPr>
          </a:lstStyle>
          <a:p>
            <a:r>
              <a:rPr lang="sv-SE"/>
              <a:t>Klicka på ikonen för att lägga till en bild</a:t>
            </a:r>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rgbClr val="004131"/>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Slide Number Placeholder 6">
            <a:extLst>
              <a:ext uri="{FF2B5EF4-FFF2-40B4-BE49-F238E27FC236}">
                <a16:creationId xmlns:a16="http://schemas.microsoft.com/office/drawing/2014/main" id="{47A9AE5B-5646-B1B0-2B6D-F4BEB241C7B9}"/>
              </a:ext>
            </a:extLst>
          </p:cNvPr>
          <p:cNvSpPr>
            <a:spLocks noGrp="1"/>
          </p:cNvSpPr>
          <p:nvPr>
            <p:ph type="sldNum" sz="quarter" idx="18"/>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DB0EF968-2B22-8C20-6352-D7111C1A2FD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717050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11620051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14C67F-4F66-4075-8B48-4C7BCD8611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297961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1788735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EB1D250-7B98-4DFB-A4FD-61743806032D}" type="datetimeFigureOut">
              <a:rPr lang="sv-SE" smtClean="0"/>
              <a:t>2026-06-26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795147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pic>
        <p:nvPicPr>
          <p:cNvPr id="5" name="Bildobjekt 4">
            <a:extLst>
              <a:ext uri="{FF2B5EF4-FFF2-40B4-BE49-F238E27FC236}">
                <a16:creationId xmlns:a16="http://schemas.microsoft.com/office/drawing/2014/main" id="{5A95FB7F-C742-D5A9-1853-B5A158E6A2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284" r="19364"/>
          <a:stretch/>
        </p:blipFill>
        <p:spPr>
          <a:xfrm>
            <a:off x="6246338" y="0"/>
            <a:ext cx="5945662" cy="4331807"/>
          </a:xfrm>
          <a:prstGeom prst="rect">
            <a:avLst/>
          </a:prstGeom>
        </p:spPr>
      </p:pic>
    </p:spTree>
    <p:extLst>
      <p:ext uri="{BB962C8B-B14F-4D97-AF65-F5344CB8AC3E}">
        <p14:creationId xmlns:p14="http://schemas.microsoft.com/office/powerpoint/2010/main" val="11130836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ubrik &amp; innehåll">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2735683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amp; 2 spalter">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515672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ld till vänster">
    <p:bg>
      <p:bgPr>
        <a:solidFill>
          <a:schemeClr val="bg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2324241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ld till höger">
    <p:bg>
      <p:bgPr>
        <a:solidFill>
          <a:schemeClr val="bg1"/>
        </a:solidFill>
        <a:effectLst/>
      </p:bgPr>
    </p:bg>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4">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2537878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Avsnitts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132945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E2A1714-E60F-4047-6C05-3F0D2753DC14}"/>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10" name="Platshållare för text 7">
            <a:extLst>
              <a:ext uri="{FF2B5EF4-FFF2-40B4-BE49-F238E27FC236}">
                <a16:creationId xmlns:a16="http://schemas.microsoft.com/office/drawing/2014/main" id="{ADFA9880-B20A-B284-7667-BB6E139D0DFF}"/>
              </a:ext>
            </a:extLst>
          </p:cNvPr>
          <p:cNvSpPr>
            <a:spLocks noGrp="1"/>
          </p:cNvSpPr>
          <p:nvPr>
            <p:ph type="body" sz="quarter" idx="21"/>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4"/>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8">
            <a:extLst>
              <a:ext uri="{FF2B5EF4-FFF2-40B4-BE49-F238E27FC236}">
                <a16:creationId xmlns:a16="http://schemas.microsoft.com/office/drawing/2014/main" id="{CD0C11AC-6994-47F5-38EE-9940256649C4}"/>
              </a:ext>
            </a:extLst>
          </p:cNvPr>
          <p:cNvSpPr>
            <a:spLocks noGrp="1"/>
          </p:cNvSpPr>
          <p:nvPr>
            <p:ph type="sldNum" sz="quarter" idx="20"/>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01153A39-3A6E-2C51-3DD0-86E6507A8265}"/>
              </a:ext>
            </a:extLst>
          </p:cNvPr>
          <p:cNvSpPr>
            <a:spLocks noGrp="1"/>
          </p:cNvSpPr>
          <p:nvPr>
            <p:ph type="dt" sz="half" idx="18"/>
          </p:nvPr>
        </p:nvSpPr>
        <p:spPr/>
        <p:txBody>
          <a:bodyPr/>
          <a:lstStyle/>
          <a:p>
            <a:fld id="{663AC0A1-BF03-4687-BDDD-A787ED1917E4}" type="datetimeFigureOut">
              <a:rPr lang="sv-SE" smtClean="0"/>
              <a:pPr/>
              <a:t>2026-06-26</a:t>
            </a:fld>
            <a:endParaRPr lang="sv-SE" dirty="0"/>
          </a:p>
        </p:txBody>
      </p:sp>
      <p:sp>
        <p:nvSpPr>
          <p:cNvPr id="8" name="Platshållare för sidfot 7">
            <a:extLst>
              <a:ext uri="{FF2B5EF4-FFF2-40B4-BE49-F238E27FC236}">
                <a16:creationId xmlns:a16="http://schemas.microsoft.com/office/drawing/2014/main" id="{A06EF699-DF7E-B62D-FBC1-92B42D79394B}"/>
              </a:ext>
            </a:extLst>
          </p:cNvPr>
          <p:cNvSpPr>
            <a:spLocks noGrp="1"/>
          </p:cNvSpPr>
          <p:nvPr>
            <p:ph type="ftr" sz="quarter" idx="19"/>
          </p:nvPr>
        </p:nvSpPr>
        <p:spPr/>
        <p:txBody>
          <a:bodyPr/>
          <a:lstStyle/>
          <a:p>
            <a:endParaRPr lang="sv-SE" dirty="0"/>
          </a:p>
        </p:txBody>
      </p:sp>
    </p:spTree>
    <p:extLst>
      <p:ext uri="{BB962C8B-B14F-4D97-AF65-F5344CB8AC3E}">
        <p14:creationId xmlns:p14="http://schemas.microsoft.com/office/powerpoint/2010/main" val="12528180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3170964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nehåll &amp; stora siffror">
    <p:bg>
      <p:bgPr>
        <a:solidFill>
          <a:schemeClr val="bg1"/>
        </a:solidFill>
        <a:effectLst/>
      </p:bgPr>
    </p:bg>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4"/>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22831668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2344122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905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vslutningsbi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FE26AE9-4F06-BE8B-CA94-01B9E86FDC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26548414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Frihandsfigur: Form 9">
            <a:extLst>
              <a:ext uri="{FF2B5EF4-FFF2-40B4-BE49-F238E27FC236}">
                <a16:creationId xmlns:a16="http://schemas.microsoft.com/office/drawing/2014/main" id="{29BFB0D4-1555-409D-A9C5-CBBC12A8B985}"/>
              </a:ext>
              <a:ext uri="{C183D7F6-B498-43B3-948B-1728B52AA6E4}">
                <adec:decorative xmlns:adec="http://schemas.microsoft.com/office/drawing/2017/decorative" val="1"/>
              </a:ext>
            </a:extLst>
          </p:cNvPr>
          <p:cNvSpPr/>
          <p:nvPr userDrawn="1"/>
        </p:nvSpPr>
        <p:spPr>
          <a:xfrm>
            <a:off x="6372406" y="0"/>
            <a:ext cx="5819595" cy="2685228"/>
          </a:xfrm>
          <a:custGeom>
            <a:avLst/>
            <a:gdLst>
              <a:gd name="connsiteX0" fmla="*/ 0 w 5819595"/>
              <a:gd name="connsiteY0" fmla="*/ 0 h 2685228"/>
              <a:gd name="connsiteX1" fmla="*/ 5819595 w 5819595"/>
              <a:gd name="connsiteY1" fmla="*/ 0 h 2685228"/>
              <a:gd name="connsiteX2" fmla="*/ 5819595 w 5819595"/>
              <a:gd name="connsiteY2" fmla="*/ 2685228 h 2685228"/>
              <a:gd name="connsiteX3" fmla="*/ 3496045 w 5819595"/>
              <a:gd name="connsiteY3" fmla="*/ 2685228 h 2685228"/>
              <a:gd name="connsiteX4" fmla="*/ 35886 w 5819595"/>
              <a:gd name="connsiteY4" fmla="*/ 139566 h 2685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595" h="2685228">
                <a:moveTo>
                  <a:pt x="0" y="0"/>
                </a:moveTo>
                <a:lnTo>
                  <a:pt x="5819595" y="0"/>
                </a:lnTo>
                <a:lnTo>
                  <a:pt x="5819595" y="2685228"/>
                </a:lnTo>
                <a:lnTo>
                  <a:pt x="3496045" y="2685228"/>
                </a:lnTo>
                <a:cubicBezTo>
                  <a:pt x="1870272" y="2685228"/>
                  <a:pt x="494605" y="1614394"/>
                  <a:pt x="35886" y="139566"/>
                </a:cubicBez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3" name="Rektangel: diagonala rundade hörn 12">
            <a:extLst>
              <a:ext uri="{FF2B5EF4-FFF2-40B4-BE49-F238E27FC236}">
                <a16:creationId xmlns:a16="http://schemas.microsoft.com/office/drawing/2014/main" id="{085BFCB0-8CC1-4A75-93AC-792B15E36532}"/>
              </a:ext>
              <a:ext uri="{C183D7F6-B498-43B3-948B-1728B52AA6E4}">
                <adec:decorative xmlns:adec="http://schemas.microsoft.com/office/drawing/2017/decorative" val="1"/>
              </a:ext>
            </a:extLst>
          </p:cNvPr>
          <p:cNvSpPr/>
          <p:nvPr userDrawn="1"/>
        </p:nvSpPr>
        <p:spPr>
          <a:xfrm>
            <a:off x="10057165" y="1806822"/>
            <a:ext cx="2435585" cy="2524985"/>
          </a:xfrm>
          <a:prstGeom prst="round2DiagRect">
            <a:avLst>
              <a:gd name="adj1" fmla="val 0"/>
              <a:gd name="adj2" fmla="val 38747"/>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36806903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el med foto">
    <p:spTree>
      <p:nvGrpSpPr>
        <p:cNvPr id="1" name=""/>
        <p:cNvGrpSpPr/>
        <p:nvPr/>
      </p:nvGrpSpPr>
      <p:grpSpPr>
        <a:xfrm>
          <a:off x="0" y="0"/>
          <a:ext cx="0" cy="0"/>
          <a:chOff x="0" y="0"/>
          <a:chExt cx="0" cy="0"/>
        </a:xfrm>
      </p:grpSpPr>
      <p:sp>
        <p:nvSpPr>
          <p:cNvPr id="7" name="Platshållare för bild 5">
            <a:extLst>
              <a:ext uri="{FF2B5EF4-FFF2-40B4-BE49-F238E27FC236}">
                <a16:creationId xmlns:a16="http://schemas.microsoft.com/office/drawing/2014/main" id="{4F06FA1F-3619-4153-ADE7-3A35D8A53324}"/>
              </a:ext>
            </a:extLst>
          </p:cNvPr>
          <p:cNvSpPr>
            <a:spLocks noGrp="1"/>
          </p:cNvSpPr>
          <p:nvPr>
            <p:ph type="pic" sz="quarter" idx="11"/>
          </p:nvPr>
        </p:nvSpPr>
        <p:spPr>
          <a:xfrm>
            <a:off x="-1" y="0"/>
            <a:ext cx="12220575" cy="6867525"/>
          </a:xfrm>
          <a:solidFill>
            <a:schemeClr val="accent6">
              <a:lumMod val="60000"/>
              <a:lumOff val="40000"/>
            </a:schemeClr>
          </a:solidFill>
        </p:spPr>
        <p:txBody>
          <a:bodyPr lIns="252000" tIns="144000" rIns="72000">
            <a:normAutofit/>
          </a:bodyPr>
          <a:lstStyle>
            <a:lvl1pPr marL="0" indent="0">
              <a:buNone/>
              <a:defRPr sz="16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166294" y="-177398"/>
            <a:ext cx="11989327" cy="5968558"/>
          </a:xfrm>
          <a:custGeom>
            <a:avLst/>
            <a:gdLst>
              <a:gd name="connsiteX0" fmla="*/ 0 w 16844794"/>
              <a:gd name="connsiteY0" fmla="*/ 486071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0 w 16844794"/>
              <a:gd name="connsiteY8" fmla="*/ 4860710 h 10491496"/>
              <a:gd name="connsiteX0" fmla="*/ 4780547 w 16844794"/>
              <a:gd name="connsiteY0" fmla="*/ 463612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4780547 w 16844794"/>
              <a:gd name="connsiteY8" fmla="*/ 4636120 h 10491496"/>
              <a:gd name="connsiteX0" fmla="*/ 1138410 w 13202657"/>
              <a:gd name="connsiteY0" fmla="*/ 4636120 h 10491496"/>
              <a:gd name="connsiteX1" fmla="*/ 1218573 w 13202657"/>
              <a:gd name="connsiteY1" fmla="*/ 0 h 10491496"/>
              <a:gd name="connsiteX2" fmla="*/ 8341947 w 13202657"/>
              <a:gd name="connsiteY2" fmla="*/ 0 h 10491496"/>
              <a:gd name="connsiteX3" fmla="*/ 13202657 w 13202657"/>
              <a:gd name="connsiteY3" fmla="*/ 4860710 h 10491496"/>
              <a:gd name="connsiteX4" fmla="*/ 13202657 w 13202657"/>
              <a:gd name="connsiteY4" fmla="*/ 5630786 h 10491496"/>
              <a:gd name="connsiteX5" fmla="*/ 8341947 w 13202657"/>
              <a:gd name="connsiteY5" fmla="*/ 10491496 h 10491496"/>
              <a:gd name="connsiteX6" fmla="*/ 1218573 w 13202657"/>
              <a:gd name="connsiteY6" fmla="*/ 10491496 h 10491496"/>
              <a:gd name="connsiteX7" fmla="*/ 1122368 w 13202657"/>
              <a:gd name="connsiteY7" fmla="*/ 5614744 h 10491496"/>
              <a:gd name="connsiteX8" fmla="*/ 1138410 w 13202657"/>
              <a:gd name="connsiteY8" fmla="*/ 4636120 h 10491496"/>
              <a:gd name="connsiteX0" fmla="*/ 1142113 w 13206360"/>
              <a:gd name="connsiteY0" fmla="*/ 4636120 h 10491496"/>
              <a:gd name="connsiteX1" fmla="*/ 1222276 w 13206360"/>
              <a:gd name="connsiteY1" fmla="*/ 0 h 10491496"/>
              <a:gd name="connsiteX2" fmla="*/ 8345650 w 13206360"/>
              <a:gd name="connsiteY2" fmla="*/ 0 h 10491496"/>
              <a:gd name="connsiteX3" fmla="*/ 13206360 w 13206360"/>
              <a:gd name="connsiteY3" fmla="*/ 4860710 h 10491496"/>
              <a:gd name="connsiteX4" fmla="*/ 13206360 w 13206360"/>
              <a:gd name="connsiteY4" fmla="*/ 5630786 h 10491496"/>
              <a:gd name="connsiteX5" fmla="*/ 8345650 w 13206360"/>
              <a:gd name="connsiteY5" fmla="*/ 10491496 h 10491496"/>
              <a:gd name="connsiteX6" fmla="*/ 1222276 w 13206360"/>
              <a:gd name="connsiteY6" fmla="*/ 10491496 h 10491496"/>
              <a:gd name="connsiteX7" fmla="*/ 1126071 w 13206360"/>
              <a:gd name="connsiteY7" fmla="*/ 5614744 h 10491496"/>
              <a:gd name="connsiteX8" fmla="*/ 1142113 w 13206360"/>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18048 w 13198337"/>
              <a:gd name="connsiteY7" fmla="*/ 5614744 h 10491496"/>
              <a:gd name="connsiteX8" fmla="*/ 1134090 w 13198337"/>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98259 w 13198337"/>
              <a:gd name="connsiteY7" fmla="*/ 5614744 h 10491496"/>
              <a:gd name="connsiteX8" fmla="*/ 1134090 w 13198337"/>
              <a:gd name="connsiteY8" fmla="*/ 4636120 h 10491496"/>
              <a:gd name="connsiteX0" fmla="*/ 1169436 w 13185557"/>
              <a:gd name="connsiteY0" fmla="*/ 4668205 h 10491496"/>
              <a:gd name="connsiteX1" fmla="*/ 1201473 w 13185557"/>
              <a:gd name="connsiteY1" fmla="*/ 0 h 10491496"/>
              <a:gd name="connsiteX2" fmla="*/ 8324847 w 13185557"/>
              <a:gd name="connsiteY2" fmla="*/ 0 h 10491496"/>
              <a:gd name="connsiteX3" fmla="*/ 13185557 w 13185557"/>
              <a:gd name="connsiteY3" fmla="*/ 4860710 h 10491496"/>
              <a:gd name="connsiteX4" fmla="*/ 13185557 w 13185557"/>
              <a:gd name="connsiteY4" fmla="*/ 5630786 h 10491496"/>
              <a:gd name="connsiteX5" fmla="*/ 8324847 w 13185557"/>
              <a:gd name="connsiteY5" fmla="*/ 10491496 h 10491496"/>
              <a:gd name="connsiteX6" fmla="*/ 1201473 w 13185557"/>
              <a:gd name="connsiteY6" fmla="*/ 10491496 h 10491496"/>
              <a:gd name="connsiteX7" fmla="*/ 1185479 w 13185557"/>
              <a:gd name="connsiteY7" fmla="*/ 5614744 h 10491496"/>
              <a:gd name="connsiteX8" fmla="*/ 1169436 w 13185557"/>
              <a:gd name="connsiteY8" fmla="*/ 4668205 h 10491496"/>
              <a:gd name="connsiteX0" fmla="*/ 284 w 12016405"/>
              <a:gd name="connsiteY0" fmla="*/ 4668205 h 10491496"/>
              <a:gd name="connsiteX1" fmla="*/ 32321 w 12016405"/>
              <a:gd name="connsiteY1" fmla="*/ 0 h 10491496"/>
              <a:gd name="connsiteX2" fmla="*/ 7155695 w 12016405"/>
              <a:gd name="connsiteY2" fmla="*/ 0 h 10491496"/>
              <a:gd name="connsiteX3" fmla="*/ 12016405 w 12016405"/>
              <a:gd name="connsiteY3" fmla="*/ 4860710 h 10491496"/>
              <a:gd name="connsiteX4" fmla="*/ 12016405 w 12016405"/>
              <a:gd name="connsiteY4" fmla="*/ 5630786 h 10491496"/>
              <a:gd name="connsiteX5" fmla="*/ 7155695 w 12016405"/>
              <a:gd name="connsiteY5" fmla="*/ 10491496 h 10491496"/>
              <a:gd name="connsiteX6" fmla="*/ 32321 w 12016405"/>
              <a:gd name="connsiteY6" fmla="*/ 10491496 h 10491496"/>
              <a:gd name="connsiteX7" fmla="*/ 16327 w 12016405"/>
              <a:gd name="connsiteY7" fmla="*/ 5614744 h 10491496"/>
              <a:gd name="connsiteX8" fmla="*/ 284 w 12016405"/>
              <a:gd name="connsiteY8" fmla="*/ 4668205 h 10491496"/>
              <a:gd name="connsiteX0" fmla="*/ 0 w 12016121"/>
              <a:gd name="connsiteY0" fmla="*/ 4668205 h 10491496"/>
              <a:gd name="connsiteX1" fmla="*/ 32037 w 12016121"/>
              <a:gd name="connsiteY1" fmla="*/ 0 h 10491496"/>
              <a:gd name="connsiteX2" fmla="*/ 7155411 w 12016121"/>
              <a:gd name="connsiteY2" fmla="*/ 0 h 10491496"/>
              <a:gd name="connsiteX3" fmla="*/ 12016121 w 12016121"/>
              <a:gd name="connsiteY3" fmla="*/ 4860710 h 10491496"/>
              <a:gd name="connsiteX4" fmla="*/ 12016121 w 12016121"/>
              <a:gd name="connsiteY4" fmla="*/ 5630786 h 10491496"/>
              <a:gd name="connsiteX5" fmla="*/ 7155411 w 12016121"/>
              <a:gd name="connsiteY5" fmla="*/ 10491496 h 10491496"/>
              <a:gd name="connsiteX6" fmla="*/ 32037 w 12016121"/>
              <a:gd name="connsiteY6" fmla="*/ 10491496 h 10491496"/>
              <a:gd name="connsiteX7" fmla="*/ 16043 w 12016121"/>
              <a:gd name="connsiteY7" fmla="*/ 5614744 h 10491496"/>
              <a:gd name="connsiteX8" fmla="*/ 0 w 12016121"/>
              <a:gd name="connsiteY8" fmla="*/ 4668205 h 10491496"/>
              <a:gd name="connsiteX0" fmla="*/ 19695 w 12003732"/>
              <a:gd name="connsiteY0" fmla="*/ 4668205 h 10491496"/>
              <a:gd name="connsiteX1" fmla="*/ 19648 w 12003732"/>
              <a:gd name="connsiteY1" fmla="*/ 0 h 10491496"/>
              <a:gd name="connsiteX2" fmla="*/ 7143022 w 12003732"/>
              <a:gd name="connsiteY2" fmla="*/ 0 h 10491496"/>
              <a:gd name="connsiteX3" fmla="*/ 12003732 w 12003732"/>
              <a:gd name="connsiteY3" fmla="*/ 4860710 h 10491496"/>
              <a:gd name="connsiteX4" fmla="*/ 12003732 w 12003732"/>
              <a:gd name="connsiteY4" fmla="*/ 5630786 h 10491496"/>
              <a:gd name="connsiteX5" fmla="*/ 7143022 w 12003732"/>
              <a:gd name="connsiteY5" fmla="*/ 10491496 h 10491496"/>
              <a:gd name="connsiteX6" fmla="*/ 19648 w 12003732"/>
              <a:gd name="connsiteY6" fmla="*/ 10491496 h 10491496"/>
              <a:gd name="connsiteX7" fmla="*/ 3654 w 12003732"/>
              <a:gd name="connsiteY7" fmla="*/ 5614744 h 10491496"/>
              <a:gd name="connsiteX8" fmla="*/ 19695 w 12003732"/>
              <a:gd name="connsiteY8" fmla="*/ 4668205 h 10491496"/>
              <a:gd name="connsiteX0" fmla="*/ 5290 w 11989327"/>
              <a:gd name="connsiteY0" fmla="*/ 4668205 h 10491496"/>
              <a:gd name="connsiteX1" fmla="*/ 5243 w 11989327"/>
              <a:gd name="connsiteY1" fmla="*/ 0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4668205 h 10491496"/>
              <a:gd name="connsiteX1" fmla="*/ 5243 w 11989327"/>
              <a:gd name="connsiteY1" fmla="*/ 4555958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1089855 h 6913146"/>
              <a:gd name="connsiteX1" fmla="*/ 5243 w 11989327"/>
              <a:gd name="connsiteY1" fmla="*/ 977608 h 6913146"/>
              <a:gd name="connsiteX2" fmla="*/ 7818427 w 11989327"/>
              <a:gd name="connsiteY2" fmla="*/ 961566 h 6913146"/>
              <a:gd name="connsiteX3" fmla="*/ 11989327 w 11989327"/>
              <a:gd name="connsiteY3" fmla="*/ 1282360 h 6913146"/>
              <a:gd name="connsiteX4" fmla="*/ 11989327 w 11989327"/>
              <a:gd name="connsiteY4" fmla="*/ 2052436 h 6913146"/>
              <a:gd name="connsiteX5" fmla="*/ 7128617 w 11989327"/>
              <a:gd name="connsiteY5" fmla="*/ 6913146 h 6913146"/>
              <a:gd name="connsiteX6" fmla="*/ 5243 w 11989327"/>
              <a:gd name="connsiteY6" fmla="*/ 6913146 h 6913146"/>
              <a:gd name="connsiteX7" fmla="*/ 5291 w 11989327"/>
              <a:gd name="connsiteY7" fmla="*/ 2052436 h 6913146"/>
              <a:gd name="connsiteX8" fmla="*/ 5290 w 11989327"/>
              <a:gd name="connsiteY8" fmla="*/ 1089855 h 6913146"/>
              <a:gd name="connsiteX0" fmla="*/ 5290 w 11989327"/>
              <a:gd name="connsiteY0" fmla="*/ 1333331 h 7156622"/>
              <a:gd name="connsiteX1" fmla="*/ 5243 w 11989327"/>
              <a:gd name="connsiteY1" fmla="*/ 1221084 h 7156622"/>
              <a:gd name="connsiteX2" fmla="*/ 7818427 w 11989327"/>
              <a:gd name="connsiteY2" fmla="*/ 1205042 h 7156622"/>
              <a:gd name="connsiteX3" fmla="*/ 11989327 w 11989327"/>
              <a:gd name="connsiteY3" fmla="*/ 1188952 h 7156622"/>
              <a:gd name="connsiteX4" fmla="*/ 11989327 w 11989327"/>
              <a:gd name="connsiteY4" fmla="*/ 2295912 h 7156622"/>
              <a:gd name="connsiteX5" fmla="*/ 7128617 w 11989327"/>
              <a:gd name="connsiteY5" fmla="*/ 7156622 h 7156622"/>
              <a:gd name="connsiteX6" fmla="*/ 5243 w 11989327"/>
              <a:gd name="connsiteY6" fmla="*/ 7156622 h 7156622"/>
              <a:gd name="connsiteX7" fmla="*/ 5291 w 11989327"/>
              <a:gd name="connsiteY7" fmla="*/ 2295912 h 7156622"/>
              <a:gd name="connsiteX8" fmla="*/ 5290 w 11989327"/>
              <a:gd name="connsiteY8" fmla="*/ 1333331 h 7156622"/>
              <a:gd name="connsiteX0" fmla="*/ 5290 w 11989327"/>
              <a:gd name="connsiteY0" fmla="*/ 657151 h 6480442"/>
              <a:gd name="connsiteX1" fmla="*/ 5243 w 11989327"/>
              <a:gd name="connsiteY1" fmla="*/ 544904 h 6480442"/>
              <a:gd name="connsiteX2" fmla="*/ 7818427 w 11989327"/>
              <a:gd name="connsiteY2" fmla="*/ 528862 h 6480442"/>
              <a:gd name="connsiteX3" fmla="*/ 11989327 w 11989327"/>
              <a:gd name="connsiteY3" fmla="*/ 512772 h 6480442"/>
              <a:gd name="connsiteX4" fmla="*/ 11989327 w 11989327"/>
              <a:gd name="connsiteY4" fmla="*/ 1619732 h 6480442"/>
              <a:gd name="connsiteX5" fmla="*/ 7128617 w 11989327"/>
              <a:gd name="connsiteY5" fmla="*/ 6480442 h 6480442"/>
              <a:gd name="connsiteX6" fmla="*/ 5243 w 11989327"/>
              <a:gd name="connsiteY6" fmla="*/ 6480442 h 6480442"/>
              <a:gd name="connsiteX7" fmla="*/ 5291 w 11989327"/>
              <a:gd name="connsiteY7" fmla="*/ 1619732 h 6480442"/>
              <a:gd name="connsiteX8" fmla="*/ 5290 w 11989327"/>
              <a:gd name="connsiteY8" fmla="*/ 657151 h 6480442"/>
              <a:gd name="connsiteX0" fmla="*/ 5290 w 11989327"/>
              <a:gd name="connsiteY0" fmla="*/ 679201 h 6245818"/>
              <a:gd name="connsiteX1" fmla="*/ 5243 w 11989327"/>
              <a:gd name="connsiteY1" fmla="*/ 310280 h 6245818"/>
              <a:gd name="connsiteX2" fmla="*/ 7818427 w 11989327"/>
              <a:gd name="connsiteY2" fmla="*/ 294238 h 6245818"/>
              <a:gd name="connsiteX3" fmla="*/ 11989327 w 11989327"/>
              <a:gd name="connsiteY3" fmla="*/ 278148 h 6245818"/>
              <a:gd name="connsiteX4" fmla="*/ 11989327 w 11989327"/>
              <a:gd name="connsiteY4" fmla="*/ 1385108 h 6245818"/>
              <a:gd name="connsiteX5" fmla="*/ 7128617 w 11989327"/>
              <a:gd name="connsiteY5" fmla="*/ 6245818 h 6245818"/>
              <a:gd name="connsiteX6" fmla="*/ 5243 w 11989327"/>
              <a:gd name="connsiteY6" fmla="*/ 6245818 h 6245818"/>
              <a:gd name="connsiteX7" fmla="*/ 5291 w 11989327"/>
              <a:gd name="connsiteY7" fmla="*/ 1385108 h 6245818"/>
              <a:gd name="connsiteX8" fmla="*/ 5290 w 11989327"/>
              <a:gd name="connsiteY8" fmla="*/ 679201 h 6245818"/>
              <a:gd name="connsiteX0" fmla="*/ 5290 w 11989327"/>
              <a:gd name="connsiteY0" fmla="*/ 401941 h 5968558"/>
              <a:gd name="connsiteX1" fmla="*/ 5243 w 11989327"/>
              <a:gd name="connsiteY1" fmla="*/ 33020 h 5968558"/>
              <a:gd name="connsiteX2" fmla="*/ 7818427 w 11989327"/>
              <a:gd name="connsiteY2" fmla="*/ 16978 h 5968558"/>
              <a:gd name="connsiteX3" fmla="*/ 11989327 w 11989327"/>
              <a:gd name="connsiteY3" fmla="*/ 888 h 5968558"/>
              <a:gd name="connsiteX4" fmla="*/ 11989327 w 11989327"/>
              <a:gd name="connsiteY4" fmla="*/ 1107848 h 5968558"/>
              <a:gd name="connsiteX5" fmla="*/ 7128617 w 11989327"/>
              <a:gd name="connsiteY5" fmla="*/ 5968558 h 5968558"/>
              <a:gd name="connsiteX6" fmla="*/ 5243 w 11989327"/>
              <a:gd name="connsiteY6" fmla="*/ 5968558 h 5968558"/>
              <a:gd name="connsiteX7" fmla="*/ 5291 w 11989327"/>
              <a:gd name="connsiteY7" fmla="*/ 1107848 h 5968558"/>
              <a:gd name="connsiteX8" fmla="*/ 5290 w 11989327"/>
              <a:gd name="connsiteY8" fmla="*/ 401941 h 596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9327" h="5968558">
                <a:moveTo>
                  <a:pt x="5290" y="401941"/>
                </a:moveTo>
                <a:cubicBezTo>
                  <a:pt x="5290" y="11466"/>
                  <a:pt x="-221" y="4139799"/>
                  <a:pt x="5243" y="33020"/>
                </a:cubicBezTo>
                <a:lnTo>
                  <a:pt x="7818427" y="16978"/>
                </a:lnTo>
                <a:cubicBezTo>
                  <a:pt x="10502923" y="16978"/>
                  <a:pt x="9085706" y="-4577"/>
                  <a:pt x="11989327" y="888"/>
                </a:cubicBezTo>
                <a:lnTo>
                  <a:pt x="11989327" y="1107848"/>
                </a:lnTo>
                <a:cubicBezTo>
                  <a:pt x="11989327" y="3792344"/>
                  <a:pt x="9813113" y="5968558"/>
                  <a:pt x="7128617" y="5968558"/>
                </a:cubicBezTo>
                <a:lnTo>
                  <a:pt x="5243" y="5968558"/>
                </a:lnTo>
                <a:cubicBezTo>
                  <a:pt x="15821" y="3465989"/>
                  <a:pt x="-10751" y="2220218"/>
                  <a:pt x="5291" y="1107848"/>
                </a:cubicBezTo>
                <a:cubicBezTo>
                  <a:pt x="5291" y="851156"/>
                  <a:pt x="5290" y="658633"/>
                  <a:pt x="5290" y="401941"/>
                </a:cubicBezTo>
                <a:close/>
              </a:path>
            </a:pathLst>
          </a:custGeom>
          <a:solidFill>
            <a:schemeClr val="accent1">
              <a:alpha val="56000"/>
            </a:schemeClr>
          </a:solidFill>
        </p:spPr>
        <p:txBody>
          <a:bodyPr lIns="1080000" bIns="2556000" anchor="b"/>
          <a:lstStyle>
            <a:lvl1pPr algn="l">
              <a:defRPr sz="6200">
                <a:solidFill>
                  <a:schemeClr val="tx2"/>
                </a:solidFill>
              </a:defRPr>
            </a:lvl1pPr>
          </a:lstStyle>
          <a:p>
            <a:r>
              <a:rPr lang="sv-SE" dirty="0"/>
              <a:t>titelrubrik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2" y="3230562"/>
            <a:ext cx="4827670" cy="1341437"/>
          </a:xfrm>
        </p:spPr>
        <p:txBody>
          <a:bodyPr/>
          <a:lstStyle>
            <a:lvl1pPr marL="0" indent="0" algn="l">
              <a:buNone/>
              <a:defRPr sz="2700" cap="all" baseline="0">
                <a:solidFill>
                  <a:schemeClr val="tx2"/>
                </a:solidFill>
                <a:latin typeface="Brandon Grotesque Bold" panose="020B08030202030602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pic>
        <p:nvPicPr>
          <p:cNvPr id="9" name="Bildobjekt 8">
            <a:extLst>
              <a:ext uri="{FF2B5EF4-FFF2-40B4-BE49-F238E27FC236}">
                <a16:creationId xmlns:a16="http://schemas.microsoft.com/office/drawing/2014/main" id="{082C8CDB-841E-4451-8F93-CF077CC5F5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14" name="textruta 13">
            <a:extLst>
              <a:ext uri="{FF2B5EF4-FFF2-40B4-BE49-F238E27FC236}">
                <a16:creationId xmlns:a16="http://schemas.microsoft.com/office/drawing/2014/main" id="{68B9AFF0-69E0-4755-9B97-82BE6ACD3F9C}"/>
              </a:ext>
            </a:extLst>
          </p:cNvPr>
          <p:cNvSpPr txBox="1"/>
          <p:nvPr userDrawn="1"/>
        </p:nvSpPr>
        <p:spPr>
          <a:xfrm>
            <a:off x="9448799" y="-1463689"/>
            <a:ext cx="2768010" cy="1384995"/>
          </a:xfrm>
          <a:prstGeom prst="rect">
            <a:avLst/>
          </a:prstGeom>
          <a:solidFill>
            <a:schemeClr val="tx2"/>
          </a:solidFill>
        </p:spPr>
        <p:txBody>
          <a:bodyPr wrap="square" rtlCol="0">
            <a:spAutoFit/>
          </a:bodyPr>
          <a:lstStyle/>
          <a:p>
            <a:r>
              <a:rPr lang="sv-SE" sz="1200" b="1" dirty="0">
                <a:solidFill>
                  <a:schemeClr val="bg1"/>
                </a:solidFill>
                <a:latin typeface="+mn-lt"/>
              </a:rPr>
              <a:t>Infoga foto:</a:t>
            </a:r>
            <a:br>
              <a:rPr lang="sv-SE" sz="1200" dirty="0">
                <a:solidFill>
                  <a:schemeClr val="bg1"/>
                </a:solidFill>
                <a:latin typeface="+mn-lt"/>
              </a:rPr>
            </a:br>
            <a:r>
              <a:rPr lang="sv-SE" sz="1200" dirty="0">
                <a:solidFill>
                  <a:schemeClr val="bg1"/>
                </a:solidFill>
                <a:latin typeface="+mn-lt"/>
              </a:rPr>
              <a:t>Markera den grå ytan – högerklicka på musen och placera längst fram –  klicka på symbolen mitt på sliden &amp; infoga önskat foto. Placera sen fotot</a:t>
            </a:r>
            <a:br>
              <a:rPr lang="sv-SE" sz="1200" dirty="0">
                <a:solidFill>
                  <a:schemeClr val="bg1"/>
                </a:solidFill>
                <a:latin typeface="+mn-lt"/>
              </a:rPr>
            </a:br>
            <a:r>
              <a:rPr lang="sv-SE" sz="1200" dirty="0">
                <a:solidFill>
                  <a:schemeClr val="bg1"/>
                </a:solidFill>
                <a:latin typeface="+mn-lt"/>
              </a:rPr>
              <a:t>längst bak så att text, tonad platta </a:t>
            </a:r>
            <a:br>
              <a:rPr lang="sv-SE" sz="1200" dirty="0">
                <a:solidFill>
                  <a:schemeClr val="bg1"/>
                </a:solidFill>
                <a:latin typeface="+mn-lt"/>
              </a:rPr>
            </a:br>
            <a:r>
              <a:rPr lang="sv-SE" sz="1200" dirty="0">
                <a:solidFill>
                  <a:schemeClr val="bg1"/>
                </a:solidFill>
                <a:latin typeface="+mn-lt"/>
              </a:rPr>
              <a:t>och logo placeras överst.</a:t>
            </a:r>
          </a:p>
        </p:txBody>
      </p:sp>
    </p:spTree>
    <p:extLst>
      <p:ext uri="{BB962C8B-B14F-4D97-AF65-F5344CB8AC3E}">
        <p14:creationId xmlns:p14="http://schemas.microsoft.com/office/powerpoint/2010/main" val="4580623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Rubrik &amp; innehåll">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673317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Rubrik &amp; 2 spalter">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435224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ild till vänster">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4102372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6127D97-63F8-3A7B-5F3F-5D6D43033A61}"/>
              </a:ext>
            </a:extLst>
          </p:cNvPr>
          <p:cNvSpPr>
            <a:spLocks noGrp="1"/>
          </p:cNvSpPr>
          <p:nvPr>
            <p:ph type="title"/>
          </p:nvPr>
        </p:nvSpPr>
        <p:spPr>
          <a:xfrm>
            <a:off x="633528" y="517522"/>
            <a:ext cx="4359387"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3E1FC7A-8A4C-9CEE-4D55-68EAF67290D3}"/>
              </a:ext>
            </a:extLst>
          </p:cNvPr>
          <p:cNvSpPr>
            <a:spLocks noGrp="1"/>
          </p:cNvSpPr>
          <p:nvPr>
            <p:ph type="body" sz="quarter" idx="20"/>
          </p:nvPr>
        </p:nvSpPr>
        <p:spPr>
          <a:xfrm>
            <a:off x="633528" y="2025650"/>
            <a:ext cx="4359387"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r>
              <a:rPr lang="sv-SE"/>
              <a:t>Klicka på ikonen för att lägga till en bild</a:t>
            </a:r>
            <a:endParaRPr lang="sv-SE" dirty="0"/>
          </a:p>
        </p:txBody>
      </p:sp>
      <p:sp>
        <p:nvSpPr>
          <p:cNvPr id="4" name="Platshållare för bildnummer 3">
            <a:extLst>
              <a:ext uri="{FF2B5EF4-FFF2-40B4-BE49-F238E27FC236}">
                <a16:creationId xmlns:a16="http://schemas.microsoft.com/office/drawing/2014/main" id="{668A851D-3666-6F01-53F4-C83FDF177253}"/>
              </a:ext>
            </a:extLst>
          </p:cNvPr>
          <p:cNvSpPr>
            <a:spLocks noGrp="1"/>
          </p:cNvSpPr>
          <p:nvPr>
            <p:ph type="sldNum" sz="quarter" idx="19"/>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AC963393-39D9-C156-678C-1AFBB0705A12}"/>
              </a:ext>
            </a:extLst>
          </p:cNvPr>
          <p:cNvSpPr>
            <a:spLocks noGrp="1"/>
          </p:cNvSpPr>
          <p:nvPr>
            <p:ph type="dt" sz="half" idx="17"/>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2934F78E-EE75-DC7A-D191-6F3503630954}"/>
              </a:ext>
            </a:extLst>
          </p:cNvPr>
          <p:cNvSpPr>
            <a:spLocks noGrp="1"/>
          </p:cNvSpPr>
          <p:nvPr>
            <p:ph type="ftr" sz="quarter" idx="18"/>
          </p:nvPr>
        </p:nvSpPr>
        <p:spPr/>
        <p:txBody>
          <a:bodyPr/>
          <a:lstStyle/>
          <a:p>
            <a:endParaRPr lang="sv-SE" dirty="0"/>
          </a:p>
        </p:txBody>
      </p:sp>
    </p:spTree>
    <p:extLst>
      <p:ext uri="{BB962C8B-B14F-4D97-AF65-F5344CB8AC3E}">
        <p14:creationId xmlns:p14="http://schemas.microsoft.com/office/powerpoint/2010/main" val="22154697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ild till höger">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2">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1687270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35525450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2190118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Innehåll &amp; stora siffror">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2"/>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3819033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5377428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14C67F-4F66-4075-8B48-4C7BCD8611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21861766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vslutningsbi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6469838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EF5F77-25E2-48E9-9047-04006B3AB9A7}"/>
              </a:ext>
            </a:extLst>
          </p:cNvPr>
          <p:cNvSpPr>
            <a:spLocks noGrp="1"/>
          </p:cNvSpPr>
          <p:nvPr>
            <p:ph type="ctrTitle" hasCustomPrompt="1"/>
          </p:nvPr>
        </p:nvSpPr>
        <p:spPr>
          <a:xfrm>
            <a:off x="1524000" y="994481"/>
            <a:ext cx="9144000" cy="1199772"/>
          </a:xfrm>
        </p:spPr>
        <p:txBody>
          <a:bodyPr anchor="b">
            <a:noAutofit/>
          </a:bodyPr>
          <a:lstStyle>
            <a:lvl1pPr algn="ctr">
              <a:defRPr sz="4500" cap="none" baseline="0"/>
            </a:lvl1pPr>
          </a:lstStyle>
          <a:p>
            <a:r>
              <a:rPr lang="sv-SE" dirty="0"/>
              <a:t>Rubrik</a:t>
            </a:r>
          </a:p>
        </p:txBody>
      </p:sp>
      <p:sp>
        <p:nvSpPr>
          <p:cNvPr id="3" name="Underrubrik 2">
            <a:extLst>
              <a:ext uri="{FF2B5EF4-FFF2-40B4-BE49-F238E27FC236}">
                <a16:creationId xmlns:a16="http://schemas.microsoft.com/office/drawing/2014/main" id="{7A170C41-8C28-4F86-BBD0-0061F8B4FB63}"/>
              </a:ext>
            </a:extLst>
          </p:cNvPr>
          <p:cNvSpPr>
            <a:spLocks noGrp="1"/>
          </p:cNvSpPr>
          <p:nvPr>
            <p:ph type="subTitle" idx="1" hasCustomPrompt="1"/>
          </p:nvPr>
        </p:nvSpPr>
        <p:spPr>
          <a:xfrm>
            <a:off x="1523999" y="2310562"/>
            <a:ext cx="9144000" cy="450111"/>
          </a:xfrm>
        </p:spPr>
        <p:txBody>
          <a:bodyPr>
            <a:normAutofit/>
          </a:bodyPr>
          <a:lstStyle>
            <a:lvl1pPr marL="0" indent="0" algn="ctr">
              <a:buNone/>
              <a:defRPr sz="2200" b="1" i="0" baseline="0">
                <a:solidFill>
                  <a:srgbClr val="F398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F1EF5E4B-C4B4-446E-993A-31B887952346}"/>
              </a:ext>
            </a:extLst>
          </p:cNvPr>
          <p:cNvSpPr>
            <a:spLocks noGrp="1"/>
          </p:cNvSpPr>
          <p:nvPr>
            <p:ph type="dt" sz="half" idx="10"/>
          </p:nvPr>
        </p:nvSpPr>
        <p:spPr/>
        <p:txBody>
          <a:bodyPr/>
          <a:lstStyle/>
          <a:p>
            <a:fld id="{B8CE1845-D26C-4B76-89FE-EDE3F1F9AD34}" type="datetimeFigureOut">
              <a:rPr lang="sv-SE" smtClean="0"/>
              <a:t>2026-06-26</a:t>
            </a:fld>
            <a:endParaRPr lang="sv-SE"/>
          </a:p>
        </p:txBody>
      </p:sp>
      <p:pic>
        <p:nvPicPr>
          <p:cNvPr id="11" name="Bildobjekt 10">
            <a:extLst>
              <a:ext uri="{FF2B5EF4-FFF2-40B4-BE49-F238E27FC236}">
                <a16:creationId xmlns:a16="http://schemas.microsoft.com/office/drawing/2014/main" id="{C0E7D863-A4B8-4620-BF59-3436481341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83" r="11573" b="1934"/>
          <a:stretch/>
        </p:blipFill>
        <p:spPr>
          <a:xfrm>
            <a:off x="4904949" y="3098478"/>
            <a:ext cx="2382099" cy="3051882"/>
          </a:xfrm>
          <a:prstGeom prst="rect">
            <a:avLst/>
          </a:prstGeom>
        </p:spPr>
      </p:pic>
    </p:spTree>
    <p:extLst>
      <p:ext uri="{BB962C8B-B14F-4D97-AF65-F5344CB8AC3E}">
        <p14:creationId xmlns:p14="http://schemas.microsoft.com/office/powerpoint/2010/main" val="867852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EF5F77-25E2-48E9-9047-04006B3AB9A7}"/>
              </a:ext>
            </a:extLst>
          </p:cNvPr>
          <p:cNvSpPr>
            <a:spLocks noGrp="1"/>
          </p:cNvSpPr>
          <p:nvPr>
            <p:ph type="ctrTitle" hasCustomPrompt="1"/>
          </p:nvPr>
        </p:nvSpPr>
        <p:spPr>
          <a:xfrm>
            <a:off x="1524000" y="994481"/>
            <a:ext cx="9144000" cy="1199772"/>
          </a:xfrm>
        </p:spPr>
        <p:txBody>
          <a:bodyPr anchor="b">
            <a:noAutofit/>
          </a:bodyPr>
          <a:lstStyle>
            <a:lvl1pPr algn="ctr">
              <a:defRPr sz="4500" cap="none" baseline="0"/>
            </a:lvl1pPr>
          </a:lstStyle>
          <a:p>
            <a:r>
              <a:rPr lang="sv-SE" dirty="0"/>
              <a:t>Rubrik</a:t>
            </a:r>
          </a:p>
        </p:txBody>
      </p:sp>
      <p:sp>
        <p:nvSpPr>
          <p:cNvPr id="3" name="Underrubrik 2">
            <a:extLst>
              <a:ext uri="{FF2B5EF4-FFF2-40B4-BE49-F238E27FC236}">
                <a16:creationId xmlns:a16="http://schemas.microsoft.com/office/drawing/2014/main" id="{7A170C41-8C28-4F86-BBD0-0061F8B4FB63}"/>
              </a:ext>
            </a:extLst>
          </p:cNvPr>
          <p:cNvSpPr>
            <a:spLocks noGrp="1"/>
          </p:cNvSpPr>
          <p:nvPr>
            <p:ph type="subTitle" idx="1" hasCustomPrompt="1"/>
          </p:nvPr>
        </p:nvSpPr>
        <p:spPr>
          <a:xfrm>
            <a:off x="1523999" y="2310562"/>
            <a:ext cx="9144000" cy="450111"/>
          </a:xfrm>
        </p:spPr>
        <p:txBody>
          <a:bodyPr>
            <a:normAutofit/>
          </a:bodyPr>
          <a:lstStyle>
            <a:lvl1pPr marL="0" indent="0" algn="ctr">
              <a:buNone/>
              <a:defRPr sz="2200" b="1" i="0" baseline="0">
                <a:solidFill>
                  <a:srgbClr val="F398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F1EF5E4B-C4B4-446E-993A-31B887952346}"/>
              </a:ext>
            </a:extLst>
          </p:cNvPr>
          <p:cNvSpPr>
            <a:spLocks noGrp="1"/>
          </p:cNvSpPr>
          <p:nvPr>
            <p:ph type="dt" sz="half" idx="10"/>
          </p:nvPr>
        </p:nvSpPr>
        <p:spPr/>
        <p:txBody>
          <a:bodyPr/>
          <a:lstStyle/>
          <a:p>
            <a:fld id="{B8CE1845-D26C-4B76-89FE-EDE3F1F9AD34}" type="datetimeFigureOut">
              <a:rPr lang="sv-SE" smtClean="0"/>
              <a:t>2026-06-26</a:t>
            </a:fld>
            <a:endParaRPr lang="sv-SE"/>
          </a:p>
        </p:txBody>
      </p:sp>
      <p:grpSp>
        <p:nvGrpSpPr>
          <p:cNvPr id="5" name="Grupp 4">
            <a:extLst>
              <a:ext uri="{FF2B5EF4-FFF2-40B4-BE49-F238E27FC236}">
                <a16:creationId xmlns:a16="http://schemas.microsoft.com/office/drawing/2014/main" id="{34E492D1-90AC-4F04-89CF-97F2E54EC6CC}"/>
              </a:ext>
            </a:extLst>
          </p:cNvPr>
          <p:cNvGrpSpPr/>
          <p:nvPr userDrawn="1"/>
        </p:nvGrpSpPr>
        <p:grpSpPr>
          <a:xfrm>
            <a:off x="4816006" y="3297737"/>
            <a:ext cx="2559987" cy="2521549"/>
            <a:chOff x="4865009" y="3243998"/>
            <a:chExt cx="2559987" cy="2521549"/>
          </a:xfrm>
        </p:grpSpPr>
        <p:sp>
          <p:nvSpPr>
            <p:cNvPr id="6" name="Ellips 5">
              <a:extLst>
                <a:ext uri="{FF2B5EF4-FFF2-40B4-BE49-F238E27FC236}">
                  <a16:creationId xmlns:a16="http://schemas.microsoft.com/office/drawing/2014/main" id="{38F1DC17-4C33-4733-9DC4-BFF08DDF7BD0}"/>
                </a:ext>
              </a:extLst>
            </p:cNvPr>
            <p:cNvSpPr/>
            <p:nvPr userDrawn="1"/>
          </p:nvSpPr>
          <p:spPr>
            <a:xfrm>
              <a:off x="4865009" y="3243998"/>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6B6986A5-1503-4BAD-82A5-28160B8E6615}"/>
                </a:ext>
              </a:extLst>
            </p:cNvPr>
            <p:cNvSpPr/>
            <p:nvPr userDrawn="1"/>
          </p:nvSpPr>
          <p:spPr>
            <a:xfrm>
              <a:off x="5809778" y="4150329"/>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652514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9" name="Ellips 8">
            <a:extLst>
              <a:ext uri="{FF2B5EF4-FFF2-40B4-BE49-F238E27FC236}">
                <a16:creationId xmlns:a16="http://schemas.microsoft.com/office/drawing/2014/main" id="{575280FE-F70E-45CF-A5EC-910E077DDF39}"/>
              </a:ext>
            </a:extLst>
          </p:cNvPr>
          <p:cNvSpPr/>
          <p:nvPr userDrawn="1"/>
        </p:nvSpPr>
        <p:spPr>
          <a:xfrm>
            <a:off x="10625729" y="-738550"/>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A61D584-159F-48DB-A02B-FD1E61CC505C}"/>
              </a:ext>
            </a:extLst>
          </p:cNvPr>
          <p:cNvSpPr/>
          <p:nvPr userDrawn="1"/>
        </p:nvSpPr>
        <p:spPr>
          <a:xfrm>
            <a:off x="11384391" y="303388"/>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5D6B65D-B818-4B01-9368-4024066B9643}"/>
              </a:ext>
            </a:extLst>
          </p:cNvPr>
          <p:cNvSpPr>
            <a:spLocks noGrp="1"/>
          </p:cNvSpPr>
          <p:nvPr>
            <p:ph type="title" hasCustomPrompt="1"/>
          </p:nvPr>
        </p:nvSpPr>
        <p:spPr/>
        <p:txBody>
          <a:bodyPr>
            <a:normAutofit/>
          </a:bodyPr>
          <a:lstStyle>
            <a:lvl1pPr>
              <a:defRPr sz="3800" baseline="0"/>
            </a:lvl1pPr>
          </a:lstStyle>
          <a:p>
            <a:r>
              <a:rPr lang="sv-SE" dirty="0"/>
              <a:t>Rubrik</a:t>
            </a:r>
            <a:br>
              <a:rPr lang="sv-SE" dirty="0"/>
            </a:br>
            <a:r>
              <a:rPr lang="sv-SE" dirty="0"/>
              <a:t>2 rader</a:t>
            </a:r>
          </a:p>
        </p:txBody>
      </p:sp>
      <p:sp>
        <p:nvSpPr>
          <p:cNvPr id="3" name="Platshållare för innehåll 2">
            <a:extLst>
              <a:ext uri="{FF2B5EF4-FFF2-40B4-BE49-F238E27FC236}">
                <a16:creationId xmlns:a16="http://schemas.microsoft.com/office/drawing/2014/main" id="{B3ABFD6D-11A6-41D4-A2AB-81E01E8FFDFB}"/>
              </a:ext>
            </a:extLst>
          </p:cNvPr>
          <p:cNvSpPr>
            <a:spLocks noGrp="1"/>
          </p:cNvSpPr>
          <p:nvPr>
            <p:ph idx="1" hasCustomPrompt="1"/>
          </p:nvPr>
        </p:nvSpPr>
        <p:spPr/>
        <p:txBody>
          <a:bodyPr>
            <a:normAutofit/>
          </a:bodyPr>
          <a:lstStyle>
            <a:lvl1pPr>
              <a:defRPr sz="2100" baseline="0"/>
            </a:lvl1pPr>
          </a:lstStyle>
          <a:p>
            <a:pPr lvl="0"/>
            <a:r>
              <a:rPr lang="sv-SE" dirty="0"/>
              <a:t>Skriv text här</a:t>
            </a:r>
          </a:p>
        </p:txBody>
      </p:sp>
      <p:sp>
        <p:nvSpPr>
          <p:cNvPr id="4" name="Platshållare för datum 3">
            <a:extLst>
              <a:ext uri="{FF2B5EF4-FFF2-40B4-BE49-F238E27FC236}">
                <a16:creationId xmlns:a16="http://schemas.microsoft.com/office/drawing/2014/main" id="{843DC9EE-4410-46C9-ACD4-CC9E16BAFB80}"/>
              </a:ext>
            </a:extLst>
          </p:cNvPr>
          <p:cNvSpPr>
            <a:spLocks noGrp="1"/>
          </p:cNvSpPr>
          <p:nvPr>
            <p:ph type="dt" sz="half" idx="10"/>
          </p:nvPr>
        </p:nvSpPr>
        <p:spPr/>
        <p:txBody>
          <a:bodyPr/>
          <a:lstStyle/>
          <a:p>
            <a:fld id="{B8CE1845-D26C-4B76-89FE-EDE3F1F9AD34}" type="datetimeFigureOut">
              <a:rPr lang="sv-SE" smtClean="0"/>
              <a:t>2026-06-26</a:t>
            </a:fld>
            <a:endParaRPr lang="sv-SE"/>
          </a:p>
        </p:txBody>
      </p:sp>
    </p:spTree>
    <p:extLst>
      <p:ext uri="{BB962C8B-B14F-4D97-AF65-F5344CB8AC3E}">
        <p14:creationId xmlns:p14="http://schemas.microsoft.com/office/powerpoint/2010/main" val="410794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B4D9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0888258-5F69-4461-1EF5-61C228B864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0998857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11" name="Ellips 10">
            <a:extLst>
              <a:ext uri="{FF2B5EF4-FFF2-40B4-BE49-F238E27FC236}">
                <a16:creationId xmlns:a16="http://schemas.microsoft.com/office/drawing/2014/main" id="{7C41A687-F670-4980-8ED9-2635A967C7DF}"/>
              </a:ext>
            </a:extLst>
          </p:cNvPr>
          <p:cNvSpPr/>
          <p:nvPr userDrawn="1"/>
        </p:nvSpPr>
        <p:spPr>
          <a:xfrm>
            <a:off x="-838203" y="5121275"/>
            <a:ext cx="2743199" cy="2743199"/>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E512CDD-AA20-4C63-B3BB-0B8EB16D15A1}"/>
              </a:ext>
            </a:extLst>
          </p:cNvPr>
          <p:cNvSpPr/>
          <p:nvPr userDrawn="1"/>
        </p:nvSpPr>
        <p:spPr>
          <a:xfrm>
            <a:off x="10296803" y="-596948"/>
            <a:ext cx="2555970" cy="2555970"/>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A3C5A6D0-FAA3-4D7B-8B75-89F417FC34A4}"/>
              </a:ext>
            </a:extLst>
          </p:cNvPr>
          <p:cNvSpPr>
            <a:spLocks noGrp="1"/>
          </p:cNvSpPr>
          <p:nvPr>
            <p:ph type="title" hasCustomPrompt="1"/>
          </p:nvPr>
        </p:nvSpPr>
        <p:spPr/>
        <p:txBody>
          <a:bodyPr>
            <a:normAutofit/>
          </a:bodyPr>
          <a:lstStyle>
            <a:lvl1pPr>
              <a:defRPr sz="3800" baseline="0"/>
            </a:lvl1pPr>
          </a:lstStyle>
          <a:p>
            <a:r>
              <a:rPr lang="sv-SE" dirty="0"/>
              <a:t>Rubrik</a:t>
            </a:r>
            <a:br>
              <a:rPr lang="sv-SE" dirty="0"/>
            </a:br>
            <a:r>
              <a:rPr lang="sv-SE" dirty="0"/>
              <a:t>2 rader</a:t>
            </a:r>
          </a:p>
        </p:txBody>
      </p:sp>
      <p:sp>
        <p:nvSpPr>
          <p:cNvPr id="3" name="Platshållare för innehåll 2">
            <a:extLst>
              <a:ext uri="{FF2B5EF4-FFF2-40B4-BE49-F238E27FC236}">
                <a16:creationId xmlns:a16="http://schemas.microsoft.com/office/drawing/2014/main" id="{A812BB58-7948-4705-B4A6-30C7F48153FC}"/>
              </a:ext>
            </a:extLst>
          </p:cNvPr>
          <p:cNvSpPr>
            <a:spLocks noGrp="1"/>
          </p:cNvSpPr>
          <p:nvPr>
            <p:ph sz="half" idx="1" hasCustomPrompt="1"/>
          </p:nvPr>
        </p:nvSpPr>
        <p:spPr>
          <a:xfrm>
            <a:off x="838200" y="1825625"/>
            <a:ext cx="5181600" cy="4351338"/>
          </a:xfrm>
        </p:spPr>
        <p:txBody>
          <a:bodyPr>
            <a:normAutofit/>
          </a:bodyPr>
          <a:lstStyle>
            <a:lvl1pPr>
              <a:defRPr sz="2100" baseline="0"/>
            </a:lvl1pPr>
          </a:lstStyle>
          <a:p>
            <a:pPr lvl="0"/>
            <a:r>
              <a:rPr lang="sv-SE" dirty="0"/>
              <a:t>Skriv text här</a:t>
            </a:r>
          </a:p>
        </p:txBody>
      </p:sp>
      <p:sp>
        <p:nvSpPr>
          <p:cNvPr id="4" name="Platshållare för innehåll 3">
            <a:extLst>
              <a:ext uri="{FF2B5EF4-FFF2-40B4-BE49-F238E27FC236}">
                <a16:creationId xmlns:a16="http://schemas.microsoft.com/office/drawing/2014/main" id="{8BE73F7A-61B3-4C65-8693-42B60880FA03}"/>
              </a:ext>
            </a:extLst>
          </p:cNvPr>
          <p:cNvSpPr>
            <a:spLocks noGrp="1"/>
          </p:cNvSpPr>
          <p:nvPr>
            <p:ph sz="half" idx="2" hasCustomPrompt="1"/>
          </p:nvPr>
        </p:nvSpPr>
        <p:spPr>
          <a:xfrm>
            <a:off x="6172200" y="1825625"/>
            <a:ext cx="5181600" cy="4351338"/>
          </a:xfrm>
        </p:spPr>
        <p:txBody>
          <a:bodyPr>
            <a:normAutofit/>
          </a:bodyPr>
          <a:lstStyle>
            <a:lvl1pPr>
              <a:defRPr sz="2100" baseline="0"/>
            </a:lvl1pPr>
          </a:lstStyle>
          <a:p>
            <a:pPr lvl="0"/>
            <a:r>
              <a:rPr lang="sv-SE" dirty="0"/>
              <a:t>Skriv text här</a:t>
            </a:r>
          </a:p>
        </p:txBody>
      </p:sp>
      <p:sp>
        <p:nvSpPr>
          <p:cNvPr id="5" name="Platshållare för datum 4">
            <a:extLst>
              <a:ext uri="{FF2B5EF4-FFF2-40B4-BE49-F238E27FC236}">
                <a16:creationId xmlns:a16="http://schemas.microsoft.com/office/drawing/2014/main" id="{B2D48DE4-1C0E-41FF-B52E-8514565B1D76}"/>
              </a:ext>
            </a:extLst>
          </p:cNvPr>
          <p:cNvSpPr>
            <a:spLocks noGrp="1"/>
          </p:cNvSpPr>
          <p:nvPr>
            <p:ph type="dt" sz="half" idx="10"/>
          </p:nvPr>
        </p:nvSpPr>
        <p:spPr/>
        <p:txBody>
          <a:bodyPr/>
          <a:lstStyle/>
          <a:p>
            <a:fld id="{B8CE1845-D26C-4B76-89FE-EDE3F1F9AD34}" type="datetimeFigureOut">
              <a:rPr lang="sv-SE" smtClean="0"/>
              <a:t>2026-06-26</a:t>
            </a:fld>
            <a:endParaRPr lang="sv-SE" dirty="0"/>
          </a:p>
        </p:txBody>
      </p:sp>
    </p:spTree>
    <p:extLst>
      <p:ext uri="{BB962C8B-B14F-4D97-AF65-F5344CB8AC3E}">
        <p14:creationId xmlns:p14="http://schemas.microsoft.com/office/powerpoint/2010/main" val="1727458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8" name="Ellips 7">
            <a:extLst>
              <a:ext uri="{FF2B5EF4-FFF2-40B4-BE49-F238E27FC236}">
                <a16:creationId xmlns:a16="http://schemas.microsoft.com/office/drawing/2014/main" id="{8BC597C8-864D-4BF2-9C8F-291E1081B30E}"/>
              </a:ext>
            </a:extLst>
          </p:cNvPr>
          <p:cNvSpPr/>
          <p:nvPr userDrawn="1"/>
        </p:nvSpPr>
        <p:spPr>
          <a:xfrm>
            <a:off x="10713351" y="-1103675"/>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07CC8CAD-15D6-4B26-86F1-2D7CC321300A}"/>
              </a:ext>
            </a:extLst>
          </p:cNvPr>
          <p:cNvSpPr/>
          <p:nvPr userDrawn="1"/>
        </p:nvSpPr>
        <p:spPr>
          <a:xfrm>
            <a:off x="11520960" y="0"/>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E27F3CD-9D01-4648-A533-A02CC674EBB9}"/>
              </a:ext>
            </a:extLst>
          </p:cNvPr>
          <p:cNvSpPr/>
          <p:nvPr userDrawn="1"/>
        </p:nvSpPr>
        <p:spPr>
          <a:xfrm>
            <a:off x="-921426" y="5284387"/>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1B6DAB2F-25B8-486F-AA0D-EA0C43AC0F88}"/>
              </a:ext>
            </a:extLst>
          </p:cNvPr>
          <p:cNvSpPr/>
          <p:nvPr userDrawn="1"/>
        </p:nvSpPr>
        <p:spPr>
          <a:xfrm>
            <a:off x="-113817" y="6368267"/>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A1E9E10-B796-4585-B22D-8A5F1D8ADB81}"/>
              </a:ext>
            </a:extLst>
          </p:cNvPr>
          <p:cNvSpPr>
            <a:spLocks noGrp="1"/>
          </p:cNvSpPr>
          <p:nvPr>
            <p:ph type="title" hasCustomPrompt="1"/>
          </p:nvPr>
        </p:nvSpPr>
        <p:spPr/>
        <p:txBody>
          <a:bodyPr>
            <a:normAutofit/>
          </a:bodyPr>
          <a:lstStyle>
            <a:lvl1pPr>
              <a:defRPr sz="3800" baseline="0"/>
            </a:lvl1pPr>
          </a:lstStyle>
          <a:p>
            <a:r>
              <a:rPr lang="sv-SE" dirty="0"/>
              <a:t>Rubrik</a:t>
            </a:r>
            <a:br>
              <a:rPr lang="sv-SE" dirty="0"/>
            </a:br>
            <a:r>
              <a:rPr lang="sv-SE" dirty="0"/>
              <a:t>2 rader</a:t>
            </a:r>
          </a:p>
        </p:txBody>
      </p:sp>
      <p:sp>
        <p:nvSpPr>
          <p:cNvPr id="3" name="Platshållare för datum 2">
            <a:extLst>
              <a:ext uri="{FF2B5EF4-FFF2-40B4-BE49-F238E27FC236}">
                <a16:creationId xmlns:a16="http://schemas.microsoft.com/office/drawing/2014/main" id="{2787453A-84CC-4ED2-9F1B-001AFB68AD59}"/>
              </a:ext>
            </a:extLst>
          </p:cNvPr>
          <p:cNvSpPr>
            <a:spLocks noGrp="1"/>
          </p:cNvSpPr>
          <p:nvPr>
            <p:ph type="dt" sz="half" idx="10"/>
          </p:nvPr>
        </p:nvSpPr>
        <p:spPr/>
        <p:txBody>
          <a:bodyPr/>
          <a:lstStyle/>
          <a:p>
            <a:fld id="{B8CE1845-D26C-4B76-89FE-EDE3F1F9AD34}" type="datetimeFigureOut">
              <a:rPr lang="sv-SE" smtClean="0"/>
              <a:t>2026-06-26</a:t>
            </a:fld>
            <a:endParaRPr lang="sv-SE"/>
          </a:p>
        </p:txBody>
      </p:sp>
      <p:sp>
        <p:nvSpPr>
          <p:cNvPr id="6" name="Platshållare för text 5">
            <a:extLst>
              <a:ext uri="{FF2B5EF4-FFF2-40B4-BE49-F238E27FC236}">
                <a16:creationId xmlns:a16="http://schemas.microsoft.com/office/drawing/2014/main" id="{D33CFF16-9D18-4C07-9C38-3D1A341531CC}"/>
              </a:ext>
            </a:extLst>
          </p:cNvPr>
          <p:cNvSpPr>
            <a:spLocks noGrp="1"/>
          </p:cNvSpPr>
          <p:nvPr>
            <p:ph type="body" sz="quarter" idx="11" hasCustomPrompt="1"/>
          </p:nvPr>
        </p:nvSpPr>
        <p:spPr>
          <a:xfrm>
            <a:off x="838200" y="1776413"/>
            <a:ext cx="10515600" cy="4311650"/>
          </a:xfrm>
        </p:spPr>
        <p:txBody>
          <a:bodyPr>
            <a:normAutofit/>
          </a:bodyPr>
          <a:lstStyle>
            <a:lvl1pPr>
              <a:defRPr sz="2100" baseline="0"/>
            </a:lvl1pPr>
          </a:lstStyle>
          <a:p>
            <a:pPr lvl="0"/>
            <a:r>
              <a:rPr lang="sv-SE" dirty="0"/>
              <a:t>Skriv text här</a:t>
            </a:r>
          </a:p>
        </p:txBody>
      </p:sp>
    </p:spTree>
    <p:extLst>
      <p:ext uri="{BB962C8B-B14F-4D97-AF65-F5344CB8AC3E}">
        <p14:creationId xmlns:p14="http://schemas.microsoft.com/office/powerpoint/2010/main" val="25500214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874E60-BDC6-48FD-800F-386E53C3710F}"/>
              </a:ext>
            </a:extLst>
          </p:cNvPr>
          <p:cNvSpPr>
            <a:spLocks noGrp="1"/>
          </p:cNvSpPr>
          <p:nvPr>
            <p:ph type="title" hasCustomPrompt="1"/>
          </p:nvPr>
        </p:nvSpPr>
        <p:spPr/>
        <p:txBody>
          <a:bodyPr>
            <a:normAutofit/>
          </a:bodyPr>
          <a:lstStyle>
            <a:lvl1pPr>
              <a:defRPr sz="3800" baseline="0"/>
            </a:lvl1pPr>
          </a:lstStyle>
          <a:p>
            <a:r>
              <a:rPr lang="sv-SE" dirty="0"/>
              <a:t>Rubrik </a:t>
            </a:r>
            <a:br>
              <a:rPr lang="sv-SE" dirty="0"/>
            </a:br>
            <a:r>
              <a:rPr lang="sv-SE" dirty="0"/>
              <a:t>2 rader</a:t>
            </a:r>
          </a:p>
        </p:txBody>
      </p:sp>
      <p:sp>
        <p:nvSpPr>
          <p:cNvPr id="3" name="Platshållare för datum 2">
            <a:extLst>
              <a:ext uri="{FF2B5EF4-FFF2-40B4-BE49-F238E27FC236}">
                <a16:creationId xmlns:a16="http://schemas.microsoft.com/office/drawing/2014/main" id="{734D1EF3-EA25-476A-8348-D6A2F9C79E23}"/>
              </a:ext>
            </a:extLst>
          </p:cNvPr>
          <p:cNvSpPr>
            <a:spLocks noGrp="1"/>
          </p:cNvSpPr>
          <p:nvPr>
            <p:ph type="dt" sz="half" idx="10"/>
          </p:nvPr>
        </p:nvSpPr>
        <p:spPr/>
        <p:txBody>
          <a:bodyPr/>
          <a:lstStyle/>
          <a:p>
            <a:fld id="{B8CE1845-D26C-4B76-89FE-EDE3F1F9AD34}" type="datetimeFigureOut">
              <a:rPr lang="sv-SE" smtClean="0"/>
              <a:t>2026-06-26</a:t>
            </a:fld>
            <a:endParaRPr lang="sv-SE"/>
          </a:p>
        </p:txBody>
      </p:sp>
      <p:sp>
        <p:nvSpPr>
          <p:cNvPr id="5" name="Platshållare för bild 4">
            <a:extLst>
              <a:ext uri="{FF2B5EF4-FFF2-40B4-BE49-F238E27FC236}">
                <a16:creationId xmlns:a16="http://schemas.microsoft.com/office/drawing/2014/main" id="{6A912808-6E1F-4F9C-A0B7-69C2C0C12C48}"/>
              </a:ext>
            </a:extLst>
          </p:cNvPr>
          <p:cNvSpPr>
            <a:spLocks noGrp="1"/>
          </p:cNvSpPr>
          <p:nvPr>
            <p:ph type="pic" sz="quarter" idx="11" hasCustomPrompt="1"/>
          </p:nvPr>
        </p:nvSpPr>
        <p:spPr>
          <a:xfrm>
            <a:off x="1781083" y="1958589"/>
            <a:ext cx="4367347" cy="4129860"/>
          </a:xfrm>
          <a:prstGeom prst="ellipse">
            <a:avLst/>
          </a:prstGeom>
          <a:solidFill>
            <a:srgbClr val="F39800">
              <a:alpha val="80000"/>
            </a:srgbClr>
          </a:solidFill>
        </p:spPr>
        <p:txBody>
          <a:bodyPr/>
          <a:lstStyle>
            <a:lvl1pPr marL="0" indent="0">
              <a:buNone/>
              <a:defRPr/>
            </a:lvl1pPr>
          </a:lstStyle>
          <a:p>
            <a:r>
              <a:rPr lang="sv-SE" dirty="0"/>
              <a:t>Klicka på ikonen för att lägga till bild</a:t>
            </a:r>
          </a:p>
        </p:txBody>
      </p:sp>
      <p:sp>
        <p:nvSpPr>
          <p:cNvPr id="10" name="Platshållare för bild 4">
            <a:extLst>
              <a:ext uri="{FF2B5EF4-FFF2-40B4-BE49-F238E27FC236}">
                <a16:creationId xmlns:a16="http://schemas.microsoft.com/office/drawing/2014/main" id="{A9F79668-C0F1-42B2-B6A5-FEB7DC073EE8}"/>
              </a:ext>
            </a:extLst>
          </p:cNvPr>
          <p:cNvSpPr>
            <a:spLocks noGrp="1"/>
          </p:cNvSpPr>
          <p:nvPr>
            <p:ph type="pic" sz="quarter" idx="12" hasCustomPrompt="1"/>
          </p:nvPr>
        </p:nvSpPr>
        <p:spPr>
          <a:xfrm>
            <a:off x="5880465" y="1958588"/>
            <a:ext cx="4367348" cy="4129861"/>
          </a:xfrm>
          <a:prstGeom prst="ellipse">
            <a:avLst/>
          </a:prstGeom>
          <a:solidFill>
            <a:srgbClr val="A05599">
              <a:alpha val="80000"/>
            </a:srgb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lägga till bild</a:t>
            </a:r>
          </a:p>
          <a:p>
            <a:endParaRPr lang="sv-SE" dirty="0"/>
          </a:p>
        </p:txBody>
      </p:sp>
    </p:spTree>
    <p:extLst>
      <p:ext uri="{BB962C8B-B14F-4D97-AF65-F5344CB8AC3E}">
        <p14:creationId xmlns:p14="http://schemas.microsoft.com/office/powerpoint/2010/main" val="35133930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
        <p:nvSpPr>
          <p:cNvPr id="8" name="Ellips 7">
            <a:extLst>
              <a:ext uri="{FF2B5EF4-FFF2-40B4-BE49-F238E27FC236}">
                <a16:creationId xmlns:a16="http://schemas.microsoft.com/office/drawing/2014/main" id="{32F97478-E99B-4D89-B813-7688CE69D355}"/>
              </a:ext>
            </a:extLst>
          </p:cNvPr>
          <p:cNvSpPr/>
          <p:nvPr userDrawn="1"/>
        </p:nvSpPr>
        <p:spPr>
          <a:xfrm>
            <a:off x="1004487" y="3231432"/>
            <a:ext cx="1068271" cy="952336"/>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FCA62C14-5710-47F1-8FB7-9E49B7EC00FA}"/>
              </a:ext>
            </a:extLst>
          </p:cNvPr>
          <p:cNvSpPr/>
          <p:nvPr userDrawn="1"/>
        </p:nvSpPr>
        <p:spPr>
          <a:xfrm>
            <a:off x="2247814" y="4640105"/>
            <a:ext cx="1068272" cy="952336"/>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5B199C3E-FC04-4A5A-BD30-E864FEDDA1BC}"/>
              </a:ext>
            </a:extLst>
          </p:cNvPr>
          <p:cNvSpPr/>
          <p:nvPr userDrawn="1"/>
        </p:nvSpPr>
        <p:spPr>
          <a:xfrm>
            <a:off x="1624771" y="4473435"/>
            <a:ext cx="836820" cy="746003"/>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44D02E7-DD96-443A-BC10-935A7A05395A}"/>
              </a:ext>
            </a:extLst>
          </p:cNvPr>
          <p:cNvSpPr/>
          <p:nvPr userDrawn="1"/>
        </p:nvSpPr>
        <p:spPr>
          <a:xfrm>
            <a:off x="1509045" y="3894101"/>
            <a:ext cx="836821" cy="746004"/>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07DA2E21-1556-4D78-910D-BB05C56D6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4328" y="2448538"/>
            <a:ext cx="6203344" cy="1960923"/>
          </a:xfrm>
          <a:prstGeom prst="rect">
            <a:avLst/>
          </a:prstGeom>
        </p:spPr>
      </p:pic>
      <p:sp>
        <p:nvSpPr>
          <p:cNvPr id="7" name="Rubrik 6">
            <a:extLst>
              <a:ext uri="{FF2B5EF4-FFF2-40B4-BE49-F238E27FC236}">
                <a16:creationId xmlns:a16="http://schemas.microsoft.com/office/drawing/2014/main" id="{AED4FCFF-6063-492B-9774-571A19C0A260}"/>
              </a:ext>
            </a:extLst>
          </p:cNvPr>
          <p:cNvSpPr>
            <a:spLocks noGrp="1"/>
          </p:cNvSpPr>
          <p:nvPr>
            <p:ph type="title" hasCustomPrompt="1"/>
          </p:nvPr>
        </p:nvSpPr>
        <p:spPr>
          <a:xfrm>
            <a:off x="3185948" y="1350468"/>
            <a:ext cx="5820103" cy="489205"/>
          </a:xfrm>
        </p:spPr>
        <p:txBody>
          <a:bodyPr>
            <a:normAutofit/>
          </a:bodyPr>
          <a:lstStyle>
            <a:lvl1pPr>
              <a:defRPr sz="2000" cap="none" baseline="0"/>
            </a:lvl1pPr>
          </a:lstStyle>
          <a:p>
            <a:r>
              <a:rPr lang="sv-SE" dirty="0"/>
              <a:t>I arbetet med Kronobarnsmodellen samverkar:</a:t>
            </a:r>
          </a:p>
        </p:txBody>
      </p:sp>
    </p:spTree>
    <p:extLst>
      <p:ext uri="{BB962C8B-B14F-4D97-AF65-F5344CB8AC3E}">
        <p14:creationId xmlns:p14="http://schemas.microsoft.com/office/powerpoint/2010/main" val="6891916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el">
    <p:bg>
      <p:bgPr>
        <a:solidFill>
          <a:schemeClr val="accent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A5AE3830-5278-7E19-E7AC-5058B5CB9D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60266" t="6614" b="4210"/>
          <a:stretch/>
        </p:blipFill>
        <p:spPr>
          <a:xfrm>
            <a:off x="-1" y="0"/>
            <a:ext cx="6474059" cy="6857999"/>
          </a:xfrm>
          <a:prstGeom prst="rect">
            <a:avLst/>
          </a:prstGeom>
        </p:spPr>
      </p:pic>
      <p:sp>
        <p:nvSpPr>
          <p:cNvPr id="4" name="Rubrik 3">
            <a:extLst>
              <a:ext uri="{FF2B5EF4-FFF2-40B4-BE49-F238E27FC236}">
                <a16:creationId xmlns:a16="http://schemas.microsoft.com/office/drawing/2014/main" id="{9C1512DA-9E40-CF35-AC79-7F617696BB8B}"/>
              </a:ext>
            </a:extLst>
          </p:cNvPr>
          <p:cNvSpPr>
            <a:spLocks noGrp="1"/>
          </p:cNvSpPr>
          <p:nvPr>
            <p:ph type="title" hasCustomPrompt="1"/>
          </p:nvPr>
        </p:nvSpPr>
        <p:spPr>
          <a:xfrm>
            <a:off x="6546796" y="864105"/>
            <a:ext cx="4774267" cy="3535156"/>
          </a:xfrm>
        </p:spPr>
        <p:txBody>
          <a:bodyPr anchor="t">
            <a:normAutofit/>
          </a:bodyPr>
          <a:lstStyle>
            <a:lvl1pPr algn="r">
              <a:defRPr sz="6000" b="1" i="0">
                <a:solidFill>
                  <a:schemeClr val="tx1"/>
                </a:solidFill>
                <a:latin typeface="+mj-lt"/>
                <a:ea typeface="Open Sans Extrabold" panose="020B0906030804020204" pitchFamily="34" charset="0"/>
                <a:cs typeface="Open Sans Extrabold" panose="020B0906030804020204" pitchFamily="34" charset="0"/>
              </a:defRPr>
            </a:lvl1pPr>
          </a:lstStyle>
          <a:p>
            <a:r>
              <a:rPr lang="sv-SE" dirty="0"/>
              <a:t>Titel</a:t>
            </a:r>
          </a:p>
        </p:txBody>
      </p:sp>
      <p:sp>
        <p:nvSpPr>
          <p:cNvPr id="9" name="Underrubrik 2">
            <a:extLst>
              <a:ext uri="{FF2B5EF4-FFF2-40B4-BE49-F238E27FC236}">
                <a16:creationId xmlns:a16="http://schemas.microsoft.com/office/drawing/2014/main" id="{DC44104B-48FE-3858-DE21-17C04BBBC2C6}"/>
              </a:ext>
            </a:extLst>
          </p:cNvPr>
          <p:cNvSpPr>
            <a:spLocks noGrp="1"/>
          </p:cNvSpPr>
          <p:nvPr>
            <p:ph type="subTitle" idx="1" hasCustomPrompt="1"/>
          </p:nvPr>
        </p:nvSpPr>
        <p:spPr>
          <a:xfrm>
            <a:off x="6988630" y="5373407"/>
            <a:ext cx="4332434" cy="623887"/>
          </a:xfrm>
        </p:spPr>
        <p:txBody>
          <a:bodyPr anchor="ctr">
            <a:normAutofit/>
          </a:bodyPr>
          <a:lstStyle>
            <a:lvl1pPr marL="0" indent="0" algn="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36726846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BC9B2779-0085-DC05-206F-6C55BAFBF795}"/>
              </a:ext>
            </a:extLst>
          </p:cNvPr>
          <p:cNvSpPr>
            <a:spLocks noGrp="1"/>
          </p:cNvSpPr>
          <p:nvPr>
            <p:ph type="title"/>
          </p:nvPr>
        </p:nvSpPr>
        <p:spPr/>
        <p:txBody>
          <a:bodyPr/>
          <a:lstStyle/>
          <a:p>
            <a:r>
              <a:rPr lang="sv-SE"/>
              <a:t>Klicka här för att ändra mall för rubrikformat</a:t>
            </a:r>
            <a:endParaRPr lang="sv-SE" dirty="0"/>
          </a:p>
        </p:txBody>
      </p:sp>
      <p:sp>
        <p:nvSpPr>
          <p:cNvPr id="11" name="Platshållare för innehåll 10">
            <a:extLst>
              <a:ext uri="{FF2B5EF4-FFF2-40B4-BE49-F238E27FC236}">
                <a16:creationId xmlns:a16="http://schemas.microsoft.com/office/drawing/2014/main" id="{A51BC271-153A-FD43-22C0-256512427AB1}"/>
              </a:ext>
            </a:extLst>
          </p:cNvPr>
          <p:cNvSpPr>
            <a:spLocks noGrp="1"/>
          </p:cNvSpPr>
          <p:nvPr>
            <p:ph sz="quarter" idx="15"/>
          </p:nvPr>
        </p:nvSpPr>
        <p:spPr>
          <a:xfrm>
            <a:off x="633076" y="2024789"/>
            <a:ext cx="833630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4D35334A-EDDD-1F87-D106-441E8C38C561}"/>
              </a:ext>
            </a:extLst>
          </p:cNvPr>
          <p:cNvSpPr>
            <a:spLocks noGrp="1"/>
          </p:cNvSpPr>
          <p:nvPr>
            <p:ph type="sldNum" sz="quarter" idx="14"/>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F8B84731-E19F-BD2C-F6B3-22EABE26FBC9}"/>
              </a:ext>
            </a:extLst>
          </p:cNvPr>
          <p:cNvSpPr>
            <a:spLocks noGrp="1"/>
          </p:cNvSpPr>
          <p:nvPr>
            <p:ph type="dt" sz="half" idx="12"/>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1EAB6E72-BA71-4497-2A7C-AF8043010F42}"/>
              </a:ext>
            </a:extLst>
          </p:cNvPr>
          <p:cNvSpPr>
            <a:spLocks noGrp="1"/>
          </p:cNvSpPr>
          <p:nvPr>
            <p:ph type="ftr" sz="quarter" idx="13"/>
          </p:nvPr>
        </p:nvSpPr>
        <p:spPr/>
        <p:txBody>
          <a:bodyPr/>
          <a:lstStyle/>
          <a:p>
            <a:endParaRPr lang="sv-SE" dirty="0"/>
          </a:p>
        </p:txBody>
      </p:sp>
    </p:spTree>
    <p:extLst>
      <p:ext uri="{BB962C8B-B14F-4D97-AF65-F5344CB8AC3E}">
        <p14:creationId xmlns:p14="http://schemas.microsoft.com/office/powerpoint/2010/main" val="37852929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0E7A07BE-FCFC-1EFE-15DE-8F28EC177ECC}"/>
              </a:ext>
            </a:extLst>
          </p:cNvPr>
          <p:cNvSpPr>
            <a:spLocks noGrp="1"/>
          </p:cNvSpPr>
          <p:nvPr>
            <p:ph type="title"/>
          </p:nvPr>
        </p:nvSpPr>
        <p:spPr/>
        <p:txBody>
          <a:body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E4FEB789-CFC9-2534-8ED9-E95125A2C064}"/>
              </a:ext>
            </a:extLst>
          </p:cNvPr>
          <p:cNvSpPr>
            <a:spLocks noGrp="1"/>
          </p:cNvSpPr>
          <p:nvPr>
            <p:ph sz="quarter" idx="16"/>
          </p:nvPr>
        </p:nvSpPr>
        <p:spPr>
          <a:xfrm>
            <a:off x="633528"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a:extLst>
              <a:ext uri="{FF2B5EF4-FFF2-40B4-BE49-F238E27FC236}">
                <a16:creationId xmlns:a16="http://schemas.microsoft.com/office/drawing/2014/main" id="{11B4E59E-0FE4-B739-9766-FB27CDB1DFCE}"/>
              </a:ext>
            </a:extLst>
          </p:cNvPr>
          <p:cNvSpPr>
            <a:spLocks noGrp="1"/>
          </p:cNvSpPr>
          <p:nvPr>
            <p:ph sz="quarter" idx="17"/>
          </p:nvPr>
        </p:nvSpPr>
        <p:spPr>
          <a:xfrm>
            <a:off x="5638664"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66034EB9-0D0C-D10C-1222-AA3B36F37AEB}"/>
              </a:ext>
            </a:extLst>
          </p:cNvPr>
          <p:cNvSpPr>
            <a:spLocks noGrp="1"/>
          </p:cNvSpPr>
          <p:nvPr>
            <p:ph type="sldNum" sz="quarter" idx="15"/>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49C2014-E2DB-E174-515A-4EA228E8E07D}"/>
              </a:ext>
            </a:extLst>
          </p:cNvPr>
          <p:cNvSpPr>
            <a:spLocks noGrp="1"/>
          </p:cNvSpPr>
          <p:nvPr>
            <p:ph type="dt" sz="half" idx="13"/>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F66F0875-1F5F-2D2B-867F-83DBF7430B50}"/>
              </a:ext>
            </a:extLst>
          </p:cNvPr>
          <p:cNvSpPr>
            <a:spLocks noGrp="1"/>
          </p:cNvSpPr>
          <p:nvPr>
            <p:ph type="ftr" sz="quarter" idx="14"/>
          </p:nvPr>
        </p:nvSpPr>
        <p:spPr/>
        <p:txBody>
          <a:bodyPr/>
          <a:lstStyle/>
          <a:p>
            <a:endParaRPr lang="sv-SE" dirty="0"/>
          </a:p>
        </p:txBody>
      </p:sp>
    </p:spTree>
    <p:extLst>
      <p:ext uri="{BB962C8B-B14F-4D97-AF65-F5344CB8AC3E}">
        <p14:creationId xmlns:p14="http://schemas.microsoft.com/office/powerpoint/2010/main" val="35413132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1FA3189C-AC3C-5251-C5C2-4B0A658D97D5}"/>
              </a:ext>
            </a:extLst>
          </p:cNvPr>
          <p:cNvSpPr>
            <a:spLocks noGrp="1"/>
          </p:cNvSpPr>
          <p:nvPr>
            <p:ph type="title"/>
          </p:nvPr>
        </p:nvSpPr>
        <p:spPr>
          <a:xfrm>
            <a:off x="6749928" y="517522"/>
            <a:ext cx="4880094" cy="1325563"/>
          </a:xfrm>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CDAB5293-169E-6682-278F-924CC29F2273}"/>
              </a:ext>
            </a:extLst>
          </p:cNvPr>
          <p:cNvSpPr>
            <a:spLocks noGrp="1"/>
          </p:cNvSpPr>
          <p:nvPr>
            <p:ph type="body" sz="quarter" idx="18"/>
          </p:nvPr>
        </p:nvSpPr>
        <p:spPr>
          <a:xfrm>
            <a:off x="6749929" y="2025650"/>
            <a:ext cx="4880093"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r>
              <a:rPr lang="sv-SE"/>
              <a:t>Klicka på ikonen för att lägga till en bild</a:t>
            </a:r>
          </a:p>
        </p:txBody>
      </p:sp>
      <p:sp>
        <p:nvSpPr>
          <p:cNvPr id="5" name="Slide Number Placeholder 6">
            <a:extLst>
              <a:ext uri="{FF2B5EF4-FFF2-40B4-BE49-F238E27FC236}">
                <a16:creationId xmlns:a16="http://schemas.microsoft.com/office/drawing/2014/main" id="{7A3898C3-C390-76C6-3A23-0DB49CB28E46}"/>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9399EC5-13DF-600B-6291-F3F79844E92D}"/>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39416811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A256862-EE6C-34AD-6C41-43F80B95E148}"/>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1981DC1-92EB-A0FE-DDCD-63F7EB68BC94}"/>
              </a:ext>
            </a:extLst>
          </p:cNvPr>
          <p:cNvSpPr>
            <a:spLocks noGrp="1"/>
          </p:cNvSpPr>
          <p:nvPr>
            <p:ph type="body" sz="quarter" idx="18"/>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r>
              <a:rPr lang="sv-SE"/>
              <a:t>Klicka på ikonen för att lägga till en bild</a:t>
            </a:r>
            <a:endParaRPr lang="sv-SE" dirty="0"/>
          </a:p>
        </p:txBody>
      </p:sp>
      <p:sp>
        <p:nvSpPr>
          <p:cNvPr id="5" name="Slide Number Placeholder 6">
            <a:extLst>
              <a:ext uri="{FF2B5EF4-FFF2-40B4-BE49-F238E27FC236}">
                <a16:creationId xmlns:a16="http://schemas.microsoft.com/office/drawing/2014/main" id="{C3B6E33D-BA6F-2C1F-3C14-C99DDBF609D4}"/>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3" name="Date Placeholder 4">
            <a:extLst>
              <a:ext uri="{FF2B5EF4-FFF2-40B4-BE49-F238E27FC236}">
                <a16:creationId xmlns:a16="http://schemas.microsoft.com/office/drawing/2014/main" id="{888EF1CC-0BBB-23D6-30A8-9F4910180270}"/>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40560892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3" name="Rubrik 5">
            <a:extLst>
              <a:ext uri="{FF2B5EF4-FFF2-40B4-BE49-F238E27FC236}">
                <a16:creationId xmlns:a16="http://schemas.microsoft.com/office/drawing/2014/main" id="{941F2BB2-4923-2EB4-A32E-700491F95E90}"/>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4" name="Platshållare för text 7">
            <a:extLst>
              <a:ext uri="{FF2B5EF4-FFF2-40B4-BE49-F238E27FC236}">
                <a16:creationId xmlns:a16="http://schemas.microsoft.com/office/drawing/2014/main" id="{174581D9-B191-A6A5-28F5-081EB298C8EA}"/>
              </a:ext>
            </a:extLst>
          </p:cNvPr>
          <p:cNvSpPr>
            <a:spLocks noGrp="1"/>
          </p:cNvSpPr>
          <p:nvPr>
            <p:ph type="body" sz="quarter" idx="19"/>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solidFill>
            <a:schemeClr val="tx1"/>
          </a:solidFill>
        </p:spPr>
        <p:txBody>
          <a:bodyPr anchor="b"/>
          <a:lstStyle>
            <a:lvl1pPr algn="l">
              <a:defRPr/>
            </a:lvl1pPr>
          </a:lstStyle>
          <a:p>
            <a:r>
              <a:rPr lang="sv-SE"/>
              <a:t>Klicka på ikonen för att lägga till en bild</a:t>
            </a:r>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rgbClr val="00413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Slide Number Placeholder 6">
            <a:extLst>
              <a:ext uri="{FF2B5EF4-FFF2-40B4-BE49-F238E27FC236}">
                <a16:creationId xmlns:a16="http://schemas.microsoft.com/office/drawing/2014/main" id="{47A9AE5B-5646-B1B0-2B6D-F4BEB241C7B9}"/>
              </a:ext>
            </a:extLst>
          </p:cNvPr>
          <p:cNvSpPr>
            <a:spLocks noGrp="1"/>
          </p:cNvSpPr>
          <p:nvPr>
            <p:ph type="sldNum" sz="quarter" idx="18"/>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DB0EF968-2B22-8C20-6352-D7111C1A2FD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360425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5.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theme" Target="../theme/theme7.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theme" Target="../theme/theme8.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2" name="Bildobjekt 1" descr="Region Kronobergs logotyp">
            <a:extLst>
              <a:ext uri="{FF2B5EF4-FFF2-40B4-BE49-F238E27FC236}">
                <a16:creationId xmlns:a16="http://schemas.microsoft.com/office/drawing/2014/main" id="{2BE57839-76ED-6B82-DAF4-52F5CB5FBFF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379078289"/>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44" r:id="rId3"/>
    <p:sldLayoutId id="2147483745" r:id="rId4"/>
    <p:sldLayoutId id="2147483748" r:id="rId5"/>
    <p:sldLayoutId id="2147483746" r:id="rId6"/>
    <p:sldLayoutId id="2147483747" r:id="rId7"/>
    <p:sldLayoutId id="2147483749" r:id="rId8"/>
    <p:sldLayoutId id="2147483773" r:id="rId9"/>
    <p:sldLayoutId id="2147483752" r:id="rId10"/>
    <p:sldLayoutId id="2147483774" r:id="rId11"/>
    <p:sldLayoutId id="2147483751" r:id="rId12"/>
    <p:sldLayoutId id="2147483753" r:id="rId13"/>
    <p:sldLayoutId id="2147483754" r:id="rId14"/>
    <p:sldLayoutId id="2147483755" r:id="rId15"/>
    <p:sldLayoutId id="2147483768" r:id="rId16"/>
    <p:sldLayoutId id="2147483757" r:id="rId17"/>
    <p:sldLayoutId id="2147483769" r:id="rId18"/>
    <p:sldLayoutId id="2147483761" r:id="rId19"/>
    <p:sldLayoutId id="2147483771" r:id="rId20"/>
    <p:sldLayoutId id="2147483770" r:id="rId21"/>
    <p:sldLayoutId id="2147483764" r:id="rId22"/>
    <p:sldLayoutId id="2147483765" r:id="rId23"/>
    <p:sldLayoutId id="2147483766" r:id="rId24"/>
    <p:sldLayoutId id="2147483767" r:id="rId25"/>
  </p:sldLayoutIdLst>
  <p:txStyles>
    <p:title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userDrawn="1">
          <p15:clr>
            <a:srgbClr val="F26B43"/>
          </p15:clr>
        </p15:guide>
        <p15:guide id="2" orient="horz" pos="1277" userDrawn="1">
          <p15:clr>
            <a:srgbClr val="F26B43"/>
          </p15:clr>
        </p15:guide>
        <p15:guide id="3" orient="horz" pos="365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AF44FD0E-75BD-2148-0264-73CEB5A7A759}"/>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229409216"/>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Lst>
  <p:txStyles>
    <p:titleStyle>
      <a:lvl1pPr algn="l" defTabSz="914400" rtl="0" eaLnBrk="1" latinLnBrk="0" hangingPunct="1">
        <a:lnSpc>
          <a:spcPct val="125000"/>
        </a:lnSpc>
        <a:spcBef>
          <a:spcPct val="0"/>
        </a:spcBef>
        <a:buNone/>
        <a:defRPr sz="3600" b="1" i="0" kern="1200" cap="none" spc="0" baseline="0">
          <a:solidFill>
            <a:schemeClr val="tx1"/>
          </a:solidFill>
          <a:latin typeface="+mj-lt"/>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tx1"/>
          </a:solidFill>
          <a:latin typeface="+mn-lt"/>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tx1"/>
          </a:solidFill>
          <a:latin typeface="+mn-lt"/>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tx1"/>
          </a:solidFill>
          <a:latin typeface="+mn-lt"/>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tx1"/>
          </a:solidFill>
          <a:latin typeface="+mn-lt"/>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pic>
        <p:nvPicPr>
          <p:cNvPr id="7" name="Bildobjekt 6">
            <a:extLst>
              <a:ext uri="{FF2B5EF4-FFF2-40B4-BE49-F238E27FC236}">
                <a16:creationId xmlns:a16="http://schemas.microsoft.com/office/drawing/2014/main" id="{2C7FD6BA-4039-4D8C-818E-3DF94A16FF6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37491770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84221" y="6426926"/>
            <a:ext cx="509108"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pic>
        <p:nvPicPr>
          <p:cNvPr id="7" name="Bildobjekt 6">
            <a:extLst>
              <a:ext uri="{FF2B5EF4-FFF2-40B4-BE49-F238E27FC236}">
                <a16:creationId xmlns:a16="http://schemas.microsoft.com/office/drawing/2014/main" id="{4C2CBCBC-1CB2-ED3F-A5C1-498B52CB80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179894941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pic>
        <p:nvPicPr>
          <p:cNvPr id="7" name="Bildobjekt 6">
            <a:extLst>
              <a:ext uri="{FF2B5EF4-FFF2-40B4-BE49-F238E27FC236}">
                <a16:creationId xmlns:a16="http://schemas.microsoft.com/office/drawing/2014/main" id="{2C7FD6BA-4039-4D8C-818E-3DF94A16FF6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248287098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BDEF5A8-0FC6-4313-AEA6-C68D46CFF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BF360D6-F9A7-4212-B86F-1D39E7D203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503E696E-B1C4-40F2-B38E-5BBE37330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E1845-D26C-4B76-89FE-EDE3F1F9AD34}" type="datetimeFigureOut">
              <a:rPr lang="sv-SE" smtClean="0"/>
              <a:t>2026-06-26</a:t>
            </a:fld>
            <a:endParaRPr lang="sv-SE"/>
          </a:p>
        </p:txBody>
      </p:sp>
      <p:pic>
        <p:nvPicPr>
          <p:cNvPr id="11" name="Bildobjekt 10">
            <a:extLst>
              <a:ext uri="{FF2B5EF4-FFF2-40B4-BE49-F238E27FC236}">
                <a16:creationId xmlns:a16="http://schemas.microsoft.com/office/drawing/2014/main" id="{74809BE5-90EC-4279-9070-76129DC3112B}"/>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4912" r="15959"/>
          <a:stretch/>
        </p:blipFill>
        <p:spPr>
          <a:xfrm>
            <a:off x="5455338" y="6307219"/>
            <a:ext cx="1281324" cy="463385"/>
          </a:xfrm>
          <a:prstGeom prst="rect">
            <a:avLst/>
          </a:prstGeom>
        </p:spPr>
      </p:pic>
    </p:spTree>
    <p:extLst>
      <p:ext uri="{BB962C8B-B14F-4D97-AF65-F5344CB8AC3E}">
        <p14:creationId xmlns:p14="http://schemas.microsoft.com/office/powerpoint/2010/main" val="140519484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Lst>
  <p:txStyles>
    <p:titleStyle>
      <a:lvl1pPr algn="l" defTabSz="914400" rtl="0" eaLnBrk="1" latinLnBrk="0" hangingPunct="1">
        <a:lnSpc>
          <a:spcPct val="90000"/>
        </a:lnSpc>
        <a:spcBef>
          <a:spcPct val="0"/>
        </a:spcBef>
        <a:buNone/>
        <a:defRPr sz="4400" b="1" i="0" kern="1200" cap="none" baseline="0">
          <a:solidFill>
            <a:srgbClr val="A055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2" name="Bildobjekt 1" descr="Region Kronobergs logotyp">
            <a:extLst>
              <a:ext uri="{FF2B5EF4-FFF2-40B4-BE49-F238E27FC236}">
                <a16:creationId xmlns:a16="http://schemas.microsoft.com/office/drawing/2014/main" id="{2BE57839-76ED-6B82-DAF4-52F5CB5FBFF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435811875"/>
      </p:ext>
    </p:extLst>
  </p:cSld>
  <p:clrMap bg1="dk1" tx1="lt1" bg2="dk2"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Lst>
  <p:txStyles>
    <p:title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AF44FD0E-75BD-2148-0264-73CEB5A7A759}"/>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924477072"/>
      </p:ext>
    </p:extLst>
  </p:cSld>
  <p:clrMap bg1="dk1" tx1="lt1" bg2="dk2"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Lst>
  <p:txStyles>
    <p:titleStyle>
      <a:lvl1pPr algn="l" defTabSz="914400" rtl="0" eaLnBrk="1" latinLnBrk="0" hangingPunct="1">
        <a:lnSpc>
          <a:spcPct val="125000"/>
        </a:lnSpc>
        <a:spcBef>
          <a:spcPct val="0"/>
        </a:spcBef>
        <a:buNone/>
        <a:defRPr sz="3600" b="1" i="0" kern="1200" cap="none" spc="0" baseline="0">
          <a:solidFill>
            <a:schemeClr val="tx1"/>
          </a:solidFill>
          <a:latin typeface="+mj-lt"/>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tx1"/>
          </a:solidFill>
          <a:latin typeface="+mn-lt"/>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tx1"/>
          </a:solidFill>
          <a:latin typeface="+mn-lt"/>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tx1"/>
          </a:solidFill>
          <a:latin typeface="+mn-lt"/>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tx1"/>
          </a:solidFill>
          <a:latin typeface="+mn-lt"/>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gionkronoberg.se/contentassets/fce6511e4e9d4f19a2178fff63c61d93/stodmaterial-vid-en-orosanmalan-april-2025.pdf" TargetMode="External"/><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hyperlink" Target="https://www.regionkronoberg.se/contentassets/fce6511e4e9d4f19a2178fff63c61d93/fickkort-fraga-om-valdsutsatthet-barn-och-ungdomar-mars-2026.pdf" TargetMode="Externa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C3Iqlipktxw" TargetMode="External"/><Relationship Id="rId2" Type="http://schemas.openxmlformats.org/officeDocument/2006/relationships/hyperlink" Target="https://www.regionkronoberg.se/vardgivare/arbetsomraden-processer/manskliga-rattigheter-och-barnets-rattigheter/barnets-rattigheter/filmer-om-barnets-rattigheter-inom-halso--och-sjukvarden/" TargetMode="External"/><Relationship Id="rId1" Type="http://schemas.openxmlformats.org/officeDocument/2006/relationships/slideLayout" Target="../slideLayouts/slideLayout8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regionkronoberg.se/vardgivare/vardadministration/blankettarkivet/#tab-21437"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regionkronoberg.se/contentassets/fce6511e4e9d4f19a2178fff63c61d93/lathund-vid-orosanmalan-kring-barn-som-far-illa-januari-2023.pdf"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hyperlink" Target="https://www.vaxjo.se/sidor/stod-och-omsorg/centrum-mot-vald.html"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hyperlink" Target="https://www.regionkronoberg.se/vardgivare/arbetsomraden-processer/manskliga-rattigheter-och-barnets-rattigheter/barnets-rattigheter/barn-som-far-illa/" TargetMode="External"/><Relationship Id="rId3" Type="http://schemas.openxmlformats.org/officeDocument/2006/relationships/hyperlink" Target="https://www.regionkronoberg.se/globalassets/lathund-vid-orosanmalan-kring-barn-som-far-illa-januari-2023.pdf" TargetMode="External"/><Relationship Id="rId7" Type="http://schemas.openxmlformats.org/officeDocument/2006/relationships/hyperlink" Target="https://www.regionkronoberg.se/globalassets/rutin-for-dokumentation-av-valdsutsatthet--reviderad-januari-2023.pdf" TargetMode="External"/><Relationship Id="rId2" Type="http://schemas.openxmlformats.org/officeDocument/2006/relationships/hyperlink" Target="https://www.regionkronoberg.se/vardgivare/arbetsomraden-processer/manskliga-rattigheter-och-barnets-rattigheter/barnets-rattigheter/#tab-44781" TargetMode="External"/><Relationship Id="rId1" Type="http://schemas.openxmlformats.org/officeDocument/2006/relationships/slideLayout" Target="../slideLayouts/slideLayout9.xml"/><Relationship Id="rId6" Type="http://schemas.openxmlformats.org/officeDocument/2006/relationships/hyperlink" Target="https://www.regionkronoberg.se/globalassets/bildstod.valdsutsatthet.pdf" TargetMode="External"/><Relationship Id="rId5" Type="http://schemas.openxmlformats.org/officeDocument/2006/relationships/hyperlink" Target="https://www.regionkronoberg.se/globalassets/exempel-pa-talarmanus-vid-oro-for-att-barn-far-illa-samt-for-barn-som-narstaende-2022.pdf" TargetMode="External"/><Relationship Id="rId4" Type="http://schemas.openxmlformats.org/officeDocument/2006/relationships/hyperlink" Target="https://www.regionkronoberg.se/contentassets/fce6511e4e9d4f19a2178fff63c61d93/stodmaterial-vid-en-orosanmalan-november-2022.pdf" TargetMode="External"/><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regionkronoberg.se/vardgivare/arbetsomraden-processer/manskliga-rattigheter-och-barnets-rattigheter/barnets-rattigheter/barn-som-far-illa/" TargetMode="Externa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hyperlink" Target="https://www.regionkronoberg.se/vardgivare/arbetsomraden-processer/manskliga-rattigheter-och-barnets-rattigheter/" TargetMode="Externa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Naf8Y6Mma7A" TargetMode="External"/><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v7-JHTqo8Jw" TargetMode="Externa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regeringen.se/48ed84/globalassets/regeringen/dokument/socialdepartementet/barnets-rattigheter/en-uppvaxt-fri-fran-vald.pdf"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515944319"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1138EC4-0F76-466B-B109-449C88E43FB1}"/>
              </a:ext>
            </a:extLst>
          </p:cNvPr>
          <p:cNvSpPr>
            <a:spLocks noGrp="1"/>
          </p:cNvSpPr>
          <p:nvPr>
            <p:ph type="title"/>
          </p:nvPr>
        </p:nvSpPr>
        <p:spPr/>
        <p:txBody>
          <a:bodyPr>
            <a:noAutofit/>
          </a:bodyPr>
          <a:lstStyle/>
          <a:p>
            <a:r>
              <a:rPr lang="sv-SE" dirty="0"/>
              <a:t>Barn som far illa</a:t>
            </a:r>
          </a:p>
        </p:txBody>
      </p:sp>
      <p:sp>
        <p:nvSpPr>
          <p:cNvPr id="2" name="Underrubrik 1">
            <a:extLst>
              <a:ext uri="{FF2B5EF4-FFF2-40B4-BE49-F238E27FC236}">
                <a16:creationId xmlns:a16="http://schemas.microsoft.com/office/drawing/2014/main" id="{777C64A1-01EC-49BB-99E1-FE266C9C4949}"/>
              </a:ext>
            </a:extLst>
          </p:cNvPr>
          <p:cNvSpPr>
            <a:spLocks noGrp="1"/>
          </p:cNvSpPr>
          <p:nvPr>
            <p:ph type="subTitle" idx="1"/>
          </p:nvPr>
        </p:nvSpPr>
        <p:spPr>
          <a:xfrm>
            <a:off x="7088021" y="3775374"/>
            <a:ext cx="4332434" cy="623887"/>
          </a:xfrm>
        </p:spPr>
        <p:txBody>
          <a:bodyPr/>
          <a:lstStyle/>
          <a:p>
            <a:r>
              <a:rPr lang="sv-SE" dirty="0"/>
              <a:t>Anmälningsplikten</a:t>
            </a:r>
          </a:p>
        </p:txBody>
      </p:sp>
    </p:spTree>
    <p:extLst>
      <p:ext uri="{BB962C8B-B14F-4D97-AF65-F5344CB8AC3E}">
        <p14:creationId xmlns:p14="http://schemas.microsoft.com/office/powerpoint/2010/main" val="1993204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D2DEA1D-1471-4281-A9F0-3CAF6866717B}"/>
              </a:ext>
            </a:extLst>
          </p:cNvPr>
          <p:cNvSpPr>
            <a:spLocks noGrp="1"/>
          </p:cNvSpPr>
          <p:nvPr>
            <p:ph type="title"/>
          </p:nvPr>
        </p:nvSpPr>
        <p:spPr/>
        <p:txBody>
          <a:bodyPr>
            <a:normAutofit fontScale="90000"/>
          </a:bodyPr>
          <a:lstStyle/>
          <a:p>
            <a:r>
              <a:rPr lang="sv-SE" b="1" dirty="0"/>
              <a:t>Varningstecken för BARN SOM FAR ILLA</a:t>
            </a:r>
            <a:endParaRPr lang="sv-SE" dirty="0"/>
          </a:p>
        </p:txBody>
      </p:sp>
      <p:sp>
        <p:nvSpPr>
          <p:cNvPr id="3" name="Platshållare för text 2">
            <a:extLst>
              <a:ext uri="{FF2B5EF4-FFF2-40B4-BE49-F238E27FC236}">
                <a16:creationId xmlns:a16="http://schemas.microsoft.com/office/drawing/2014/main" id="{D9401AF6-A636-4CD5-9E16-3EEF99F615A9}"/>
              </a:ext>
            </a:extLst>
          </p:cNvPr>
          <p:cNvSpPr>
            <a:spLocks noGrp="1"/>
          </p:cNvSpPr>
          <p:nvPr>
            <p:ph type="body" sz="quarter" idx="20"/>
          </p:nvPr>
        </p:nvSpPr>
        <p:spPr>
          <a:xfrm>
            <a:off x="633529" y="2025497"/>
            <a:ext cx="5538671" cy="4807200"/>
          </a:xfrm>
        </p:spPr>
        <p:txBody>
          <a:bodyPr>
            <a:normAutofit fontScale="85000" lnSpcReduction="20000"/>
          </a:bodyPr>
          <a:lstStyle/>
          <a:p>
            <a:pPr>
              <a:spcAft>
                <a:spcPts val="1200"/>
              </a:spcAft>
            </a:pPr>
            <a:r>
              <a:rPr lang="sv-SE" b="1" dirty="0"/>
              <a:t>Avvikande vårdsökande </a:t>
            </a:r>
            <a:r>
              <a:rPr lang="sv-SE" dirty="0"/>
              <a:t>– söker påfallande ofta för skador, söker sent med allvarlig skada eller söker för annan orsak än faktisk skada</a:t>
            </a:r>
          </a:p>
          <a:p>
            <a:pPr>
              <a:spcAft>
                <a:spcPts val="1200"/>
              </a:spcAft>
            </a:pPr>
            <a:r>
              <a:rPr lang="sv-SE" b="1" dirty="0"/>
              <a:t>Orsak till skada </a:t>
            </a:r>
            <a:r>
              <a:rPr lang="sv-SE" dirty="0"/>
              <a:t>– oklar, verkar inte stämma eller förklaring ändras över tid</a:t>
            </a:r>
          </a:p>
          <a:p>
            <a:pPr>
              <a:spcAft>
                <a:spcPts val="1200"/>
              </a:spcAft>
            </a:pPr>
            <a:r>
              <a:rPr lang="sv-SE" b="1" dirty="0"/>
              <a:t>Samspel</a:t>
            </a:r>
            <a:r>
              <a:rPr lang="sv-SE" dirty="0"/>
              <a:t> – barnet signalerar rädsla eller extrem uppmärksamhet i samspel med föräldrar</a:t>
            </a:r>
          </a:p>
          <a:p>
            <a:pPr>
              <a:spcAft>
                <a:spcPts val="1200"/>
              </a:spcAft>
            </a:pPr>
            <a:r>
              <a:rPr lang="sv-SE" b="1" dirty="0"/>
              <a:t>Beteendeförändring</a:t>
            </a:r>
            <a:r>
              <a:rPr lang="sv-SE" dirty="0"/>
              <a:t> – exempelvis håglöshet, ängslan, oro, nedstämdhet, aggression och sexualiserat beteende</a:t>
            </a:r>
          </a:p>
          <a:p>
            <a:pPr>
              <a:spcAft>
                <a:spcPts val="1200"/>
              </a:spcAft>
            </a:pPr>
            <a:endParaRPr lang="sv-SE" dirty="0"/>
          </a:p>
        </p:txBody>
      </p:sp>
      <p:pic>
        <p:nvPicPr>
          <p:cNvPr id="6" name="Platshållare för bild 5">
            <a:extLst>
              <a:ext uri="{FF2B5EF4-FFF2-40B4-BE49-F238E27FC236}">
                <a16:creationId xmlns:a16="http://schemas.microsoft.com/office/drawing/2014/main" id="{7A6773FD-82AB-45FB-8DE5-80FEE9FEAC37}"/>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p:pic>
    </p:spTree>
    <p:extLst>
      <p:ext uri="{BB962C8B-B14F-4D97-AF65-F5344CB8AC3E}">
        <p14:creationId xmlns:p14="http://schemas.microsoft.com/office/powerpoint/2010/main" val="43597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1EC8E79-3FF9-4577-9633-DFF39EBDA43D}"/>
              </a:ext>
            </a:extLst>
          </p:cNvPr>
          <p:cNvSpPr>
            <a:spLocks noGrp="1"/>
          </p:cNvSpPr>
          <p:nvPr>
            <p:ph type="title"/>
          </p:nvPr>
        </p:nvSpPr>
        <p:spPr/>
        <p:txBody>
          <a:bodyPr/>
          <a:lstStyle/>
          <a:p>
            <a:r>
              <a:rPr lang="sv-SE" dirty="0"/>
              <a:t>Psykiska symtom</a:t>
            </a:r>
          </a:p>
        </p:txBody>
      </p:sp>
      <p:sp>
        <p:nvSpPr>
          <p:cNvPr id="3" name="Platshållare för text 2">
            <a:extLst>
              <a:ext uri="{FF2B5EF4-FFF2-40B4-BE49-F238E27FC236}">
                <a16:creationId xmlns:a16="http://schemas.microsoft.com/office/drawing/2014/main" id="{6681F8E3-C0BC-4F23-896C-DF8FF0386353}"/>
              </a:ext>
            </a:extLst>
          </p:cNvPr>
          <p:cNvSpPr>
            <a:spLocks noGrp="1"/>
          </p:cNvSpPr>
          <p:nvPr>
            <p:ph type="body" sz="quarter" idx="20"/>
          </p:nvPr>
        </p:nvSpPr>
        <p:spPr>
          <a:xfrm>
            <a:off x="633529" y="1607366"/>
            <a:ext cx="5462471" cy="4733112"/>
          </a:xfrm>
        </p:spPr>
        <p:txBody>
          <a:bodyPr>
            <a:noAutofit/>
          </a:bodyPr>
          <a:lstStyle/>
          <a:p>
            <a:pPr>
              <a:spcAft>
                <a:spcPts val="1200"/>
              </a:spcAft>
            </a:pPr>
            <a:r>
              <a:rPr lang="sv-SE" sz="1800" dirty="0"/>
              <a:t>Depression, nedstämdhet, passivitet, självmordstankar</a:t>
            </a:r>
          </a:p>
          <a:p>
            <a:pPr>
              <a:spcAft>
                <a:spcPts val="1200"/>
              </a:spcAft>
            </a:pPr>
            <a:r>
              <a:rPr lang="sv-SE" sz="1800" dirty="0"/>
              <a:t>Ångest, oro, dålig självbild, självskadebeteende</a:t>
            </a:r>
          </a:p>
          <a:p>
            <a:pPr>
              <a:spcAft>
                <a:spcPts val="1200"/>
              </a:spcAft>
            </a:pPr>
            <a:r>
              <a:rPr lang="sv-SE" sz="1800" dirty="0"/>
              <a:t>Distanslöshet, aggressivitet, hyperaktivitet</a:t>
            </a:r>
          </a:p>
          <a:p>
            <a:pPr>
              <a:spcAft>
                <a:spcPts val="1200"/>
              </a:spcAft>
            </a:pPr>
            <a:r>
              <a:rPr lang="sv-SE" sz="1800" dirty="0"/>
              <a:t>Sömnsvårigheter, mardrömmar</a:t>
            </a:r>
          </a:p>
          <a:p>
            <a:pPr>
              <a:spcAft>
                <a:spcPts val="1200"/>
              </a:spcAft>
            </a:pPr>
            <a:r>
              <a:rPr lang="sv-SE" sz="1800" dirty="0"/>
              <a:t>Minnesstörningar, inlärningssvårigheter</a:t>
            </a:r>
          </a:p>
          <a:p>
            <a:pPr>
              <a:spcAft>
                <a:spcPts val="1200"/>
              </a:spcAft>
            </a:pPr>
            <a:r>
              <a:rPr lang="sv-SE" sz="1800" dirty="0"/>
              <a:t>Ätstörningar</a:t>
            </a:r>
          </a:p>
          <a:p>
            <a:pPr>
              <a:spcAft>
                <a:spcPts val="1200"/>
              </a:spcAft>
            </a:pPr>
            <a:r>
              <a:rPr lang="sv-SE" sz="1800" dirty="0"/>
              <a:t>Relationsproblem</a:t>
            </a:r>
          </a:p>
          <a:p>
            <a:pPr>
              <a:spcAft>
                <a:spcPts val="1200"/>
              </a:spcAft>
            </a:pPr>
            <a:endParaRPr lang="sv-SE" sz="1800" dirty="0"/>
          </a:p>
        </p:txBody>
      </p:sp>
      <p:pic>
        <p:nvPicPr>
          <p:cNvPr id="6" name="Platshållare för bild 5">
            <a:extLst>
              <a:ext uri="{FF2B5EF4-FFF2-40B4-BE49-F238E27FC236}">
                <a16:creationId xmlns:a16="http://schemas.microsoft.com/office/drawing/2014/main" id="{49348F40-77A8-4B26-9522-6B7EF9A8E99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91" r="2791"/>
          <a:stretch>
            <a:fillRect/>
          </a:stretch>
        </p:blipFill>
        <p:spPr/>
      </p:pic>
    </p:spTree>
    <p:extLst>
      <p:ext uri="{BB962C8B-B14F-4D97-AF65-F5344CB8AC3E}">
        <p14:creationId xmlns:p14="http://schemas.microsoft.com/office/powerpoint/2010/main" val="334155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D646BAD-339B-4E4B-AEB6-FC7B0D00EAA2}"/>
              </a:ext>
            </a:extLst>
          </p:cNvPr>
          <p:cNvSpPr>
            <a:spLocks noGrp="1"/>
          </p:cNvSpPr>
          <p:nvPr>
            <p:ph type="title"/>
          </p:nvPr>
        </p:nvSpPr>
        <p:spPr>
          <a:xfrm>
            <a:off x="633529" y="318740"/>
            <a:ext cx="7556314" cy="1325563"/>
          </a:xfrm>
        </p:spPr>
        <p:txBody>
          <a:bodyPr>
            <a:normAutofit fontScale="90000"/>
          </a:bodyPr>
          <a:lstStyle/>
          <a:p>
            <a:r>
              <a:rPr lang="sv-SE" dirty="0"/>
              <a:t>Varningstecken för omsorgssvikt</a:t>
            </a:r>
          </a:p>
        </p:txBody>
      </p:sp>
      <p:sp>
        <p:nvSpPr>
          <p:cNvPr id="3" name="Platshållare för text 2">
            <a:extLst>
              <a:ext uri="{FF2B5EF4-FFF2-40B4-BE49-F238E27FC236}">
                <a16:creationId xmlns:a16="http://schemas.microsoft.com/office/drawing/2014/main" id="{0933C2FE-ED1E-4BD9-BB3D-510D140E6E6E}"/>
              </a:ext>
            </a:extLst>
          </p:cNvPr>
          <p:cNvSpPr>
            <a:spLocks noGrp="1"/>
          </p:cNvSpPr>
          <p:nvPr>
            <p:ph type="body" sz="quarter" idx="20"/>
          </p:nvPr>
        </p:nvSpPr>
        <p:spPr>
          <a:xfrm>
            <a:off x="633529" y="1361661"/>
            <a:ext cx="5314169" cy="4679485"/>
          </a:xfrm>
        </p:spPr>
        <p:txBody>
          <a:bodyPr>
            <a:noAutofit/>
          </a:bodyPr>
          <a:lstStyle/>
          <a:p>
            <a:pPr marL="0" indent="0">
              <a:buNone/>
            </a:pPr>
            <a:r>
              <a:rPr lang="sv-SE" sz="1800" dirty="0"/>
              <a:t>Barn som:</a:t>
            </a:r>
          </a:p>
          <a:p>
            <a:r>
              <a:rPr lang="sv-SE" sz="1800" dirty="0"/>
              <a:t>får skrika länge innan det tas upp eller lämnas utan vuxnas tillsyn</a:t>
            </a:r>
          </a:p>
          <a:p>
            <a:r>
              <a:rPr lang="sv-SE" sz="1800" dirty="0"/>
              <a:t>inte sköts avseende hygien, byte av blöjor eller inte har adekvat klädsel för årstiden</a:t>
            </a:r>
          </a:p>
          <a:p>
            <a:r>
              <a:rPr lang="sv-SE" sz="1800" dirty="0"/>
              <a:t>inte går upp i vikt, får för lite/mycket mat </a:t>
            </a:r>
            <a:br>
              <a:rPr lang="sv-SE" sz="1800" dirty="0"/>
            </a:br>
            <a:r>
              <a:rPr lang="sv-SE" sz="1800" dirty="0"/>
              <a:t>eller mat på oregelbundna tider</a:t>
            </a:r>
          </a:p>
          <a:p>
            <a:r>
              <a:rPr lang="sv-SE" sz="1800" dirty="0"/>
              <a:t>hindras aktivt i samvaro med andra barn </a:t>
            </a:r>
            <a:br>
              <a:rPr lang="sv-SE" sz="1800" dirty="0"/>
            </a:br>
            <a:r>
              <a:rPr lang="sv-SE" sz="1800" dirty="0"/>
              <a:t>eller vuxna</a:t>
            </a:r>
          </a:p>
          <a:p>
            <a:r>
              <a:rPr lang="sv-SE" sz="1800" dirty="0"/>
              <a:t>ofta passas av/passar äldre syskon </a:t>
            </a:r>
            <a:br>
              <a:rPr lang="sv-SE" sz="1800" dirty="0"/>
            </a:br>
            <a:r>
              <a:rPr lang="sv-SE" sz="1800" dirty="0"/>
              <a:t>eller andra barn</a:t>
            </a:r>
          </a:p>
        </p:txBody>
      </p:sp>
      <p:pic>
        <p:nvPicPr>
          <p:cNvPr id="6" name="Platshållare för bild 5">
            <a:extLst>
              <a:ext uri="{FF2B5EF4-FFF2-40B4-BE49-F238E27FC236}">
                <a16:creationId xmlns:a16="http://schemas.microsoft.com/office/drawing/2014/main" id="{EBB34FC0-14AA-4101-A221-9EE4D498DBF7}"/>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p:pic>
    </p:spTree>
    <p:extLst>
      <p:ext uri="{BB962C8B-B14F-4D97-AF65-F5344CB8AC3E}">
        <p14:creationId xmlns:p14="http://schemas.microsoft.com/office/powerpoint/2010/main" val="32322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D646BAD-339B-4E4B-AEB6-FC7B0D00EAA2}"/>
              </a:ext>
            </a:extLst>
          </p:cNvPr>
          <p:cNvSpPr>
            <a:spLocks noGrp="1"/>
          </p:cNvSpPr>
          <p:nvPr>
            <p:ph type="title"/>
          </p:nvPr>
        </p:nvSpPr>
        <p:spPr>
          <a:xfrm>
            <a:off x="504319" y="269044"/>
            <a:ext cx="6999723" cy="1325563"/>
          </a:xfrm>
        </p:spPr>
        <p:txBody>
          <a:bodyPr>
            <a:normAutofit fontScale="90000"/>
          </a:bodyPr>
          <a:lstStyle/>
          <a:p>
            <a:r>
              <a:rPr lang="sv-SE" dirty="0"/>
              <a:t>Varningstecken för omsorgssvikt</a:t>
            </a:r>
          </a:p>
        </p:txBody>
      </p:sp>
      <p:sp>
        <p:nvSpPr>
          <p:cNvPr id="3" name="Platshållare för text 2">
            <a:extLst>
              <a:ext uri="{FF2B5EF4-FFF2-40B4-BE49-F238E27FC236}">
                <a16:creationId xmlns:a16="http://schemas.microsoft.com/office/drawing/2014/main" id="{0933C2FE-ED1E-4BD9-BB3D-510D140E6E6E}"/>
              </a:ext>
            </a:extLst>
          </p:cNvPr>
          <p:cNvSpPr>
            <a:spLocks noGrp="1"/>
          </p:cNvSpPr>
          <p:nvPr>
            <p:ph type="body" sz="quarter" idx="20"/>
          </p:nvPr>
        </p:nvSpPr>
        <p:spPr>
          <a:xfrm>
            <a:off x="633529" y="2025497"/>
            <a:ext cx="5610774" cy="4015649"/>
          </a:xfrm>
        </p:spPr>
        <p:txBody>
          <a:bodyPr>
            <a:normAutofit fontScale="62500" lnSpcReduction="20000"/>
          </a:bodyPr>
          <a:lstStyle/>
          <a:p>
            <a:pPr marL="0" indent="0">
              <a:buNone/>
            </a:pPr>
            <a:r>
              <a:rPr lang="sv-SE" sz="2800" dirty="0"/>
              <a:t>Förälder som:</a:t>
            </a:r>
          </a:p>
          <a:p>
            <a:r>
              <a:rPr lang="sv-SE" sz="2800" dirty="0"/>
              <a:t>aktivt ignorerar, hotar eller känslomässigt avvisar barnet</a:t>
            </a:r>
          </a:p>
          <a:p>
            <a:r>
              <a:rPr lang="sv-SE" sz="2800" dirty="0"/>
              <a:t>inte verkar reagera på barnets behov av känslor, signaler och kontaktförsök</a:t>
            </a:r>
          </a:p>
          <a:p>
            <a:r>
              <a:rPr lang="sv-SE" sz="2800" dirty="0"/>
              <a:t>beskriver barnet på ett kränkande sätt</a:t>
            </a:r>
          </a:p>
          <a:p>
            <a:r>
              <a:rPr lang="sv-SE" sz="2800" dirty="0"/>
              <a:t>inte förmår möta barnet på dess nivå</a:t>
            </a:r>
          </a:p>
          <a:p>
            <a:r>
              <a:rPr lang="sv-SE" sz="2800" dirty="0"/>
              <a:t>inte har förmåga att förstå någon annans perspektiv eller är självupptagen.</a:t>
            </a:r>
          </a:p>
        </p:txBody>
      </p:sp>
      <p:pic>
        <p:nvPicPr>
          <p:cNvPr id="6" name="Platshållare för bild 5">
            <a:extLst>
              <a:ext uri="{FF2B5EF4-FFF2-40B4-BE49-F238E27FC236}">
                <a16:creationId xmlns:a16="http://schemas.microsoft.com/office/drawing/2014/main" id="{EC8CFDAB-2A43-48F6-8F25-EF4A6701CF8B}"/>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p:pic>
    </p:spTree>
    <p:extLst>
      <p:ext uri="{BB962C8B-B14F-4D97-AF65-F5344CB8AC3E}">
        <p14:creationId xmlns:p14="http://schemas.microsoft.com/office/powerpoint/2010/main" val="33536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7D98D9D-9BB1-4D17-838D-C555CA817546}"/>
              </a:ext>
            </a:extLst>
          </p:cNvPr>
          <p:cNvSpPr>
            <a:spLocks noGrp="1"/>
          </p:cNvSpPr>
          <p:nvPr>
            <p:ph type="title"/>
          </p:nvPr>
        </p:nvSpPr>
        <p:spPr/>
        <p:txBody>
          <a:bodyPr/>
          <a:lstStyle/>
          <a:p>
            <a:r>
              <a:rPr lang="sv-SE" dirty="0"/>
              <a:t>Du ser mer än du tror</a:t>
            </a:r>
          </a:p>
        </p:txBody>
      </p:sp>
      <p:sp>
        <p:nvSpPr>
          <p:cNvPr id="3" name="Platshållare för text 2">
            <a:extLst>
              <a:ext uri="{FF2B5EF4-FFF2-40B4-BE49-F238E27FC236}">
                <a16:creationId xmlns:a16="http://schemas.microsoft.com/office/drawing/2014/main" id="{565DCA09-583B-45CB-9900-27214F9EBF55}"/>
              </a:ext>
            </a:extLst>
          </p:cNvPr>
          <p:cNvSpPr>
            <a:spLocks noGrp="1"/>
          </p:cNvSpPr>
          <p:nvPr>
            <p:ph sz="quarter" idx="16"/>
          </p:nvPr>
        </p:nvSpPr>
        <p:spPr>
          <a:xfrm>
            <a:off x="633528" y="1532197"/>
            <a:ext cx="4901030" cy="4015649"/>
          </a:xfrm>
        </p:spPr>
        <p:txBody>
          <a:bodyPr>
            <a:noAutofit/>
          </a:bodyPr>
          <a:lstStyle/>
          <a:p>
            <a:r>
              <a:rPr lang="sv-SE" sz="1800" dirty="0"/>
              <a:t>Fysiska skador</a:t>
            </a:r>
          </a:p>
          <a:p>
            <a:r>
              <a:rPr lang="sv-SE" sz="1800" dirty="0"/>
              <a:t>Sexuella övergrepp</a:t>
            </a:r>
          </a:p>
          <a:p>
            <a:r>
              <a:rPr lang="sv-SE" sz="1800" dirty="0"/>
              <a:t>Vanvård/försummelse</a:t>
            </a:r>
          </a:p>
          <a:p>
            <a:r>
              <a:rPr lang="sv-SE" sz="1800" dirty="0"/>
              <a:t>Dental försummelse</a:t>
            </a:r>
          </a:p>
          <a:p>
            <a:r>
              <a:rPr lang="sv-SE" sz="1800" dirty="0"/>
              <a:t>Sexuellt våld</a:t>
            </a:r>
          </a:p>
          <a:p>
            <a:r>
              <a:rPr lang="sv-SE" sz="1800" dirty="0"/>
              <a:t>Materiellt våld</a:t>
            </a:r>
          </a:p>
          <a:p>
            <a:r>
              <a:rPr lang="sv-SE" sz="1800" dirty="0"/>
              <a:t>Psykisk utsatthet</a:t>
            </a:r>
          </a:p>
          <a:p>
            <a:r>
              <a:rPr lang="sv-SE" sz="1800" dirty="0"/>
              <a:t>Hot och kontroll</a:t>
            </a:r>
          </a:p>
          <a:p>
            <a:r>
              <a:rPr lang="sv-SE" sz="1800" dirty="0"/>
              <a:t>Social oro</a:t>
            </a:r>
          </a:p>
          <a:p>
            <a:endParaRPr lang="sv-SE" sz="1800" dirty="0"/>
          </a:p>
        </p:txBody>
      </p:sp>
      <p:sp>
        <p:nvSpPr>
          <p:cNvPr id="5" name="Platshållare för innehåll 4">
            <a:extLst>
              <a:ext uri="{FF2B5EF4-FFF2-40B4-BE49-F238E27FC236}">
                <a16:creationId xmlns:a16="http://schemas.microsoft.com/office/drawing/2014/main" id="{85A50781-1527-4234-BA30-310C0A69E124}"/>
              </a:ext>
            </a:extLst>
          </p:cNvPr>
          <p:cNvSpPr>
            <a:spLocks noGrp="1"/>
          </p:cNvSpPr>
          <p:nvPr>
            <p:ph sz="quarter" idx="17"/>
          </p:nvPr>
        </p:nvSpPr>
        <p:spPr>
          <a:xfrm>
            <a:off x="3412417" y="1687641"/>
            <a:ext cx="6490054" cy="4015649"/>
          </a:xfrm>
        </p:spPr>
        <p:txBody>
          <a:bodyPr>
            <a:normAutofit fontScale="92500" lnSpcReduction="10000"/>
          </a:bodyPr>
          <a:lstStyle/>
          <a:p>
            <a:pPr lvl="0">
              <a:defRPr/>
            </a:pPr>
            <a:r>
              <a:rPr lang="sv-SE" sz="1800" dirty="0">
                <a:solidFill>
                  <a:prstClr val="black"/>
                </a:solidFill>
                <a:latin typeface="+mn-lt"/>
              </a:rPr>
              <a:t>Negativ social kontroll (hedersrelaterat våld och förtryck)</a:t>
            </a:r>
          </a:p>
          <a:p>
            <a:pPr lvl="0">
              <a:defRPr/>
            </a:pPr>
            <a:r>
              <a:rPr lang="sv-SE" sz="1800" dirty="0">
                <a:solidFill>
                  <a:prstClr val="black"/>
                </a:solidFill>
                <a:latin typeface="+mn-lt"/>
              </a:rPr>
              <a:t>Oväntat eller ovanligt beteende</a:t>
            </a:r>
          </a:p>
          <a:p>
            <a:pPr lvl="0">
              <a:defRPr/>
            </a:pPr>
            <a:r>
              <a:rPr lang="sv-SE" sz="1800" dirty="0">
                <a:solidFill>
                  <a:prstClr val="black"/>
                </a:solidFill>
                <a:latin typeface="+mn-lt"/>
              </a:rPr>
              <a:t>Avvikande samspel mellan barn och närstående</a:t>
            </a:r>
          </a:p>
          <a:p>
            <a:pPr lvl="0">
              <a:defRPr/>
            </a:pPr>
            <a:r>
              <a:rPr lang="sv-SE" sz="1800" dirty="0">
                <a:solidFill>
                  <a:prstClr val="black"/>
                </a:solidFill>
                <a:latin typeface="+mn-lt"/>
              </a:rPr>
              <a:t>Missbruk</a:t>
            </a:r>
          </a:p>
          <a:p>
            <a:pPr lvl="0">
              <a:defRPr/>
            </a:pPr>
            <a:r>
              <a:rPr lang="sv-SE" sz="1800" dirty="0">
                <a:solidFill>
                  <a:prstClr val="black"/>
                </a:solidFill>
                <a:latin typeface="+mn-lt"/>
              </a:rPr>
              <a:t>Självskadebeteende</a:t>
            </a:r>
          </a:p>
          <a:p>
            <a:pPr lvl="0">
              <a:defRPr/>
            </a:pPr>
            <a:r>
              <a:rPr lang="sv-SE" sz="1800" dirty="0">
                <a:solidFill>
                  <a:prstClr val="black"/>
                </a:solidFill>
                <a:latin typeface="+mn-lt"/>
              </a:rPr>
              <a:t>Suicid</a:t>
            </a:r>
          </a:p>
          <a:p>
            <a:pPr lvl="0">
              <a:defRPr/>
            </a:pPr>
            <a:r>
              <a:rPr lang="sv-SE" sz="1800" dirty="0">
                <a:solidFill>
                  <a:prstClr val="black"/>
                </a:solidFill>
                <a:latin typeface="+mn-lt"/>
              </a:rPr>
              <a:t>Uteblivna besök</a:t>
            </a:r>
          </a:p>
          <a:p>
            <a:pPr lvl="0">
              <a:defRPr/>
            </a:pPr>
            <a:r>
              <a:rPr lang="sv-SE" sz="1800" dirty="0">
                <a:solidFill>
                  <a:prstClr val="black"/>
                </a:solidFill>
                <a:latin typeface="+mn-lt"/>
              </a:rPr>
              <a:t>Flera tidigare orosanmälningar</a:t>
            </a:r>
          </a:p>
          <a:p>
            <a:endParaRPr lang="sv-SE" sz="2000" dirty="0">
              <a:latin typeface="+mn-lt"/>
            </a:endParaRPr>
          </a:p>
        </p:txBody>
      </p:sp>
      <p:pic>
        <p:nvPicPr>
          <p:cNvPr id="10" name="Bildobjekt 9">
            <a:extLst>
              <a:ext uri="{FF2B5EF4-FFF2-40B4-BE49-F238E27FC236}">
                <a16:creationId xmlns:a16="http://schemas.microsoft.com/office/drawing/2014/main" id="{EEBF3EA8-12A3-411D-9A21-AE59B3A476E2}"/>
              </a:ext>
            </a:extLst>
          </p:cNvPr>
          <p:cNvPicPr>
            <a:picLocks noChangeAspect="1"/>
          </p:cNvPicPr>
          <p:nvPr/>
        </p:nvPicPr>
        <p:blipFill rotWithShape="1">
          <a:blip r:embed="rId2"/>
          <a:srcRect l="35918" t="18070" r="37848" b="11300"/>
          <a:stretch/>
        </p:blipFill>
        <p:spPr>
          <a:xfrm>
            <a:off x="9279636" y="2146961"/>
            <a:ext cx="2599069" cy="3936071"/>
          </a:xfrm>
          <a:prstGeom prst="rect">
            <a:avLst/>
          </a:prstGeom>
          <a:ln>
            <a:solidFill>
              <a:schemeClr val="tx1"/>
            </a:solidFill>
          </a:ln>
        </p:spPr>
      </p:pic>
      <p:sp>
        <p:nvSpPr>
          <p:cNvPr id="6" name="Rektangel 5">
            <a:extLst>
              <a:ext uri="{FF2B5EF4-FFF2-40B4-BE49-F238E27FC236}">
                <a16:creationId xmlns:a16="http://schemas.microsoft.com/office/drawing/2014/main" id="{3C8CE8ED-F497-4FD5-94CC-5980477AD9D0}"/>
              </a:ext>
            </a:extLst>
          </p:cNvPr>
          <p:cNvSpPr/>
          <p:nvPr/>
        </p:nvSpPr>
        <p:spPr>
          <a:xfrm>
            <a:off x="2873829" y="5794635"/>
            <a:ext cx="6096000" cy="646331"/>
          </a:xfrm>
          <a:prstGeom prst="rect">
            <a:avLst/>
          </a:prstGeom>
        </p:spPr>
        <p:txBody>
          <a:bodyPr>
            <a:spAutoFit/>
          </a:bodyPr>
          <a:lstStyle/>
          <a:p>
            <a:r>
              <a:rPr lang="sv-SE" dirty="0">
                <a:hlinkClick r:id="rId3"/>
              </a:rPr>
              <a:t>https://www.regionkronoberg.se/stodmaterial-vid-en-orosanmalan-april-2025.pdf</a:t>
            </a:r>
            <a:r>
              <a:rPr lang="sv-SE" dirty="0"/>
              <a:t> </a:t>
            </a:r>
          </a:p>
        </p:txBody>
      </p:sp>
    </p:spTree>
    <p:extLst>
      <p:ext uri="{BB962C8B-B14F-4D97-AF65-F5344CB8AC3E}">
        <p14:creationId xmlns:p14="http://schemas.microsoft.com/office/powerpoint/2010/main" val="38039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A0D922B-F5CC-4C65-BB19-F08F3C138200}"/>
              </a:ext>
            </a:extLst>
          </p:cNvPr>
          <p:cNvSpPr>
            <a:spLocks noGrp="1"/>
          </p:cNvSpPr>
          <p:nvPr>
            <p:ph type="title"/>
          </p:nvPr>
        </p:nvSpPr>
        <p:spPr>
          <a:xfrm>
            <a:off x="633075" y="0"/>
            <a:ext cx="8336301" cy="1325563"/>
          </a:xfrm>
        </p:spPr>
        <p:txBody>
          <a:bodyPr/>
          <a:lstStyle/>
          <a:p>
            <a:r>
              <a:rPr lang="sv-SE" dirty="0"/>
              <a:t>Våga fråga – Barn och ungdomar </a:t>
            </a:r>
          </a:p>
        </p:txBody>
      </p:sp>
      <p:sp>
        <p:nvSpPr>
          <p:cNvPr id="3" name="Platshållare för text 2">
            <a:extLst>
              <a:ext uri="{FF2B5EF4-FFF2-40B4-BE49-F238E27FC236}">
                <a16:creationId xmlns:a16="http://schemas.microsoft.com/office/drawing/2014/main" id="{4D18CEA2-F9D3-484F-BE44-81FF6766E06A}"/>
              </a:ext>
            </a:extLst>
          </p:cNvPr>
          <p:cNvSpPr>
            <a:spLocks noGrp="1"/>
          </p:cNvSpPr>
          <p:nvPr>
            <p:ph sz="quarter" idx="15"/>
          </p:nvPr>
        </p:nvSpPr>
        <p:spPr>
          <a:xfrm>
            <a:off x="466855" y="1070632"/>
            <a:ext cx="11442967" cy="4015649"/>
          </a:xfrm>
        </p:spPr>
        <p:txBody>
          <a:bodyPr>
            <a:noAutofit/>
          </a:bodyPr>
          <a:lstStyle/>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Eftersom vi vet att det är vanligt att barn/ungdomar blir utsatta för våld frågar vi alla våra patienter om det. </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Har någon i din familj, partner, jämngamla eller annan person gjort dig illa fysiskt på något sätt? (T.ex. tagit hårt i dig, nypt, slagit, sparkat, gett örfil, tagit strypgrepp)</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Känner du dig trygg i din familj, i skolan, på fritiden, med din partner och med jämngamla?</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Känner du dig kontrollerad eller isolerad av någon?</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Brukar någon säga kränkande saker till dig som du tar illa vid dig av?</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Har någon hotat dig så att du har blivit orolig?</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Är du rädd för någon i din familj, din partner, jämngamla eller annan person?</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Har du tvingats till, eller utsatts för, sexuella handlingar mot din vilja?</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Har du skadat dig själv på något sätt? Har du skadat andra?</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Är du orolig för någon annan i familjen?</a:t>
            </a:r>
            <a:endParaRPr lang="sv-SE" sz="2200" dirty="0">
              <a:latin typeface="Arial" panose="020B0604020202020204" pitchFamily="34" charset="0"/>
              <a:ea typeface="Calibri" panose="020F0502020204030204" pitchFamily="34" charset="0"/>
              <a:cs typeface="Arial" panose="020B0604020202020204" pitchFamily="34" charset="0"/>
            </a:endParaRPr>
          </a:p>
          <a:p>
            <a:pPr>
              <a:spcBef>
                <a:spcPts val="600"/>
              </a:spcBef>
            </a:pPr>
            <a:endParaRPr lang="sv-SE" sz="2200" dirty="0"/>
          </a:p>
        </p:txBody>
      </p:sp>
      <p:pic>
        <p:nvPicPr>
          <p:cNvPr id="7" name="Bildobjekt 6">
            <a:extLst>
              <a:ext uri="{FF2B5EF4-FFF2-40B4-BE49-F238E27FC236}">
                <a16:creationId xmlns:a16="http://schemas.microsoft.com/office/drawing/2014/main" id="{804E4242-A0BB-44A2-8A4A-1F8E05A2F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7121" y="6043373"/>
            <a:ext cx="1642701" cy="502206"/>
          </a:xfrm>
          <a:prstGeom prst="rect">
            <a:avLst/>
          </a:prstGeom>
        </p:spPr>
      </p:pic>
    </p:spTree>
    <p:extLst>
      <p:ext uri="{BB962C8B-B14F-4D97-AF65-F5344CB8AC3E}">
        <p14:creationId xmlns:p14="http://schemas.microsoft.com/office/powerpoint/2010/main" val="8326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A0D922B-F5CC-4C65-BB19-F08F3C138200}"/>
              </a:ext>
            </a:extLst>
          </p:cNvPr>
          <p:cNvSpPr>
            <a:spLocks noGrp="1"/>
          </p:cNvSpPr>
          <p:nvPr>
            <p:ph type="title"/>
          </p:nvPr>
        </p:nvSpPr>
        <p:spPr>
          <a:xfrm>
            <a:off x="624679" y="159713"/>
            <a:ext cx="9543051" cy="856595"/>
          </a:xfrm>
        </p:spPr>
        <p:txBody>
          <a:bodyPr>
            <a:normAutofit fontScale="90000"/>
          </a:bodyPr>
          <a:lstStyle/>
          <a:p>
            <a:r>
              <a:rPr lang="sv-SE" sz="3600" dirty="0"/>
              <a:t>FICKKORT – Våldsutsatthet barn och unga</a:t>
            </a:r>
          </a:p>
        </p:txBody>
      </p:sp>
      <p:pic>
        <p:nvPicPr>
          <p:cNvPr id="6" name="Bildobjekt 5">
            <a:extLst>
              <a:ext uri="{FF2B5EF4-FFF2-40B4-BE49-F238E27FC236}">
                <a16:creationId xmlns:a16="http://schemas.microsoft.com/office/drawing/2014/main" id="{C37CB2E8-96AE-4753-9767-B0B6BF3C596C}"/>
              </a:ext>
            </a:extLst>
          </p:cNvPr>
          <p:cNvPicPr>
            <a:picLocks noChangeAspect="1"/>
          </p:cNvPicPr>
          <p:nvPr/>
        </p:nvPicPr>
        <p:blipFill rotWithShape="1">
          <a:blip r:embed="rId2"/>
          <a:srcRect l="45978" t="30145" r="31766" b="16232"/>
          <a:stretch/>
        </p:blipFill>
        <p:spPr>
          <a:xfrm>
            <a:off x="475994" y="1016308"/>
            <a:ext cx="4042197" cy="5478436"/>
          </a:xfrm>
          <a:prstGeom prst="rect">
            <a:avLst/>
          </a:prstGeom>
        </p:spPr>
      </p:pic>
      <p:pic>
        <p:nvPicPr>
          <p:cNvPr id="8" name="Bildobjekt 7">
            <a:extLst>
              <a:ext uri="{FF2B5EF4-FFF2-40B4-BE49-F238E27FC236}">
                <a16:creationId xmlns:a16="http://schemas.microsoft.com/office/drawing/2014/main" id="{552F1E06-AE5B-47FE-A692-441560AD2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121" y="6043373"/>
            <a:ext cx="1642701" cy="502206"/>
          </a:xfrm>
          <a:prstGeom prst="rect">
            <a:avLst/>
          </a:prstGeom>
        </p:spPr>
      </p:pic>
      <p:pic>
        <p:nvPicPr>
          <p:cNvPr id="3" name="Bildobjekt 2" descr="En bild som visar text, skärmbild, programvara, Teckensnitt&#10;&#10;AI-genererat innehåll kan vara felaktigt.">
            <a:extLst>
              <a:ext uri="{FF2B5EF4-FFF2-40B4-BE49-F238E27FC236}">
                <a16:creationId xmlns:a16="http://schemas.microsoft.com/office/drawing/2014/main" id="{529D5FAD-7429-431A-DE7C-DC203E6493C9}"/>
              </a:ext>
            </a:extLst>
          </p:cNvPr>
          <p:cNvPicPr>
            <a:picLocks noChangeAspect="1"/>
          </p:cNvPicPr>
          <p:nvPr/>
        </p:nvPicPr>
        <p:blipFill>
          <a:blip r:embed="rId4"/>
          <a:srcRect l="37059" t="23256" r="37059" b="11879"/>
          <a:stretch>
            <a:fillRect/>
          </a:stretch>
        </p:blipFill>
        <p:spPr>
          <a:xfrm>
            <a:off x="5004393" y="1016308"/>
            <a:ext cx="3881530" cy="5471807"/>
          </a:xfrm>
          <a:prstGeom prst="rect">
            <a:avLst/>
          </a:prstGeom>
        </p:spPr>
      </p:pic>
      <p:sp>
        <p:nvSpPr>
          <p:cNvPr id="10" name="textruta 9">
            <a:extLst>
              <a:ext uri="{FF2B5EF4-FFF2-40B4-BE49-F238E27FC236}">
                <a16:creationId xmlns:a16="http://schemas.microsoft.com/office/drawing/2014/main" id="{D9C9F32D-800A-7BE8-0060-28CDD2BD76F1}"/>
              </a:ext>
            </a:extLst>
          </p:cNvPr>
          <p:cNvSpPr txBox="1"/>
          <p:nvPr/>
        </p:nvSpPr>
        <p:spPr>
          <a:xfrm>
            <a:off x="9494873" y="1859339"/>
            <a:ext cx="195904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Open Sans"/>
                <a:ea typeface="+mn-ea"/>
                <a:cs typeface="+mn-cs"/>
                <a:hlinkClick r:id="rId5"/>
              </a:rPr>
              <a:t>Fickkort-fraga-om-valdsutsatthet-barn-och-ungdomar-mars-2026.pdf</a:t>
            </a:r>
            <a:r>
              <a:rPr kumimoji="0" lang="sv-SE" sz="1800" b="0" i="0" u="none" strike="noStrike" kern="1200" cap="none" spc="0" normalizeH="0" baseline="0" noProof="0" dirty="0">
                <a:ln>
                  <a:noFill/>
                </a:ln>
                <a:solidFill>
                  <a:srgbClr val="000000"/>
                </a:solidFill>
                <a:effectLst/>
                <a:uLnTx/>
                <a:uFillTx/>
                <a:latin typeface="Open Sans"/>
                <a:ea typeface="+mn-ea"/>
                <a:cs typeface="+mn-cs"/>
              </a:rPr>
              <a:t> </a:t>
            </a:r>
          </a:p>
        </p:txBody>
      </p:sp>
    </p:spTree>
    <p:extLst>
      <p:ext uri="{BB962C8B-B14F-4D97-AF65-F5344CB8AC3E}">
        <p14:creationId xmlns:p14="http://schemas.microsoft.com/office/powerpoint/2010/main" val="358717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A10683-1548-4CCC-A8A9-4CDDCCF68762}"/>
              </a:ext>
            </a:extLst>
          </p:cNvPr>
          <p:cNvSpPr>
            <a:spLocks noGrp="1"/>
          </p:cNvSpPr>
          <p:nvPr>
            <p:ph type="title"/>
          </p:nvPr>
        </p:nvSpPr>
        <p:spPr>
          <a:xfrm>
            <a:off x="6261652" y="864105"/>
            <a:ext cx="5059411" cy="3535156"/>
          </a:xfrm>
        </p:spPr>
        <p:txBody>
          <a:bodyPr/>
          <a:lstStyle/>
          <a:p>
            <a:r>
              <a:rPr lang="sv-SE" dirty="0"/>
              <a:t>Anmälnings-plikten</a:t>
            </a:r>
          </a:p>
        </p:txBody>
      </p:sp>
    </p:spTree>
    <p:extLst>
      <p:ext uri="{BB962C8B-B14F-4D97-AF65-F5344CB8AC3E}">
        <p14:creationId xmlns:p14="http://schemas.microsoft.com/office/powerpoint/2010/main" val="809892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25AF0B-6513-4432-9FEA-9954335E4419}"/>
              </a:ext>
            </a:extLst>
          </p:cNvPr>
          <p:cNvSpPr/>
          <p:nvPr/>
        </p:nvSpPr>
        <p:spPr>
          <a:xfrm>
            <a:off x="2073486" y="5380672"/>
            <a:ext cx="804502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Gill Sans MT"/>
                <a:ea typeface="+mn-ea"/>
                <a:cs typeface="+mn-cs"/>
                <a:hlinkClick r:id="rId2"/>
              </a:rPr>
              <a:t>https://www.regionkronoberg.se/vardgivare/arbetsomraden-processer/manskliga-rattigheter-och-barnets-rattigheter/barnets-rattigheter/filmer-om-barnets-rattigheter-inom-halso--och-sjukvarden/</a:t>
            </a:r>
            <a:r>
              <a:rPr kumimoji="0" lang="sv-SE" sz="1400" b="0" i="0" u="none" strike="noStrike" kern="1200" cap="none" spc="0" normalizeH="0" baseline="0" noProof="0" dirty="0">
                <a:ln>
                  <a:noFill/>
                </a:ln>
                <a:solidFill>
                  <a:prstClr val="black"/>
                </a:solidFill>
                <a:effectLst/>
                <a:uLnTx/>
                <a:uFillTx/>
                <a:latin typeface="Gill Sans MT"/>
                <a:ea typeface="+mn-ea"/>
                <a:cs typeface="+mn-cs"/>
              </a:rPr>
              <a:t> </a:t>
            </a:r>
          </a:p>
        </p:txBody>
      </p:sp>
      <p:pic>
        <p:nvPicPr>
          <p:cNvPr id="3" name="Platshållare för innehåll 7">
            <a:hlinkClick r:id="rId3"/>
            <a:extLst>
              <a:ext uri="{FF2B5EF4-FFF2-40B4-BE49-F238E27FC236}">
                <a16:creationId xmlns:a16="http://schemas.microsoft.com/office/drawing/2014/main" id="{043EF4B0-1FB0-49AD-ABDB-8F9574D643CC}"/>
              </a:ext>
            </a:extLst>
          </p:cNvPr>
          <p:cNvPicPr>
            <a:picLocks noChangeAspect="1"/>
          </p:cNvPicPr>
          <p:nvPr/>
        </p:nvPicPr>
        <p:blipFill rotWithShape="1">
          <a:blip r:embed="rId4"/>
          <a:srcRect l="5080" t="25313" r="39882" b="18990"/>
          <a:stretch/>
        </p:blipFill>
        <p:spPr>
          <a:xfrm>
            <a:off x="2073486" y="633411"/>
            <a:ext cx="8045028" cy="4579477"/>
          </a:xfrm>
          <a:prstGeom prst="rect">
            <a:avLst/>
          </a:prstGeom>
        </p:spPr>
      </p:pic>
    </p:spTree>
    <p:extLst>
      <p:ext uri="{BB962C8B-B14F-4D97-AF65-F5344CB8AC3E}">
        <p14:creationId xmlns:p14="http://schemas.microsoft.com/office/powerpoint/2010/main" val="2055169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3">
            <a:extLst>
              <a:ext uri="{FF2B5EF4-FFF2-40B4-BE49-F238E27FC236}">
                <a16:creationId xmlns:a16="http://schemas.microsoft.com/office/drawing/2014/main" id="{688D4649-8765-4185-AD84-9AD850F0D78F}"/>
              </a:ext>
            </a:extLst>
          </p:cNvPr>
          <p:cNvSpPr>
            <a:spLocks noGrp="1"/>
          </p:cNvSpPr>
          <p:nvPr>
            <p:ph type="title"/>
          </p:nvPr>
        </p:nvSpPr>
        <p:spPr>
          <a:xfrm>
            <a:off x="633529" y="42984"/>
            <a:ext cx="6333801" cy="1325563"/>
          </a:xfrm>
        </p:spPr>
        <p:txBody>
          <a:bodyPr>
            <a:normAutofit fontScale="90000"/>
          </a:bodyPr>
          <a:lstStyle/>
          <a:p>
            <a:r>
              <a:rPr lang="sv-SE" dirty="0"/>
              <a:t>Socialtjänstlagen (kap 19 § 1) </a:t>
            </a:r>
          </a:p>
        </p:txBody>
      </p:sp>
      <p:sp>
        <p:nvSpPr>
          <p:cNvPr id="5" name="Platshållare för text 2">
            <a:extLst>
              <a:ext uri="{FF2B5EF4-FFF2-40B4-BE49-F238E27FC236}">
                <a16:creationId xmlns:a16="http://schemas.microsoft.com/office/drawing/2014/main" id="{E9F77D02-15A4-4753-88FF-9D1EB2906F31}"/>
              </a:ext>
            </a:extLst>
          </p:cNvPr>
          <p:cNvSpPr>
            <a:spLocks noGrp="1"/>
          </p:cNvSpPr>
          <p:nvPr>
            <p:ph type="body" sz="quarter" idx="20"/>
          </p:nvPr>
        </p:nvSpPr>
        <p:spPr>
          <a:xfrm>
            <a:off x="633529" y="1152939"/>
            <a:ext cx="5462471" cy="5506278"/>
          </a:xfrm>
        </p:spPr>
        <p:txBody>
          <a:bodyPr>
            <a:normAutofit fontScale="70000" lnSpcReduction="20000"/>
          </a:bodyPr>
          <a:lstStyle/>
          <a:p>
            <a:pPr>
              <a:spcBef>
                <a:spcPts val="1200"/>
              </a:spcBef>
              <a:defRPr/>
            </a:pPr>
            <a:r>
              <a:rPr lang="sv-SE" sz="2400" dirty="0"/>
              <a:t>Anmälningsplikten gäller för barn under 18 år </a:t>
            </a:r>
          </a:p>
          <a:p>
            <a:pPr>
              <a:spcBef>
                <a:spcPts val="1200"/>
              </a:spcBef>
              <a:defRPr/>
            </a:pPr>
            <a:r>
              <a:rPr lang="sv-SE" sz="2400" dirty="0"/>
              <a:t>Den som i sitt yrke kommer i kontakt med barn under 18 år som man misstänker har utsatts för fysiskt, psykiskt eller sexuellt våld, vanvård eller försumlig behandling, hedersrelaterat våld eller annat utnyttjande ska </a:t>
            </a:r>
            <a:r>
              <a:rPr lang="sv-SE" sz="2400" b="1" dirty="0"/>
              <a:t>genast anmäla</a:t>
            </a:r>
            <a:r>
              <a:rPr lang="sv-SE" sz="2400" dirty="0"/>
              <a:t> detta till socialnämnden</a:t>
            </a:r>
          </a:p>
          <a:p>
            <a:pPr>
              <a:spcBef>
                <a:spcPts val="1200"/>
              </a:spcBef>
              <a:defRPr/>
            </a:pPr>
            <a:r>
              <a:rPr lang="sv-SE" sz="2400" dirty="0"/>
              <a:t>Den obligatoriska anmälningsplikten gäller redan vid misstanke om att barnet far illa och oavsett om man arbetar i regionen, inom privat verksamhet eller inom vård och omsorg i övrigt, t.ex. i kommunen. </a:t>
            </a:r>
          </a:p>
          <a:p>
            <a:pPr>
              <a:spcBef>
                <a:spcPts val="1200"/>
              </a:spcBef>
              <a:defRPr/>
            </a:pPr>
            <a:r>
              <a:rPr lang="sv-SE" sz="2400" dirty="0"/>
              <a:t>Den kan inte delegeras eller remitteras bort.</a:t>
            </a:r>
          </a:p>
          <a:p>
            <a:endParaRPr lang="sv-SE" dirty="0"/>
          </a:p>
        </p:txBody>
      </p:sp>
      <p:pic>
        <p:nvPicPr>
          <p:cNvPr id="6" name="Platshållare för bild 5">
            <a:extLst>
              <a:ext uri="{FF2B5EF4-FFF2-40B4-BE49-F238E27FC236}">
                <a16:creationId xmlns:a16="http://schemas.microsoft.com/office/drawing/2014/main" id="{F1FD27BD-7B07-41C0-9365-5A239EFC9EA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6244303" y="1368547"/>
            <a:ext cx="4537997" cy="4537997"/>
          </a:xfrm>
        </p:spPr>
      </p:pic>
    </p:spTree>
    <p:extLst>
      <p:ext uri="{BB962C8B-B14F-4D97-AF65-F5344CB8AC3E}">
        <p14:creationId xmlns:p14="http://schemas.microsoft.com/office/powerpoint/2010/main" val="406336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AF578AB1-CB58-41CF-A30B-ABE913CB4518}"/>
              </a:ext>
            </a:extLst>
          </p:cNvPr>
          <p:cNvGraphicFramePr>
            <a:graphicFrameLocks noGrp="1"/>
          </p:cNvGraphicFramePr>
          <p:nvPr/>
        </p:nvGraphicFramePr>
        <p:xfrm>
          <a:off x="211433" y="748861"/>
          <a:ext cx="11769134" cy="4966609"/>
        </p:xfrm>
        <a:graphic>
          <a:graphicData uri="http://schemas.openxmlformats.org/drawingml/2006/table">
            <a:tbl>
              <a:tblPr firstRow="1" bandRow="1">
                <a:tableStyleId>{5C22544A-7EE6-4342-B048-85BDC9FD1C3A}</a:tableStyleId>
              </a:tblPr>
              <a:tblGrid>
                <a:gridCol w="2907912">
                  <a:extLst>
                    <a:ext uri="{9D8B030D-6E8A-4147-A177-3AD203B41FA5}">
                      <a16:colId xmlns:a16="http://schemas.microsoft.com/office/drawing/2014/main" val="1312222098"/>
                    </a:ext>
                  </a:extLst>
                </a:gridCol>
                <a:gridCol w="8861222">
                  <a:extLst>
                    <a:ext uri="{9D8B030D-6E8A-4147-A177-3AD203B41FA5}">
                      <a16:colId xmlns:a16="http://schemas.microsoft.com/office/drawing/2014/main" val="1723813172"/>
                    </a:ext>
                  </a:extLst>
                </a:gridCol>
              </a:tblGrid>
              <a:tr h="333861">
                <a:tc>
                  <a:txBody>
                    <a:bodyPr/>
                    <a:lstStyle/>
                    <a:p>
                      <a:r>
                        <a:rPr lang="sv-SE" dirty="0"/>
                        <a:t>Målgrupp</a:t>
                      </a:r>
                    </a:p>
                  </a:txBody>
                  <a:tcPr/>
                </a:tc>
                <a:tc>
                  <a:txBody>
                    <a:bodyPr/>
                    <a:lstStyle/>
                    <a:p>
                      <a:r>
                        <a:rPr lang="sv-SE" dirty="0"/>
                        <a:t>Lagstiftning och nationella riktlinjer</a:t>
                      </a:r>
                    </a:p>
                  </a:txBody>
                  <a:tcPr/>
                </a:tc>
                <a:extLst>
                  <a:ext uri="{0D108BD9-81ED-4DB2-BD59-A6C34878D82A}">
                    <a16:rowId xmlns:a16="http://schemas.microsoft.com/office/drawing/2014/main" val="2400877455"/>
                  </a:ext>
                </a:extLst>
              </a:tr>
              <a:tr h="1335444">
                <a:tc>
                  <a:txBody>
                    <a:bodyPr/>
                    <a:lstStyle/>
                    <a:p>
                      <a:r>
                        <a:rPr lang="sv-SE" b="1" dirty="0"/>
                        <a:t>Barnets rättigheter</a:t>
                      </a:r>
                    </a:p>
                  </a:txBody>
                  <a:tcPr/>
                </a:tc>
                <a:tc>
                  <a:txBody>
                    <a:bodyPr/>
                    <a:lstStyle/>
                    <a:p>
                      <a:r>
                        <a:rPr lang="sv-SE" sz="1800" b="1" dirty="0"/>
                        <a:t>Lagen om Förenta nationernas konvention om barnets rättigheter, </a:t>
                      </a:r>
                      <a:br>
                        <a:rPr lang="sv-SE" sz="1800" b="1" dirty="0"/>
                      </a:br>
                      <a:r>
                        <a:rPr lang="sv-SE" sz="1800" b="1" dirty="0"/>
                        <a:t>Hälso- och sjukvårdslagen kap 5 § 6 samt Patientlagen kap. 10 och 11</a:t>
                      </a:r>
                    </a:p>
                    <a:p>
                      <a:r>
                        <a:rPr lang="sv-SE" sz="1800" dirty="0"/>
                        <a:t>Barnkonventionen är lag sedan 1/1 2020. Det åligger hälso- och sjukvården att prioritera, skydda och säkerställa barnets rättigheter i alla delar av verksamheten.</a:t>
                      </a:r>
                    </a:p>
                  </a:txBody>
                  <a:tcPr/>
                </a:tc>
                <a:extLst>
                  <a:ext uri="{0D108BD9-81ED-4DB2-BD59-A6C34878D82A}">
                    <a16:rowId xmlns:a16="http://schemas.microsoft.com/office/drawing/2014/main" val="3051097976"/>
                  </a:ext>
                </a:extLst>
              </a:tr>
              <a:tr h="1335444">
                <a:tc rowSpan="2">
                  <a:txBody>
                    <a:bodyPr/>
                    <a:lstStyle/>
                    <a:p>
                      <a:r>
                        <a:rPr lang="sv-SE" b="1" dirty="0"/>
                        <a:t>Barn som far illa</a:t>
                      </a:r>
                    </a:p>
                  </a:txBody>
                  <a:tcPr/>
                </a:tc>
                <a:tc>
                  <a:txBody>
                    <a:bodyPr/>
                    <a:lstStyle/>
                    <a:p>
                      <a:r>
                        <a:rPr lang="sv-SE" sz="1800" b="1" dirty="0"/>
                        <a:t>Socialtjänstlagen 19 kap. 1 § och Patientsäkerhetslagen 6 § 5</a:t>
                      </a:r>
                    </a:p>
                    <a:p>
                      <a:r>
                        <a:rPr lang="sv-SE" sz="1800" dirty="0"/>
                        <a:t>Var och en inom hälso- och sjukvården är skyldiga att genast anmäla till socialnämnden om de i sin verksamhet får kännedom om eller misstänker att ett barn far illa.</a:t>
                      </a:r>
                    </a:p>
                  </a:txBody>
                  <a:tcPr/>
                </a:tc>
                <a:extLst>
                  <a:ext uri="{0D108BD9-81ED-4DB2-BD59-A6C34878D82A}">
                    <a16:rowId xmlns:a16="http://schemas.microsoft.com/office/drawing/2014/main" val="1946959474"/>
                  </a:ext>
                </a:extLst>
              </a:tr>
              <a:tr h="1802365">
                <a:tc vMerge="1">
                  <a:txBody>
                    <a:bodyPr/>
                    <a:lstStyle/>
                    <a:p>
                      <a:endParaRPr lang="sv-SE" dirty="0"/>
                    </a:p>
                  </a:txBody>
                  <a:tcPr/>
                </a:tc>
                <a:tc>
                  <a:txBody>
                    <a:bodyPr/>
                    <a:lstStyle/>
                    <a:p>
                      <a:r>
                        <a:rPr lang="sv-SE" sz="1800" b="1" dirty="0"/>
                        <a:t>Barnafridsbrott 4 kap. 3 § brottsbalken (BrB)</a:t>
                      </a:r>
                    </a:p>
                    <a:p>
                      <a:r>
                        <a:rPr lang="sv-SE" sz="1800" dirty="0"/>
                        <a:t>Det är straffbart att låta barn bevittna exempelvis våld, hot eller sexuella övergrepp mellan närstående, eftersom det enligt forskning innebär ökad risk att drabbas av både psykisk och fysisk ohälsa. Hälso- och sjukvård och tandvård har anmälningsplikt vid våld i nära relationer där det finns närstående barn.</a:t>
                      </a:r>
                    </a:p>
                  </a:txBody>
                  <a:tcPr/>
                </a:tc>
                <a:extLst>
                  <a:ext uri="{0D108BD9-81ED-4DB2-BD59-A6C34878D82A}">
                    <a16:rowId xmlns:a16="http://schemas.microsoft.com/office/drawing/2014/main" val="3303349446"/>
                  </a:ext>
                </a:extLst>
              </a:tr>
            </a:tbl>
          </a:graphicData>
        </a:graphic>
      </p:graphicFrame>
    </p:spTree>
    <p:extLst>
      <p:ext uri="{BB962C8B-B14F-4D97-AF65-F5344CB8AC3E}">
        <p14:creationId xmlns:p14="http://schemas.microsoft.com/office/powerpoint/2010/main" val="3419375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688246B-9CB4-41C5-9D4C-6ADDD07FBE46}"/>
              </a:ext>
            </a:extLst>
          </p:cNvPr>
          <p:cNvSpPr>
            <a:spLocks noGrp="1"/>
          </p:cNvSpPr>
          <p:nvPr>
            <p:ph type="title"/>
          </p:nvPr>
        </p:nvSpPr>
        <p:spPr>
          <a:xfrm>
            <a:off x="345294" y="154072"/>
            <a:ext cx="7695462" cy="1325563"/>
          </a:xfrm>
        </p:spPr>
        <p:txBody>
          <a:bodyPr>
            <a:normAutofit fontScale="90000"/>
          </a:bodyPr>
          <a:lstStyle/>
          <a:p>
            <a:r>
              <a:rPr lang="sv-SE" dirty="0"/>
              <a:t>Offentlighets- och sekretesslagen</a:t>
            </a:r>
          </a:p>
        </p:txBody>
      </p:sp>
      <p:sp>
        <p:nvSpPr>
          <p:cNvPr id="3" name="Platshållare för text 2">
            <a:extLst>
              <a:ext uri="{FF2B5EF4-FFF2-40B4-BE49-F238E27FC236}">
                <a16:creationId xmlns:a16="http://schemas.microsoft.com/office/drawing/2014/main" id="{2BA6166F-16E9-4462-A11B-4490F2FBFFA9}"/>
              </a:ext>
            </a:extLst>
          </p:cNvPr>
          <p:cNvSpPr>
            <a:spLocks noGrp="1"/>
          </p:cNvSpPr>
          <p:nvPr>
            <p:ph type="body" sz="quarter" idx="20"/>
          </p:nvPr>
        </p:nvSpPr>
        <p:spPr>
          <a:xfrm>
            <a:off x="563563" y="1391478"/>
            <a:ext cx="5462471" cy="4937903"/>
          </a:xfrm>
        </p:spPr>
        <p:txBody>
          <a:bodyPr>
            <a:normAutofit fontScale="77500" lnSpcReduction="20000"/>
          </a:bodyPr>
          <a:lstStyle/>
          <a:p>
            <a:pPr marL="0" indent="0">
              <a:lnSpc>
                <a:spcPct val="110000"/>
              </a:lnSpc>
              <a:spcBef>
                <a:spcPts val="600"/>
              </a:spcBef>
              <a:spcAft>
                <a:spcPts val="600"/>
              </a:spcAft>
              <a:buClrTx/>
              <a:buNone/>
            </a:pPr>
            <a:r>
              <a:rPr lang="sv-SE" altLang="sv-SE" sz="2400" dirty="0"/>
              <a:t>Sekretessen hindrar inte att en uppgift om en enskild eller närstående till denne lämnas från hälso- och sjukvården till socialtjänsten: </a:t>
            </a:r>
          </a:p>
          <a:p>
            <a:pPr>
              <a:lnSpc>
                <a:spcPct val="110000"/>
              </a:lnSpc>
              <a:spcBef>
                <a:spcPts val="600"/>
              </a:spcBef>
              <a:spcAft>
                <a:spcPts val="600"/>
              </a:spcAft>
              <a:buClrTx/>
            </a:pPr>
            <a:r>
              <a:rPr lang="sv-SE" altLang="sv-SE" sz="2400" dirty="0"/>
              <a:t>om det behövs för att ge den enskilde under 18 år nödvändig vård, behandling eller annat stöd</a:t>
            </a:r>
          </a:p>
          <a:p>
            <a:pPr>
              <a:lnSpc>
                <a:spcPct val="110000"/>
              </a:lnSpc>
              <a:spcBef>
                <a:spcPts val="600"/>
              </a:spcBef>
              <a:spcAft>
                <a:spcPts val="600"/>
              </a:spcAft>
              <a:buClrTx/>
            </a:pPr>
            <a:r>
              <a:rPr lang="sv-SE" altLang="sv-SE" sz="2400" dirty="0"/>
              <a:t>fortgående missbrukar alkohol, narkotika eller flyktiga lösningsmedel, eller</a:t>
            </a:r>
          </a:p>
          <a:p>
            <a:pPr>
              <a:lnSpc>
                <a:spcPct val="110000"/>
              </a:lnSpc>
              <a:spcBef>
                <a:spcPts val="600"/>
              </a:spcBef>
              <a:spcAft>
                <a:spcPts val="600"/>
              </a:spcAft>
              <a:buClrTx/>
            </a:pPr>
            <a:r>
              <a:rPr lang="sv-SE" altLang="sv-SE" sz="2400" dirty="0"/>
              <a:t>vårdas med stöd av lagen om psykiatrisk tvångsvård eller lagen om rättspsykiatrisk vård.</a:t>
            </a:r>
          </a:p>
          <a:p>
            <a:pPr>
              <a:lnSpc>
                <a:spcPct val="110000"/>
              </a:lnSpc>
              <a:spcBef>
                <a:spcPts val="600"/>
              </a:spcBef>
              <a:spcAft>
                <a:spcPts val="600"/>
              </a:spcAft>
              <a:buClrTx/>
            </a:pPr>
            <a:r>
              <a:rPr lang="sv-SE" altLang="sv-SE" sz="2400" dirty="0"/>
              <a:t>Detsamma gäller uppgift om en gravid kvinna eller någon närstående till henne, om uppgiften behöver lämnas för en nödvändig insats till skydd för det väntade barnet.</a:t>
            </a:r>
          </a:p>
        </p:txBody>
      </p:sp>
      <p:pic>
        <p:nvPicPr>
          <p:cNvPr id="8" name="Platshållare för bild 7">
            <a:extLst>
              <a:ext uri="{FF2B5EF4-FFF2-40B4-BE49-F238E27FC236}">
                <a16:creationId xmlns:a16="http://schemas.microsoft.com/office/drawing/2014/main" id="{5CD28435-47EC-46F2-B5C5-A9F394B5F32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91" r="2791"/>
          <a:stretch>
            <a:fillRect/>
          </a:stretch>
        </p:blipFill>
        <p:spPr/>
      </p:pic>
    </p:spTree>
    <p:extLst>
      <p:ext uri="{BB962C8B-B14F-4D97-AF65-F5344CB8AC3E}">
        <p14:creationId xmlns:p14="http://schemas.microsoft.com/office/powerpoint/2010/main" val="55234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154072"/>
            <a:ext cx="5052898" cy="1325563"/>
          </a:xfrm>
        </p:spPr>
        <p:txBody>
          <a:bodyPr/>
          <a:lstStyle/>
          <a:p>
            <a:r>
              <a:rPr lang="sv-SE" sz="3600" dirty="0"/>
              <a:t>Anmälningsplikten</a:t>
            </a:r>
            <a:endParaRPr lang="sv-SE" dirty="0"/>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111097"/>
            <a:ext cx="7874367" cy="4015649"/>
          </a:xfrm>
        </p:spPr>
        <p:txBody>
          <a:bodyPr>
            <a:noAutofit/>
          </a:bodyPr>
          <a:lstStyle/>
          <a:p>
            <a:r>
              <a:rPr lang="sv-SE" altLang="sv-SE" sz="1800" dirty="0"/>
              <a:t>Räcker med misstanke</a:t>
            </a:r>
          </a:p>
          <a:p>
            <a:r>
              <a:rPr lang="sv-SE" altLang="sv-SE" sz="1800" dirty="0"/>
              <a:t>Ingen utredningsskyldighet</a:t>
            </a:r>
          </a:p>
          <a:p>
            <a:r>
              <a:rPr lang="sv-SE" altLang="sv-SE" sz="1800" dirty="0"/>
              <a:t>Personligt ansvar/skyldighet (på fritiden civilkurage)</a:t>
            </a:r>
          </a:p>
          <a:p>
            <a:r>
              <a:rPr lang="sv-SE" altLang="sv-SE" sz="1800" dirty="0"/>
              <a:t>Får rådgöra med kollegor</a:t>
            </a:r>
          </a:p>
          <a:p>
            <a:r>
              <a:rPr lang="sv-SE" altLang="sv-SE" sz="1800" dirty="0"/>
              <a:t>Kan rådgöra med socialtjänsten (barnet anonymt)</a:t>
            </a:r>
          </a:p>
          <a:p>
            <a:r>
              <a:rPr lang="sv-SE" altLang="sv-SE" sz="1800" dirty="0"/>
              <a:t>Chefen kan vara medanmälare</a:t>
            </a:r>
          </a:p>
          <a:p>
            <a:r>
              <a:rPr lang="sv-SE" altLang="sv-SE" sz="1800" dirty="0"/>
              <a:t>Föräldrar läser anmälan – ibland möte</a:t>
            </a:r>
          </a:p>
          <a:p>
            <a:r>
              <a:rPr lang="sv-SE" altLang="sv-SE" sz="1800" dirty="0"/>
              <a:t>Berätta för föräldrar? </a:t>
            </a:r>
            <a:br>
              <a:rPr lang="sv-SE" altLang="sv-SE" sz="1800" dirty="0"/>
            </a:br>
            <a:r>
              <a:rPr lang="sv-SE" altLang="sv-SE" sz="1800" dirty="0"/>
              <a:t>(Aldrig vid våld/sexuella övergrepp eller heder)</a:t>
            </a:r>
          </a:p>
          <a:p>
            <a:r>
              <a:rPr lang="sv-SE" altLang="sv-SE" sz="1800" dirty="0"/>
              <a:t>Upprepade anmälningar</a:t>
            </a:r>
          </a:p>
          <a:p>
            <a:r>
              <a:rPr lang="sv-SE" altLang="sv-SE" sz="1800" dirty="0"/>
              <a:t>Återkoppling från socialnämnden</a:t>
            </a:r>
            <a:endParaRPr lang="sv-SE" sz="1800" dirty="0"/>
          </a:p>
          <a:p>
            <a:pPr lvl="2"/>
            <a:endParaRPr lang="sv-SE" sz="2800" dirty="0"/>
          </a:p>
        </p:txBody>
      </p:sp>
      <p:pic>
        <p:nvPicPr>
          <p:cNvPr id="3" name="Platshållare för bild 2">
            <a:extLst>
              <a:ext uri="{FF2B5EF4-FFF2-40B4-BE49-F238E27FC236}">
                <a16:creationId xmlns:a16="http://schemas.microsoft.com/office/drawing/2014/main" id="{EF2434A1-8A8D-40FE-90B7-4C0699DCA63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91" r="2791"/>
          <a:stretch>
            <a:fillRect/>
          </a:stretch>
        </p:blipFill>
        <p:spPr>
          <a:xfrm>
            <a:off x="6671686" y="1276571"/>
            <a:ext cx="4537997" cy="4807200"/>
          </a:xfrm>
        </p:spPr>
      </p:pic>
    </p:spTree>
    <p:extLst>
      <p:ext uri="{BB962C8B-B14F-4D97-AF65-F5344CB8AC3E}">
        <p14:creationId xmlns:p14="http://schemas.microsoft.com/office/powerpoint/2010/main" val="91494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22E5674-BB92-4853-A0FF-BE1A30488824}"/>
              </a:ext>
            </a:extLst>
          </p:cNvPr>
          <p:cNvSpPr>
            <a:spLocks noGrp="1"/>
          </p:cNvSpPr>
          <p:nvPr>
            <p:ph type="title"/>
          </p:nvPr>
        </p:nvSpPr>
        <p:spPr/>
        <p:txBody>
          <a:bodyPr/>
          <a:lstStyle/>
          <a:p>
            <a:r>
              <a:rPr lang="sv-SE" dirty="0"/>
              <a:t>1. Hämta blanketten</a:t>
            </a:r>
          </a:p>
        </p:txBody>
      </p:sp>
      <p:sp>
        <p:nvSpPr>
          <p:cNvPr id="3" name="Platshållare för text 2">
            <a:extLst>
              <a:ext uri="{FF2B5EF4-FFF2-40B4-BE49-F238E27FC236}">
                <a16:creationId xmlns:a16="http://schemas.microsoft.com/office/drawing/2014/main" id="{F403E197-F22D-477D-BEEC-078781590E0E}"/>
              </a:ext>
            </a:extLst>
          </p:cNvPr>
          <p:cNvSpPr>
            <a:spLocks noGrp="1"/>
          </p:cNvSpPr>
          <p:nvPr>
            <p:ph type="body" sz="quarter" idx="20"/>
          </p:nvPr>
        </p:nvSpPr>
        <p:spPr>
          <a:xfrm>
            <a:off x="633529" y="2025497"/>
            <a:ext cx="5462471" cy="4713233"/>
          </a:xfrm>
        </p:spPr>
        <p:txBody>
          <a:bodyPr>
            <a:normAutofit fontScale="77500" lnSpcReduction="20000"/>
          </a:bodyPr>
          <a:lstStyle/>
          <a:p>
            <a:r>
              <a:rPr lang="sv-SE" sz="2800" dirty="0"/>
              <a:t>När du har barnets personnummer öppnar du barnets journal i Cosmic och tar fram blanketten ”Anmälan barn som far illa”.</a:t>
            </a:r>
          </a:p>
          <a:p>
            <a:r>
              <a:rPr lang="sv-SE" sz="2800" dirty="0"/>
              <a:t>Om du inte har barnets personnummer öppnar du blanketten ”Anmälan barn som far illa” i Blankettarkivet som ligger på </a:t>
            </a:r>
            <a:r>
              <a:rPr lang="sv-SE" sz="2800" u="sng" dirty="0">
                <a:hlinkClick r:id="rId2"/>
              </a:rPr>
              <a:t>intranätet under Vård- och patientadministration</a:t>
            </a:r>
            <a:r>
              <a:rPr lang="sv-SE" sz="2800" dirty="0"/>
              <a:t>. </a:t>
            </a:r>
          </a:p>
          <a:p>
            <a:endParaRPr lang="sv-SE" sz="2800" dirty="0"/>
          </a:p>
        </p:txBody>
      </p:sp>
      <p:pic>
        <p:nvPicPr>
          <p:cNvPr id="6" name="Platshållare för bild 5">
            <a:extLst>
              <a:ext uri="{FF2B5EF4-FFF2-40B4-BE49-F238E27FC236}">
                <a16:creationId xmlns:a16="http://schemas.microsoft.com/office/drawing/2014/main" id="{9FDB6A30-01B7-4596-AA9E-915BB9B8EFA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4758" r="4758"/>
          <a:stretch>
            <a:fillRect/>
          </a:stretch>
        </p:blipFill>
        <p:spPr/>
      </p:pic>
    </p:spTree>
    <p:extLst>
      <p:ext uri="{BB962C8B-B14F-4D97-AF65-F5344CB8AC3E}">
        <p14:creationId xmlns:p14="http://schemas.microsoft.com/office/powerpoint/2010/main" val="8222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22E5674-BB92-4853-A0FF-BE1A30488824}"/>
              </a:ext>
            </a:extLst>
          </p:cNvPr>
          <p:cNvSpPr>
            <a:spLocks noGrp="1"/>
          </p:cNvSpPr>
          <p:nvPr>
            <p:ph type="title"/>
          </p:nvPr>
        </p:nvSpPr>
        <p:spPr/>
        <p:txBody>
          <a:bodyPr/>
          <a:lstStyle/>
          <a:p>
            <a:r>
              <a:rPr lang="sv-SE" dirty="0"/>
              <a:t>2. Fyll i blanketten</a:t>
            </a:r>
          </a:p>
        </p:txBody>
      </p:sp>
      <p:sp>
        <p:nvSpPr>
          <p:cNvPr id="3" name="Platshållare för text 2">
            <a:extLst>
              <a:ext uri="{FF2B5EF4-FFF2-40B4-BE49-F238E27FC236}">
                <a16:creationId xmlns:a16="http://schemas.microsoft.com/office/drawing/2014/main" id="{F403E197-F22D-477D-BEEC-078781590E0E}"/>
              </a:ext>
            </a:extLst>
          </p:cNvPr>
          <p:cNvSpPr>
            <a:spLocks noGrp="1"/>
          </p:cNvSpPr>
          <p:nvPr>
            <p:ph type="body" sz="quarter" idx="20"/>
          </p:nvPr>
        </p:nvSpPr>
        <p:spPr/>
        <p:txBody>
          <a:bodyPr>
            <a:normAutofit fontScale="70000" lnSpcReduction="20000"/>
          </a:bodyPr>
          <a:lstStyle/>
          <a:p>
            <a:pPr>
              <a:lnSpc>
                <a:spcPct val="120000"/>
              </a:lnSpc>
              <a:spcBef>
                <a:spcPts val="600"/>
              </a:spcBef>
              <a:spcAft>
                <a:spcPts val="1200"/>
              </a:spcAft>
            </a:pPr>
            <a:r>
              <a:rPr lang="sv-SE" sz="2400" dirty="0"/>
              <a:t>Om du har barnets personnummer sparar du blanketten i barnets journal.</a:t>
            </a:r>
          </a:p>
          <a:p>
            <a:pPr>
              <a:lnSpc>
                <a:spcPct val="120000"/>
              </a:lnSpc>
              <a:spcBef>
                <a:spcPts val="600"/>
              </a:spcBef>
              <a:spcAft>
                <a:spcPts val="1200"/>
              </a:spcAft>
            </a:pPr>
            <a:r>
              <a:rPr lang="sv-SE" sz="2400" dirty="0"/>
              <a:t>Om du inte har barnets personnummer skriver du ut en kopia och stoppar det i ett internkuvert. </a:t>
            </a:r>
          </a:p>
          <a:p>
            <a:pPr lvl="1">
              <a:lnSpc>
                <a:spcPct val="120000"/>
              </a:lnSpc>
              <a:spcBef>
                <a:spcPts val="600"/>
              </a:spcBef>
              <a:spcAft>
                <a:spcPts val="1200"/>
              </a:spcAft>
              <a:buFont typeface="Arial" panose="020B0604020202020204" pitchFamily="34" charset="0"/>
              <a:buChar char="-"/>
            </a:pPr>
            <a:r>
              <a:rPr lang="sv-SE" sz="2400" dirty="0"/>
              <a:t>Skriv ”Diariet” på framsidan</a:t>
            </a:r>
          </a:p>
          <a:p>
            <a:pPr lvl="1">
              <a:lnSpc>
                <a:spcPct val="120000"/>
              </a:lnSpc>
              <a:spcBef>
                <a:spcPts val="600"/>
              </a:spcBef>
              <a:spcAft>
                <a:spcPts val="1200"/>
              </a:spcAft>
              <a:buFont typeface="Arial" panose="020B0604020202020204" pitchFamily="34" charset="0"/>
              <a:buChar char="-"/>
            </a:pPr>
            <a:r>
              <a:rPr lang="sv-SE" sz="2400" dirty="0"/>
              <a:t>Lägg i kopian på orosanmälan och klistra igen kuvertet. </a:t>
            </a:r>
          </a:p>
          <a:p>
            <a:pPr lvl="1">
              <a:lnSpc>
                <a:spcPct val="120000"/>
              </a:lnSpc>
              <a:spcBef>
                <a:spcPts val="600"/>
              </a:spcBef>
              <a:spcAft>
                <a:spcPts val="1200"/>
              </a:spcAft>
              <a:buFont typeface="Arial" panose="020B0604020202020204" pitchFamily="34" charset="0"/>
              <a:buChar char="-"/>
            </a:pPr>
            <a:r>
              <a:rPr lang="sv-SE" sz="2400" dirty="0"/>
              <a:t>Lägg kuvertet i internposten.</a:t>
            </a:r>
          </a:p>
          <a:p>
            <a:pPr>
              <a:lnSpc>
                <a:spcPct val="120000"/>
              </a:lnSpc>
              <a:spcBef>
                <a:spcPts val="600"/>
              </a:spcBef>
              <a:spcAft>
                <a:spcPts val="1200"/>
              </a:spcAft>
            </a:pPr>
            <a:r>
              <a:rPr lang="sv-SE" sz="2400" dirty="0">
                <a:hlinkClick r:id="rId2"/>
              </a:rPr>
              <a:t>Lathund – Anmälan barn som far illa</a:t>
            </a:r>
            <a:endParaRPr lang="sv-SE" sz="2400" dirty="0"/>
          </a:p>
          <a:p>
            <a:pPr>
              <a:lnSpc>
                <a:spcPct val="120000"/>
              </a:lnSpc>
              <a:spcBef>
                <a:spcPts val="600"/>
              </a:spcBef>
              <a:spcAft>
                <a:spcPts val="1200"/>
              </a:spcAft>
            </a:pPr>
            <a:endParaRPr lang="sv-SE" sz="2400" dirty="0"/>
          </a:p>
        </p:txBody>
      </p:sp>
      <p:pic>
        <p:nvPicPr>
          <p:cNvPr id="6" name="Platshållare för bild 5">
            <a:extLst>
              <a:ext uri="{FF2B5EF4-FFF2-40B4-BE49-F238E27FC236}">
                <a16:creationId xmlns:a16="http://schemas.microsoft.com/office/drawing/2014/main" id="{B1D22B80-4E6A-4BBA-BF4C-20FC8B17B97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4586" r="14586"/>
          <a:stretch>
            <a:fillRect/>
          </a:stretch>
        </p:blipFill>
        <p:spPr>
          <a:xfrm rot="5400000">
            <a:off x="6244303" y="1233946"/>
            <a:ext cx="4537997" cy="4807200"/>
          </a:xfrm>
        </p:spPr>
      </p:pic>
    </p:spTree>
    <p:extLst>
      <p:ext uri="{BB962C8B-B14F-4D97-AF65-F5344CB8AC3E}">
        <p14:creationId xmlns:p14="http://schemas.microsoft.com/office/powerpoint/2010/main" val="94561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22E5674-BB92-4853-A0FF-BE1A30488824}"/>
              </a:ext>
            </a:extLst>
          </p:cNvPr>
          <p:cNvSpPr>
            <a:spLocks noGrp="1"/>
          </p:cNvSpPr>
          <p:nvPr>
            <p:ph type="title"/>
          </p:nvPr>
        </p:nvSpPr>
        <p:spPr>
          <a:xfrm>
            <a:off x="633528" y="517522"/>
            <a:ext cx="6065445" cy="1325563"/>
          </a:xfrm>
        </p:spPr>
        <p:txBody>
          <a:bodyPr>
            <a:normAutofit fontScale="90000"/>
          </a:bodyPr>
          <a:lstStyle/>
          <a:p>
            <a:r>
              <a:rPr lang="sv-SE" dirty="0"/>
              <a:t>3. Dokumentera i journalen</a:t>
            </a:r>
          </a:p>
        </p:txBody>
      </p:sp>
      <p:sp>
        <p:nvSpPr>
          <p:cNvPr id="3" name="Platshållare för text 2">
            <a:extLst>
              <a:ext uri="{FF2B5EF4-FFF2-40B4-BE49-F238E27FC236}">
                <a16:creationId xmlns:a16="http://schemas.microsoft.com/office/drawing/2014/main" id="{F403E197-F22D-477D-BEEC-078781590E0E}"/>
              </a:ext>
            </a:extLst>
          </p:cNvPr>
          <p:cNvSpPr>
            <a:spLocks noGrp="1"/>
          </p:cNvSpPr>
          <p:nvPr>
            <p:ph type="body" sz="quarter" idx="20"/>
          </p:nvPr>
        </p:nvSpPr>
        <p:spPr>
          <a:xfrm>
            <a:off x="633529" y="2025497"/>
            <a:ext cx="5610774" cy="4807200"/>
          </a:xfrm>
        </p:spPr>
        <p:txBody>
          <a:bodyPr>
            <a:normAutofit fontScale="70000" lnSpcReduction="20000"/>
          </a:bodyPr>
          <a:lstStyle/>
          <a:p>
            <a:pPr lvl="0">
              <a:spcBef>
                <a:spcPts val="1200"/>
              </a:spcBef>
              <a:spcAft>
                <a:spcPts val="1200"/>
              </a:spcAft>
            </a:pPr>
            <a:r>
              <a:rPr lang="sv-SE" sz="3200" dirty="0"/>
              <a:t>Som regel: skriv inte i löpande journalanteckning att en orosanmälan är gjord, för då syns det i journalen på 1177. </a:t>
            </a:r>
          </a:p>
          <a:p>
            <a:pPr lvl="0">
              <a:spcBef>
                <a:spcPts val="1200"/>
              </a:spcBef>
              <a:spcAft>
                <a:spcPts val="1200"/>
              </a:spcAft>
            </a:pPr>
            <a:r>
              <a:rPr lang="sv-SE" sz="3200" dirty="0"/>
              <a:t>Om det är nödvändigt att skydda barnet kan en anteckning göras i den skyddade anteckningsmallen ”Våldsutsatthet” som inte syns i journalen på 1177.</a:t>
            </a:r>
          </a:p>
          <a:p>
            <a:pPr>
              <a:spcBef>
                <a:spcPts val="1200"/>
              </a:spcBef>
              <a:spcAft>
                <a:spcPts val="1200"/>
              </a:spcAft>
            </a:pPr>
            <a:endParaRPr lang="sv-SE" sz="3600" dirty="0"/>
          </a:p>
        </p:txBody>
      </p:sp>
      <p:pic>
        <p:nvPicPr>
          <p:cNvPr id="8" name="Platshållare för bild 7">
            <a:extLst>
              <a:ext uri="{FF2B5EF4-FFF2-40B4-BE49-F238E27FC236}">
                <a16:creationId xmlns:a16="http://schemas.microsoft.com/office/drawing/2014/main" id="{A1668DE2-C067-4EE5-8E50-EA1313769E79}"/>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192" b="4192"/>
          <a:stretch>
            <a:fillRect/>
          </a:stretch>
        </p:blipFill>
        <p:spPr>
          <a:xfrm>
            <a:off x="6244303" y="1289633"/>
            <a:ext cx="4537997" cy="4807200"/>
          </a:xfrm>
        </p:spPr>
      </p:pic>
    </p:spTree>
    <p:extLst>
      <p:ext uri="{BB962C8B-B14F-4D97-AF65-F5344CB8AC3E}">
        <p14:creationId xmlns:p14="http://schemas.microsoft.com/office/powerpoint/2010/main" val="12925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22E5674-BB92-4853-A0FF-BE1A30488824}"/>
              </a:ext>
            </a:extLst>
          </p:cNvPr>
          <p:cNvSpPr>
            <a:spLocks noGrp="1"/>
          </p:cNvSpPr>
          <p:nvPr>
            <p:ph type="title"/>
          </p:nvPr>
        </p:nvSpPr>
        <p:spPr/>
        <p:txBody>
          <a:bodyPr>
            <a:normAutofit fontScale="90000"/>
          </a:bodyPr>
          <a:lstStyle/>
          <a:p>
            <a:r>
              <a:rPr lang="sv-SE" dirty="0"/>
              <a:t>Sedan gör du följande:</a:t>
            </a:r>
          </a:p>
        </p:txBody>
      </p:sp>
      <p:sp>
        <p:nvSpPr>
          <p:cNvPr id="3" name="Platshållare för text 2">
            <a:extLst>
              <a:ext uri="{FF2B5EF4-FFF2-40B4-BE49-F238E27FC236}">
                <a16:creationId xmlns:a16="http://schemas.microsoft.com/office/drawing/2014/main" id="{F403E197-F22D-477D-BEEC-078781590E0E}"/>
              </a:ext>
            </a:extLst>
          </p:cNvPr>
          <p:cNvSpPr>
            <a:spLocks noGrp="1"/>
          </p:cNvSpPr>
          <p:nvPr>
            <p:ph type="body" sz="quarter" idx="20"/>
          </p:nvPr>
        </p:nvSpPr>
        <p:spPr>
          <a:xfrm>
            <a:off x="633529" y="1560443"/>
            <a:ext cx="5956114" cy="5003051"/>
          </a:xfrm>
        </p:spPr>
        <p:txBody>
          <a:bodyPr>
            <a:normAutofit/>
          </a:bodyPr>
          <a:lstStyle/>
          <a:p>
            <a:pPr marL="457200" lvl="0" indent="-457200">
              <a:buFont typeface="+mj-lt"/>
              <a:buAutoNum type="arabicPeriod" startAt="4"/>
            </a:pPr>
            <a:r>
              <a:rPr lang="sv-SE" sz="1600" dirty="0"/>
              <a:t>Skicka orosanmälan till socialnämnden i den kommun som barnet (alternativt patienten) är skriven i.</a:t>
            </a:r>
          </a:p>
          <a:p>
            <a:pPr marL="457200" lvl="0" indent="-457200">
              <a:buFont typeface="+mj-lt"/>
              <a:buAutoNum type="arabicPeriod" startAt="4"/>
            </a:pPr>
            <a:r>
              <a:rPr lang="sv-SE" sz="1600" dirty="0"/>
              <a:t>Du har ingen skyldighet att informera vårdnadshavare om att en orosanmälan är gjord men kan göra det om du bedömer att det inte medför men för barnet. </a:t>
            </a:r>
          </a:p>
          <a:p>
            <a:pPr marL="442913" lvl="0" indent="0">
              <a:buNone/>
            </a:pPr>
            <a:r>
              <a:rPr lang="sv-SE" sz="1600" dirty="0">
                <a:highlight>
                  <a:srgbClr val="FFFF00"/>
                </a:highlight>
              </a:rPr>
              <a:t>OBS! Du får</a:t>
            </a:r>
            <a:r>
              <a:rPr lang="sv-SE" sz="1600" b="1" dirty="0">
                <a:highlight>
                  <a:srgbClr val="FFFF00"/>
                </a:highlight>
              </a:rPr>
              <a:t> </a:t>
            </a:r>
            <a:r>
              <a:rPr lang="sv-SE" sz="1600" b="1" u="sng" dirty="0">
                <a:highlight>
                  <a:srgbClr val="FFFF00"/>
                </a:highlight>
              </a:rPr>
              <a:t>inte</a:t>
            </a:r>
            <a:r>
              <a:rPr lang="sv-SE" sz="1600" dirty="0">
                <a:highlight>
                  <a:srgbClr val="FFFF00"/>
                </a:highlight>
              </a:rPr>
              <a:t> informera föräldrar/vårdnadshavare om du misstänker våld, sexuella övergrepp eller hedersrelaterat våld och förtryck.</a:t>
            </a:r>
          </a:p>
          <a:p>
            <a:pPr marL="457200" lvl="0" indent="-457200">
              <a:buFont typeface="+mj-lt"/>
              <a:buAutoNum type="arabicPeriod" startAt="6"/>
            </a:pPr>
            <a:r>
              <a:rPr lang="sv-SE" sz="1600" dirty="0"/>
              <a:t>Överväg att kontakta polisen om det finns en hotbild som påverkar den utsattas, medföljarens eller personalens säkerhet.</a:t>
            </a:r>
          </a:p>
          <a:p>
            <a:endParaRPr lang="sv-SE" sz="2400" dirty="0"/>
          </a:p>
        </p:txBody>
      </p:sp>
      <p:pic>
        <p:nvPicPr>
          <p:cNvPr id="6" name="Platshållare för bild 5">
            <a:extLst>
              <a:ext uri="{FF2B5EF4-FFF2-40B4-BE49-F238E27FC236}">
                <a16:creationId xmlns:a16="http://schemas.microsoft.com/office/drawing/2014/main" id="{239987A1-10B7-40F8-BE1F-6682A38F7E5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6900286" y="1378486"/>
            <a:ext cx="4537997" cy="4537997"/>
          </a:xfrm>
        </p:spPr>
      </p:pic>
    </p:spTree>
    <p:extLst>
      <p:ext uri="{BB962C8B-B14F-4D97-AF65-F5344CB8AC3E}">
        <p14:creationId xmlns:p14="http://schemas.microsoft.com/office/powerpoint/2010/main" val="387176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ruta 2">
            <a:extLst>
              <a:ext uri="{FF2B5EF4-FFF2-40B4-BE49-F238E27FC236}">
                <a16:creationId xmlns:a16="http://schemas.microsoft.com/office/drawing/2014/main" id="{99E89219-9266-1713-620C-BDE97DD96C1A}"/>
              </a:ext>
            </a:extLst>
          </p:cNvPr>
          <p:cNvSpPr txBox="1">
            <a:spLocks noChangeArrowheads="1"/>
          </p:cNvSpPr>
          <p:nvPr/>
        </p:nvSpPr>
        <p:spPr bwMode="auto">
          <a:xfrm>
            <a:off x="137989" y="426885"/>
            <a:ext cx="3611051" cy="1361730"/>
          </a:xfrm>
          <a:prstGeom prst="rect">
            <a:avLst/>
          </a:prstGeom>
          <a:solidFill>
            <a:srgbClr val="FFE5F2"/>
          </a:solidFill>
          <a:ln w="28575">
            <a:solidFill>
              <a:sysClr val="windowText" lastClr="000000"/>
            </a:solidFill>
            <a:miter lim="800000"/>
            <a:headEnd/>
            <a:tailEnd/>
          </a:ln>
        </p:spPr>
        <p:txBody>
          <a:bodyPr rot="0" vert="horz" wrap="square" lIns="91440" tIns="45720" rIns="91440" bIns="4572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EXEMPELFRÅGA:</a:t>
            </a:r>
            <a:r>
              <a:rPr kumimoji="0" lang="sv-SE" sz="1100" b="1" i="0" u="none" strike="noStrike" kern="1200" cap="none" spc="0" normalizeH="0" baseline="0" noProof="0" dirty="0">
                <a:ln>
                  <a:noFill/>
                </a:ln>
                <a:solidFill>
                  <a:srgbClr val="FF3399"/>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Eftersom vi vet att det är vanligt att barn/ungdomar blir utsatta för våld frågar vi alla våra patienter om det.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Har någon gjort dig illa på något sätt? T.ex. tagit hårt i dig, nypt, slagit, sparkat, gett örfil, tagit strypgrepp på dig?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Har någon tagit på din kropp eller tvingat dig att göra något sexuellt som du inte har velat?</a:t>
            </a:r>
          </a:p>
        </p:txBody>
      </p:sp>
      <p:sp>
        <p:nvSpPr>
          <p:cNvPr id="49" name="textruta 48">
            <a:extLst>
              <a:ext uri="{FF2B5EF4-FFF2-40B4-BE49-F238E27FC236}">
                <a16:creationId xmlns:a16="http://schemas.microsoft.com/office/drawing/2014/main" id="{D2D8B190-75A6-6455-E09F-D75DA256A4AB}"/>
              </a:ext>
            </a:extLst>
          </p:cNvPr>
          <p:cNvSpPr txBox="1"/>
          <p:nvPr/>
        </p:nvSpPr>
        <p:spPr>
          <a:xfrm>
            <a:off x="3816945" y="428595"/>
            <a:ext cx="4956586" cy="40011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Samtal med patienten i enskilt rum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Utan medföljande. Observera att medföljande kan vara (förmedlare till) våldsutövare</a:t>
            </a:r>
            <a:endPar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0" name="textruta 49">
            <a:extLst>
              <a:ext uri="{FF2B5EF4-FFF2-40B4-BE49-F238E27FC236}">
                <a16:creationId xmlns:a16="http://schemas.microsoft.com/office/drawing/2014/main" id="{12BABA00-7B80-E8FF-1DF6-754267F97F45}"/>
              </a:ext>
            </a:extLst>
          </p:cNvPr>
          <p:cNvSpPr txBox="1"/>
          <p:nvPr/>
        </p:nvSpPr>
        <p:spPr>
          <a:xfrm>
            <a:off x="9053340" y="426885"/>
            <a:ext cx="3096000" cy="553998"/>
          </a:xfrm>
          <a:prstGeom prst="rect">
            <a:avLst/>
          </a:prstGeom>
          <a:no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Anteckna i den skyddade anteckningsmallen ”Våldsutsatthet” att frågor ställts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 oavsett vad patienten svarar</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3" name="Pil: höger 52">
            <a:extLst>
              <a:ext uri="{FF2B5EF4-FFF2-40B4-BE49-F238E27FC236}">
                <a16:creationId xmlns:a16="http://schemas.microsoft.com/office/drawing/2014/main" id="{173C9010-4022-7E4C-20F8-1171CA557CAA}"/>
              </a:ext>
            </a:extLst>
          </p:cNvPr>
          <p:cNvSpPr/>
          <p:nvPr/>
        </p:nvSpPr>
        <p:spPr>
          <a:xfrm>
            <a:off x="8841435" y="604886"/>
            <a:ext cx="144000" cy="14400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5" name="textruta 54">
            <a:extLst>
              <a:ext uri="{FF2B5EF4-FFF2-40B4-BE49-F238E27FC236}">
                <a16:creationId xmlns:a16="http://schemas.microsoft.com/office/drawing/2014/main" id="{1DAFDFBB-032A-D722-99A1-9466F9FC396A}"/>
              </a:ext>
            </a:extLst>
          </p:cNvPr>
          <p:cNvSpPr txBox="1"/>
          <p:nvPr/>
        </p:nvSpPr>
        <p:spPr>
          <a:xfrm>
            <a:off x="3200408" y="103519"/>
            <a:ext cx="6323162" cy="261610"/>
          </a:xfrm>
          <a:prstGeom prst="rect">
            <a:avLst/>
          </a:prstGeom>
          <a:solidFill>
            <a:srgbClr val="830628">
              <a:lumMod val="20000"/>
              <a:lumOff val="80000"/>
            </a:srgbClr>
          </a:solidFill>
          <a:ln w="28575" cap="flat" cmpd="sng" algn="ctr">
            <a:solidFill>
              <a:sysClr val="windowText" lastClr="000000"/>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0" cap="none" spc="0" normalizeH="0" baseline="0" noProof="0" dirty="0">
                <a:ln>
                  <a:noFill/>
                </a:ln>
                <a:solidFill>
                  <a:prstClr val="black"/>
                </a:solidFill>
                <a:effectLst/>
                <a:uLnTx/>
                <a:uFillTx/>
                <a:latin typeface="Arial" panose="020B0604020202020204"/>
                <a:ea typeface="+mn-ea"/>
                <a:cs typeface="+mn-cs"/>
              </a:rPr>
              <a:t>MISSTANKE ELLER VETSKAP OM ATT BARN FAR ILLA</a:t>
            </a:r>
          </a:p>
        </p:txBody>
      </p:sp>
      <p:sp>
        <p:nvSpPr>
          <p:cNvPr id="56" name="textruta 55">
            <a:extLst>
              <a:ext uri="{FF2B5EF4-FFF2-40B4-BE49-F238E27FC236}">
                <a16:creationId xmlns:a16="http://schemas.microsoft.com/office/drawing/2014/main" id="{274E637E-2474-E5D3-384A-23F8FADD63C8}"/>
              </a:ext>
            </a:extLst>
          </p:cNvPr>
          <p:cNvSpPr txBox="1"/>
          <p:nvPr/>
        </p:nvSpPr>
        <p:spPr>
          <a:xfrm>
            <a:off x="5082517" y="1279890"/>
            <a:ext cx="2196000" cy="252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Har vi barnets personnummer?</a:t>
            </a:r>
          </a:p>
        </p:txBody>
      </p:sp>
      <p:sp>
        <p:nvSpPr>
          <p:cNvPr id="57" name="Pil: nedåt 56">
            <a:extLst>
              <a:ext uri="{FF2B5EF4-FFF2-40B4-BE49-F238E27FC236}">
                <a16:creationId xmlns:a16="http://schemas.microsoft.com/office/drawing/2014/main" id="{751C22BA-1F59-4DD2-0686-58ACD1D051B1}"/>
              </a:ext>
            </a:extLst>
          </p:cNvPr>
          <p:cNvSpPr/>
          <p:nvPr/>
        </p:nvSpPr>
        <p:spPr>
          <a:xfrm>
            <a:off x="4325778" y="1610412"/>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8" name="Pil: nedåt 57">
            <a:extLst>
              <a:ext uri="{FF2B5EF4-FFF2-40B4-BE49-F238E27FC236}">
                <a16:creationId xmlns:a16="http://schemas.microsoft.com/office/drawing/2014/main" id="{BD01589E-D67D-3D4F-7725-B618B2AAC30C}"/>
              </a:ext>
            </a:extLst>
          </p:cNvPr>
          <p:cNvSpPr/>
          <p:nvPr/>
        </p:nvSpPr>
        <p:spPr>
          <a:xfrm>
            <a:off x="7855256" y="1614293"/>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9" name="textruta 58">
            <a:extLst>
              <a:ext uri="{FF2B5EF4-FFF2-40B4-BE49-F238E27FC236}">
                <a16:creationId xmlns:a16="http://schemas.microsoft.com/office/drawing/2014/main" id="{06B47147-C6E1-FFD0-4CE8-9275BF9B006A}"/>
              </a:ext>
            </a:extLst>
          </p:cNvPr>
          <p:cNvSpPr txBox="1"/>
          <p:nvPr/>
        </p:nvSpPr>
        <p:spPr>
          <a:xfrm>
            <a:off x="7729256" y="1267940"/>
            <a:ext cx="432000" cy="252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Nej</a:t>
            </a:r>
          </a:p>
        </p:txBody>
      </p:sp>
      <p:sp>
        <p:nvSpPr>
          <p:cNvPr id="60" name="Pil: nedåt 59">
            <a:extLst>
              <a:ext uri="{FF2B5EF4-FFF2-40B4-BE49-F238E27FC236}">
                <a16:creationId xmlns:a16="http://schemas.microsoft.com/office/drawing/2014/main" id="{B4B363C0-0CE7-FF17-E4EE-0F664AF92FAA}"/>
              </a:ext>
            </a:extLst>
          </p:cNvPr>
          <p:cNvSpPr/>
          <p:nvPr/>
        </p:nvSpPr>
        <p:spPr>
          <a:xfrm>
            <a:off x="8900269" y="2511075"/>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1" name="textruta 60">
            <a:extLst>
              <a:ext uri="{FF2B5EF4-FFF2-40B4-BE49-F238E27FC236}">
                <a16:creationId xmlns:a16="http://schemas.microsoft.com/office/drawing/2014/main" id="{F4735B81-DCCA-AF09-5870-A73518CDC5BC}"/>
              </a:ext>
            </a:extLst>
          </p:cNvPr>
          <p:cNvSpPr txBox="1"/>
          <p:nvPr/>
        </p:nvSpPr>
        <p:spPr>
          <a:xfrm>
            <a:off x="6357435" y="6226098"/>
            <a:ext cx="3486786" cy="400110"/>
          </a:xfrm>
          <a:prstGeom prst="rect">
            <a:avLst/>
          </a:prstGeom>
          <a:noFill/>
          <a:ln w="28575" cap="flat" cmpd="sng" algn="ctr">
            <a:solidFill>
              <a:srgbClr val="FFD300"/>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sng" strike="noStrike" kern="0" cap="none" spc="0" normalizeH="0" baseline="0" noProof="0" dirty="0">
                <a:ln>
                  <a:noFill/>
                </a:ln>
                <a:solidFill>
                  <a:prstClr val="black"/>
                </a:solidFill>
                <a:effectLst/>
                <a:uLnTx/>
                <a:uFillTx/>
                <a:latin typeface="Arial" panose="020B0604020202020204"/>
                <a:ea typeface="+mn-ea"/>
                <a:cs typeface="+mn-cs"/>
              </a:rPr>
              <a:t>Stöd / krishantering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behov hänvisa till </a:t>
            </a: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hlinkClick r:id="rId2"/>
              </a:rPr>
              <a:t>Centrum mot våld</a:t>
            </a:r>
            <a:endParaRPr kumimoji="0" lang="sv-SE" sz="9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2" name="textruta 61">
            <a:extLst>
              <a:ext uri="{FF2B5EF4-FFF2-40B4-BE49-F238E27FC236}">
                <a16:creationId xmlns:a16="http://schemas.microsoft.com/office/drawing/2014/main" id="{46B052E5-3224-4C75-6237-004E15D18186}"/>
              </a:ext>
            </a:extLst>
          </p:cNvPr>
          <p:cNvSpPr txBox="1"/>
          <p:nvPr/>
        </p:nvSpPr>
        <p:spPr>
          <a:xfrm>
            <a:off x="527432" y="2776886"/>
            <a:ext cx="5256000" cy="432000"/>
          </a:xfrm>
          <a:prstGeom prst="rect">
            <a:avLst/>
          </a:prstGeom>
          <a:noFill/>
          <a:ln w="28575">
            <a:solidFill>
              <a:srgbClr val="83B81A"/>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Fyll i blanketten ”Anmälan barn som far illa”</a:t>
            </a:r>
          </a:p>
        </p:txBody>
      </p:sp>
      <p:sp>
        <p:nvSpPr>
          <p:cNvPr id="63" name="Pil: nedåt 62">
            <a:extLst>
              <a:ext uri="{FF2B5EF4-FFF2-40B4-BE49-F238E27FC236}">
                <a16:creationId xmlns:a16="http://schemas.microsoft.com/office/drawing/2014/main" id="{14DB3C16-B488-539C-F372-0355CA399D33}"/>
              </a:ext>
            </a:extLst>
          </p:cNvPr>
          <p:cNvSpPr/>
          <p:nvPr/>
        </p:nvSpPr>
        <p:spPr>
          <a:xfrm>
            <a:off x="8900269" y="3297251"/>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4" name="Pil: nedåt 63">
            <a:extLst>
              <a:ext uri="{FF2B5EF4-FFF2-40B4-BE49-F238E27FC236}">
                <a16:creationId xmlns:a16="http://schemas.microsoft.com/office/drawing/2014/main" id="{B78FC4EE-185B-0038-79CA-3FBD031EC309}"/>
              </a:ext>
            </a:extLst>
          </p:cNvPr>
          <p:cNvSpPr/>
          <p:nvPr/>
        </p:nvSpPr>
        <p:spPr>
          <a:xfrm>
            <a:off x="3069889" y="2511231"/>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5" name="textruta 64">
            <a:extLst>
              <a:ext uri="{FF2B5EF4-FFF2-40B4-BE49-F238E27FC236}">
                <a16:creationId xmlns:a16="http://schemas.microsoft.com/office/drawing/2014/main" id="{90DF37BC-57FD-EE0E-69EE-F429F98239C8}"/>
              </a:ext>
            </a:extLst>
          </p:cNvPr>
          <p:cNvSpPr txBox="1"/>
          <p:nvPr/>
        </p:nvSpPr>
        <p:spPr>
          <a:xfrm>
            <a:off x="527432" y="4356164"/>
            <a:ext cx="5256000" cy="432000"/>
          </a:xfrm>
          <a:prstGeom prst="rect">
            <a:avLst/>
          </a:prstGeom>
          <a:noFill/>
          <a:ln w="28575" cap="flat" cmpd="sng" algn="ctr">
            <a:solidFill>
              <a:srgbClr val="83B81A"/>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Anteckna i den skyddade anteckningsmallen ”Våldsutsatthet”</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6" name="textruta 65">
            <a:extLst>
              <a:ext uri="{FF2B5EF4-FFF2-40B4-BE49-F238E27FC236}">
                <a16:creationId xmlns:a16="http://schemas.microsoft.com/office/drawing/2014/main" id="{87F623DE-FFB4-40B6-ADF3-4B5A7446F30F}"/>
              </a:ext>
            </a:extLst>
          </p:cNvPr>
          <p:cNvSpPr txBox="1"/>
          <p:nvPr/>
        </p:nvSpPr>
        <p:spPr>
          <a:xfrm>
            <a:off x="527432" y="5145804"/>
            <a:ext cx="5256000" cy="432000"/>
          </a:xfrm>
          <a:prstGeom prst="rect">
            <a:avLst/>
          </a:prstGeom>
          <a:noFill/>
          <a:ln w="28575" cap="flat" cmpd="sng" algn="ctr">
            <a:solidFill>
              <a:srgbClr val="83B81A"/>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Ska remiss skickas på patienten?</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7" name="Pil: nedåt 66">
            <a:extLst>
              <a:ext uri="{FF2B5EF4-FFF2-40B4-BE49-F238E27FC236}">
                <a16:creationId xmlns:a16="http://schemas.microsoft.com/office/drawing/2014/main" id="{81C2FC75-9534-D0F2-5309-520EC9E49263}"/>
              </a:ext>
            </a:extLst>
          </p:cNvPr>
          <p:cNvSpPr/>
          <p:nvPr/>
        </p:nvSpPr>
        <p:spPr>
          <a:xfrm>
            <a:off x="3069889" y="4867520"/>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8" name="textruta 67">
            <a:extLst>
              <a:ext uri="{FF2B5EF4-FFF2-40B4-BE49-F238E27FC236}">
                <a16:creationId xmlns:a16="http://schemas.microsoft.com/office/drawing/2014/main" id="{E8E4FC22-0E97-1574-C51C-C9356D91D710}"/>
              </a:ext>
            </a:extLst>
          </p:cNvPr>
          <p:cNvSpPr txBox="1"/>
          <p:nvPr/>
        </p:nvSpPr>
        <p:spPr>
          <a:xfrm>
            <a:off x="527432" y="5632671"/>
            <a:ext cx="5256000" cy="553998"/>
          </a:xfrm>
          <a:prstGeom prst="rect">
            <a:avLst/>
          </a:prstGeom>
          <a:solidFill>
            <a:sysClr val="window" lastClr="FFFFFF"/>
          </a:solid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Skriv inget om misstanke om att barn far illa i remissen.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Skicka ett meddelande i Messenger till mottagande verksamhet </a:t>
            </a:r>
            <a:b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om att anteckning finns i anteckningsmallen ”Våldsutsatthet”</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9" name="Pil: nedåt 68">
            <a:extLst>
              <a:ext uri="{FF2B5EF4-FFF2-40B4-BE49-F238E27FC236}">
                <a16:creationId xmlns:a16="http://schemas.microsoft.com/office/drawing/2014/main" id="{EDF94312-3CA7-B097-DB16-5767999190B8}"/>
              </a:ext>
            </a:extLst>
          </p:cNvPr>
          <p:cNvSpPr/>
          <p:nvPr/>
        </p:nvSpPr>
        <p:spPr>
          <a:xfrm>
            <a:off x="6115238" y="972990"/>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0" name="Pil: nedåt 69">
            <a:extLst>
              <a:ext uri="{FF2B5EF4-FFF2-40B4-BE49-F238E27FC236}">
                <a16:creationId xmlns:a16="http://schemas.microsoft.com/office/drawing/2014/main" id="{19787C4C-7C57-04BB-3042-217B1EF6699B}"/>
              </a:ext>
            </a:extLst>
          </p:cNvPr>
          <p:cNvSpPr/>
          <p:nvPr/>
        </p:nvSpPr>
        <p:spPr>
          <a:xfrm>
            <a:off x="8900269" y="4193220"/>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1" name="textruta 70">
            <a:extLst>
              <a:ext uri="{FF2B5EF4-FFF2-40B4-BE49-F238E27FC236}">
                <a16:creationId xmlns:a16="http://schemas.microsoft.com/office/drawing/2014/main" id="{97DE7317-5C2A-2241-CFF7-4B30EDC68DF8}"/>
              </a:ext>
            </a:extLst>
          </p:cNvPr>
          <p:cNvSpPr txBox="1"/>
          <p:nvPr/>
        </p:nvSpPr>
        <p:spPr>
          <a:xfrm>
            <a:off x="4199778" y="1278913"/>
            <a:ext cx="432000" cy="252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Ja</a:t>
            </a:r>
          </a:p>
        </p:txBody>
      </p:sp>
      <p:sp>
        <p:nvSpPr>
          <p:cNvPr id="72" name="textruta 71">
            <a:extLst>
              <a:ext uri="{FF2B5EF4-FFF2-40B4-BE49-F238E27FC236}">
                <a16:creationId xmlns:a16="http://schemas.microsoft.com/office/drawing/2014/main" id="{F5A38B37-FBB6-1BFA-0EB7-91A27A221416}"/>
              </a:ext>
            </a:extLst>
          </p:cNvPr>
          <p:cNvSpPr txBox="1"/>
          <p:nvPr/>
        </p:nvSpPr>
        <p:spPr>
          <a:xfrm>
            <a:off x="6361989" y="1987781"/>
            <a:ext cx="5256000" cy="432000"/>
          </a:xfrm>
          <a:prstGeom prst="rect">
            <a:avLst/>
          </a:prstGeom>
          <a:noFill/>
          <a:ln w="28575" cap="flat" cmpd="sng" algn="ctr">
            <a:solidFill>
              <a:srgbClr val="A05599"/>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Gå till  Vårdgivarwebben - Vård- och patientadministration - Blankettarkivet -  Vårddokumentation – Blanketten ”Anmälan barn som far illa”.</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3" name="textruta 72">
            <a:extLst>
              <a:ext uri="{FF2B5EF4-FFF2-40B4-BE49-F238E27FC236}">
                <a16:creationId xmlns:a16="http://schemas.microsoft.com/office/drawing/2014/main" id="{DE7F9A29-7C17-29D5-2FC9-2574E020A891}"/>
              </a:ext>
            </a:extLst>
          </p:cNvPr>
          <p:cNvSpPr txBox="1"/>
          <p:nvPr/>
        </p:nvSpPr>
        <p:spPr>
          <a:xfrm>
            <a:off x="527432" y="2003192"/>
            <a:ext cx="5256000" cy="400110"/>
          </a:xfrm>
          <a:prstGeom prst="rect">
            <a:avLst/>
          </a:prstGeom>
          <a:noFill/>
          <a:ln w="28575" cap="flat" cmpd="sng" algn="ctr">
            <a:solidFill>
              <a:srgbClr val="83B81A"/>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Öppna barnets journal och gå in under ”blanketter”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och hämta blanketten ”Anmälan barn som far illa”</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4" name="textruta 73">
            <a:extLst>
              <a:ext uri="{FF2B5EF4-FFF2-40B4-BE49-F238E27FC236}">
                <a16:creationId xmlns:a16="http://schemas.microsoft.com/office/drawing/2014/main" id="{F87BBB28-5A6E-987E-2CD2-53C330D005B3}"/>
              </a:ext>
            </a:extLst>
          </p:cNvPr>
          <p:cNvSpPr txBox="1"/>
          <p:nvPr/>
        </p:nvSpPr>
        <p:spPr>
          <a:xfrm>
            <a:off x="527432" y="3582470"/>
            <a:ext cx="5256000" cy="400110"/>
          </a:xfrm>
          <a:prstGeom prst="rect">
            <a:avLst/>
          </a:prstGeom>
          <a:noFill/>
          <a:ln w="28575" cap="flat" cmpd="sng" algn="ctr">
            <a:solidFill>
              <a:srgbClr val="83B81A"/>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Skicka blanketten till socialtjänsten i barnets kommun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eller kopiera informationen från blanketten till kommunens webbformulär</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5" name="textruta 74">
            <a:extLst>
              <a:ext uri="{FF2B5EF4-FFF2-40B4-BE49-F238E27FC236}">
                <a16:creationId xmlns:a16="http://schemas.microsoft.com/office/drawing/2014/main" id="{8D88FD20-DB8E-BE34-EABB-D4C2E7B787C5}"/>
              </a:ext>
            </a:extLst>
          </p:cNvPr>
          <p:cNvSpPr txBox="1"/>
          <p:nvPr/>
        </p:nvSpPr>
        <p:spPr>
          <a:xfrm>
            <a:off x="6357435" y="3554728"/>
            <a:ext cx="5256000" cy="553998"/>
          </a:xfrm>
          <a:prstGeom prst="rect">
            <a:avLst/>
          </a:prstGeom>
          <a:noFill/>
          <a:ln w="28575" cap="flat" cmpd="sng" algn="ctr">
            <a:solidFill>
              <a:srgbClr val="A05599"/>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Skicka blanketten till socialtjänsten i närståendes kommun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eller kopiera informationen från blanketten till kommunens webbformulär</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(om kommun saknas – till kommun där verksamheten finns)</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6" name="textruta 75">
            <a:extLst>
              <a:ext uri="{FF2B5EF4-FFF2-40B4-BE49-F238E27FC236}">
                <a16:creationId xmlns:a16="http://schemas.microsoft.com/office/drawing/2014/main" id="{1A563906-50F4-501C-35A4-3B515D7AB731}"/>
              </a:ext>
            </a:extLst>
          </p:cNvPr>
          <p:cNvSpPr txBox="1"/>
          <p:nvPr/>
        </p:nvSpPr>
        <p:spPr>
          <a:xfrm>
            <a:off x="6357435" y="2780688"/>
            <a:ext cx="5256000" cy="432000"/>
          </a:xfrm>
          <a:prstGeom prst="rect">
            <a:avLst/>
          </a:prstGeom>
          <a:noFill/>
          <a:ln w="28575">
            <a:solidFill>
              <a:srgbClr val="A05599"/>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Fyll i blanketten ”Anmälan barn som far illa”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Fyll i den information du har om barnets identitet, t.ex. närståendes personuppgifter</a:t>
            </a:r>
          </a:p>
        </p:txBody>
      </p:sp>
      <p:sp>
        <p:nvSpPr>
          <p:cNvPr id="77" name="textruta 76">
            <a:extLst>
              <a:ext uri="{FF2B5EF4-FFF2-40B4-BE49-F238E27FC236}">
                <a16:creationId xmlns:a16="http://schemas.microsoft.com/office/drawing/2014/main" id="{EAE8D155-8B2B-46F2-803B-BD35BD831D2D}"/>
              </a:ext>
            </a:extLst>
          </p:cNvPr>
          <p:cNvSpPr txBox="1"/>
          <p:nvPr/>
        </p:nvSpPr>
        <p:spPr>
          <a:xfrm>
            <a:off x="6357435" y="4474400"/>
            <a:ext cx="5256000" cy="400110"/>
          </a:xfrm>
          <a:prstGeom prst="rect">
            <a:avLst/>
          </a:prstGeom>
          <a:noFill/>
          <a:ln w="28575" cap="flat" cmpd="sng" algn="ctr">
            <a:solidFill>
              <a:srgbClr val="A05599"/>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Kopiera blanketten och lägg i ett internkuvert. Klistra igen kuvertet och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skriv ”Diariet” på utsidan. Lägg kuvertet i internposten.</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9" name="Pil: nedåt 78">
            <a:extLst>
              <a:ext uri="{FF2B5EF4-FFF2-40B4-BE49-F238E27FC236}">
                <a16:creationId xmlns:a16="http://schemas.microsoft.com/office/drawing/2014/main" id="{B03F9164-F5BD-DE84-9E28-FF615E96B61F}"/>
              </a:ext>
            </a:extLst>
          </p:cNvPr>
          <p:cNvSpPr/>
          <p:nvPr/>
        </p:nvSpPr>
        <p:spPr>
          <a:xfrm>
            <a:off x="3069889" y="3296721"/>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0" name="Pil: nedåt 79">
            <a:extLst>
              <a:ext uri="{FF2B5EF4-FFF2-40B4-BE49-F238E27FC236}">
                <a16:creationId xmlns:a16="http://schemas.microsoft.com/office/drawing/2014/main" id="{F5AA21EF-539C-C0D5-D9CB-62869435BFA1}"/>
              </a:ext>
            </a:extLst>
          </p:cNvPr>
          <p:cNvSpPr/>
          <p:nvPr/>
        </p:nvSpPr>
        <p:spPr>
          <a:xfrm>
            <a:off x="3069889" y="4111351"/>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2" name="textruta 81">
            <a:extLst>
              <a:ext uri="{FF2B5EF4-FFF2-40B4-BE49-F238E27FC236}">
                <a16:creationId xmlns:a16="http://schemas.microsoft.com/office/drawing/2014/main" id="{FE75F2A7-D61A-925D-EF76-BDC7A242995F}"/>
              </a:ext>
            </a:extLst>
          </p:cNvPr>
          <p:cNvSpPr txBox="1"/>
          <p:nvPr/>
        </p:nvSpPr>
        <p:spPr>
          <a:xfrm>
            <a:off x="527432" y="6226098"/>
            <a:ext cx="5256000" cy="246221"/>
          </a:xfrm>
          <a:prstGeom prst="rect">
            <a:avLst/>
          </a:prstGeom>
          <a:noFill/>
          <a:ln w="28575" cap="flat" cmpd="sng" algn="ctr">
            <a:solidFill>
              <a:srgbClr val="A05599"/>
            </a:solidFill>
            <a:prstDash val="dash"/>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OBS: Gäller inte för röntgen – ring dem istället på 7589 / 0470- 58 75 89</a:t>
            </a:r>
          </a:p>
        </p:txBody>
      </p:sp>
      <p:sp>
        <p:nvSpPr>
          <p:cNvPr id="83" name="textruta 82">
            <a:extLst>
              <a:ext uri="{FF2B5EF4-FFF2-40B4-BE49-F238E27FC236}">
                <a16:creationId xmlns:a16="http://schemas.microsoft.com/office/drawing/2014/main" id="{85D3CF4C-D4ED-EF74-9EA9-BBBA81EEA0BB}"/>
              </a:ext>
            </a:extLst>
          </p:cNvPr>
          <p:cNvSpPr txBox="1"/>
          <p:nvPr/>
        </p:nvSpPr>
        <p:spPr>
          <a:xfrm>
            <a:off x="6357435" y="5145804"/>
            <a:ext cx="5256000" cy="1015663"/>
          </a:xfrm>
          <a:prstGeom prst="rect">
            <a:avLst/>
          </a:prstGeom>
          <a:solidFill>
            <a:sysClr val="window" lastClr="FFFFFF"/>
          </a:solidFill>
          <a:ln w="28575" cap="flat" cmpd="sng" algn="ctr">
            <a:solidFill>
              <a:sysClr val="windowText" lastClr="000000"/>
            </a:solidFill>
            <a:prstDash val="dash"/>
            <a:miter lim="800000"/>
          </a:ln>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sng" strike="noStrike" kern="0" cap="none" spc="0" normalizeH="0" baseline="0" noProof="0" dirty="0">
                <a:ln>
                  <a:noFill/>
                </a:ln>
                <a:solidFill>
                  <a:prstClr val="black"/>
                </a:solidFill>
                <a:effectLst/>
                <a:uLnTx/>
                <a:uFillTx/>
                <a:latin typeface="Arial" panose="020B0604020202020204"/>
                <a:ea typeface="+mn-ea"/>
                <a:cs typeface="+mn-cs"/>
              </a:rPr>
              <a:t>Polisanmälan</a:t>
            </a: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  Ring 112 vid akuta situationer, annars 114 14.</a:t>
            </a:r>
            <a:endParaRPr kumimoji="0" lang="sv-SE" sz="1000" b="1" i="0" u="sng" strike="noStrike" kern="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brott mot barn under 18 år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Misstanke om brott mot vuxen som ger fängelse i minst sex månader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Uppgifter om försök till brott som ger fängelse i minst ett år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För att förhindra förestående eller pågående rattfylleri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misstanke om terroristbrott eller annat brott mot Sveriges säkerhet</a:t>
            </a:r>
          </a:p>
        </p:txBody>
      </p:sp>
      <p:sp>
        <p:nvSpPr>
          <p:cNvPr id="84" name="Pil: nedåt 83">
            <a:extLst>
              <a:ext uri="{FF2B5EF4-FFF2-40B4-BE49-F238E27FC236}">
                <a16:creationId xmlns:a16="http://schemas.microsoft.com/office/drawing/2014/main" id="{38F9F0DE-32E3-1704-06B2-7A9FD4610D18}"/>
              </a:ext>
            </a:extLst>
          </p:cNvPr>
          <p:cNvSpPr/>
          <p:nvPr/>
        </p:nvSpPr>
        <p:spPr>
          <a:xfrm rot="5400000">
            <a:off x="4767147" y="1299030"/>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5" name="Pil: nedåt 84">
            <a:extLst>
              <a:ext uri="{FF2B5EF4-FFF2-40B4-BE49-F238E27FC236}">
                <a16:creationId xmlns:a16="http://schemas.microsoft.com/office/drawing/2014/main" id="{39438A59-B4DE-13A7-70CB-CF1BE8E58C07}"/>
              </a:ext>
            </a:extLst>
          </p:cNvPr>
          <p:cNvSpPr/>
          <p:nvPr/>
        </p:nvSpPr>
        <p:spPr>
          <a:xfrm rot="16200000" flipH="1">
            <a:off x="7413886" y="1289242"/>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260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0" grpId="0" animBg="1"/>
      <p:bldP spid="53"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9" grpId="0" animBg="1"/>
      <p:bldP spid="80" grpId="0" animBg="1"/>
      <p:bldP spid="82" grpId="0" animBg="1"/>
      <p:bldP spid="83" grpId="0" animBg="1"/>
      <p:bldP spid="84" grpId="0" animBg="1"/>
      <p:bldP spid="8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72CD119-8197-4202-9253-CD1436AE9EFD}"/>
              </a:ext>
            </a:extLst>
          </p:cNvPr>
          <p:cNvSpPr>
            <a:spLocks noGrp="1"/>
          </p:cNvSpPr>
          <p:nvPr>
            <p:ph type="title"/>
          </p:nvPr>
        </p:nvSpPr>
        <p:spPr/>
        <p:txBody>
          <a:bodyPr/>
          <a:lstStyle/>
          <a:p>
            <a:r>
              <a:rPr lang="sv-SE" dirty="0"/>
              <a:t>Bra att ha koll på</a:t>
            </a:r>
          </a:p>
        </p:txBody>
      </p:sp>
      <p:sp>
        <p:nvSpPr>
          <p:cNvPr id="3" name="Platshållare för text 2">
            <a:extLst>
              <a:ext uri="{FF2B5EF4-FFF2-40B4-BE49-F238E27FC236}">
                <a16:creationId xmlns:a16="http://schemas.microsoft.com/office/drawing/2014/main" id="{D1CC8D93-5ADE-446E-B44B-B4430F924AEF}"/>
              </a:ext>
            </a:extLst>
          </p:cNvPr>
          <p:cNvSpPr>
            <a:spLocks noGrp="1"/>
          </p:cNvSpPr>
          <p:nvPr>
            <p:ph type="body" sz="quarter" idx="20"/>
          </p:nvPr>
        </p:nvSpPr>
        <p:spPr/>
        <p:txBody>
          <a:bodyPr>
            <a:normAutofit fontScale="77500" lnSpcReduction="20000"/>
          </a:bodyPr>
          <a:lstStyle/>
          <a:p>
            <a:pPr>
              <a:spcAft>
                <a:spcPts val="1200"/>
              </a:spcAft>
            </a:pPr>
            <a:r>
              <a:rPr lang="sv-SE" dirty="0">
                <a:hlinkClick r:id="rId2"/>
              </a:rPr>
              <a:t>Barnrättsbaserat arbete inom Region Kronoberg</a:t>
            </a:r>
            <a:endParaRPr lang="sv-SE" dirty="0"/>
          </a:p>
          <a:p>
            <a:pPr>
              <a:spcAft>
                <a:spcPts val="1200"/>
              </a:spcAft>
            </a:pPr>
            <a:r>
              <a:rPr lang="sv-SE" dirty="0">
                <a:hlinkClick r:id="rId3"/>
              </a:rPr>
              <a:t>Lathund vid orosanmälan</a:t>
            </a:r>
            <a:endParaRPr lang="sv-SE" dirty="0"/>
          </a:p>
          <a:p>
            <a:pPr>
              <a:spcAft>
                <a:spcPts val="1200"/>
              </a:spcAft>
            </a:pPr>
            <a:r>
              <a:rPr lang="sv-SE" dirty="0">
                <a:hlinkClick r:id="rId4"/>
              </a:rPr>
              <a:t>Stödmaterial vid en orosanmälan</a:t>
            </a:r>
            <a:endParaRPr lang="sv-SE" dirty="0"/>
          </a:p>
          <a:p>
            <a:pPr>
              <a:spcAft>
                <a:spcPts val="1200"/>
              </a:spcAft>
            </a:pPr>
            <a:r>
              <a:rPr lang="sv-SE" dirty="0">
                <a:hlinkClick r:id="rId5"/>
              </a:rPr>
              <a:t>Talarmanus</a:t>
            </a:r>
            <a:endParaRPr lang="sv-SE" dirty="0"/>
          </a:p>
          <a:p>
            <a:pPr>
              <a:spcAft>
                <a:spcPts val="1200"/>
              </a:spcAft>
            </a:pPr>
            <a:r>
              <a:rPr lang="sv-SE" dirty="0">
                <a:hlinkClick r:id="rId6"/>
              </a:rPr>
              <a:t>Bildstöd Våldsutsatthet</a:t>
            </a:r>
            <a:endParaRPr lang="sv-SE" dirty="0"/>
          </a:p>
          <a:p>
            <a:pPr>
              <a:spcAft>
                <a:spcPts val="1200"/>
              </a:spcAft>
            </a:pPr>
            <a:r>
              <a:rPr lang="sv-SE" dirty="0">
                <a:hlinkClick r:id="rId7"/>
              </a:rPr>
              <a:t>Vårddokumentation för våldsutsatta personer</a:t>
            </a:r>
            <a:endParaRPr lang="sv-SE" dirty="0"/>
          </a:p>
          <a:p>
            <a:pPr>
              <a:spcAft>
                <a:spcPts val="1200"/>
              </a:spcAft>
            </a:pPr>
            <a:r>
              <a:rPr lang="sv-SE" dirty="0">
                <a:hlinkClick r:id="rId8"/>
              </a:rPr>
              <a:t>Patienter med skyddade personuppgifter</a:t>
            </a:r>
            <a:endParaRPr lang="sv-SE" dirty="0"/>
          </a:p>
        </p:txBody>
      </p:sp>
      <p:pic>
        <p:nvPicPr>
          <p:cNvPr id="6" name="Platshållare för bild 5">
            <a:extLst>
              <a:ext uri="{FF2B5EF4-FFF2-40B4-BE49-F238E27FC236}">
                <a16:creationId xmlns:a16="http://schemas.microsoft.com/office/drawing/2014/main" id="{AE566540-9484-4DF1-93E7-3B4489442B08}"/>
              </a:ext>
            </a:extLst>
          </p:cNvPr>
          <p:cNvPicPr>
            <a:picLocks noGrp="1" noChangeAspect="1"/>
          </p:cNvPicPr>
          <p:nvPr>
            <p:ph type="pic" sz="quarter" idx="15"/>
          </p:nvPr>
        </p:nvPicPr>
        <p:blipFill rotWithShape="1">
          <a:blip r:embed="rId9">
            <a:extLst>
              <a:ext uri="{28A0092B-C50C-407E-A947-70E740481C1C}">
                <a14:useLocalDpi xmlns:a14="http://schemas.microsoft.com/office/drawing/2010/main" val="0"/>
              </a:ext>
            </a:extLst>
          </a:blip>
          <a:srcRect l="23445" r="23445"/>
          <a:stretch/>
        </p:blipFill>
        <p:spPr/>
      </p:pic>
    </p:spTree>
    <p:extLst>
      <p:ext uri="{BB962C8B-B14F-4D97-AF65-F5344CB8AC3E}">
        <p14:creationId xmlns:p14="http://schemas.microsoft.com/office/powerpoint/2010/main" val="365289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1F29DB4-879C-4080-A43D-9F2B342F526D}"/>
              </a:ext>
            </a:extLst>
          </p:cNvPr>
          <p:cNvSpPr/>
          <p:nvPr/>
        </p:nvSpPr>
        <p:spPr>
          <a:xfrm>
            <a:off x="7610764" y="2484582"/>
            <a:ext cx="458123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2"/>
              </a:rPr>
              <a:t>Vårdgivarwebben - Barn som far illa (regionkronoberg.se)</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Bildobjekt 3">
            <a:extLst>
              <a:ext uri="{FF2B5EF4-FFF2-40B4-BE49-F238E27FC236}">
                <a16:creationId xmlns:a16="http://schemas.microsoft.com/office/drawing/2014/main" id="{5949D603-8600-44F1-B301-B9AFC541C0B1}"/>
              </a:ext>
            </a:extLst>
          </p:cNvPr>
          <p:cNvPicPr>
            <a:picLocks noChangeAspect="1"/>
          </p:cNvPicPr>
          <p:nvPr/>
        </p:nvPicPr>
        <p:blipFill rotWithShape="1">
          <a:blip r:embed="rId3"/>
          <a:srcRect l="23315" t="11884" r="24918" b="6232"/>
          <a:stretch/>
        </p:blipFill>
        <p:spPr>
          <a:xfrm>
            <a:off x="168964" y="188843"/>
            <a:ext cx="7350207" cy="6539948"/>
          </a:xfrm>
          <a:prstGeom prst="rect">
            <a:avLst/>
          </a:prstGeom>
        </p:spPr>
      </p:pic>
    </p:spTree>
    <p:extLst>
      <p:ext uri="{BB962C8B-B14F-4D97-AF65-F5344CB8AC3E}">
        <p14:creationId xmlns:p14="http://schemas.microsoft.com/office/powerpoint/2010/main" val="76420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7C99EF-9DEC-416C-BFE5-74F4E4211F02}"/>
              </a:ext>
            </a:extLst>
          </p:cNvPr>
          <p:cNvSpPr>
            <a:spLocks noGrp="1"/>
          </p:cNvSpPr>
          <p:nvPr>
            <p:ph type="title"/>
          </p:nvPr>
        </p:nvSpPr>
        <p:spPr>
          <a:xfrm>
            <a:off x="1927848" y="2740114"/>
            <a:ext cx="8336301" cy="2086671"/>
          </a:xfrm>
        </p:spPr>
        <p:txBody>
          <a:bodyPr/>
          <a:lstStyle/>
          <a:p>
            <a:pPr marL="82550">
              <a:lnSpc>
                <a:spcPct val="90000"/>
              </a:lnSpc>
              <a:spcAft>
                <a:spcPts val="1800"/>
              </a:spcAft>
              <a:defRPr/>
            </a:pPr>
            <a:r>
              <a:rPr lang="sv-SE" sz="4000" dirty="0"/>
              <a:t>Vad är våra utmaningar kring att upptäcka barn som far illa och göra orosanmälan?</a:t>
            </a:r>
          </a:p>
        </p:txBody>
      </p:sp>
      <p:sp>
        <p:nvSpPr>
          <p:cNvPr id="3" name="Underrubrik 2">
            <a:extLst>
              <a:ext uri="{FF2B5EF4-FFF2-40B4-BE49-F238E27FC236}">
                <a16:creationId xmlns:a16="http://schemas.microsoft.com/office/drawing/2014/main" id="{58D0EE7D-C75C-4CFE-8F68-4F6A3B1B705C}"/>
              </a:ext>
            </a:extLst>
          </p:cNvPr>
          <p:cNvSpPr>
            <a:spLocks noGrp="1"/>
          </p:cNvSpPr>
          <p:nvPr>
            <p:ph type="subTitle" idx="1"/>
          </p:nvPr>
        </p:nvSpPr>
        <p:spPr>
          <a:xfrm>
            <a:off x="2218212" y="1351044"/>
            <a:ext cx="7755574" cy="1207758"/>
          </a:xfrm>
        </p:spPr>
        <p:txBody>
          <a:bodyPr>
            <a:normAutofit/>
          </a:bodyPr>
          <a:lstStyle/>
          <a:p>
            <a:r>
              <a:rPr lang="sv-SE" sz="3600" dirty="0"/>
              <a:t>Diskutera &amp; reflektera:</a:t>
            </a:r>
          </a:p>
        </p:txBody>
      </p:sp>
    </p:spTree>
    <p:extLst>
      <p:ext uri="{BB962C8B-B14F-4D97-AF65-F5344CB8AC3E}">
        <p14:creationId xmlns:p14="http://schemas.microsoft.com/office/powerpoint/2010/main" val="1568131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688246B-9CB4-41C5-9D4C-6ADDD07FBE46}"/>
              </a:ext>
            </a:extLst>
          </p:cNvPr>
          <p:cNvSpPr>
            <a:spLocks noGrp="1"/>
          </p:cNvSpPr>
          <p:nvPr>
            <p:ph type="title"/>
          </p:nvPr>
        </p:nvSpPr>
        <p:spPr>
          <a:xfrm>
            <a:off x="633529" y="517522"/>
            <a:ext cx="6075384" cy="1325563"/>
          </a:xfrm>
        </p:spPr>
        <p:txBody>
          <a:bodyPr>
            <a:normAutofit/>
          </a:bodyPr>
          <a:lstStyle/>
          <a:p>
            <a:r>
              <a:rPr lang="sv-SE" dirty="0"/>
              <a:t>Barnfridsbrott (1/7 2021)</a:t>
            </a:r>
          </a:p>
        </p:txBody>
      </p:sp>
      <p:sp>
        <p:nvSpPr>
          <p:cNvPr id="3" name="Platshållare för text 2">
            <a:extLst>
              <a:ext uri="{FF2B5EF4-FFF2-40B4-BE49-F238E27FC236}">
                <a16:creationId xmlns:a16="http://schemas.microsoft.com/office/drawing/2014/main" id="{2BA6166F-16E9-4462-A11B-4490F2FBFFA9}"/>
              </a:ext>
            </a:extLst>
          </p:cNvPr>
          <p:cNvSpPr>
            <a:spLocks noGrp="1"/>
          </p:cNvSpPr>
          <p:nvPr>
            <p:ph type="body" sz="quarter" idx="20"/>
          </p:nvPr>
        </p:nvSpPr>
        <p:spPr>
          <a:xfrm>
            <a:off x="633529" y="1623556"/>
            <a:ext cx="7228323" cy="4015649"/>
          </a:xfrm>
        </p:spPr>
        <p:txBody>
          <a:bodyPr>
            <a:noAutofit/>
          </a:bodyPr>
          <a:lstStyle/>
          <a:p>
            <a:pPr>
              <a:spcBef>
                <a:spcPts val="1200"/>
              </a:spcBef>
              <a:defRPr/>
            </a:pPr>
            <a:r>
              <a:rPr lang="sv-SE" sz="2000" dirty="0"/>
              <a:t>Misstänker vi våld i nära relationer där det finns barn är det automatiskt anmälningsplikt till socialnämnden.</a:t>
            </a:r>
          </a:p>
          <a:p>
            <a:pPr>
              <a:spcBef>
                <a:spcPts val="1200"/>
              </a:spcBef>
              <a:buClrTx/>
              <a:defRPr/>
            </a:pPr>
            <a:r>
              <a:rPr lang="sv-SE" sz="2000" dirty="0"/>
              <a:t>Det är straffbart att låta ett barn bevittna eller utsätta barnet eller en närstående till barnet för våld eller andra övergrepp.</a:t>
            </a:r>
            <a:endParaRPr lang="sv-SE" altLang="sv-SE" sz="2000" dirty="0"/>
          </a:p>
          <a:p>
            <a:pPr>
              <a:spcBef>
                <a:spcPts val="1200"/>
              </a:spcBef>
              <a:buClrTx/>
              <a:defRPr/>
            </a:pPr>
            <a:r>
              <a:rPr lang="sv-SE" sz="2000" dirty="0"/>
              <a:t>Bevittna innebär i att barnet ska ha sett eller hört de väsentliga delarna av brottet. </a:t>
            </a:r>
          </a:p>
          <a:p>
            <a:pPr>
              <a:spcBef>
                <a:spcPts val="1200"/>
              </a:spcBef>
              <a:buClrTx/>
              <a:defRPr/>
            </a:pPr>
            <a:r>
              <a:rPr lang="sv-SE" sz="2000" dirty="0"/>
              <a:t>Det finns inget krav på att barnet förstår att det som händer utgör ett brott eller att barnet kan ge uttryck för sin upplevelse.</a:t>
            </a:r>
          </a:p>
          <a:p>
            <a:endParaRPr lang="sv-SE" sz="2000" dirty="0"/>
          </a:p>
        </p:txBody>
      </p:sp>
      <p:pic>
        <p:nvPicPr>
          <p:cNvPr id="6" name="Platshållare för bild 5">
            <a:extLst>
              <a:ext uri="{FF2B5EF4-FFF2-40B4-BE49-F238E27FC236}">
                <a16:creationId xmlns:a16="http://schemas.microsoft.com/office/drawing/2014/main" id="{4FB215BA-120E-4D43-989C-5CC2BA1A954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91" r="2791"/>
          <a:stretch>
            <a:fillRect/>
          </a:stretch>
        </p:blipFill>
        <p:spPr>
          <a:xfrm>
            <a:off x="8182167" y="1843085"/>
            <a:ext cx="3376304" cy="3576593"/>
          </a:xfrm>
        </p:spPr>
      </p:pic>
    </p:spTree>
    <p:extLst>
      <p:ext uri="{BB962C8B-B14F-4D97-AF65-F5344CB8AC3E}">
        <p14:creationId xmlns:p14="http://schemas.microsoft.com/office/powerpoint/2010/main" val="261624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2F61CF-8C96-92F5-3488-15348F0E3C1F}"/>
              </a:ext>
            </a:extLst>
          </p:cNvPr>
          <p:cNvSpPr>
            <a:spLocks noGrp="1"/>
          </p:cNvSpPr>
          <p:nvPr>
            <p:ph type="title"/>
          </p:nvPr>
        </p:nvSpPr>
        <p:spPr>
          <a:xfrm>
            <a:off x="3047206" y="4844178"/>
            <a:ext cx="6097588" cy="582133"/>
          </a:xfrm>
        </p:spPr>
        <p:txBody>
          <a:bodyPr>
            <a:normAutofit fontScale="90000"/>
          </a:bodyPr>
          <a:lstStyle/>
          <a:p>
            <a:r>
              <a:rPr lang="sv-SE" dirty="0">
                <a:hlinkClick r:id="rId2"/>
              </a:rPr>
              <a:t>Vårdgivarwebben - Mänskliga rättigheter och barnets rättigheter</a:t>
            </a:r>
            <a:endParaRPr lang="sv-SE" dirty="0"/>
          </a:p>
        </p:txBody>
      </p:sp>
    </p:spTree>
    <p:extLst>
      <p:ext uri="{BB962C8B-B14F-4D97-AF65-F5344CB8AC3E}">
        <p14:creationId xmlns:p14="http://schemas.microsoft.com/office/powerpoint/2010/main" val="1670940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hlinkClick r:id="rId2"/>
            <a:extLst>
              <a:ext uri="{FF2B5EF4-FFF2-40B4-BE49-F238E27FC236}">
                <a16:creationId xmlns:a16="http://schemas.microsoft.com/office/drawing/2014/main" id="{4FFF79A9-CBF6-4CDF-B313-830D41B73558}"/>
              </a:ext>
            </a:extLst>
          </p:cNvPr>
          <p:cNvPicPr>
            <a:picLocks noChangeAspect="1"/>
          </p:cNvPicPr>
          <p:nvPr/>
        </p:nvPicPr>
        <p:blipFill rotWithShape="1">
          <a:blip r:embed="rId3"/>
          <a:srcRect l="8025" t="26821" r="42965" b="24651"/>
          <a:stretch/>
        </p:blipFill>
        <p:spPr>
          <a:xfrm>
            <a:off x="1275905" y="446566"/>
            <a:ext cx="8590975" cy="4784651"/>
          </a:xfrm>
          <a:prstGeom prst="rect">
            <a:avLst/>
          </a:prstGeom>
        </p:spPr>
      </p:pic>
      <p:sp>
        <p:nvSpPr>
          <p:cNvPr id="3" name="Rektangel 2">
            <a:extLst>
              <a:ext uri="{FF2B5EF4-FFF2-40B4-BE49-F238E27FC236}">
                <a16:creationId xmlns:a16="http://schemas.microsoft.com/office/drawing/2014/main" id="{E5F1CF68-3B6E-4704-89B2-ED0727F83360}"/>
              </a:ext>
            </a:extLst>
          </p:cNvPr>
          <p:cNvSpPr/>
          <p:nvPr/>
        </p:nvSpPr>
        <p:spPr>
          <a:xfrm>
            <a:off x="2076685" y="5732353"/>
            <a:ext cx="53592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2"/>
              </a:rPr>
              <a:t>https://www.youtube.com/watch?v=Naf8Y6Mma7A</a:t>
            </a:r>
            <a:r>
              <a:rPr kumimoji="0" lang="sv-SE"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107592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35A6D0E-05A6-41D9-AE0B-41E31C077D5C}"/>
              </a:ext>
            </a:extLst>
          </p:cNvPr>
          <p:cNvSpPr/>
          <p:nvPr/>
        </p:nvSpPr>
        <p:spPr>
          <a:xfrm>
            <a:off x="2196160" y="5881208"/>
            <a:ext cx="52694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2"/>
              </a:rPr>
              <a:t>https://www.youtube.com/watch?v=v7-JHTqo8Jw</a:t>
            </a:r>
            <a:r>
              <a:rPr kumimoji="0" lang="sv-SE" sz="1800" b="0" i="0" u="none" strike="noStrike" kern="1200" cap="none" spc="0" normalizeH="0" baseline="0" noProof="0" dirty="0">
                <a:ln>
                  <a:noFill/>
                </a:ln>
                <a:solidFill>
                  <a:prstClr val="black"/>
                </a:solidFill>
                <a:effectLst/>
                <a:uLnTx/>
                <a:uFillTx/>
                <a:latin typeface="Arial"/>
                <a:ea typeface="+mn-ea"/>
                <a:cs typeface="+mn-cs"/>
              </a:rPr>
              <a:t> </a:t>
            </a:r>
          </a:p>
        </p:txBody>
      </p:sp>
      <p:pic>
        <p:nvPicPr>
          <p:cNvPr id="5" name="Bildobjekt 4">
            <a:hlinkClick r:id="rId2"/>
            <a:extLst>
              <a:ext uri="{FF2B5EF4-FFF2-40B4-BE49-F238E27FC236}">
                <a16:creationId xmlns:a16="http://schemas.microsoft.com/office/drawing/2014/main" id="{1DF4EEBE-27CF-41C7-97F8-18E33525B1C9}"/>
              </a:ext>
            </a:extLst>
          </p:cNvPr>
          <p:cNvPicPr>
            <a:picLocks noChangeAspect="1"/>
          </p:cNvPicPr>
          <p:nvPr/>
        </p:nvPicPr>
        <p:blipFill rotWithShape="1">
          <a:blip r:embed="rId3"/>
          <a:srcRect l="8024" t="26357" r="43226" b="25892"/>
          <a:stretch/>
        </p:blipFill>
        <p:spPr>
          <a:xfrm>
            <a:off x="1031357" y="607460"/>
            <a:ext cx="8920718" cy="4915173"/>
          </a:xfrm>
          <a:prstGeom prst="rect">
            <a:avLst/>
          </a:prstGeom>
        </p:spPr>
      </p:pic>
    </p:spTree>
    <p:extLst>
      <p:ext uri="{BB962C8B-B14F-4D97-AF65-F5344CB8AC3E}">
        <p14:creationId xmlns:p14="http://schemas.microsoft.com/office/powerpoint/2010/main" val="890742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E77B11-97ED-4594-AF58-0295ACAA1BF4}"/>
              </a:ext>
            </a:extLst>
          </p:cNvPr>
          <p:cNvSpPr>
            <a:spLocks noGrp="1"/>
          </p:cNvSpPr>
          <p:nvPr>
            <p:ph type="title"/>
          </p:nvPr>
        </p:nvSpPr>
        <p:spPr>
          <a:xfrm>
            <a:off x="633529" y="154072"/>
            <a:ext cx="5936236" cy="1325563"/>
          </a:xfrm>
        </p:spPr>
        <p:txBody>
          <a:bodyPr>
            <a:normAutofit/>
          </a:bodyPr>
          <a:lstStyle/>
          <a:p>
            <a:r>
              <a:rPr lang="sv-SE" sz="3600" dirty="0">
                <a:hlinkClick r:id="rId2">
                  <a:extLst>
                    <a:ext uri="{A12FA001-AC4F-418D-AE19-62706E023703}">
                      <ahyp:hlinkClr xmlns:ahyp="http://schemas.microsoft.com/office/drawing/2018/hyperlinkcolor" val="tx"/>
                    </a:ext>
                  </a:extLst>
                </a:hlinkClick>
              </a:rPr>
              <a:t>En uppväxt fri från våld</a:t>
            </a:r>
            <a:endParaRPr lang="sv-SE" sz="3600" dirty="0"/>
          </a:p>
        </p:txBody>
      </p:sp>
      <p:sp>
        <p:nvSpPr>
          <p:cNvPr id="3" name="Platshållare för text 2">
            <a:extLst>
              <a:ext uri="{FF2B5EF4-FFF2-40B4-BE49-F238E27FC236}">
                <a16:creationId xmlns:a16="http://schemas.microsoft.com/office/drawing/2014/main" id="{E0E4016A-F6D0-48C3-B960-E2E4CD31A7AC}"/>
              </a:ext>
            </a:extLst>
          </p:cNvPr>
          <p:cNvSpPr>
            <a:spLocks noGrp="1"/>
          </p:cNvSpPr>
          <p:nvPr>
            <p:ph type="body" sz="quarter" idx="20"/>
          </p:nvPr>
        </p:nvSpPr>
        <p:spPr>
          <a:xfrm>
            <a:off x="633528" y="1233946"/>
            <a:ext cx="6244349" cy="5469981"/>
          </a:xfrm>
        </p:spPr>
        <p:txBody>
          <a:bodyPr>
            <a:noAutofit/>
          </a:bodyPr>
          <a:lstStyle/>
          <a:p>
            <a:pPr>
              <a:spcBef>
                <a:spcPts val="600"/>
              </a:spcBef>
              <a:spcAft>
                <a:spcPts val="600"/>
              </a:spcAft>
            </a:pPr>
            <a:r>
              <a:rPr lang="sv-SE" sz="1400" dirty="0"/>
              <a:t>Mer än 210 000 barn i hem där det förekommer olika typer av våld. </a:t>
            </a:r>
          </a:p>
          <a:p>
            <a:pPr marL="263525">
              <a:spcBef>
                <a:spcPts val="600"/>
              </a:spcBef>
              <a:spcAft>
                <a:spcPts val="600"/>
              </a:spcAft>
            </a:pPr>
            <a:r>
              <a:rPr lang="sv-SE" sz="1400" dirty="0"/>
              <a:t>24% har någon gång utsatt för fysiskt våld av vuxen. </a:t>
            </a:r>
          </a:p>
          <a:p>
            <a:pPr marL="263525">
              <a:spcBef>
                <a:spcPts val="600"/>
              </a:spcBef>
              <a:spcAft>
                <a:spcPts val="600"/>
              </a:spcAft>
            </a:pPr>
            <a:r>
              <a:rPr lang="sv-SE" sz="1400" dirty="0"/>
              <a:t>11% allvarliga former av fysisk barnmisshandel. </a:t>
            </a:r>
            <a:br>
              <a:rPr lang="sv-SE" sz="1400" dirty="0"/>
            </a:br>
            <a:r>
              <a:rPr lang="sv-SE" sz="1400" dirty="0"/>
              <a:t>5% upprepade gånger. </a:t>
            </a:r>
          </a:p>
          <a:p>
            <a:pPr marL="263525">
              <a:spcBef>
                <a:spcPts val="600"/>
              </a:spcBef>
              <a:spcAft>
                <a:spcPts val="600"/>
              </a:spcAft>
            </a:pPr>
            <a:r>
              <a:rPr lang="sv-SE" sz="1400" dirty="0"/>
              <a:t>14% har upplevt våld mellan vuxna i familjen.</a:t>
            </a:r>
          </a:p>
          <a:p>
            <a:pPr marL="263525">
              <a:spcBef>
                <a:spcPts val="600"/>
              </a:spcBef>
              <a:spcAft>
                <a:spcPts val="600"/>
              </a:spcAft>
            </a:pPr>
            <a:r>
              <a:rPr lang="sv-SE" sz="1400" dirty="0"/>
              <a:t>9% har blivit utsatta för sexuellt övergrepp av vuxen, </a:t>
            </a:r>
            <a:br>
              <a:rPr lang="sv-SE" sz="1400" dirty="0"/>
            </a:br>
            <a:r>
              <a:rPr lang="sv-SE" sz="1400" dirty="0"/>
              <a:t>långt fler om relativt jämnåriga räknas in. </a:t>
            </a:r>
          </a:p>
          <a:p>
            <a:pPr marL="263525">
              <a:spcBef>
                <a:spcPts val="600"/>
              </a:spcBef>
              <a:spcAft>
                <a:spcPts val="600"/>
              </a:spcAft>
            </a:pPr>
            <a:r>
              <a:rPr lang="sv-SE" sz="1400" dirty="0"/>
              <a:t>6% har utsatts för försummelse. </a:t>
            </a:r>
          </a:p>
          <a:p>
            <a:pPr marL="263525">
              <a:spcBef>
                <a:spcPts val="600"/>
              </a:spcBef>
              <a:spcAft>
                <a:spcPts val="600"/>
              </a:spcAft>
            </a:pPr>
            <a:r>
              <a:rPr lang="sv-SE" sz="1400" dirty="0"/>
              <a:t>Mobbning i skolmiljö: växande problematik. </a:t>
            </a:r>
          </a:p>
          <a:p>
            <a:pPr marL="263525">
              <a:spcBef>
                <a:spcPts val="600"/>
              </a:spcBef>
              <a:spcAft>
                <a:spcPts val="600"/>
              </a:spcAft>
            </a:pPr>
            <a:r>
              <a:rPr lang="sv-SE" sz="1400" dirty="0"/>
              <a:t>Utsatthet på nätet: var fjärde elev har innan de fyllt 15 år blivit kontaktade i sexuellt syfte av person som var minst fem år äldre. </a:t>
            </a:r>
          </a:p>
          <a:p>
            <a:pPr marL="263525">
              <a:spcBef>
                <a:spcPts val="600"/>
              </a:spcBef>
              <a:spcAft>
                <a:spcPts val="600"/>
              </a:spcAft>
            </a:pPr>
            <a:r>
              <a:rPr lang="sv-SE" sz="1400" dirty="0"/>
              <a:t>Våld i ungas partnerrelationer, omfattande.</a:t>
            </a:r>
            <a:endParaRPr lang="sv-SE" sz="1400" dirty="0">
              <a:solidFill>
                <a:prstClr val="black"/>
              </a:solidFill>
            </a:endParaRPr>
          </a:p>
          <a:p>
            <a:pPr>
              <a:spcBef>
                <a:spcPts val="600"/>
              </a:spcBef>
              <a:spcAft>
                <a:spcPts val="600"/>
              </a:spcAft>
            </a:pPr>
            <a:r>
              <a:rPr lang="sv-SE" sz="1400" dirty="0"/>
              <a:t>10 barn dör varje år till följd av våld. </a:t>
            </a:r>
          </a:p>
        </p:txBody>
      </p:sp>
      <p:pic>
        <p:nvPicPr>
          <p:cNvPr id="8" name="Platshållare för bild 7">
            <a:extLst>
              <a:ext uri="{FF2B5EF4-FFF2-40B4-BE49-F238E27FC236}">
                <a16:creationId xmlns:a16="http://schemas.microsoft.com/office/drawing/2014/main" id="{6D364E32-B334-4B77-8541-BAD9B20C28B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791" r="2791"/>
          <a:stretch>
            <a:fillRect/>
          </a:stretch>
        </p:blipFill>
        <p:spPr>
          <a:xfrm>
            <a:off x="6477125" y="1233946"/>
            <a:ext cx="4305175" cy="4560567"/>
          </a:xfrm>
        </p:spPr>
      </p:pic>
    </p:spTree>
    <p:extLst>
      <p:ext uri="{BB962C8B-B14F-4D97-AF65-F5344CB8AC3E}">
        <p14:creationId xmlns:p14="http://schemas.microsoft.com/office/powerpoint/2010/main" val="421355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C451AE5-B545-4487-9813-0D63A2C2E045}"/>
              </a:ext>
            </a:extLst>
          </p:cNvPr>
          <p:cNvSpPr>
            <a:spLocks noGrp="1"/>
          </p:cNvSpPr>
          <p:nvPr>
            <p:ph type="title"/>
          </p:nvPr>
        </p:nvSpPr>
        <p:spPr/>
        <p:txBody>
          <a:bodyPr>
            <a:normAutofit fontScale="90000"/>
          </a:bodyPr>
          <a:lstStyle/>
          <a:p>
            <a:r>
              <a:rPr lang="sv-SE" dirty="0"/>
              <a:t>När ska vi göra orosanmälan?</a:t>
            </a:r>
          </a:p>
        </p:txBody>
      </p:sp>
      <p:sp>
        <p:nvSpPr>
          <p:cNvPr id="3" name="Platshållare för text 2">
            <a:extLst>
              <a:ext uri="{FF2B5EF4-FFF2-40B4-BE49-F238E27FC236}">
                <a16:creationId xmlns:a16="http://schemas.microsoft.com/office/drawing/2014/main" id="{33C22681-C7A3-417D-8314-BFA8F64FB9C6}"/>
              </a:ext>
            </a:extLst>
          </p:cNvPr>
          <p:cNvSpPr>
            <a:spLocks noGrp="1"/>
          </p:cNvSpPr>
          <p:nvPr>
            <p:ph type="body" sz="quarter" idx="20"/>
          </p:nvPr>
        </p:nvSpPr>
        <p:spPr>
          <a:xfrm>
            <a:off x="633529" y="2025497"/>
            <a:ext cx="6045567" cy="4633720"/>
          </a:xfrm>
        </p:spPr>
        <p:txBody>
          <a:bodyPr>
            <a:normAutofit fontScale="70000" lnSpcReduction="20000"/>
          </a:bodyPr>
          <a:lstStyle/>
          <a:p>
            <a:r>
              <a:rPr lang="sv-SE" sz="2400" b="1" dirty="0"/>
              <a:t>Vid misstanke om att ett barn far illa</a:t>
            </a:r>
            <a:r>
              <a:rPr lang="sv-SE" sz="2400" dirty="0"/>
              <a:t>, </a:t>
            </a:r>
            <a:br>
              <a:rPr lang="sv-SE" sz="2400" dirty="0"/>
            </a:br>
            <a:r>
              <a:rPr lang="sv-SE" sz="2400" dirty="0"/>
              <a:t>t.ex. vanvård, försummelse, våld, övergrepp, missbruk i familjen, eller om barn nekas nödvändig vård av vårdnadshavare.</a:t>
            </a:r>
          </a:p>
          <a:p>
            <a:r>
              <a:rPr lang="sv-SE" sz="2400" dirty="0"/>
              <a:t>När det i samtal/undersökning med vuxen patient framkommer </a:t>
            </a:r>
            <a:r>
              <a:rPr lang="sv-SE" sz="2400" b="1" dirty="0"/>
              <a:t>våld i nära relationer </a:t>
            </a:r>
            <a:r>
              <a:rPr lang="sv-SE" sz="2400" dirty="0"/>
              <a:t>och det finns barn som närstående har vi automatiskt anmälningsplikt.</a:t>
            </a:r>
          </a:p>
          <a:p>
            <a:r>
              <a:rPr lang="sv-SE" sz="2400" b="1" dirty="0"/>
              <a:t>Om vuxen patients situation ger oss oro </a:t>
            </a:r>
            <a:r>
              <a:rPr lang="sv-SE" sz="2400" dirty="0"/>
              <a:t>för närstående barn, t.ex. depression, medicinering, allvarlig hälsosituation, suicidförsök.</a:t>
            </a:r>
          </a:p>
          <a:p>
            <a:r>
              <a:rPr lang="sv-SE" sz="2400" dirty="0"/>
              <a:t>Om barnet har </a:t>
            </a:r>
            <a:r>
              <a:rPr lang="sv-SE" sz="2400" b="1" dirty="0"/>
              <a:t>uteblivit vid tre upprepade tillfällen</a:t>
            </a:r>
            <a:r>
              <a:rPr lang="sv-SE" sz="2400" dirty="0"/>
              <a:t> utan att meddela förhinder eller ofta avbokat sent.</a:t>
            </a:r>
          </a:p>
          <a:p>
            <a:endParaRPr lang="sv-SE" sz="2400" dirty="0"/>
          </a:p>
        </p:txBody>
      </p:sp>
      <p:pic>
        <p:nvPicPr>
          <p:cNvPr id="6" name="Platshållare för bild 5">
            <a:extLst>
              <a:ext uri="{FF2B5EF4-FFF2-40B4-BE49-F238E27FC236}">
                <a16:creationId xmlns:a16="http://schemas.microsoft.com/office/drawing/2014/main" id="{86B97C5B-C7B6-4C7C-9F29-9ADF5A66B717}"/>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a:xfrm>
            <a:off x="7077607" y="1233946"/>
            <a:ext cx="3704693" cy="3924463"/>
          </a:xfrm>
        </p:spPr>
      </p:pic>
    </p:spTree>
    <p:extLst>
      <p:ext uri="{BB962C8B-B14F-4D97-AF65-F5344CB8AC3E}">
        <p14:creationId xmlns:p14="http://schemas.microsoft.com/office/powerpoint/2010/main" val="413141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C451AE5-B545-4487-9813-0D63A2C2E045}"/>
              </a:ext>
            </a:extLst>
          </p:cNvPr>
          <p:cNvSpPr>
            <a:spLocks noGrp="1"/>
          </p:cNvSpPr>
          <p:nvPr>
            <p:ph type="title"/>
          </p:nvPr>
        </p:nvSpPr>
        <p:spPr>
          <a:xfrm>
            <a:off x="623589" y="33857"/>
            <a:ext cx="8336301" cy="1325563"/>
          </a:xfrm>
        </p:spPr>
        <p:txBody>
          <a:bodyPr/>
          <a:lstStyle/>
          <a:p>
            <a:r>
              <a:rPr lang="sv-SE" dirty="0"/>
              <a:t>Uteblivet besök</a:t>
            </a:r>
          </a:p>
        </p:txBody>
      </p:sp>
      <p:sp>
        <p:nvSpPr>
          <p:cNvPr id="3" name="Platshållare för text 2">
            <a:extLst>
              <a:ext uri="{FF2B5EF4-FFF2-40B4-BE49-F238E27FC236}">
                <a16:creationId xmlns:a16="http://schemas.microsoft.com/office/drawing/2014/main" id="{33C22681-C7A3-417D-8314-BFA8F64FB9C6}"/>
              </a:ext>
            </a:extLst>
          </p:cNvPr>
          <p:cNvSpPr>
            <a:spLocks noGrp="1"/>
          </p:cNvSpPr>
          <p:nvPr>
            <p:ph type="body" sz="quarter" idx="4294967295"/>
          </p:nvPr>
        </p:nvSpPr>
        <p:spPr>
          <a:xfrm>
            <a:off x="1540565" y="6134897"/>
            <a:ext cx="8651875" cy="411162"/>
          </a:xfrm>
        </p:spPr>
        <p:txBody>
          <a:bodyPr>
            <a:normAutofit fontScale="70000" lnSpcReduction="20000"/>
          </a:bodyPr>
          <a:lstStyle/>
          <a:p>
            <a:pPr marL="0" indent="0">
              <a:buNone/>
            </a:pPr>
            <a:r>
              <a:rPr lang="sv-SE" sz="2400" dirty="0">
                <a:hlinkClick r:id="rId2"/>
              </a:rPr>
              <a:t>Omvärdera “Uteblivet besök” </a:t>
            </a:r>
            <a:endParaRPr lang="sv-SE" sz="2400" dirty="0"/>
          </a:p>
        </p:txBody>
      </p:sp>
      <p:pic>
        <p:nvPicPr>
          <p:cNvPr id="2" name="Bildobjekt 1">
            <a:hlinkClick r:id="rId2"/>
            <a:extLst>
              <a:ext uri="{FF2B5EF4-FFF2-40B4-BE49-F238E27FC236}">
                <a16:creationId xmlns:a16="http://schemas.microsoft.com/office/drawing/2014/main" id="{1A8A3EC8-41FE-42F6-9BD1-C03298DCE5FA}"/>
              </a:ext>
            </a:extLst>
          </p:cNvPr>
          <p:cNvPicPr>
            <a:picLocks noChangeAspect="1"/>
          </p:cNvPicPr>
          <p:nvPr/>
        </p:nvPicPr>
        <p:blipFill rotWithShape="1">
          <a:blip r:embed="rId3"/>
          <a:srcRect l="13067" t="20069" r="15968" b="18625"/>
          <a:stretch/>
        </p:blipFill>
        <p:spPr>
          <a:xfrm>
            <a:off x="1770018" y="1549794"/>
            <a:ext cx="8651964" cy="4204356"/>
          </a:xfrm>
          <a:prstGeom prst="rect">
            <a:avLst/>
          </a:prstGeom>
        </p:spPr>
      </p:pic>
    </p:spTree>
    <p:extLst>
      <p:ext uri="{BB962C8B-B14F-4D97-AF65-F5344CB8AC3E}">
        <p14:creationId xmlns:p14="http://schemas.microsoft.com/office/powerpoint/2010/main" val="403490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2236C79-4D59-4F6C-A5B5-DBD2C2ABF65D}"/>
              </a:ext>
            </a:extLst>
          </p:cNvPr>
          <p:cNvSpPr>
            <a:spLocks noGrp="1"/>
          </p:cNvSpPr>
          <p:nvPr>
            <p:ph type="title"/>
          </p:nvPr>
        </p:nvSpPr>
        <p:spPr>
          <a:xfrm>
            <a:off x="633528" y="517523"/>
            <a:ext cx="6015749" cy="873956"/>
          </a:xfrm>
        </p:spPr>
        <p:txBody>
          <a:bodyPr>
            <a:normAutofit fontScale="90000"/>
          </a:bodyPr>
          <a:lstStyle/>
          <a:p>
            <a:r>
              <a:rPr lang="sv-SE" dirty="0"/>
              <a:t>Vad kan personal få syn på?</a:t>
            </a:r>
          </a:p>
        </p:txBody>
      </p:sp>
      <p:sp>
        <p:nvSpPr>
          <p:cNvPr id="3" name="Platshållare för text 2">
            <a:extLst>
              <a:ext uri="{FF2B5EF4-FFF2-40B4-BE49-F238E27FC236}">
                <a16:creationId xmlns:a16="http://schemas.microsoft.com/office/drawing/2014/main" id="{ADEB8CB0-35EB-4D5E-94DA-D7485394C81A}"/>
              </a:ext>
            </a:extLst>
          </p:cNvPr>
          <p:cNvSpPr>
            <a:spLocks noGrp="1"/>
          </p:cNvSpPr>
          <p:nvPr>
            <p:ph type="body" sz="quarter" idx="20"/>
          </p:nvPr>
        </p:nvSpPr>
        <p:spPr>
          <a:xfrm>
            <a:off x="633529" y="1391479"/>
            <a:ext cx="5462471" cy="4649667"/>
          </a:xfrm>
        </p:spPr>
        <p:txBody>
          <a:bodyPr>
            <a:noAutofit/>
          </a:bodyPr>
          <a:lstStyle/>
          <a:p>
            <a:pPr>
              <a:spcAft>
                <a:spcPts val="1200"/>
              </a:spcAft>
            </a:pPr>
            <a:r>
              <a:rPr lang="sv-SE" sz="1800" dirty="0"/>
              <a:t>Synliga skador vid undersökningar/avklädning</a:t>
            </a:r>
          </a:p>
          <a:p>
            <a:pPr>
              <a:spcAft>
                <a:spcPts val="1200"/>
              </a:spcAft>
            </a:pPr>
            <a:r>
              <a:rPr lang="sv-SE" sz="1800" dirty="0"/>
              <a:t>Avvikande beteende mellan barn och vuxen eller mellan vuxna</a:t>
            </a:r>
          </a:p>
          <a:p>
            <a:pPr>
              <a:spcAft>
                <a:spcPts val="1200"/>
              </a:spcAft>
            </a:pPr>
            <a:r>
              <a:rPr lang="sv-SE" sz="1800" dirty="0"/>
              <a:t>Hotfullt, kontrollerande eller aggressivt beteende mot barn eller partner</a:t>
            </a:r>
          </a:p>
          <a:p>
            <a:pPr>
              <a:spcAft>
                <a:spcPts val="1200"/>
              </a:spcAft>
            </a:pPr>
            <a:r>
              <a:rPr lang="sv-SE" sz="1800" dirty="0"/>
              <a:t>Tecken på försummelse och vanvård </a:t>
            </a:r>
            <a:br>
              <a:rPr lang="sv-SE" sz="1800" dirty="0"/>
            </a:br>
            <a:r>
              <a:rPr lang="sv-SE" sz="1800" dirty="0"/>
              <a:t>(klädsel, hygien m.m.)</a:t>
            </a:r>
          </a:p>
          <a:p>
            <a:pPr>
              <a:spcAft>
                <a:spcPts val="1200"/>
              </a:spcAft>
            </a:pPr>
            <a:r>
              <a:rPr lang="sv-SE" sz="1800" dirty="0"/>
              <a:t>Patient eller medföljande som signalerar rädsla som inte beror på undersökningen/hälsan</a:t>
            </a:r>
          </a:p>
          <a:p>
            <a:pPr>
              <a:spcAft>
                <a:spcPts val="1200"/>
              </a:spcAft>
            </a:pPr>
            <a:endParaRPr lang="sv-SE" sz="1800" dirty="0"/>
          </a:p>
          <a:p>
            <a:pPr>
              <a:spcAft>
                <a:spcPts val="1200"/>
              </a:spcAft>
            </a:pPr>
            <a:endParaRPr lang="sv-SE" sz="1800" dirty="0"/>
          </a:p>
        </p:txBody>
      </p:sp>
      <p:pic>
        <p:nvPicPr>
          <p:cNvPr id="6" name="Platshållare för bild 5">
            <a:extLst>
              <a:ext uri="{FF2B5EF4-FFF2-40B4-BE49-F238E27FC236}">
                <a16:creationId xmlns:a16="http://schemas.microsoft.com/office/drawing/2014/main" id="{7FB2C095-86C2-4828-88BC-3B05807EB91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91" r="2791"/>
          <a:stretch>
            <a:fillRect/>
          </a:stretch>
        </p:blipFill>
        <p:spPr/>
      </p:pic>
    </p:spTree>
    <p:extLst>
      <p:ext uri="{BB962C8B-B14F-4D97-AF65-F5344CB8AC3E}">
        <p14:creationId xmlns:p14="http://schemas.microsoft.com/office/powerpoint/2010/main" val="343037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gion Kronoberg LJUS">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egion Kronoberg">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 id="{C79BC26F-E41B-431E-A2FD-DD2FF2981AEF}" vid="{1794A325-B46E-4332-9EA3-DFD8149D00CB}"/>
    </a:ext>
  </a:extLst>
</a:theme>
</file>

<file path=ppt/theme/theme2.xml><?xml version="1.0" encoding="utf-8"?>
<a:theme xmlns:a="http://schemas.openxmlformats.org/drawingml/2006/main" name="Region Kronoberg MÖRK">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K">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79BC26F-E41B-431E-A2FD-DD2FF2981AEF}" vid="{C34F60EE-F9A6-4038-84E3-36F1202E236B}"/>
    </a:ext>
  </a:extLst>
</a:theme>
</file>

<file path=ppt/theme/theme3.xml><?xml version="1.0" encoding="utf-8"?>
<a:theme xmlns:a="http://schemas.openxmlformats.org/drawingml/2006/main" name="1_Region Kronoberg ljus">
  <a:themeElements>
    <a:clrScheme name="Region Kronoberg LJUS">
      <a:dk1>
        <a:sysClr val="windowText" lastClr="000000"/>
      </a:dk1>
      <a:lt1>
        <a:sysClr val="window" lastClr="FFFFFF"/>
      </a:lt1>
      <a:dk2>
        <a:srgbClr val="412682"/>
      </a:dk2>
      <a:lt2>
        <a:srgbClr val="E13288"/>
      </a:lt2>
      <a:accent1>
        <a:srgbClr val="83B81A"/>
      </a:accent1>
      <a:accent2>
        <a:srgbClr val="1E6633"/>
      </a:accent2>
      <a:accent3>
        <a:srgbClr val="412682"/>
      </a:accent3>
      <a:accent4>
        <a:srgbClr val="FBD300"/>
      </a:accent4>
      <a:accent5>
        <a:srgbClr val="F3980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3039035-E9F3-4C3A-B587-8C531F5D8C63}" vid="{BC2B6388-CDCB-4389-ADE0-5FCEC97757FD}"/>
    </a:ext>
  </a:extLst>
</a:theme>
</file>

<file path=ppt/theme/theme4.xml><?xml version="1.0" encoding="utf-8"?>
<a:theme xmlns:a="http://schemas.openxmlformats.org/drawingml/2006/main" name="2_Region Kronoberg ljus">
  <a:themeElements>
    <a:clrScheme name="Kronoberg LJUS 2022">
      <a:dk1>
        <a:sysClr val="windowText" lastClr="000000"/>
      </a:dk1>
      <a:lt1>
        <a:sysClr val="window" lastClr="FFFFFF"/>
      </a:lt1>
      <a:dk2>
        <a:srgbClr val="412682"/>
      </a:dk2>
      <a:lt2>
        <a:srgbClr val="E13288"/>
      </a:lt2>
      <a:accent1>
        <a:srgbClr val="E13288"/>
      </a:accent1>
      <a:accent2>
        <a:srgbClr val="412682"/>
      </a:accent2>
      <a:accent3>
        <a:srgbClr val="83B81A"/>
      </a:accent3>
      <a:accent4>
        <a:srgbClr val="1E6633"/>
      </a:accent4>
      <a:accent5>
        <a:srgbClr val="009EE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0A55D23-B3F1-4EF4-A3DC-3A9F0F8D93A5}" vid="{668A7373-14EF-4A9B-80F9-0516CD47C373}"/>
    </a:ext>
  </a:extLst>
</a:theme>
</file>

<file path=ppt/theme/theme5.xml><?xml version="1.0" encoding="utf-8"?>
<a:theme xmlns:a="http://schemas.openxmlformats.org/drawingml/2006/main" name="3_Region Kronoberg ljus">
  <a:themeElements>
    <a:clrScheme name="Region Kronoberg LJUS">
      <a:dk1>
        <a:sysClr val="windowText" lastClr="000000"/>
      </a:dk1>
      <a:lt1>
        <a:sysClr val="window" lastClr="FFFFFF"/>
      </a:lt1>
      <a:dk2>
        <a:srgbClr val="412682"/>
      </a:dk2>
      <a:lt2>
        <a:srgbClr val="E13288"/>
      </a:lt2>
      <a:accent1>
        <a:srgbClr val="83B81A"/>
      </a:accent1>
      <a:accent2>
        <a:srgbClr val="1E6633"/>
      </a:accent2>
      <a:accent3>
        <a:srgbClr val="412682"/>
      </a:accent3>
      <a:accent4>
        <a:srgbClr val="FBD300"/>
      </a:accent4>
      <a:accent5>
        <a:srgbClr val="F3980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3039035-E9F3-4C3A-B587-8C531F5D8C63}" vid="{BC2B6388-CDCB-4389-ADE0-5FCEC97757FD}"/>
    </a:ext>
  </a:extLst>
</a:theme>
</file>

<file path=ppt/theme/theme6.xml><?xml version="1.0" encoding="utf-8"?>
<a:theme xmlns:a="http://schemas.openxmlformats.org/drawingml/2006/main" name="Kronobarnsmodellen">
  <a:themeElements>
    <a:clrScheme name="Kronobarnsmodellen">
      <a:dk1>
        <a:sysClr val="windowText" lastClr="000000"/>
      </a:dk1>
      <a:lt1>
        <a:sysClr val="window" lastClr="FFFFFF"/>
      </a:lt1>
      <a:dk2>
        <a:srgbClr val="44546A"/>
      </a:dk2>
      <a:lt2>
        <a:srgbClr val="E7E6E6"/>
      </a:lt2>
      <a:accent1>
        <a:srgbClr val="F39800"/>
      </a:accent1>
      <a:accent2>
        <a:srgbClr val="A05599"/>
      </a:accent2>
      <a:accent3>
        <a:srgbClr val="83B81A"/>
      </a:accent3>
      <a:accent4>
        <a:srgbClr val="E13288"/>
      </a:accent4>
      <a:accent5>
        <a:srgbClr val="FFD300"/>
      </a:accent5>
      <a:accent6>
        <a:srgbClr val="006633"/>
      </a:accent6>
      <a:hlink>
        <a:srgbClr val="0563C1"/>
      </a:hlink>
      <a:folHlink>
        <a:srgbClr val="954F72"/>
      </a:folHlink>
    </a:clrScheme>
    <a:fontScheme name="Kronobarnsmodellen">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EB5875F-A561-46FD-9B83-EAB2E24E8DC6}" vid="{1B4779F7-22B6-41A1-ADE6-2CD7F626009C}"/>
    </a:ext>
  </a:extLst>
</a:theme>
</file>

<file path=ppt/theme/theme7.xml><?xml version="1.0" encoding="utf-8"?>
<a:theme xmlns:a="http://schemas.openxmlformats.org/drawingml/2006/main" name="5_Region Kronoberg LJUS">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egion Kronoberg">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 2025" id="{CAE80FFF-0145-4F77-A59F-5B84E934228D}" vid="{BDDA80C7-8BED-464F-A009-1FAE942966C0}"/>
    </a:ext>
  </a:extLst>
</a:theme>
</file>

<file path=ppt/theme/theme8.xml><?xml version="1.0" encoding="utf-8"?>
<a:theme xmlns:a="http://schemas.openxmlformats.org/drawingml/2006/main" name="1_Region Kronoberg MÖRK">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K">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 2025" id="{CAE80FFF-0145-4F77-A59F-5B84E934228D}" vid="{401042FA-BC8C-469A-B1AB-98CEB166B00F}"/>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RK presentation</Template>
  <TotalTime>905</TotalTime>
  <Words>2067</Words>
  <Application>Microsoft Office PowerPoint</Application>
  <PresentationFormat>Bredbild</PresentationFormat>
  <Paragraphs>188</Paragraphs>
  <Slides>30</Slides>
  <Notes>0</Notes>
  <HiddenSlides>0</HiddenSlides>
  <MMClips>0</MMClips>
  <ScaleCrop>false</ScaleCrop>
  <HeadingPairs>
    <vt:vector size="6" baseType="variant">
      <vt:variant>
        <vt:lpstr>Använt teckensnitt</vt:lpstr>
      </vt:variant>
      <vt:variant>
        <vt:i4>8</vt:i4>
      </vt:variant>
      <vt:variant>
        <vt:lpstr>Tema</vt:lpstr>
      </vt:variant>
      <vt:variant>
        <vt:i4>8</vt:i4>
      </vt:variant>
      <vt:variant>
        <vt:lpstr>Bildrubriker</vt:lpstr>
      </vt:variant>
      <vt:variant>
        <vt:i4>30</vt:i4>
      </vt:variant>
    </vt:vector>
  </HeadingPairs>
  <TitlesOfParts>
    <vt:vector size="46" baseType="lpstr">
      <vt:lpstr>Arial</vt:lpstr>
      <vt:lpstr>Brandon Grotesque Black</vt:lpstr>
      <vt:lpstr>Brandon Grotesque Bold</vt:lpstr>
      <vt:lpstr>Calibri</vt:lpstr>
      <vt:lpstr>Garamond</vt:lpstr>
      <vt:lpstr>Gill Sans MT</vt:lpstr>
      <vt:lpstr>Open Sans</vt:lpstr>
      <vt:lpstr>Open Sans Bold</vt:lpstr>
      <vt:lpstr>Region Kronoberg LJUS</vt:lpstr>
      <vt:lpstr>Region Kronoberg MÖRK</vt:lpstr>
      <vt:lpstr>1_Region Kronoberg ljus</vt:lpstr>
      <vt:lpstr>2_Region Kronoberg ljus</vt:lpstr>
      <vt:lpstr>3_Region Kronoberg ljus</vt:lpstr>
      <vt:lpstr>Kronobarnsmodellen</vt:lpstr>
      <vt:lpstr>5_Region Kronoberg LJUS</vt:lpstr>
      <vt:lpstr>1_Region Kronoberg MÖRK</vt:lpstr>
      <vt:lpstr>Barn som far illa</vt:lpstr>
      <vt:lpstr>PowerPoint-presentation</vt:lpstr>
      <vt:lpstr>Barnfridsbrott (1/7 2021)</vt:lpstr>
      <vt:lpstr>PowerPoint-presentation</vt:lpstr>
      <vt:lpstr>PowerPoint-presentation</vt:lpstr>
      <vt:lpstr>En uppväxt fri från våld</vt:lpstr>
      <vt:lpstr>När ska vi göra orosanmälan?</vt:lpstr>
      <vt:lpstr>Uteblivet besök</vt:lpstr>
      <vt:lpstr>Vad kan personal få syn på?</vt:lpstr>
      <vt:lpstr>Varningstecken för BARN SOM FAR ILLA</vt:lpstr>
      <vt:lpstr>Psykiska symtom</vt:lpstr>
      <vt:lpstr>Varningstecken för omsorgssvikt</vt:lpstr>
      <vt:lpstr>Varningstecken för omsorgssvikt</vt:lpstr>
      <vt:lpstr>Du ser mer än du tror</vt:lpstr>
      <vt:lpstr>Våga fråga – Barn och ungdomar </vt:lpstr>
      <vt:lpstr>FICKKORT – Våldsutsatthet barn och unga</vt:lpstr>
      <vt:lpstr>Anmälnings-plikten</vt:lpstr>
      <vt:lpstr>PowerPoint-presentation</vt:lpstr>
      <vt:lpstr>Socialtjänstlagen (kap 19 § 1) </vt:lpstr>
      <vt:lpstr>Offentlighets- och sekretesslagen</vt:lpstr>
      <vt:lpstr>Anmälningsplikten</vt:lpstr>
      <vt:lpstr>1. Hämta blanketten</vt:lpstr>
      <vt:lpstr>2. Fyll i blanketten</vt:lpstr>
      <vt:lpstr>3. Dokumentera i journalen</vt:lpstr>
      <vt:lpstr>Sedan gör du följande:</vt:lpstr>
      <vt:lpstr>PowerPoint-presentation</vt:lpstr>
      <vt:lpstr>Bra att ha koll på</vt:lpstr>
      <vt:lpstr>PowerPoint-presentation</vt:lpstr>
      <vt:lpstr>Vad är våra utmaningar kring att upptäcka barn som far illa och göra orosanmälan?</vt:lpstr>
      <vt:lpstr>Vårdgivarwebben - Mänskliga rättigheter och barnets rättigheter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Våld i nära relationer</dc:title>
  <dc:subject/>
  <dc:creator>Swärd Susann RUV folkh o soc hållbarh</dc:creator>
  <cp:keywords/>
  <dc:description/>
  <cp:lastModifiedBy>Swärd Susann RUV folkh o soc hållbarh</cp:lastModifiedBy>
  <cp:revision>23</cp:revision>
  <cp:lastPrinted>2025-01-13T13:27:19Z</cp:lastPrinted>
  <dcterms:created xsi:type="dcterms:W3CDTF">2025-03-05T13:15:12Z</dcterms:created>
  <dcterms:modified xsi:type="dcterms:W3CDTF">2026-06-26T07:30:49Z</dcterms:modified>
  <cp:category/>
</cp:coreProperties>
</file>