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0" r:id="rId2"/>
    <p:sldId id="267" r:id="rId3"/>
    <p:sldId id="287" r:id="rId4"/>
    <p:sldId id="293" r:id="rId5"/>
    <p:sldId id="268" r:id="rId6"/>
    <p:sldId id="270" r:id="rId7"/>
    <p:sldId id="272" r:id="rId8"/>
    <p:sldId id="294" r:id="rId9"/>
    <p:sldId id="273" r:id="rId10"/>
    <p:sldId id="274" r:id="rId11"/>
    <p:sldId id="300" r:id="rId12"/>
    <p:sldId id="302" r:id="rId13"/>
    <p:sldId id="295" r:id="rId14"/>
    <p:sldId id="296" r:id="rId15"/>
    <p:sldId id="299" r:id="rId16"/>
    <p:sldId id="277" r:id="rId17"/>
    <p:sldId id="276" r:id="rId18"/>
    <p:sldId id="289" r:id="rId19"/>
    <p:sldId id="298" r:id="rId20"/>
    <p:sldId id="266" r:id="rId21"/>
    <p:sldId id="281" r:id="rId22"/>
    <p:sldId id="282" r:id="rId23"/>
    <p:sldId id="283" r:id="rId24"/>
    <p:sldId id="285" r:id="rId25"/>
    <p:sldId id="288"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ndström, Agnes" initials="LA" lastIdx="1" clrIdx="0">
    <p:extLst>
      <p:ext uri="{19B8F6BF-5375-455C-9EA6-DF929625EA0E}">
        <p15:presenceInfo xmlns:p15="http://schemas.microsoft.com/office/powerpoint/2012/main" userId="S-1-5-21-2075942658-1792417684-393963531-309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84" autoAdjust="0"/>
    <p:restoredTop sz="66420" autoAdjust="0"/>
  </p:normalViewPr>
  <p:slideViewPr>
    <p:cSldViewPr snapToGrid="0">
      <p:cViewPr varScale="1">
        <p:scale>
          <a:sx n="42" d="100"/>
          <a:sy n="42" d="100"/>
        </p:scale>
        <p:origin x="1108" y="11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145" d="100"/>
          <a:sy n="145" d="100"/>
        </p:scale>
        <p:origin x="326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AF45D0-E99F-4596-9E4B-77B0A0FCA164}" type="datetimeFigureOut">
              <a:rPr lang="sv-SE" smtClean="0"/>
              <a:t>2024-03-26</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48FE2-48A4-4472-969E-CA6469BFB8D6}" type="slidenum">
              <a:rPr lang="sv-SE" smtClean="0"/>
              <a:t>‹#›</a:t>
            </a:fld>
            <a:endParaRPr lang="sv-SE" dirty="0"/>
          </a:p>
        </p:txBody>
      </p:sp>
    </p:spTree>
    <p:extLst>
      <p:ext uri="{BB962C8B-B14F-4D97-AF65-F5344CB8AC3E}">
        <p14:creationId xmlns:p14="http://schemas.microsoft.com/office/powerpoint/2010/main" val="1502784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45428"/>
          </a:xfrm>
        </p:spPr>
        <p:txBody>
          <a:bodyPr/>
          <a:lstStyle/>
          <a:p>
            <a:r>
              <a:rPr lang="sv-SE" b="1" dirty="0"/>
              <a:t>Till dig som ska leda ett möte om barn som anhöriga</a:t>
            </a:r>
            <a:endParaRPr lang="sv-SE" dirty="0"/>
          </a:p>
          <a:p>
            <a:r>
              <a:rPr lang="sv-SE" dirty="0">
                <a:solidFill>
                  <a:srgbClr val="000000"/>
                </a:solidFill>
                <a:ea typeface="Times New Roman" panose="02020603050405020304" pitchFamily="18" charset="0"/>
              </a:rPr>
              <a:t>Den här presentationen kan du använda för arbetsgrupper i hälso- och sjukvården. Det tar cirka 20-30 minuter att genomföra, beroende av hur många frågor ni vill jobba med och hur länge. Anpassa efter era behov. Det är era samtal om hur ni jobbar och vad ni vill utveckla, som bör få mest utrymme.</a:t>
            </a:r>
          </a:p>
          <a:p>
            <a:endParaRPr lang="sv-SE" dirty="0">
              <a:solidFill>
                <a:srgbClr val="000000"/>
              </a:solidFill>
              <a:ea typeface="Times New Roman" panose="02020603050405020304" pitchFamily="18" charset="0"/>
            </a:endParaRPr>
          </a:p>
          <a:p>
            <a:r>
              <a:rPr lang="sv-SE" b="1" dirty="0">
                <a:solidFill>
                  <a:srgbClr val="000000"/>
                </a:solidFill>
                <a:ea typeface="Times New Roman" panose="02020603050405020304" pitchFamily="18" charset="0"/>
              </a:rPr>
              <a:t>Syftet med presentationen är att:</a:t>
            </a:r>
          </a:p>
          <a:p>
            <a:pPr marL="342900" indent="-342900">
              <a:buFont typeface="Arial" panose="020B0604020202020204" pitchFamily="34" charset="0"/>
              <a:buChar char="•"/>
            </a:pPr>
            <a:r>
              <a:rPr lang="sv-SE" dirty="0">
                <a:solidFill>
                  <a:srgbClr val="000000"/>
                </a:solidFill>
                <a:ea typeface="Times New Roman" panose="02020603050405020304" pitchFamily="18" charset="0"/>
              </a:rPr>
              <a:t>ge  grundläggande kunskaper om barn som anhöriga och hur hälso- och sjukvården kan stödja</a:t>
            </a:r>
          </a:p>
          <a:p>
            <a:pPr marL="342900" indent="-342900">
              <a:buFont typeface="Arial" panose="020B0604020202020204" pitchFamily="34" charset="0"/>
              <a:buChar char="•"/>
            </a:pPr>
            <a:r>
              <a:rPr lang="sv-SE" dirty="0">
                <a:solidFill>
                  <a:srgbClr val="000000"/>
                </a:solidFill>
                <a:ea typeface="Times New Roman" panose="02020603050405020304" pitchFamily="18" charset="0"/>
              </a:rPr>
              <a:t>uppmuntra dialog och inspirera lärande i arbetsgruppen. </a:t>
            </a:r>
          </a:p>
          <a:p>
            <a:pPr marL="342900" indent="-342900">
              <a:buFont typeface="Arial" panose="020B0604020202020204" pitchFamily="34" charset="0"/>
              <a:buChar char="•"/>
            </a:pPr>
            <a:endParaRPr lang="sv-SE" dirty="0">
              <a:solidFill>
                <a:srgbClr val="000000"/>
              </a:solidFill>
              <a:ea typeface="Times New Roman" panose="02020603050405020304" pitchFamily="18" charset="0"/>
            </a:endParaRPr>
          </a:p>
          <a:p>
            <a:r>
              <a:rPr lang="sv-SE" b="1" dirty="0">
                <a:solidFill>
                  <a:srgbClr val="000000"/>
                </a:solidFill>
                <a:ea typeface="Times New Roman" panose="02020603050405020304" pitchFamily="18" charset="0"/>
              </a:rPr>
              <a:t>Förslag på tillvägagångssätt:</a:t>
            </a:r>
            <a:br>
              <a:rPr lang="sv-SE" dirty="0">
                <a:ea typeface="Times New Roman" panose="02020603050405020304" pitchFamily="18" charset="0"/>
              </a:rPr>
            </a:br>
            <a:r>
              <a:rPr lang="sv-SE" dirty="0">
                <a:ea typeface="Times New Roman" panose="02020603050405020304" pitchFamily="18" charset="0"/>
              </a:rPr>
              <a:t>1. Inför mötet: Be arbetsgruppen att gå in och läsa på webbplatsen ”Ser du mig”.</a:t>
            </a:r>
          </a:p>
          <a:p>
            <a:r>
              <a:rPr lang="sv-SE" dirty="0">
                <a:ea typeface="Times New Roman" panose="02020603050405020304" pitchFamily="18" charset="0"/>
              </a:rPr>
              <a:t>socialstyrelsen.se/serdumig. Mejla länken till deltagarna, informera om syftet med mötet och att det är en dialog för lärande ni kommer att ha.</a:t>
            </a:r>
          </a:p>
          <a:p>
            <a:r>
              <a:rPr lang="sv-SE" dirty="0">
                <a:solidFill>
                  <a:srgbClr val="000000"/>
                </a:solidFill>
                <a:ea typeface="Times New Roman" panose="02020603050405020304" pitchFamily="18" charset="0"/>
              </a:rPr>
              <a:t>2. På mötet: Gå igenom presentationen, använd frågorna för att utforska och utveckla ert arbete. Välj vilka frågor ni vill arbeta med.</a:t>
            </a:r>
            <a:br>
              <a:rPr lang="sv-SE" dirty="0">
                <a:ea typeface="Times New Roman" panose="02020603050405020304" pitchFamily="18" charset="0"/>
              </a:rPr>
            </a:br>
            <a:r>
              <a:rPr lang="sv-SE" dirty="0">
                <a:ea typeface="Times New Roman" panose="02020603050405020304" pitchFamily="18" charset="0"/>
              </a:rPr>
              <a:t>3. Avslut: Reflektera över vad ni har läst/fått presenterat och hur ni kan utveckla ert arbete med målgruppen. Dokumentera och följ upp.</a:t>
            </a:r>
            <a:endParaRPr lang="sv-SE"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1</a:t>
            </a:fld>
            <a:endParaRPr lang="sv-SE" dirty="0"/>
          </a:p>
        </p:txBody>
      </p:sp>
    </p:spTree>
    <p:extLst>
      <p:ext uri="{BB962C8B-B14F-4D97-AF65-F5344CB8AC3E}">
        <p14:creationId xmlns:p14="http://schemas.microsoft.com/office/powerpoint/2010/main" val="2460245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45428"/>
          </a:xfrm>
        </p:spPr>
        <p:txBody>
          <a:bodyPr/>
          <a:lstStyle/>
          <a:p>
            <a:r>
              <a:rPr lang="sv-SE" b="0" kern="1200" dirty="0">
                <a:solidFill>
                  <a:schemeClr val="tx1"/>
                </a:solidFill>
                <a:effectLst/>
                <a:ea typeface="+mn-ea"/>
                <a:cs typeface="+mn-cs"/>
              </a:rPr>
              <a:t>Uppmärksamma, informera, ge råd och stöd </a:t>
            </a:r>
          </a:p>
          <a:p>
            <a:r>
              <a:rPr lang="sv-SE" kern="1200" dirty="0">
                <a:solidFill>
                  <a:schemeClr val="tx1"/>
                </a:solidFill>
                <a:effectLst/>
                <a:ea typeface="+mn-ea"/>
                <a:cs typeface="+mn-cs"/>
              </a:rPr>
              <a:t>Du som arbetar i vården har ett ansvar att uppmärksamma barn till vuxna som har allvarliga svårigheter och ta hänsyn till deras behov av information, råd och stöd. Det är varje barns rättighet att bli uppmärksammat och få det stöd och den hjälp som han eller hon behöver</a:t>
            </a:r>
          </a:p>
          <a:p>
            <a:endParaRPr lang="sv-SE" b="0" kern="1200" dirty="0">
              <a:solidFill>
                <a:schemeClr val="tx1"/>
              </a:solidFill>
              <a:effectLst/>
              <a:ea typeface="+mn-ea"/>
              <a:cs typeface="+mn-cs"/>
            </a:endParaRPr>
          </a:p>
          <a:p>
            <a:r>
              <a:rPr lang="sv-SE" b="0" kern="1200" dirty="0">
                <a:solidFill>
                  <a:schemeClr val="tx1"/>
                </a:solidFill>
                <a:effectLst/>
                <a:ea typeface="+mn-ea"/>
                <a:cs typeface="+mn-cs"/>
              </a:rPr>
              <a:t>Uppmärksamma och synliggöra barns behov</a:t>
            </a:r>
          </a:p>
          <a:p>
            <a:r>
              <a:rPr lang="sv-SE" kern="1200" dirty="0">
                <a:solidFill>
                  <a:schemeClr val="tx1"/>
                </a:solidFill>
                <a:effectLst/>
                <a:ea typeface="+mn-ea"/>
                <a:cs typeface="+mn-cs"/>
              </a:rPr>
              <a:t>All hälso- och sjukvårdspersonal har ansvar att uppmärksamma barn som anhöriga när föräldern har vissa svårigheter.</a:t>
            </a:r>
          </a:p>
          <a:p>
            <a:endParaRPr lang="sv-SE" dirty="0"/>
          </a:p>
          <a:p>
            <a:r>
              <a:rPr lang="sv-SE" kern="1200" dirty="0">
                <a:solidFill>
                  <a:schemeClr val="tx1"/>
                </a:solidFill>
                <a:effectLst/>
                <a:ea typeface="+mn-ea"/>
                <a:cs typeface="+mn-cs"/>
              </a:rPr>
              <a:t>Genom att återkommande prata med patienten om föräldraskapet, hur barnen påverkas och vad barn behöver bidrar du till att synliggöra behoven hos barn som anhöriga. Därefter behöver du göra en bedömning av varje barns behov av information, råd och stöd och agera utifrån det.</a:t>
            </a:r>
          </a:p>
          <a:p>
            <a:pPr>
              <a:lnSpc>
                <a:spcPct val="120000"/>
              </a:lnSpc>
              <a:spcBef>
                <a:spcPts val="1000"/>
              </a:spcBef>
              <a:spcAft>
                <a:spcPts val="1000"/>
              </a:spcAft>
            </a:pPr>
            <a:r>
              <a:rPr lang="sv-SE" dirty="0">
                <a:effectLst/>
                <a:ea typeface="Times New Roman" panose="02020603050405020304" pitchFamily="18" charset="0"/>
                <a:cs typeface="Times New Roman" panose="02020603050405020304" pitchFamily="18" charset="0"/>
              </a:rPr>
              <a:t>Varje barn och situation är unik och som vårdpersonal behöver du bedöma vilket behov av information, råd och stöd som barnet har. Bedömningarna utgår ifrån vad som blir bäst för barnet. Här vägs omständigheterna kring barnet och familjen in, liksom barnets egna förutsättningar, såsom mognad och ålder. </a:t>
            </a:r>
            <a:r>
              <a:rPr lang="sv-SE" dirty="0">
                <a:effectLst/>
                <a:ea typeface="Times New Roman" panose="02020603050405020304" pitchFamily="18" charset="0"/>
                <a:cs typeface="Calibri" panose="020F0502020204030204" pitchFamily="34" charset="0"/>
              </a:rPr>
              <a:t> </a:t>
            </a:r>
            <a:endParaRPr lang="sv-SE" kern="1200" dirty="0">
              <a:solidFill>
                <a:schemeClr val="tx1"/>
              </a:solidFill>
              <a:effectLst/>
              <a:ea typeface="+mn-ea"/>
              <a:cs typeface="+mn-cs"/>
            </a:endParaRPr>
          </a:p>
          <a:p>
            <a:r>
              <a:rPr lang="sv-SE" kern="1200" dirty="0">
                <a:solidFill>
                  <a:schemeClr val="tx1"/>
                </a:solidFill>
                <a:effectLst/>
                <a:ea typeface="+mn-ea"/>
                <a:cs typeface="+mn-cs"/>
              </a:rPr>
              <a:t> </a:t>
            </a:r>
          </a:p>
          <a:p>
            <a:endParaRPr lang="sv-SE"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10</a:t>
            </a:fld>
            <a:endParaRPr lang="sv-SE" dirty="0"/>
          </a:p>
        </p:txBody>
      </p:sp>
    </p:spTree>
    <p:extLst>
      <p:ext uri="{BB962C8B-B14F-4D97-AF65-F5344CB8AC3E}">
        <p14:creationId xmlns:p14="http://schemas.microsoft.com/office/powerpoint/2010/main" val="1675797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11</a:t>
            </a:fld>
            <a:endParaRPr lang="sv-SE" dirty="0"/>
          </a:p>
        </p:txBody>
      </p:sp>
    </p:spTree>
    <p:extLst>
      <p:ext uri="{BB962C8B-B14F-4D97-AF65-F5344CB8AC3E}">
        <p14:creationId xmlns:p14="http://schemas.microsoft.com/office/powerpoint/2010/main" val="2813917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Information om barn som närstående finns på vårdgivarwebben. Om det rör barn som har bevittnat våld hänvisar vi dem till </a:t>
            </a:r>
            <a:r>
              <a:rPr lang="sv-SE" sz="1200"/>
              <a:t>Familjefrid Kronoberg </a:t>
            </a:r>
            <a:r>
              <a:rPr lang="sv-SE" sz="1200" dirty="0"/>
              <a:t>för stöd.</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Anmälningsskyldighet: </a:t>
            </a:r>
            <a:r>
              <a:rPr lang="sv-SE" sz="1200" dirty="0"/>
              <a:t>Det behöver inte betyda att det finns en misstanke om att någon förgriper sig på eller misshandlar barnet. Det räcker att det uppmärksammas att de vuxna inte är förmögna i den rådande situationen att ta hand om barnet. Socialtjänsten kan då bevilja insatser för att underlätta för familjen.</a:t>
            </a:r>
          </a:p>
          <a:p>
            <a:endParaRPr lang="sv-SE"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12</a:t>
            </a:fld>
            <a:endParaRPr lang="sv-SE" dirty="0"/>
          </a:p>
        </p:txBody>
      </p:sp>
    </p:spTree>
    <p:extLst>
      <p:ext uri="{BB962C8B-B14F-4D97-AF65-F5344CB8AC3E}">
        <p14:creationId xmlns:p14="http://schemas.microsoft.com/office/powerpoint/2010/main" val="3717907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13</a:t>
            </a:fld>
            <a:endParaRPr lang="sv-SE" dirty="0"/>
          </a:p>
        </p:txBody>
      </p:sp>
    </p:spTree>
    <p:extLst>
      <p:ext uri="{BB962C8B-B14F-4D97-AF65-F5344CB8AC3E}">
        <p14:creationId xmlns:p14="http://schemas.microsoft.com/office/powerpoint/2010/main" val="3121676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62BC9-AABC-D475-70C6-7F781183E3D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E665DAF-0A3E-CB8A-4448-331079DB61C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45F4346-19D9-9D61-76F3-5DBE94DEB3C5}"/>
              </a:ext>
            </a:extLst>
          </p:cNvPr>
          <p:cNvSpPr>
            <a:spLocks noGrp="1"/>
          </p:cNvSpPr>
          <p:nvPr>
            <p:ph type="body" idx="1"/>
          </p:nvPr>
        </p:nvSpPr>
        <p:spPr>
          <a:xfrm>
            <a:off x="685800" y="4400550"/>
            <a:ext cx="5486400" cy="4558812"/>
          </a:xfrm>
        </p:spPr>
        <p:txBody>
          <a:bodyPr/>
          <a:lstStyle/>
          <a:p>
            <a:pPr>
              <a:lnSpc>
                <a:spcPct val="120000"/>
              </a:lnSpc>
              <a:spcBef>
                <a:spcPts val="1000"/>
              </a:spcBef>
              <a:spcAft>
                <a:spcPts val="1000"/>
              </a:spcAft>
            </a:pPr>
            <a:r>
              <a:rPr lang="sv-SE" dirty="0">
                <a:effectLst/>
                <a:ea typeface="Times New Roman" panose="02020603050405020304" pitchFamily="18" charset="0"/>
                <a:cs typeface="Times New Roman" panose="02020603050405020304" pitchFamily="18" charset="0"/>
              </a:rPr>
              <a:t>Du som arbetar i hälso- och sjukvården har ett ansvar att ta hänsyn barnets behov av information, råd och stöd även om barnet själv inte är patient. </a:t>
            </a:r>
          </a:p>
          <a:p>
            <a:pPr>
              <a:lnSpc>
                <a:spcPct val="120000"/>
              </a:lnSpc>
              <a:spcBef>
                <a:spcPts val="1000"/>
              </a:spcBef>
              <a:spcAft>
                <a:spcPts val="1000"/>
              </a:spcAft>
            </a:pPr>
            <a:r>
              <a:rPr lang="sv-SE" dirty="0">
                <a:effectLst/>
                <a:ea typeface="Times New Roman" panose="02020603050405020304" pitchFamily="18" charset="0"/>
                <a:cs typeface="Times New Roman" panose="02020603050405020304" pitchFamily="18" charset="0"/>
              </a:rPr>
              <a:t>Genom att i mötet med patienten återkommande prata om barnen och föräldraskapet kan du bidra till att synliggöra barnens behov. Då kan föräldern också motiveras till att bli mer uppmärksam på och möta sitt barns behov. Här finns stora möjligheter att tidigt fånga upp barn och familjer i behov av tidiga insatser. Det är ett sätt att främja hälsa och god utveckling för anhöriga barn. </a:t>
            </a:r>
          </a:p>
          <a:p>
            <a:pPr>
              <a:lnSpc>
                <a:spcPct val="120000"/>
              </a:lnSpc>
              <a:spcBef>
                <a:spcPts val="1000"/>
              </a:spcBef>
              <a:spcAft>
                <a:spcPts val="1000"/>
              </a:spcAft>
            </a:pPr>
            <a:r>
              <a:rPr lang="sv-SE" dirty="0">
                <a:effectLst/>
                <a:ea typeface="Times New Roman" panose="02020603050405020304" pitchFamily="18" charset="0"/>
                <a:cs typeface="Times New Roman" panose="02020603050405020304" pitchFamily="18" charset="0"/>
              </a:rPr>
              <a:t>I patientmötet kan anhöriga barns behov av information, råd och stöd uppmärksammas exempelvis genom att</a:t>
            </a:r>
          </a:p>
          <a:p>
            <a:pPr marL="342900" lvl="0" indent="-342900">
              <a:spcBef>
                <a:spcPts val="300"/>
              </a:spcBef>
              <a:spcAft>
                <a:spcPts val="300"/>
              </a:spcAft>
              <a:buSzPts val="800"/>
              <a:buFont typeface="Symbol" pitchFamily="2" charset="2"/>
              <a:buChar char=""/>
            </a:pPr>
            <a:r>
              <a:rPr lang="sv-SE" dirty="0">
                <a:effectLst/>
                <a:ea typeface="Times New Roman" panose="02020603050405020304" pitchFamily="18" charset="0"/>
                <a:cs typeface="Times New Roman" panose="02020603050405020304" pitchFamily="18" charset="0"/>
              </a:rPr>
              <a:t>fråga om de finns barn i hemmet</a:t>
            </a:r>
          </a:p>
          <a:p>
            <a:pPr marL="342900" lvl="0" indent="-342900">
              <a:spcBef>
                <a:spcPts val="300"/>
              </a:spcBef>
              <a:spcAft>
                <a:spcPts val="300"/>
              </a:spcAft>
              <a:buSzPts val="800"/>
              <a:buFont typeface="Symbol" pitchFamily="2" charset="2"/>
              <a:buChar char=""/>
            </a:pPr>
            <a:r>
              <a:rPr lang="sv-SE" dirty="0">
                <a:effectLst/>
                <a:ea typeface="Times New Roman" panose="02020603050405020304" pitchFamily="18" charset="0"/>
                <a:cs typeface="Times New Roman" panose="02020603050405020304" pitchFamily="18" charset="0"/>
              </a:rPr>
              <a:t>prata om föräldraskapet och vad barn behöver för att vara trygga och må bra</a:t>
            </a:r>
          </a:p>
          <a:p>
            <a:pPr marL="342900" lvl="0" indent="-342900">
              <a:spcBef>
                <a:spcPts val="300"/>
              </a:spcBef>
              <a:spcAft>
                <a:spcPts val="300"/>
              </a:spcAft>
              <a:buSzPts val="800"/>
              <a:buFont typeface="Symbol" pitchFamily="2" charset="2"/>
              <a:buChar char=""/>
            </a:pPr>
            <a:r>
              <a:rPr lang="sv-SE" dirty="0">
                <a:effectLst/>
                <a:ea typeface="Times New Roman" panose="02020603050405020304" pitchFamily="18" charset="0"/>
                <a:cs typeface="Times New Roman" panose="02020603050405020304" pitchFamily="18" charset="0"/>
              </a:rPr>
              <a:t>prata med patienten om hur barnen har det och hur de påverkas</a:t>
            </a:r>
          </a:p>
          <a:p>
            <a:pPr marL="342900" lvl="0" indent="-342900">
              <a:spcBef>
                <a:spcPts val="300"/>
              </a:spcBef>
              <a:spcAft>
                <a:spcPts val="300"/>
              </a:spcAft>
              <a:buSzPts val="800"/>
              <a:buFont typeface="Symbol" pitchFamily="2" charset="2"/>
              <a:buChar char=""/>
            </a:pPr>
            <a:r>
              <a:rPr lang="sv-SE" dirty="0">
                <a:effectLst/>
                <a:ea typeface="Times New Roman" panose="02020603050405020304" pitchFamily="18" charset="0"/>
                <a:cs typeface="Times New Roman" panose="02020603050405020304" pitchFamily="18" charset="0"/>
              </a:rPr>
              <a:t>ta reda på om barnet idag får några vårdinsatser från vården eller annan utanför vården </a:t>
            </a:r>
          </a:p>
          <a:p>
            <a:pPr marL="342900" lvl="0" indent="-342900" algn="just">
              <a:spcBef>
                <a:spcPts val="300"/>
              </a:spcBef>
              <a:spcAft>
                <a:spcPts val="300"/>
              </a:spcAft>
              <a:buSzPts val="800"/>
              <a:buFont typeface="Symbol" pitchFamily="2" charset="2"/>
              <a:buChar char=""/>
            </a:pPr>
            <a:r>
              <a:rPr lang="sv-SE" dirty="0">
                <a:effectLst/>
                <a:ea typeface="Times New Roman" panose="02020603050405020304" pitchFamily="18" charset="0"/>
                <a:cs typeface="Times New Roman" panose="02020603050405020304" pitchFamily="18" charset="0"/>
              </a:rPr>
              <a:t>ställa frågor för att upptäcka våld i nära relation.</a:t>
            </a:r>
          </a:p>
          <a:p>
            <a:endParaRPr lang="en-GB" dirty="0"/>
          </a:p>
        </p:txBody>
      </p:sp>
      <p:sp>
        <p:nvSpPr>
          <p:cNvPr id="4" name="Platshållare för bildnummer 3">
            <a:extLst>
              <a:ext uri="{FF2B5EF4-FFF2-40B4-BE49-F238E27FC236}">
                <a16:creationId xmlns:a16="http://schemas.microsoft.com/office/drawing/2014/main" id="{073E8595-BBA1-8CA3-E85E-24EB3A869691}"/>
              </a:ext>
            </a:extLst>
          </p:cNvPr>
          <p:cNvSpPr>
            <a:spLocks noGrp="1"/>
          </p:cNvSpPr>
          <p:nvPr>
            <p:ph type="sldNum" sz="quarter" idx="5"/>
          </p:nvPr>
        </p:nvSpPr>
        <p:spPr/>
        <p:txBody>
          <a:bodyPr/>
          <a:lstStyle/>
          <a:p>
            <a:fld id="{F6A48FE2-48A4-4472-969E-CA6469BFB8D6}" type="slidenum">
              <a:rPr lang="sv-SE" smtClean="0"/>
              <a:t>14</a:t>
            </a:fld>
            <a:endParaRPr lang="sv-SE" dirty="0"/>
          </a:p>
        </p:txBody>
      </p:sp>
    </p:spTree>
    <p:extLst>
      <p:ext uri="{BB962C8B-B14F-4D97-AF65-F5344CB8AC3E}">
        <p14:creationId xmlns:p14="http://schemas.microsoft.com/office/powerpoint/2010/main" val="2848474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Forskning visar att barn som anhöriga har en ökad risk för att utveckla egen psykisk och fysisk ohälsa i vuxen ålder.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Hur varje enskilt barn påverkas beror på samspelet mellan individuella risk- och skyddsfaktorer. </a:t>
            </a:r>
          </a:p>
          <a:p>
            <a:endParaRPr lang="sv-SE" dirty="0"/>
          </a:p>
          <a:p>
            <a:endParaRPr lang="sv-SE"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15</a:t>
            </a:fld>
            <a:endParaRPr lang="sv-SE" dirty="0"/>
          </a:p>
        </p:txBody>
      </p:sp>
    </p:spTree>
    <p:extLst>
      <p:ext uri="{BB962C8B-B14F-4D97-AF65-F5344CB8AC3E}">
        <p14:creationId xmlns:p14="http://schemas.microsoft.com/office/powerpoint/2010/main" val="1303597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410942"/>
          </a:xfrm>
        </p:spPr>
        <p:txBody>
          <a:bodyPr/>
          <a:lstStyle/>
          <a:p>
            <a:r>
              <a:rPr lang="sv-SE" sz="1200" b="1" kern="1200" dirty="0">
                <a:solidFill>
                  <a:schemeClr val="tx1"/>
                </a:solidFill>
                <a:effectLst/>
                <a:latin typeface="+mn-lt"/>
                <a:ea typeface="+mn-ea"/>
                <a:cs typeface="+mn-cs"/>
              </a:rPr>
              <a:t>Stöd och behandling</a:t>
            </a:r>
          </a:p>
          <a:p>
            <a:r>
              <a:rPr lang="sv-SE" sz="1200" kern="1200" dirty="0">
                <a:solidFill>
                  <a:schemeClr val="tx1"/>
                </a:solidFill>
                <a:effectLst/>
                <a:latin typeface="+mn-lt"/>
                <a:ea typeface="+mn-ea"/>
                <a:cs typeface="+mn-cs"/>
              </a:rPr>
              <a:t>Genom att återkommande prata om föräldraskapet och hur de vuxna kan se barnens behov bidrar du till att förbättra barnets livssituation. Det kan handla om att ge handfasta råd om föräldraskapet och hur familjen kan hantera en kris som uppstått. Det kan också handla om hur man kan informera förskola och skola om det som händer och om barnets reaktioner.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Detta kan många gånger vara tillräckliga insatser. Men ibland finns behov av mer specialiserade insatser för att tillgodose barnets behov. Insatserna kan finnas inom hälso- och sjukvården eller ges av andra aktörer, såsom socialtjänsten, kommunen eller frivilligorganisationer. Stödet behöver riktas till både barn och föräldrar. Det kan handla om att på olika sätt stärka föräldraförmågan, lotsa föräldrar till insatser för egen del eller ge avlastning genom till exempel praktiskt stöd.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Varje barn, förälder och situation är unik. Vilket behov det enskilda barnet och familjen har bedömer du som vårdpersonal. Vissa barn kan behöva särskild behandling eller specialiserade vårdinsatser för att bearbeta exempelvis svåra upplevelser, stark oro och rädsla. </a:t>
            </a:r>
          </a:p>
          <a:p>
            <a:endParaRPr lang="sv-SE" dirty="0"/>
          </a:p>
          <a:p>
            <a:r>
              <a:rPr lang="sv-SE" sz="1200" kern="1200" dirty="0">
                <a:solidFill>
                  <a:schemeClr val="tx1"/>
                </a:solidFill>
                <a:effectLst/>
                <a:latin typeface="+mn-lt"/>
                <a:ea typeface="+mn-ea"/>
                <a:cs typeface="+mn-cs"/>
              </a:rPr>
              <a:t>Din uppgift är att då se till att familjen kommer vidare till annat stöd än det du kan ge. Familjer kan behöva stöd från flera aktörer. Din viktiga roll kan då vara att representera hälso- och sjukvårdens insatser i ett samlat stöd till familjen. </a:t>
            </a:r>
          </a:p>
          <a:p>
            <a:r>
              <a:rPr lang="sv-SE" sz="1200" kern="120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16</a:t>
            </a:fld>
            <a:endParaRPr lang="sv-SE" dirty="0"/>
          </a:p>
        </p:txBody>
      </p:sp>
    </p:spTree>
    <p:extLst>
      <p:ext uri="{BB962C8B-B14F-4D97-AF65-F5344CB8AC3E}">
        <p14:creationId xmlns:p14="http://schemas.microsoft.com/office/powerpoint/2010/main" val="3394454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78185"/>
          </a:xfrm>
        </p:spPr>
        <p:txBody>
          <a:bodyPr/>
          <a:lstStyle/>
          <a:p>
            <a:r>
              <a:rPr lang="sv-SE" sz="1200" b="1" kern="1200" dirty="0">
                <a:solidFill>
                  <a:schemeClr val="tx1"/>
                </a:solidFill>
                <a:effectLst/>
                <a:latin typeface="+mn-lt"/>
                <a:ea typeface="+mn-ea"/>
                <a:cs typeface="+mn-cs"/>
              </a:rPr>
              <a:t>Information och råd </a:t>
            </a:r>
          </a:p>
          <a:p>
            <a:r>
              <a:rPr lang="sv-SE" sz="1200" kern="1200" dirty="0">
                <a:solidFill>
                  <a:schemeClr val="tx1"/>
                </a:solidFill>
                <a:effectLst/>
                <a:latin typeface="+mn-lt"/>
                <a:ea typeface="+mn-ea"/>
                <a:cs typeface="+mn-cs"/>
              </a:rPr>
              <a:t>Många barn som anhöriga bär på oro för vad som ska hända med föräldern och hur det kommer att påverka dem. De kan behöva information om vad händer i familjen. Behovet av information kan se olika ut för olika barn beroende på deras situation, ålder och mognad. Behoven kan också variera över tid.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Föräldrar kan ofta själva ge information till barnen och svara på frågor om sitt tillstånd. Du kan behöva stötta din patient hur han eller hon på ett bra sätt kan informera barnet om vad som händer och kommer att hända framöver. Du kan också behöva stötta föräldrar i hur de kan svara på barnets frågor. </a:t>
            </a:r>
          </a:p>
          <a:p>
            <a:endParaRPr lang="sv-SE" dirty="0"/>
          </a:p>
          <a:p>
            <a:r>
              <a:rPr lang="sv-SE" sz="1200" kern="1200" dirty="0">
                <a:solidFill>
                  <a:schemeClr val="tx1"/>
                </a:solidFill>
                <a:effectLst/>
                <a:latin typeface="+mn-lt"/>
                <a:ea typeface="+mn-ea"/>
                <a:cs typeface="+mn-cs"/>
              </a:rPr>
              <a:t>Ibland kan du som vårdpersonal vara mest lämplig att ge informationen tillsammans med föräldern. Ett sätt att ge information kan vara att visa anhöriga runt på vårdavdelningen och träffa personalen som vårdar den närstående föräldern.</a:t>
            </a:r>
          </a:p>
          <a:p>
            <a:r>
              <a:rPr lang="sv-SE" sz="1200" kern="1200" dirty="0">
                <a:solidFill>
                  <a:schemeClr val="tx1"/>
                </a:solidFill>
                <a:effectLst/>
                <a:latin typeface="+mn-lt"/>
                <a:ea typeface="+mn-ea"/>
                <a:cs typeface="+mn-cs"/>
              </a:rPr>
              <a:t>Information kan bidra till att barnet får ökad förståelse för:</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mer om vad som händer,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egna och andra anhörigas reaktioner,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hur familjen kommer påverkas,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vilken hjälp föräldern kommer att få eller vilken hjälp som familjen kan få.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Att barnet får information kan göra skillnad genom att ge trygghet och lindra en del av barnets oro.  Genom att väcka hopp om att svårigheter går att lösa bidrar du till att </a:t>
            </a:r>
            <a:r>
              <a:rPr lang="sv-SE" sz="1200" kern="1200">
                <a:solidFill>
                  <a:schemeClr val="tx1"/>
                </a:solidFill>
                <a:effectLst/>
                <a:latin typeface="+mn-lt"/>
                <a:ea typeface="+mn-ea"/>
                <a:cs typeface="+mn-cs"/>
              </a:rPr>
              <a:t>barnets välmående.</a:t>
            </a:r>
            <a:endParaRPr lang="sv-SE"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17</a:t>
            </a:fld>
            <a:endParaRPr lang="sv-SE" dirty="0"/>
          </a:p>
        </p:txBody>
      </p:sp>
    </p:spTree>
    <p:extLst>
      <p:ext uri="{BB962C8B-B14F-4D97-AF65-F5344CB8AC3E}">
        <p14:creationId xmlns:p14="http://schemas.microsoft.com/office/powerpoint/2010/main" val="4000827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18</a:t>
            </a:fld>
            <a:endParaRPr lang="sv-SE" dirty="0"/>
          </a:p>
        </p:txBody>
      </p:sp>
    </p:spTree>
    <p:extLst>
      <p:ext uri="{BB962C8B-B14F-4D97-AF65-F5344CB8AC3E}">
        <p14:creationId xmlns:p14="http://schemas.microsoft.com/office/powerpoint/2010/main" val="924142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C87FE-4E20-ADEC-E9B5-9E2CA92F03E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1844BF2-4B8B-A932-8EFF-0B816152CB3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8DF62F5-FFFB-2192-B8F6-24DFF0D53077}"/>
              </a:ext>
            </a:extLst>
          </p:cNvPr>
          <p:cNvSpPr>
            <a:spLocks noGrp="1"/>
          </p:cNvSpPr>
          <p:nvPr>
            <p:ph type="body" idx="1"/>
          </p:nvPr>
        </p:nvSpPr>
        <p:spPr/>
        <p:txBody>
          <a:bodyPr/>
          <a:lstStyle/>
          <a:p>
            <a:endParaRPr lang="sv-SE" dirty="0"/>
          </a:p>
          <a:p>
            <a:endParaRPr lang="sv-SE" dirty="0"/>
          </a:p>
        </p:txBody>
      </p:sp>
      <p:sp>
        <p:nvSpPr>
          <p:cNvPr id="4" name="Platshållare för bildnummer 3">
            <a:extLst>
              <a:ext uri="{FF2B5EF4-FFF2-40B4-BE49-F238E27FC236}">
                <a16:creationId xmlns:a16="http://schemas.microsoft.com/office/drawing/2014/main" id="{4A7BBDE8-DB9B-77C6-079D-0C5AC5E4B59D}"/>
              </a:ext>
            </a:extLst>
          </p:cNvPr>
          <p:cNvSpPr>
            <a:spLocks noGrp="1"/>
          </p:cNvSpPr>
          <p:nvPr>
            <p:ph type="sldNum" sz="quarter" idx="5"/>
          </p:nvPr>
        </p:nvSpPr>
        <p:spPr/>
        <p:txBody>
          <a:bodyPr/>
          <a:lstStyle/>
          <a:p>
            <a:fld id="{F6A48FE2-48A4-4472-969E-CA6469BFB8D6}" type="slidenum">
              <a:rPr lang="sv-SE" smtClean="0"/>
              <a:t>19</a:t>
            </a:fld>
            <a:endParaRPr lang="sv-SE" dirty="0"/>
          </a:p>
        </p:txBody>
      </p:sp>
    </p:spTree>
    <p:extLst>
      <p:ext uri="{BB962C8B-B14F-4D97-AF65-F5344CB8AC3E}">
        <p14:creationId xmlns:p14="http://schemas.microsoft.com/office/powerpoint/2010/main" val="1080651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066442"/>
          </a:xfrm>
        </p:spPr>
        <p:txBody>
          <a:bodyPr/>
          <a:lstStyle/>
          <a:p>
            <a:pPr>
              <a:defRPr/>
            </a:pPr>
            <a:r>
              <a:rPr lang="sv-SE" sz="1200" kern="1200" dirty="0">
                <a:solidFill>
                  <a:schemeClr val="tx1"/>
                </a:solidFill>
                <a:effectLst/>
                <a:latin typeface="+mn-lt"/>
                <a:ea typeface="+mn-ea"/>
                <a:cs typeface="+mn-cs"/>
              </a:rPr>
              <a:t>Från forskning vet vi att situationer </a:t>
            </a:r>
            <a:r>
              <a:rPr lang="sv-SE" dirty="0"/>
              <a:t>där barn är anhöriga </a:t>
            </a:r>
            <a:r>
              <a:rPr lang="sv-SE" sz="1200" kern="1200" dirty="0">
                <a:solidFill>
                  <a:schemeClr val="tx1"/>
                </a:solidFill>
                <a:effectLst/>
                <a:latin typeface="+mn-lt"/>
                <a:ea typeface="+mn-ea"/>
                <a:cs typeface="+mn-cs"/>
              </a:rPr>
              <a:t>kan innebära att barnen oroar sig. Som barn eller ungdom har man inte de erfarenheter av sjukdomar och svårigheter som vuxna har. </a:t>
            </a:r>
            <a:endParaRPr lang="sv-SE"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kern="100"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Calibri" panose="020F0502020204030204" pitchFamily="34" charset="0"/>
                <a:ea typeface="Times New Roman" panose="02020603050405020304" pitchFamily="18" charset="0"/>
                <a:cs typeface="Times New Roman" panose="02020603050405020304" pitchFamily="18" charset="0"/>
              </a:rPr>
              <a:t>Bilden visar frågor som barn kan ha.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kern="100"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Calibri" panose="020F0502020204030204" pitchFamily="34" charset="0"/>
                <a:ea typeface="Times New Roman" panose="02020603050405020304" pitchFamily="18" charset="0"/>
                <a:cs typeface="Times New Roman" panose="02020603050405020304" pitchFamily="18" charset="0"/>
              </a:rPr>
              <a:t>En öppen dialog och möjligheten att dela känslor kan lindra barnets oro. Ibland kan det vara bäst att avvakta med information för att kunna anpassa den. Att ha tillgång till stöd från pålitliga vuxna är också viktigt för barnets välmående.</a:t>
            </a:r>
            <a:endParaRPr lang="sv-SE"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sv-SE" sz="1200" kern="1200" dirty="0">
              <a:solidFill>
                <a:schemeClr val="tx1"/>
              </a:solidFill>
              <a:effectLst/>
              <a:latin typeface="+mn-lt"/>
              <a:ea typeface="+mn-ea"/>
              <a:cs typeface="+mn-cs"/>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2</a:t>
            </a:fld>
            <a:endParaRPr lang="sv-SE" dirty="0"/>
          </a:p>
        </p:txBody>
      </p:sp>
    </p:spTree>
    <p:extLst>
      <p:ext uri="{BB962C8B-B14F-4D97-AF65-F5344CB8AC3E}">
        <p14:creationId xmlns:p14="http://schemas.microsoft.com/office/powerpoint/2010/main" val="3428583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20</a:t>
            </a:fld>
            <a:endParaRPr lang="sv-SE" dirty="0"/>
          </a:p>
        </p:txBody>
      </p:sp>
    </p:spTree>
    <p:extLst>
      <p:ext uri="{BB962C8B-B14F-4D97-AF65-F5344CB8AC3E}">
        <p14:creationId xmlns:p14="http://schemas.microsoft.com/office/powerpoint/2010/main" val="1077372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21</a:t>
            </a:fld>
            <a:endParaRPr lang="sv-SE" dirty="0"/>
          </a:p>
        </p:txBody>
      </p:sp>
    </p:spTree>
    <p:extLst>
      <p:ext uri="{BB962C8B-B14F-4D97-AF65-F5344CB8AC3E}">
        <p14:creationId xmlns:p14="http://schemas.microsoft.com/office/powerpoint/2010/main" val="3287353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22</a:t>
            </a:fld>
            <a:endParaRPr lang="sv-SE" dirty="0"/>
          </a:p>
        </p:txBody>
      </p:sp>
    </p:spTree>
    <p:extLst>
      <p:ext uri="{BB962C8B-B14F-4D97-AF65-F5344CB8AC3E}">
        <p14:creationId xmlns:p14="http://schemas.microsoft.com/office/powerpoint/2010/main" val="1052999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23</a:t>
            </a:fld>
            <a:endParaRPr lang="sv-SE" dirty="0"/>
          </a:p>
        </p:txBody>
      </p:sp>
    </p:spTree>
    <p:extLst>
      <p:ext uri="{BB962C8B-B14F-4D97-AF65-F5344CB8AC3E}">
        <p14:creationId xmlns:p14="http://schemas.microsoft.com/office/powerpoint/2010/main" val="2817555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24</a:t>
            </a:fld>
            <a:endParaRPr lang="sv-SE" dirty="0"/>
          </a:p>
        </p:txBody>
      </p:sp>
    </p:spTree>
    <p:extLst>
      <p:ext uri="{BB962C8B-B14F-4D97-AF65-F5344CB8AC3E}">
        <p14:creationId xmlns:p14="http://schemas.microsoft.com/office/powerpoint/2010/main" val="3894139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25</a:t>
            </a:fld>
            <a:endParaRPr lang="sv-SE" dirty="0"/>
          </a:p>
        </p:txBody>
      </p:sp>
    </p:spTree>
    <p:extLst>
      <p:ext uri="{BB962C8B-B14F-4D97-AF65-F5344CB8AC3E}">
        <p14:creationId xmlns:p14="http://schemas.microsoft.com/office/powerpoint/2010/main" val="3291902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en förälder brottas med svårigheter som allvarlig sjukdom, psykisk ohälsa eller missbruk påverkas barnen. Barn ser vad som händer men kan ha svårt att förstå. Men inget barn ska behöva kämpa ensamt med ansvar, oro och frågor.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Barn är beroende av sina föräldrars förmåga att ge trygghet och omsorg. När en förälder har allvarliga svårigheter i sitt liv får det konsekvenser för förmågan att ta hand om sitt barn.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barn kan det vara skrämmande att föräldern inte längre fungerar som vanligt. Barnen blir ofta osynliga i skuggan av förälderns svårigheter. Situationen kan leda till oro, egen ohälsa och till att barnet får ta orimligt stort ansvar både för sig själv, föräldrar och syskon.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a:defRPr/>
            </a:pPr>
            <a:r>
              <a:rPr lang="sv-SE" dirty="0"/>
              <a:t>Du som arbetar i hälso- och sjukvården behöver uppmärksamma barnens behov av stöd och kan göra stor skillnad!</a:t>
            </a:r>
          </a:p>
        </p:txBody>
      </p:sp>
      <p:sp>
        <p:nvSpPr>
          <p:cNvPr id="4" name="Platshållare för bildnummer 3"/>
          <p:cNvSpPr>
            <a:spLocks noGrp="1"/>
          </p:cNvSpPr>
          <p:nvPr>
            <p:ph type="sldNum" sz="quarter" idx="5"/>
          </p:nvPr>
        </p:nvSpPr>
        <p:spPr/>
        <p:txBody>
          <a:bodyPr/>
          <a:lstStyle/>
          <a:p>
            <a:fld id="{F6A48FE2-48A4-4472-969E-CA6469BFB8D6}" type="slidenum">
              <a:rPr lang="sv-SE" smtClean="0"/>
              <a:t>3</a:t>
            </a:fld>
            <a:endParaRPr lang="sv-SE" dirty="0"/>
          </a:p>
        </p:txBody>
      </p:sp>
    </p:spTree>
    <p:extLst>
      <p:ext uri="{BB962C8B-B14F-4D97-AF65-F5344CB8AC3E}">
        <p14:creationId xmlns:p14="http://schemas.microsoft.com/office/powerpoint/2010/main" val="279267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4</a:t>
            </a:fld>
            <a:endParaRPr lang="sv-SE" dirty="0"/>
          </a:p>
        </p:txBody>
      </p:sp>
    </p:spTree>
    <p:extLst>
      <p:ext uri="{BB962C8B-B14F-4D97-AF65-F5344CB8AC3E}">
        <p14:creationId xmlns:p14="http://schemas.microsoft.com/office/powerpoint/2010/main" val="1536329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912177"/>
          </a:xfrm>
        </p:spPr>
        <p:txBody>
          <a:bodyPr/>
          <a:lstStyle/>
          <a:p>
            <a:r>
              <a:rPr lang="sv-SE" sz="1200" kern="1200" dirty="0">
                <a:solidFill>
                  <a:schemeClr val="tx1"/>
                </a:solidFill>
                <a:effectLst/>
                <a:latin typeface="+mn-lt"/>
                <a:ea typeface="+mn-ea"/>
                <a:cs typeface="+mn-cs"/>
              </a:rPr>
              <a:t>Många barn som är anhöriga känner oro som visar sig som kroppsliga symtom såsom huvudvärk, magont och spänningar i kroppen. Det kan också ge en ökad känslighet för infektioner eller olika psykosomatiska besvär. Oron kan också visa sig genom ilska, ledsenhet, sömnsvårigheter eller koncentrationssvårigheter. Det kan påverka skolarbetet och möjligheten till lek, fritidsaktiviteter och sociala relationer. </a:t>
            </a:r>
          </a:p>
          <a:p>
            <a:r>
              <a:rPr lang="sv-SE" sz="1200" kern="1200" dirty="0">
                <a:solidFill>
                  <a:schemeClr val="tx1"/>
                </a:solidFill>
                <a:effectLst/>
                <a:latin typeface="+mn-lt"/>
                <a:ea typeface="+mn-ea"/>
                <a:cs typeface="+mn-cs"/>
              </a:rPr>
              <a:t>Barn hanterar oro på olika sätt.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Vissa barn kommer på olika sätt visa hur de mår, medan andra barn inte visar sina känslor för övriga familjen eller omvärlden. En del barn skäms och försöker dölja helt hur de har det i familjen. Känslorna kan vara överväldigande och man kan vara rädd för vad de står för.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är vanligt att barn som anhöriga bär på skuldkänslor gentemot föräldern som är sjuk eller har svårigheter. Det kan handla om tankar om att man borde bry sig mer, borde vara mer ledsen eller att man borde vara hemma och stödja föräldern.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Barn som anhöriga vittnar om att de tvingats bli vuxna i förtid och tidigt behövt ta hand om sig själva.  Det är också vanligt att barnen hjälper och tar ansvar både för sina föräldrar, syskon och hushållet. Vissa barn kan bära på minnen av svåra upplevelser kopplade till förälderns sjukdom och nedsatta föräldraförmåga. Dessa barn kan ha symtom på mer allvarliga stressreaktioner. </a:t>
            </a:r>
          </a:p>
          <a:p>
            <a:endParaRPr lang="sv-SE" dirty="0"/>
          </a:p>
          <a:p>
            <a:endParaRPr lang="sv-SE"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5</a:t>
            </a:fld>
            <a:endParaRPr lang="sv-SE" dirty="0"/>
          </a:p>
        </p:txBody>
      </p:sp>
    </p:spTree>
    <p:extLst>
      <p:ext uri="{BB962C8B-B14F-4D97-AF65-F5344CB8AC3E}">
        <p14:creationId xmlns:p14="http://schemas.microsoft.com/office/powerpoint/2010/main" val="3057803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70366"/>
          </a:xfrm>
        </p:spPr>
        <p:txBody>
          <a:bodyPr/>
          <a:lstStyle/>
          <a:p>
            <a:r>
              <a:rPr lang="sv-SE" sz="1200" kern="1200" dirty="0">
                <a:solidFill>
                  <a:schemeClr val="tx1"/>
                </a:solidFill>
                <a:effectLst/>
                <a:latin typeface="+mn-lt"/>
                <a:ea typeface="+mn-ea"/>
                <a:cs typeface="+mn-cs"/>
              </a:rPr>
              <a:t>Barn behöver trygga vuxna</a:t>
            </a:r>
          </a:p>
          <a:p>
            <a:r>
              <a:rPr lang="sv-SE" sz="1200" kern="1200" dirty="0">
                <a:solidFill>
                  <a:schemeClr val="tx1"/>
                </a:solidFill>
                <a:effectLst/>
                <a:latin typeface="+mn-lt"/>
                <a:ea typeface="+mn-ea"/>
                <a:cs typeface="+mn-cs"/>
              </a:rPr>
              <a:t>Alla barn behöver trygga vuxna som bryr sig om hur de har det och som kan se till att vardagen fungerar. När en förälder är sjuk vänds vardagen upp och ner. Då behöver barnet information om förälderns prognos och behandling och hur om familjens vardag kommer se ut.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Barn behöver också få möjlighet att prata om sina känslor och upplevelser med en vuxen som de litar på och som har beredskap att ta emot barnets känslor. Här är det viktigt att den vuxne kan inge hopp om att det finns lösningar på det som är svårt. Att få fortsatt tillgång till sitt nätverk av viktiga vuxna kan göra stor skillnad för oroliga barn.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Viktigt att behålla vardagsrutiner</a:t>
            </a:r>
          </a:p>
          <a:p>
            <a:r>
              <a:rPr lang="sv-SE" sz="1200" kern="1200" dirty="0">
                <a:solidFill>
                  <a:schemeClr val="tx1"/>
                </a:solidFill>
                <a:effectLst/>
                <a:latin typeface="+mn-lt"/>
                <a:ea typeface="+mn-ea"/>
                <a:cs typeface="+mn-cs"/>
              </a:rPr>
              <a:t>När familjer drabbas av sjukdom eller andra svårigheter är det viktigt för barnen att så långt det är möjligt kunna hålla fast vid vardagliga rutiner för exempelvis mat, sömn, skola, fritidsaktiviteter och sociala relationer. </a:t>
            </a:r>
          </a:p>
          <a:p>
            <a:endParaRPr lang="sv-SE" dirty="0"/>
          </a:p>
          <a:p>
            <a:r>
              <a:rPr lang="sv-SE" sz="1200" kern="1200" dirty="0">
                <a:solidFill>
                  <a:schemeClr val="tx1"/>
                </a:solidFill>
                <a:effectLst/>
                <a:latin typeface="+mn-lt"/>
                <a:ea typeface="+mn-ea"/>
                <a:cs typeface="+mn-cs"/>
              </a:rPr>
              <a:t>Barn som anhöriga behöver ha fortsatta möjligheter att ha roligt, träffa vänner och delta i fritidsaktiviteter. Det handlar om behovet av att få vara som vanligt, så gott det går. Och om att få vila från jobbiga känslor i det som är tryggt och vant. </a:t>
            </a: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6</a:t>
            </a:fld>
            <a:endParaRPr lang="sv-SE" dirty="0"/>
          </a:p>
        </p:txBody>
      </p:sp>
    </p:spTree>
    <p:extLst>
      <p:ext uri="{BB962C8B-B14F-4D97-AF65-F5344CB8AC3E}">
        <p14:creationId xmlns:p14="http://schemas.microsoft.com/office/powerpoint/2010/main" val="3986762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En viktig skyddsfaktor när en förälder drabbats av sjukdom eller andra svårigheter är att barn får information och svar på sina frågor. Det är värdefullt för både barn och ungdomar att få förklaringar om förälderns tillstånd, även om det smärtar och oroar. Om barnet inte får information finns risk för missuppfattningar och fantasier. Vuxna har ett ansvar att ge barnen en chans att förstå sin situation och förbereda sig på hur vardagen kan komma att förändras.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Exakt vilken information ett barn behöver, hur och när den ska förmedlas och av vem behöver avgöras för varje enskild person. Här är det bedömningen av vad som är barnets bästa som styr. Dessa överväganden behöver du som arbetar i vården göra i samråd med barnets föräldrar. Ibland kan det uppstå situationer då sekretessbestämmelser och tystnadsplikt hindrar personal från att informera barn om frågor som rör föräldern. </a:t>
            </a:r>
          </a:p>
          <a:p>
            <a:endParaRPr lang="sv-SE" dirty="0"/>
          </a:p>
          <a:p>
            <a:r>
              <a:rPr lang="sv-SE" sz="1200" kern="1200" dirty="0">
                <a:solidFill>
                  <a:schemeClr val="tx1"/>
                </a:solidFill>
                <a:effectLst/>
                <a:latin typeface="+mn-lt"/>
                <a:ea typeface="+mn-ea"/>
                <a:cs typeface="+mn-cs"/>
              </a:rPr>
              <a:t>Dessa situationer behöver hanteras med omsorg om hela familjen. Personal kan behöva resonera med föräldrarna för att hitta sätt att stärka både barn och föräldrar. En öppen dialog om det som är svårt kan vara känslomässigt avlastande för både barn och föräldrar. Här kan du göra stor skillnad. </a:t>
            </a:r>
            <a:endParaRPr lang="sv-SE" dirty="0"/>
          </a:p>
          <a:p>
            <a:endParaRPr lang="sv-SE"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7</a:t>
            </a:fld>
            <a:endParaRPr lang="sv-SE" dirty="0"/>
          </a:p>
        </p:txBody>
      </p:sp>
    </p:spTree>
    <p:extLst>
      <p:ext uri="{BB962C8B-B14F-4D97-AF65-F5344CB8AC3E}">
        <p14:creationId xmlns:p14="http://schemas.microsoft.com/office/powerpoint/2010/main" val="3542742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8</a:t>
            </a:fld>
            <a:endParaRPr lang="sv-SE" dirty="0"/>
          </a:p>
        </p:txBody>
      </p:sp>
    </p:spTree>
    <p:extLst>
      <p:ext uri="{BB962C8B-B14F-4D97-AF65-F5344CB8AC3E}">
        <p14:creationId xmlns:p14="http://schemas.microsoft.com/office/powerpoint/2010/main" val="2934400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646735"/>
          </a:xfrm>
        </p:spPr>
        <p:txBody>
          <a:bodyPr/>
          <a:lstStyle/>
          <a:p>
            <a:pPr marL="0" marR="0" lvl="0" indent="0" algn="l" defTabSz="914400" rtl="0" eaLnBrk="1" fontAlgn="auto" latinLnBrk="0" hangingPunct="1">
              <a:spcBef>
                <a:spcPts val="0"/>
              </a:spcBef>
              <a:spcAft>
                <a:spcPts val="0"/>
              </a:spcAft>
              <a:buClrTx/>
              <a:buSzTx/>
              <a:buFontTx/>
              <a:buNone/>
              <a:tabLst/>
              <a:defRPr/>
            </a:pPr>
            <a:r>
              <a:rPr lang="sv-SE" sz="1100" kern="0" dirty="0">
                <a:effectLst/>
                <a:ea typeface="Times New Roman" panose="02020603050405020304" pitchFamily="18" charset="0"/>
              </a:rPr>
              <a:t>Det är varje barns rättighet att bli uppmärksammad och få det stöd och den hjälp som hon eller han är i behov av, när en förälder är patient.</a:t>
            </a:r>
          </a:p>
          <a:p>
            <a:pPr>
              <a:spcBef>
                <a:spcPts val="1000"/>
              </a:spcBef>
              <a:spcAft>
                <a:spcPts val="1000"/>
              </a:spcAft>
            </a:pPr>
            <a:r>
              <a:rPr lang="sv-SE" sz="1100" dirty="0">
                <a:effectLst/>
                <a:ea typeface="Times New Roman" panose="02020603050405020304" pitchFamily="18" charset="0"/>
                <a:cs typeface="Times New Roman" panose="02020603050405020304" pitchFamily="18" charset="0"/>
              </a:rPr>
              <a:t>Bestämmelsen i hälso- och sjukvårdslagen gäller när den vuxne har följande svårigheter:</a:t>
            </a:r>
          </a:p>
          <a:p>
            <a:pPr marL="342900" lvl="0" indent="-342900">
              <a:spcBef>
                <a:spcPts val="300"/>
              </a:spcBef>
              <a:spcAft>
                <a:spcPts val="300"/>
              </a:spcAft>
              <a:buSzPts val="800"/>
              <a:buFont typeface="Symbol" pitchFamily="2" charset="2"/>
              <a:buChar char=""/>
            </a:pPr>
            <a:r>
              <a:rPr lang="sv-SE" sz="1100" dirty="0">
                <a:effectLst/>
                <a:ea typeface="Times New Roman" panose="02020603050405020304" pitchFamily="18" charset="0"/>
                <a:cs typeface="Times New Roman" panose="02020603050405020304" pitchFamily="18" charset="0"/>
              </a:rPr>
              <a:t>Allvarlig fysisk sjukdom eller skada.</a:t>
            </a:r>
          </a:p>
          <a:p>
            <a:pPr marL="342900" lvl="0" indent="-342900">
              <a:spcBef>
                <a:spcPts val="300"/>
              </a:spcBef>
              <a:spcAft>
                <a:spcPts val="300"/>
              </a:spcAft>
              <a:buSzPts val="800"/>
              <a:buFont typeface="Symbol" pitchFamily="2" charset="2"/>
              <a:buChar char=""/>
            </a:pPr>
            <a:r>
              <a:rPr lang="sv-SE" sz="1100" dirty="0">
                <a:effectLst/>
                <a:ea typeface="Times New Roman" panose="02020603050405020304" pitchFamily="18" charset="0"/>
                <a:cs typeface="Times New Roman" panose="02020603050405020304" pitchFamily="18" charset="0"/>
              </a:rPr>
              <a:t>Psykisk störning eller psykisk funktionsnedsättning.</a:t>
            </a:r>
          </a:p>
          <a:p>
            <a:pPr marL="342900" lvl="0" indent="-342900">
              <a:spcBef>
                <a:spcPts val="300"/>
              </a:spcBef>
              <a:spcAft>
                <a:spcPts val="300"/>
              </a:spcAft>
              <a:buSzPts val="800"/>
              <a:buFont typeface="Symbol" pitchFamily="2" charset="2"/>
              <a:buChar char=""/>
            </a:pPr>
            <a:r>
              <a:rPr lang="sv-SE" sz="1100" dirty="0">
                <a:effectLst/>
                <a:ea typeface="Times New Roman" panose="02020603050405020304" pitchFamily="18" charset="0"/>
                <a:cs typeface="Times New Roman" panose="02020603050405020304" pitchFamily="18" charset="0"/>
              </a:rPr>
              <a:t>Missbruk av alkohol, något annat beroendeframkallande medel eller spel om pengar.</a:t>
            </a:r>
          </a:p>
          <a:p>
            <a:pPr marL="342900" lvl="0" indent="-342900">
              <a:spcBef>
                <a:spcPts val="300"/>
              </a:spcBef>
              <a:spcAft>
                <a:spcPts val="300"/>
              </a:spcAft>
              <a:buSzPts val="800"/>
              <a:buFont typeface="Symbol" pitchFamily="2" charset="2"/>
              <a:buChar char=""/>
            </a:pPr>
            <a:r>
              <a:rPr lang="sv-SE" sz="1100" dirty="0">
                <a:effectLst/>
                <a:ea typeface="Times New Roman" panose="02020603050405020304" pitchFamily="18" charset="0"/>
                <a:cs typeface="Times New Roman" panose="02020603050405020304" pitchFamily="18" charset="0"/>
              </a:rPr>
              <a:t>Utsätter eller har utsatt barnet eller en närstående till barnet för våld eller andra övergrepp.</a:t>
            </a:r>
          </a:p>
          <a:p>
            <a:pPr marL="342900" lvl="0" indent="-342900" algn="just">
              <a:spcBef>
                <a:spcPts val="300"/>
              </a:spcBef>
              <a:spcAft>
                <a:spcPts val="500"/>
              </a:spcAft>
              <a:buSzPts val="800"/>
              <a:buFont typeface="Symbol" pitchFamily="2" charset="2"/>
              <a:buChar char=""/>
            </a:pPr>
            <a:r>
              <a:rPr lang="sv-SE" sz="1100" dirty="0">
                <a:effectLst/>
                <a:ea typeface="Times New Roman" panose="02020603050405020304" pitchFamily="18" charset="0"/>
                <a:cs typeface="Times New Roman" panose="02020603050405020304" pitchFamily="18" charset="0"/>
              </a:rPr>
              <a:t>Att barnets förälder eller annan vuxen som barnet varaktigt bor med oväntat avlider.</a:t>
            </a:r>
            <a:endParaRPr lang="sv-SE" sz="11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spcBef>
                <a:spcPts val="0"/>
              </a:spcBef>
              <a:spcAft>
                <a:spcPts val="0"/>
              </a:spcAft>
              <a:buClrTx/>
              <a:buSzTx/>
              <a:buFontTx/>
              <a:buNone/>
              <a:tabLst/>
              <a:defRPr/>
            </a:pPr>
            <a:r>
              <a:rPr lang="sv-SE" sz="1100" kern="0" dirty="0">
                <a:effectLst/>
                <a:ea typeface="Times New Roman" panose="02020603050405020304" pitchFamily="18" charset="0"/>
              </a:rPr>
              <a:t>Barnkonventionen gäller som lag i Sverige och tydliggör att barn är egna individer med egna rättigheter. Detta ställer krav på att vårdgivare har tillräcklig kunskap om barns rättigheter och hur dessa ska omsättas i verksamheten utifrån uppdrag. Det innebär också att barns rättigheter ska få ett större genomslag vid bedömningar, ärenden och beslut som berör barn och unga.</a:t>
            </a:r>
            <a:r>
              <a:rPr lang="sv-SE" sz="1100" kern="0" dirty="0">
                <a:effectLst/>
                <a:ea typeface="Times New Roman" panose="02020603050405020304" pitchFamily="18" charset="0"/>
                <a:cs typeface="Calibri" panose="020F0502020204030204" pitchFamily="34" charset="0"/>
              </a:rPr>
              <a:t> </a:t>
            </a:r>
            <a:r>
              <a:rPr lang="sv-SE" sz="1100" dirty="0">
                <a:effectLst/>
              </a:rPr>
              <a:t> </a:t>
            </a:r>
          </a:p>
          <a:p>
            <a:pPr marL="0" marR="0" lvl="0" indent="0" algn="l" defTabSz="914400" rtl="0" eaLnBrk="1" fontAlgn="auto" latinLnBrk="0" hangingPunct="1">
              <a:spcBef>
                <a:spcPts val="1000"/>
              </a:spcBef>
              <a:spcAft>
                <a:spcPts val="1000"/>
              </a:spcAft>
              <a:buClrTx/>
              <a:buSzTx/>
              <a:buFontTx/>
              <a:buNone/>
              <a:tabLst/>
              <a:defRPr/>
            </a:pPr>
            <a:r>
              <a:rPr lang="sv-SE" sz="1100" dirty="0">
                <a:effectLst/>
                <a:ea typeface="Times New Roman" panose="02020603050405020304" pitchFamily="18" charset="0"/>
                <a:cs typeface="Times New Roman" panose="02020603050405020304" pitchFamily="18" charset="0"/>
              </a:rPr>
              <a:t>Vårdgivaren ansvarar för att det finns stödstrukturer i form av processer och rutiner för att uppmärksamma barn som anhöriga, och tillgodose deras behov av information, råd och stöd. Här kan vårdgivaren tydliggöra vad som menas med att ta hänsyn till barnets behov av information, råd och stöd samt vad det kan innebära. Det kan också behöva göras anpassningar till olika verksamheter. I arbetet med processerna och rutinerna behöver vårdgivaren ta hänsyn till Socialstyrelsens föreskrifter och allmänna råd om ledningssystem för systematiskt kvalitetsarbete.</a:t>
            </a:r>
          </a:p>
          <a:p>
            <a:pPr marL="0" marR="0" lvl="0" indent="0" algn="l" defTabSz="914400" rtl="0" eaLnBrk="1" fontAlgn="auto" latinLnBrk="0" hangingPunct="1">
              <a:lnSpc>
                <a:spcPct val="120000"/>
              </a:lnSpc>
              <a:spcBef>
                <a:spcPts val="1000"/>
              </a:spcBef>
              <a:spcAft>
                <a:spcPts val="1000"/>
              </a:spcAft>
              <a:buClrTx/>
              <a:buSzTx/>
              <a:buFontTx/>
              <a:buNone/>
              <a:tabLst/>
              <a:defRPr/>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endParaRPr>
          </a:p>
          <a:p>
            <a:pPr marL="0" marR="0" lvl="0" indent="0" algn="l" defTabSz="914400" rtl="0" eaLnBrk="1" fontAlgn="auto" latinLnBrk="0" hangingPunct="1">
              <a:lnSpc>
                <a:spcPct val="120000"/>
              </a:lnSpc>
              <a:spcBef>
                <a:spcPts val="1000"/>
              </a:spcBef>
              <a:spcAft>
                <a:spcPts val="1000"/>
              </a:spcAft>
              <a:buClrTx/>
              <a:buSzTx/>
              <a:buFontTx/>
              <a:buNone/>
              <a:tabLst/>
              <a:defRPr/>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Bef>
                <a:spcPts val="1000"/>
              </a:spcBef>
              <a:spcAft>
                <a:spcPts val="1000"/>
              </a:spcAft>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9</a:t>
            </a:fld>
            <a:endParaRPr lang="sv-SE" dirty="0"/>
          </a:p>
        </p:txBody>
      </p:sp>
    </p:spTree>
    <p:extLst>
      <p:ext uri="{BB962C8B-B14F-4D97-AF65-F5344CB8AC3E}">
        <p14:creationId xmlns:p14="http://schemas.microsoft.com/office/powerpoint/2010/main" val="569459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637200" y="1692000"/>
            <a:ext cx="9180000" cy="2520000"/>
          </a:xfrm>
        </p:spPr>
        <p:txBody>
          <a:bodyPr rIns="0" anchor="b"/>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637199" y="4320000"/>
            <a:ext cx="9180000" cy="1404000"/>
          </a:xfrm>
        </p:spPr>
        <p:txBody>
          <a:bodyPr lIns="0" tIns="72000" rIns="0"/>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
        <p:nvSpPr>
          <p:cNvPr id="5" name="Platshållare för text 4">
            <a:extLst>
              <a:ext uri="{FF2B5EF4-FFF2-40B4-BE49-F238E27FC236}">
                <a16:creationId xmlns:a16="http://schemas.microsoft.com/office/drawing/2014/main" id="{7CEF9954-370C-4CBC-ACFA-B1E148113F14}"/>
              </a:ext>
            </a:extLst>
          </p:cNvPr>
          <p:cNvSpPr>
            <a:spLocks noGrp="1"/>
          </p:cNvSpPr>
          <p:nvPr>
            <p:ph type="body" sz="quarter" idx="10" hasCustomPrompt="1"/>
          </p:nvPr>
        </p:nvSpPr>
        <p:spPr>
          <a:xfrm>
            <a:off x="637199" y="5892800"/>
            <a:ext cx="5220000" cy="360000"/>
          </a:xfrm>
        </p:spPr>
        <p:txBody>
          <a:bodyPr lIns="0" rIns="0" bIns="0" anchor="b" anchorCtr="0"/>
          <a:lstStyle>
            <a:lvl1pPr marL="0" indent="0">
              <a:buNone/>
              <a:defRPr sz="1600">
                <a:solidFill>
                  <a:schemeClr val="bg1"/>
                </a:solidFill>
              </a:defRPr>
            </a:lvl1pPr>
          </a:lstStyle>
          <a:p>
            <a:pPr lvl="0"/>
            <a:r>
              <a:rPr lang="sv-SE" dirty="0"/>
              <a:t>Skapare, datum eller annan information</a:t>
            </a:r>
          </a:p>
        </p:txBody>
      </p:sp>
    </p:spTree>
    <p:extLst>
      <p:ext uri="{BB962C8B-B14F-4D97-AF65-F5344CB8AC3E}">
        <p14:creationId xmlns:p14="http://schemas.microsoft.com/office/powerpoint/2010/main" val="241741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3" name="Platshållare för text 5">
            <a:extLst>
              <a:ext uri="{FF2B5EF4-FFF2-40B4-BE49-F238E27FC236}">
                <a16:creationId xmlns:a16="http://schemas.microsoft.com/office/drawing/2014/main" id="{A489BFAB-1838-E3DA-3086-31955668D094}"/>
              </a:ext>
            </a:extLst>
          </p:cNvPr>
          <p:cNvSpPr>
            <a:spLocks noGrp="1"/>
          </p:cNvSpPr>
          <p:nvPr>
            <p:ph type="body" sz="quarter" idx="14" hasCustomPrompt="1"/>
          </p:nvPr>
        </p:nvSpPr>
        <p:spPr>
          <a:xfrm>
            <a:off x="639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Tree>
    <p:extLst>
      <p:ext uri="{BB962C8B-B14F-4D97-AF65-F5344CB8AC3E}">
        <p14:creationId xmlns:p14="http://schemas.microsoft.com/office/powerpoint/2010/main" val="244155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1"/>
            <a:ext cx="5171462"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56960885-E329-5FCA-2677-EAF2C56F909A}"/>
              </a:ext>
            </a:extLst>
          </p:cNvPr>
          <p:cNvSpPr>
            <a:spLocks noGrp="1"/>
          </p:cNvSpPr>
          <p:nvPr>
            <p:ph type="body" sz="quarter" idx="14" hasCustomPrompt="1"/>
          </p:nvPr>
        </p:nvSpPr>
        <p:spPr>
          <a:xfrm>
            <a:off x="6383340" y="1634400"/>
            <a:ext cx="5184774"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Tree>
    <p:extLst>
      <p:ext uri="{BB962C8B-B14F-4D97-AF65-F5344CB8AC3E}">
        <p14:creationId xmlns:p14="http://schemas.microsoft.com/office/powerpoint/2010/main" val="182588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rerad lista 2-spal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1634401"/>
            <a:ext cx="5171462"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8B2DEFEC-B058-47C3-04B8-57A68B197040}"/>
              </a:ext>
            </a:extLst>
          </p:cNvPr>
          <p:cNvSpPr>
            <a:spLocks noGrp="1"/>
          </p:cNvSpPr>
          <p:nvPr>
            <p:ph type="body" sz="quarter" idx="14" hasCustomPrompt="1"/>
          </p:nvPr>
        </p:nvSpPr>
        <p:spPr>
          <a:xfrm>
            <a:off x="6383340" y="1634401"/>
            <a:ext cx="5171461"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Tree>
    <p:extLst>
      <p:ext uri="{BB962C8B-B14F-4D97-AF65-F5344CB8AC3E}">
        <p14:creationId xmlns:p14="http://schemas.microsoft.com/office/powerpoint/2010/main" val="53657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0"/>
            <a:ext cx="7020000"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Tree>
    <p:extLst>
      <p:ext uri="{BB962C8B-B14F-4D97-AF65-F5344CB8AC3E}">
        <p14:creationId xmlns:p14="http://schemas.microsoft.com/office/powerpoint/2010/main" val="3657280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nktlista,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
        <p:nvSpPr>
          <p:cNvPr id="9" name="Platshållare för text 5">
            <a:extLst>
              <a:ext uri="{FF2B5EF4-FFF2-40B4-BE49-F238E27FC236}">
                <a16:creationId xmlns:a16="http://schemas.microsoft.com/office/drawing/2014/main" id="{41027A83-3361-4A4B-AAAE-C303B08E958E}"/>
              </a:ext>
            </a:extLst>
          </p:cNvPr>
          <p:cNvSpPr>
            <a:spLocks noGrp="1"/>
          </p:cNvSpPr>
          <p:nvPr>
            <p:ph type="body" sz="quarter" idx="13" hasCustomPrompt="1"/>
          </p:nvPr>
        </p:nvSpPr>
        <p:spPr>
          <a:xfrm>
            <a:off x="637200" y="1634401"/>
            <a:ext cx="7019687"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040278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p:nvPr>
        </p:nvSpPr>
        <p:spPr>
          <a:xfrm>
            <a:off x="6096001" y="0"/>
            <a:ext cx="6096000" cy="6857999"/>
          </a:xfrm>
        </p:spPr>
        <p:txBody>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på ikonen för att lägga till en bild</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
        <p:nvSpPr>
          <p:cNvPr id="8" name="Platshållare för text 5">
            <a:extLst>
              <a:ext uri="{FF2B5EF4-FFF2-40B4-BE49-F238E27FC236}">
                <a16:creationId xmlns:a16="http://schemas.microsoft.com/office/drawing/2014/main" id="{89260AC1-16F0-41EA-8B68-B8EBC4B41C2B}"/>
              </a:ext>
            </a:extLst>
          </p:cNvPr>
          <p:cNvSpPr>
            <a:spLocks noGrp="1"/>
          </p:cNvSpPr>
          <p:nvPr>
            <p:ph type="body" sz="quarter" idx="13" hasCustomPrompt="1"/>
          </p:nvPr>
        </p:nvSpPr>
        <p:spPr>
          <a:xfrm>
            <a:off x="637200" y="1634400"/>
            <a:ext cx="5171463"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439153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nktlista,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6096001" y="0"/>
            <a:ext cx="6096000"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0"/>
            <a:ext cx="5171463"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Tree>
    <p:extLst>
      <p:ext uri="{BB962C8B-B14F-4D97-AF65-F5344CB8AC3E}">
        <p14:creationId xmlns:p14="http://schemas.microsoft.com/office/powerpoint/2010/main" val="3320749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
        <p:nvSpPr>
          <p:cNvPr id="8" name="Platshållare för text 5">
            <a:extLst>
              <a:ext uri="{FF2B5EF4-FFF2-40B4-BE49-F238E27FC236}">
                <a16:creationId xmlns:a16="http://schemas.microsoft.com/office/drawing/2014/main" id="{D9DD10FC-2BD9-4CDA-A6E6-410656069EE1}"/>
              </a:ext>
            </a:extLst>
          </p:cNvPr>
          <p:cNvSpPr>
            <a:spLocks noGrp="1"/>
          </p:cNvSpPr>
          <p:nvPr>
            <p:ph type="body" sz="quarter" idx="13" hasCustomPrompt="1"/>
          </p:nvPr>
        </p:nvSpPr>
        <p:spPr>
          <a:xfrm>
            <a:off x="637200" y="2065202"/>
            <a:ext cx="3771204" cy="415199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863525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unktlista,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2065204"/>
            <a:ext cx="3771514" cy="4153035"/>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Tree>
    <p:extLst>
      <p:ext uri="{BB962C8B-B14F-4D97-AF65-F5344CB8AC3E}">
        <p14:creationId xmlns:p14="http://schemas.microsoft.com/office/powerpoint/2010/main" val="1628703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ild 1/1">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0" y="2"/>
            <a:ext cx="12192000" cy="6857999"/>
          </a:xfrm>
        </p:spPr>
        <p:txBody>
          <a:bodyPr/>
          <a:lstStyle>
            <a:lvl1pPr marL="0" indent="0" algn="ctr">
              <a:lnSpc>
                <a:spcPct val="100000"/>
              </a:lnSpc>
              <a:buNone/>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r>
              <a:rPr lang="sv-SE" dirty="0"/>
              <a:t>				Markera bildplatshållaren (den här rutan), klicka inte på ikonen). </a:t>
            </a:r>
            <a:br>
              <a:rPr lang="sv-SE" dirty="0"/>
            </a:br>
            <a:r>
              <a:rPr lang="sv-SE" dirty="0"/>
              <a:t>				Infoga en bild. Kom ihåg att skriva in en alternativtext </a:t>
            </a:r>
            <a:br>
              <a:rPr lang="sv-SE" dirty="0"/>
            </a:br>
            <a:r>
              <a:rPr lang="sv-SE" dirty="0"/>
              <a: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1"/>
            <a:ext cx="5280114" cy="1533605"/>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Tree>
    <p:extLst>
      <p:ext uri="{BB962C8B-B14F-4D97-AF65-F5344CB8AC3E}">
        <p14:creationId xmlns:p14="http://schemas.microsoft.com/office/powerpoint/2010/main" val="355785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ens agen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9DC7BC62-FFDF-BE17-9318-7D2172EFBB80}"/>
              </a:ext>
              <a:ext uri="{C183D7F6-B498-43B3-948B-1728B52AA6E4}">
                <adec:decorative xmlns:adec="http://schemas.microsoft.com/office/drawing/2017/decorative" val="1"/>
              </a:ext>
            </a:extLst>
          </p:cNvPr>
          <p:cNvSpPr/>
          <p:nvPr userDrawn="1"/>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2" name="Rubrik 1">
            <a:extLst>
              <a:ext uri="{FF2B5EF4-FFF2-40B4-BE49-F238E27FC236}">
                <a16:creationId xmlns:a16="http://schemas.microsoft.com/office/drawing/2014/main" id="{BF7854F6-D131-B1BF-DCAE-DABC973D846A}"/>
              </a:ext>
            </a:extLst>
          </p:cNvPr>
          <p:cNvSpPr>
            <a:spLocks noGrp="1"/>
          </p:cNvSpPr>
          <p:nvPr>
            <p:ph type="title"/>
          </p:nvPr>
        </p:nvSpPr>
        <p:spPr>
          <a:xfrm>
            <a:off x="636890" y="540000"/>
            <a:ext cx="5459111" cy="2889000"/>
          </a:xfrm>
        </p:spPr>
        <p:txBody>
          <a:bodyPr/>
          <a:lstStyle>
            <a:lvl1pPr>
              <a:defRPr>
                <a:solidFill>
                  <a:schemeClr val="bg1"/>
                </a:solidFill>
              </a:defRPr>
            </a:lvl1pPr>
          </a:lstStyle>
          <a:p>
            <a:r>
              <a:rPr lang="sv-SE"/>
              <a:t>Klicka här för att ändra mall för rubrikformat</a:t>
            </a:r>
            <a:endParaRPr lang="sv-SE" dirty="0"/>
          </a:p>
        </p:txBody>
      </p:sp>
      <p:sp>
        <p:nvSpPr>
          <p:cNvPr id="5" name="Platshållare för sidfot 4">
            <a:extLst>
              <a:ext uri="{FF2B5EF4-FFF2-40B4-BE49-F238E27FC236}">
                <a16:creationId xmlns:a16="http://schemas.microsoft.com/office/drawing/2014/main" id="{8F2614B1-4CE7-EEB1-7E09-6933EC11CA9B}"/>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765989B9-E41B-BD51-904F-F6A6880C9EC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sp>
        <p:nvSpPr>
          <p:cNvPr id="9" name="Platshållare för text 8">
            <a:extLst>
              <a:ext uri="{FF2B5EF4-FFF2-40B4-BE49-F238E27FC236}">
                <a16:creationId xmlns:a16="http://schemas.microsoft.com/office/drawing/2014/main" id="{247BC5CC-511A-C5C0-4273-7A1AF2941340}"/>
              </a:ext>
            </a:extLst>
          </p:cNvPr>
          <p:cNvSpPr>
            <a:spLocks noGrp="1"/>
          </p:cNvSpPr>
          <p:nvPr>
            <p:ph type="body" sz="quarter" idx="13"/>
          </p:nvPr>
        </p:nvSpPr>
        <p:spPr>
          <a:xfrm>
            <a:off x="6383338" y="540000"/>
            <a:ext cx="5184775" cy="5678238"/>
          </a:xfrm>
        </p:spPr>
        <p:txBody>
          <a:bodyPr/>
          <a:lstStyle>
            <a:lvl1pPr marL="457200" indent="-457200">
              <a:buFont typeface="+mj-lt"/>
              <a:buAutoNum type="arabicPeriod"/>
              <a:defRPr>
                <a:solidFill>
                  <a:schemeClr val="bg1"/>
                </a:solidFill>
              </a:defRPr>
            </a:lvl1pPr>
            <a:lvl2pPr marL="685800" indent="-228600">
              <a:buFont typeface="Arial" panose="020B0604020202020204" pitchFamily="34" charset="0"/>
              <a:buChar char="•"/>
              <a:defRPr sz="2000">
                <a:solidFill>
                  <a:schemeClr val="bg1"/>
                </a:solidFill>
              </a:defRPr>
            </a:lvl2pPr>
            <a:lvl3pPr marL="1143000" indent="-228600">
              <a:buFont typeface="Arial" panose="020B0604020202020204" pitchFamily="34" charset="0"/>
              <a:buChar char="•"/>
              <a:defRPr sz="1800">
                <a:solidFill>
                  <a:schemeClr val="bg1"/>
                </a:solidFill>
              </a:defRPr>
            </a:lvl3pPr>
            <a:lvl4pPr marL="1600200" indent="-228600">
              <a:buFont typeface="Arial" panose="020B0604020202020204" pitchFamily="34" charset="0"/>
              <a:buChar char="•"/>
              <a:defRPr>
                <a:solidFill>
                  <a:schemeClr val="bg1"/>
                </a:solidFill>
              </a:defRPr>
            </a:lvl4pPr>
            <a:lvl5pPr marL="2057400" indent="-228600">
              <a:buFont typeface="Arial" panose="020B0604020202020204" pitchFamily="34" charset="0"/>
              <a:buChar cha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 6" descr="Socialstyrelsen logotyp">
            <a:extLst>
              <a:ext uri="{FF2B5EF4-FFF2-40B4-BE49-F238E27FC236}">
                <a16:creationId xmlns:a16="http://schemas.microsoft.com/office/drawing/2014/main" id="{9CC60EB5-256D-072D-0810-A12B5BA1C23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115414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cent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AE00FC94-731C-4487-F68E-51E0793775F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2365248" y="1613916"/>
            <a:ext cx="7461504" cy="2356072"/>
          </a:xfrm>
        </p:spPr>
        <p:txBody>
          <a:bodyPr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1" name="Platshållare för text 10" descr="Citattecken">
            <a:extLst>
              <a:ext uri="{FF2B5EF4-FFF2-40B4-BE49-F238E27FC236}">
                <a16:creationId xmlns:a16="http://schemas.microsoft.com/office/drawing/2014/main" id="{662AA28D-E944-4700-BC14-792C9FF19A2F}"/>
              </a:ext>
            </a:extLst>
          </p:cNvPr>
          <p:cNvSpPr>
            <a:spLocks noGrp="1"/>
          </p:cNvSpPr>
          <p:nvPr>
            <p:ph type="body" sz="quarter" idx="19" hasCustomPrompt="1"/>
          </p:nvPr>
        </p:nvSpPr>
        <p:spPr>
          <a:xfrm>
            <a:off x="1968849" y="936530"/>
            <a:ext cx="792797" cy="1081722"/>
          </a:xfrm>
        </p:spPr>
        <p:txBody>
          <a:bodyPr/>
          <a:lstStyle>
            <a:lvl1pPr marL="0" indent="0">
              <a:buNone/>
              <a:defRPr sz="8000" b="1">
                <a:solidFill>
                  <a:schemeClr val="bg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2365248" y="3992415"/>
            <a:ext cx="7461504"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17618" y="6309204"/>
            <a:ext cx="1440000" cy="309490"/>
          </a:xfrm>
          <a:prstGeom prst="rect">
            <a:avLst/>
          </a:prstGeom>
        </p:spPr>
      </p:pic>
    </p:spTree>
    <p:extLst>
      <p:ext uri="{BB962C8B-B14F-4D97-AF65-F5344CB8AC3E}">
        <p14:creationId xmlns:p14="http://schemas.microsoft.com/office/powerpoint/2010/main" val="426535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nsterställd citat med bild">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42DA5640-880C-4970-9969-589D5CE24214}"/>
              </a:ext>
            </a:extLst>
          </p:cNvPr>
          <p:cNvSpPr>
            <a:spLocks noGrp="1"/>
          </p:cNvSpPr>
          <p:nvPr>
            <p:ph type="pic" sz="quarter" idx="21" hasCustomPrompt="1"/>
          </p:nvPr>
        </p:nvSpPr>
        <p:spPr>
          <a:xfrm>
            <a:off x="0" y="0"/>
            <a:ext cx="12192000" cy="6858000"/>
          </a:xfrm>
        </p:spPr>
        <p:txBody>
          <a:bodyPr/>
          <a:lstStyle>
            <a:lvl1pPr marL="360000" indent="0">
              <a:lnSpc>
                <a:spcPct val="100000"/>
              </a:lnSpc>
              <a:spcBef>
                <a:spcPts val="3000"/>
              </a:spcBef>
              <a:buNone/>
              <a:defRPr sz="1400">
                <a:solidFill>
                  <a:schemeClr val="tx1"/>
                </a:solidFill>
              </a:defRPr>
            </a:lvl1pPr>
          </a:lstStyle>
          <a:p>
            <a:r>
              <a:rPr lang="sv-SE" dirty="0"/>
              <a:t>Markera bildplatshållaren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990602" y="981249"/>
            <a:ext cx="6004559" cy="2539857"/>
          </a:xfrm>
        </p:spPr>
        <p:txBody>
          <a:bodyPr rIns="0" anchor="t" anchorCtr="0"/>
          <a:lstStyle>
            <a:lvl1pPr>
              <a:lnSpc>
                <a:spcPct val="100000"/>
              </a:lnSpc>
              <a:defRPr sz="4000" spc="-40" baseline="0">
                <a:solidFill>
                  <a:schemeClr val="tx1"/>
                </a:solidFill>
              </a:defRPr>
            </a:lvl1pPr>
          </a:lstStyle>
          <a:p>
            <a:r>
              <a:rPr lang="sv-SE"/>
              <a:t>Klicka här för att ändra mall för rubrikformat</a:t>
            </a:r>
            <a:endParaRPr lang="sv-SE" dirty="0"/>
          </a:p>
        </p:txBody>
      </p:sp>
      <p:sp>
        <p:nvSpPr>
          <p:cNvPr id="12" name="Platshållare för text 10" descr="Citattecken">
            <a:extLst>
              <a:ext uri="{FF2B5EF4-FFF2-40B4-BE49-F238E27FC236}">
                <a16:creationId xmlns:a16="http://schemas.microsoft.com/office/drawing/2014/main" id="{A84D938D-EF47-457D-9244-7DB72A4045AD}"/>
              </a:ext>
            </a:extLst>
          </p:cNvPr>
          <p:cNvSpPr>
            <a:spLocks noGrp="1"/>
          </p:cNvSpPr>
          <p:nvPr>
            <p:ph type="body" sz="quarter" idx="20" hasCustomPrompt="1"/>
          </p:nvPr>
        </p:nvSpPr>
        <p:spPr>
          <a:xfrm>
            <a:off x="594201" y="440387"/>
            <a:ext cx="792797" cy="1081722"/>
          </a:xfrm>
        </p:spPr>
        <p:txBody>
          <a:bodyPr/>
          <a:lstStyle>
            <a:lvl1pPr marL="0" indent="0">
              <a:buNone/>
              <a:defRPr sz="7200" b="1">
                <a:solidFill>
                  <a:schemeClr val="tx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990602" y="3670743"/>
            <a:ext cx="6004559"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tx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990600" y="5072050"/>
            <a:ext cx="6004559" cy="804702"/>
          </a:xfrm>
          <a:prstGeom prst="rect">
            <a:avLst/>
          </a:prstGeom>
        </p:spPr>
        <p:txBody>
          <a:bodyPr lIns="90000" rIns="0">
            <a:normAutofit/>
          </a:bodyPr>
          <a:lstStyle>
            <a:lvl1pPr marL="0" indent="0" algn="r">
              <a:buNone/>
              <a:defRPr sz="2000">
                <a:solidFill>
                  <a:schemeClr val="tx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tx1"/>
                </a:solidFill>
              </a:defRPr>
            </a:lvl1pPr>
          </a:lstStyle>
          <a:p>
            <a:r>
              <a:rPr lang="sv-SE" dirty="0"/>
              <a:t>	</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dirty="0"/>
          </a:p>
        </p:txBody>
      </p:sp>
    </p:spTree>
    <p:extLst>
      <p:ext uri="{BB962C8B-B14F-4D97-AF65-F5344CB8AC3E}">
        <p14:creationId xmlns:p14="http://schemas.microsoft.com/office/powerpoint/2010/main" val="2540641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lutsida 1">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1506000" y="2404800"/>
            <a:ext cx="9180000" cy="1908000"/>
          </a:xfrm>
        </p:spPr>
        <p:txBody>
          <a:bodyPr rIns="0" anchor="ctr" anchorCtr="0"/>
          <a:lstStyle>
            <a:lvl1pPr algn="ctr">
              <a:defRPr sz="44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506000" y="4345200"/>
            <a:ext cx="9180000" cy="1116000"/>
          </a:xfrm>
        </p:spPr>
        <p:txBody>
          <a:bodyPr lIns="0" tIns="72000" rIns="0"/>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3987594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utsida 2">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621088" y="5506636"/>
            <a:ext cx="9143999" cy="711602"/>
          </a:xfrm>
        </p:spPr>
        <p:txBody>
          <a:bodyPr lIns="0" tIns="72000" rIns="0"/>
          <a:lstStyle>
            <a:lvl1pPr marL="0" indent="0" algn="ctr">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2437760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ppbild">
    <p:bg>
      <p:bgPr>
        <a:solidFill>
          <a:schemeClr val="bg1">
            <a:lumMod val="85000"/>
          </a:schemeClr>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35895A3-CFBD-2DD7-0C6D-2EC2943D2FD1}"/>
              </a:ext>
            </a:extLst>
          </p:cNvPr>
          <p:cNvPicPr>
            <a:picLocks noChangeAspect="1"/>
          </p:cNvPicPr>
          <p:nvPr userDrawn="1"/>
        </p:nvPicPr>
        <p:blipFill>
          <a:blip r:embed="rId2"/>
          <a:stretch>
            <a:fillRect/>
          </a:stretch>
        </p:blipFill>
        <p:spPr>
          <a:xfrm>
            <a:off x="0" y="0"/>
            <a:ext cx="12192000" cy="6266517"/>
          </a:xfrm>
          <a:prstGeom prst="rect">
            <a:avLst/>
          </a:prstGeom>
        </p:spPr>
      </p:pic>
    </p:spTree>
    <p:extLst>
      <p:ext uri="{BB962C8B-B14F-4D97-AF65-F5344CB8AC3E}">
        <p14:creationId xmlns:p14="http://schemas.microsoft.com/office/powerpoint/2010/main" val="4058161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A8BC795E-0211-60B3-4FEF-7B5792310DA6}"/>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Tree>
    <p:extLst>
      <p:ext uri="{BB962C8B-B14F-4D97-AF65-F5344CB8AC3E}">
        <p14:creationId xmlns:p14="http://schemas.microsoft.com/office/powerpoint/2010/main" val="3316220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num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8EEF72E6-1FD0-2040-A0AD-ADEF7150CCB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540000"/>
            <a:ext cx="5199062" cy="2847601"/>
          </a:xfrm>
        </p:spPr>
        <p:txBody>
          <a:bodyPr rIns="0"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100948" y="-828000"/>
            <a:ext cx="6087433" cy="6215551"/>
          </a:xfrm>
        </p:spPr>
        <p:txBody>
          <a:bodyPr/>
          <a:lstStyle>
            <a:lvl1pPr marL="0" indent="0" algn="r">
              <a:buNone/>
              <a:defRPr sz="40000" b="1">
                <a:solidFill>
                  <a:srgbClr val="00385C">
                    <a:alpha val="50000"/>
                  </a:srgb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1</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Tree>
    <p:extLst>
      <p:ext uri="{BB962C8B-B14F-4D97-AF65-F5344CB8AC3E}">
        <p14:creationId xmlns:p14="http://schemas.microsoft.com/office/powerpoint/2010/main" val="2313456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med bakgrunds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E14B9568-7C27-F74D-E439-0E6028288019}"/>
              </a:ext>
            </a:extLst>
          </p:cNvPr>
          <p:cNvSpPr>
            <a:spLocks noGrp="1"/>
          </p:cNvSpPr>
          <p:nvPr>
            <p:ph type="pic" sz="quarter" idx="13" hasCustomPrompt="1"/>
          </p:nvPr>
        </p:nvSpPr>
        <p:spPr>
          <a:xfrm>
            <a:off x="0" y="1"/>
            <a:ext cx="12192000" cy="6857999"/>
          </a:xfrm>
        </p:spPr>
        <p:txBody>
          <a:bodyPr/>
          <a:lstStyle>
            <a:lvl1pPr marL="0" indent="0">
              <a:buNone/>
              <a:defRPr sz="1100">
                <a:solidFill>
                  <a:schemeClr val="accent4"/>
                </a:solidFill>
              </a:defRPr>
            </a:lvl1pPr>
          </a:lstStyle>
          <a:p>
            <a:br>
              <a:rPr lang="sv-SE" dirty="0"/>
            </a:br>
            <a:r>
              <a:rPr lang="sv-SE" dirty="0"/>
              <a:t>	Utfallande bild bakom text – 1) Klicka på vit yta 2) Infoga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lIns="90000" tIns="46800"/>
          <a:lstStyle>
            <a:lvl1pPr>
              <a:defRPr>
                <a:solidFill>
                  <a:schemeClr val="tx1"/>
                </a:solidFill>
              </a:defRPr>
            </a:lvl1pPr>
          </a:lstStyle>
          <a:p>
            <a:r>
              <a:rPr lang="sv-SE" dirty="0"/>
              <a:t>	</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dirty="0"/>
          </a:p>
        </p:txBody>
      </p:sp>
    </p:spTree>
    <p:extLst>
      <p:ext uri="{BB962C8B-B14F-4D97-AF65-F5344CB8AC3E}">
        <p14:creationId xmlns:p14="http://schemas.microsoft.com/office/powerpoint/2010/main" val="275770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rIns="0"/>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Tree>
    <p:extLst>
      <p:ext uri="{BB962C8B-B14F-4D97-AF65-F5344CB8AC3E}">
        <p14:creationId xmlns:p14="http://schemas.microsoft.com/office/powerpoint/2010/main" val="365751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rIns="0"/>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6044" y="1634399"/>
            <a:ext cx="68400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Tree>
    <p:extLst>
      <p:ext uri="{BB962C8B-B14F-4D97-AF65-F5344CB8AC3E}">
        <p14:creationId xmlns:p14="http://schemas.microsoft.com/office/powerpoint/2010/main" val="352852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2pPr>
              <a:defRPr sz="2000"/>
            </a:lvl2pPr>
            <a:lvl3pPr>
              <a:defRPr sz="1800"/>
            </a:lvl3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Tree>
    <p:extLst>
      <p:ext uri="{BB962C8B-B14F-4D97-AF65-F5344CB8AC3E}">
        <p14:creationId xmlns:p14="http://schemas.microsoft.com/office/powerpoint/2010/main" val="281098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rerad 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Tree>
    <p:extLst>
      <p:ext uri="{BB962C8B-B14F-4D97-AF65-F5344CB8AC3E}">
        <p14:creationId xmlns:p14="http://schemas.microsoft.com/office/powerpoint/2010/main" val="209602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EF6AE06-7D0B-679D-DAEF-6C2C1D3AC566}"/>
              </a:ext>
            </a:extLst>
          </p:cNvPr>
          <p:cNvSpPr>
            <a:spLocks noGrp="1"/>
          </p:cNvSpPr>
          <p:nvPr>
            <p:ph type="title"/>
          </p:nvPr>
        </p:nvSpPr>
        <p:spPr>
          <a:xfrm>
            <a:off x="636889" y="540000"/>
            <a:ext cx="9720000" cy="1080000"/>
          </a:xfrm>
          <a:prstGeom prst="rect">
            <a:avLst/>
          </a:prstGeom>
        </p:spPr>
        <p:txBody>
          <a:bodyPr vert="horz" lIns="0" tIns="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735A071-11A9-B41A-D9FC-FA993004023D}"/>
              </a:ext>
            </a:extLst>
          </p:cNvPr>
          <p:cNvSpPr>
            <a:spLocks noGrp="1"/>
          </p:cNvSpPr>
          <p:nvPr>
            <p:ph type="body" idx="1"/>
          </p:nvPr>
        </p:nvSpPr>
        <p:spPr>
          <a:xfrm>
            <a:off x="636045" y="1634097"/>
            <a:ext cx="7020000" cy="4582800"/>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id="{15296B71-03DD-80A4-6205-3713B583AD18}"/>
              </a:ext>
            </a:extLst>
          </p:cNvPr>
          <p:cNvSpPr>
            <a:spLocks noGrp="1"/>
          </p:cNvSpPr>
          <p:nvPr>
            <p:ph type="ftr" sz="quarter" idx="3"/>
          </p:nvPr>
        </p:nvSpPr>
        <p:spPr>
          <a:xfrm>
            <a:off x="636045" y="6356350"/>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460F0521-EEC8-AA48-6F07-D6B78AAFDFF8}"/>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72E6AD8C-8D45-475A-88F1-A1ABBFDF6A1B}" type="slidenum">
              <a:rPr lang="sv-SE" smtClean="0"/>
              <a:pPr/>
              <a:t>‹#›</a:t>
            </a:fld>
            <a:endParaRPr lang="sv-SE" dirty="0"/>
          </a:p>
        </p:txBody>
      </p:sp>
      <p:pic>
        <p:nvPicPr>
          <p:cNvPr id="7" name="Bildobjekt 6" descr="Logotyp Socialstyrelsen">
            <a:extLst>
              <a:ext uri="{FF2B5EF4-FFF2-40B4-BE49-F238E27FC236}">
                <a16:creationId xmlns:a16="http://schemas.microsoft.com/office/drawing/2014/main" id="{B6600725-C256-4E21-B2CE-967977119CFF}"/>
              </a:ext>
            </a:extLst>
          </p:cNvPr>
          <p:cNvPicPr>
            <a:picLocks noChangeAspect="1"/>
          </p:cNvPicPr>
          <p:nvPr userDrawn="1"/>
        </p:nvPicPr>
        <p:blipFill>
          <a:blip r:embed="rId26"/>
          <a:stretch>
            <a:fillRect/>
          </a:stretch>
        </p:blipFill>
        <p:spPr>
          <a:xfrm>
            <a:off x="10128113" y="6333464"/>
            <a:ext cx="1440000" cy="295715"/>
          </a:xfrm>
          <a:prstGeom prst="rect">
            <a:avLst/>
          </a:prstGeom>
        </p:spPr>
      </p:pic>
      <p:cxnSp>
        <p:nvCxnSpPr>
          <p:cNvPr id="8" name="Rak koppling 7">
            <a:extLst>
              <a:ext uri="{FF2B5EF4-FFF2-40B4-BE49-F238E27FC236}">
                <a16:creationId xmlns:a16="http://schemas.microsoft.com/office/drawing/2014/main" id="{80B3FD74-0299-3550-4E28-5ACB19E12AFC}"/>
              </a:ext>
              <a:ext uri="{C183D7F6-B498-43B3-948B-1728B52AA6E4}">
                <adec:decorative xmlns:adec="http://schemas.microsoft.com/office/drawing/2017/decorative" val="1"/>
              </a:ext>
            </a:extLst>
          </p:cNvPr>
          <p:cNvCxnSpPr/>
          <p:nvPr userDrawn="1"/>
        </p:nvCxnSpPr>
        <p:spPr>
          <a:xfrm>
            <a:off x="626357"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915831CF-0745-C506-4100-FE148513A3F5}"/>
              </a:ext>
              <a:ext uri="{C183D7F6-B498-43B3-948B-1728B52AA6E4}">
                <adec:decorative xmlns:adec="http://schemas.microsoft.com/office/drawing/2017/decorative" val="1"/>
              </a:ext>
            </a:extLst>
          </p:cNvPr>
          <p:cNvCxnSpPr/>
          <p:nvPr userDrawn="1"/>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D0E0E85A-E94E-02CB-591B-5C472DFA277C}"/>
              </a:ext>
              <a:ext uri="{C183D7F6-B498-43B3-948B-1728B52AA6E4}">
                <adec:decorative xmlns:adec="http://schemas.microsoft.com/office/drawing/2017/decorative" val="1"/>
              </a:ext>
            </a:extLst>
          </p:cNvPr>
          <p:cNvCxnSpPr/>
          <p:nvPr userDrawn="1"/>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C02D0A55-E372-4B7F-403F-2E3DC6E83DDF}"/>
              </a:ext>
              <a:ext uri="{C183D7F6-B498-43B3-948B-1728B52AA6E4}">
                <adec:decorative xmlns:adec="http://schemas.microsoft.com/office/drawing/2017/decorative" val="1"/>
              </a:ext>
            </a:extLst>
          </p:cNvPr>
          <p:cNvCxnSpPr>
            <a:cxnSpLocks/>
          </p:cNvCxnSpPr>
          <p:nvPr userDrawn="1"/>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24B18876-DAF9-0CED-0C89-9EA95DA1DD08}"/>
              </a:ext>
              <a:ext uri="{C183D7F6-B498-43B3-948B-1728B52AA6E4}">
                <adec:decorative xmlns:adec="http://schemas.microsoft.com/office/drawing/2017/decorative" val="1"/>
              </a:ext>
            </a:extLst>
          </p:cNvPr>
          <p:cNvCxnSpPr>
            <a:cxnSpLocks/>
          </p:cNvCxnSpPr>
          <p:nvPr userDrawn="1"/>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5EF01506-B404-7FAC-EF48-44D61E34C78D}"/>
              </a:ext>
              <a:ext uri="{C183D7F6-B498-43B3-948B-1728B52AA6E4}">
                <adec:decorative xmlns:adec="http://schemas.microsoft.com/office/drawing/2017/decorative" val="1"/>
              </a:ext>
            </a:extLst>
          </p:cNvPr>
          <p:cNvCxnSpPr>
            <a:cxnSpLocks/>
          </p:cNvCxnSpPr>
          <p:nvPr userDrawn="1"/>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0FA766C4-1E08-20C2-C14D-AD4AD7320025}"/>
              </a:ext>
              <a:ext uri="{C183D7F6-B498-43B3-948B-1728B52AA6E4}">
                <adec:decorative xmlns:adec="http://schemas.microsoft.com/office/drawing/2017/decorative" val="1"/>
              </a:ext>
            </a:extLst>
          </p:cNvPr>
          <p:cNvCxnSpPr>
            <a:cxnSpLocks/>
          </p:cNvCxnSpPr>
          <p:nvPr userDrawn="1"/>
        </p:nvCxnSpPr>
        <p:spPr>
          <a:xfrm rot="5400000">
            <a:off x="12420684" y="610666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DC70BE39-AE1C-A008-E5DE-EF68DC6EC0AF}"/>
              </a:ext>
              <a:ext uri="{C183D7F6-B498-43B3-948B-1728B52AA6E4}">
                <adec:decorative xmlns:adec="http://schemas.microsoft.com/office/drawing/2017/decorative" val="1"/>
              </a:ext>
            </a:extLst>
          </p:cNvPr>
          <p:cNvCxnSpPr/>
          <p:nvPr userDrawn="1"/>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2A6D88E5-9D1D-0299-0E23-7792F919E253}"/>
              </a:ext>
              <a:ext uri="{C183D7F6-B498-43B3-948B-1728B52AA6E4}">
                <adec:decorative xmlns:adec="http://schemas.microsoft.com/office/drawing/2017/decorative" val="1"/>
              </a:ext>
            </a:extLst>
          </p:cNvPr>
          <p:cNvCxnSpPr/>
          <p:nvPr userDrawn="1"/>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FFB69A4D-C031-4997-2CD8-3735C5CB356C}"/>
              </a:ext>
              <a:ext uri="{C183D7F6-B498-43B3-948B-1728B52AA6E4}">
                <adec:decorative xmlns:adec="http://schemas.microsoft.com/office/drawing/2017/decorative" val="1"/>
              </a:ext>
            </a:extLst>
          </p:cNvPr>
          <p:cNvCxnSpPr/>
          <p:nvPr userDrawn="1"/>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E98BF6E7-B0B5-A519-1C2F-BDF7C16E622F}"/>
              </a:ext>
              <a:ext uri="{C183D7F6-B498-43B3-948B-1728B52AA6E4}">
                <adec:decorative xmlns:adec="http://schemas.microsoft.com/office/drawing/2017/decorative" val="1"/>
              </a:ext>
            </a:extLst>
          </p:cNvPr>
          <p:cNvCxnSpPr>
            <a:cxnSpLocks/>
          </p:cNvCxnSpPr>
          <p:nvPr userDrawn="1"/>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89EA6B94-E30D-5779-F560-45F2A9F8D505}"/>
              </a:ext>
              <a:ext uri="{C183D7F6-B498-43B3-948B-1728B52AA6E4}">
                <adec:decorative xmlns:adec="http://schemas.microsoft.com/office/drawing/2017/decorative" val="1"/>
              </a:ext>
            </a:extLst>
          </p:cNvPr>
          <p:cNvCxnSpPr>
            <a:cxnSpLocks/>
          </p:cNvCxnSpPr>
          <p:nvPr userDrawn="1"/>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08B746F-43F8-0E83-27C2-8B3D79142687}"/>
              </a:ext>
              <a:ext uri="{C183D7F6-B498-43B3-948B-1728B52AA6E4}">
                <adec:decorative xmlns:adec="http://schemas.microsoft.com/office/drawing/2017/decorative" val="1"/>
              </a:ext>
            </a:extLst>
          </p:cNvPr>
          <p:cNvCxnSpPr>
            <a:cxnSpLocks/>
          </p:cNvCxnSpPr>
          <p:nvPr userDrawn="1"/>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453CBA76-A7BD-F3F8-69A4-BD6E3B10419C}"/>
              </a:ext>
              <a:ext uri="{C183D7F6-B498-43B3-948B-1728B52AA6E4}">
                <adec:decorative xmlns:adec="http://schemas.microsoft.com/office/drawing/2017/decorative" val="1"/>
              </a:ext>
            </a:extLst>
          </p:cNvPr>
          <p:cNvCxnSpPr>
            <a:cxnSpLocks/>
          </p:cNvCxnSpPr>
          <p:nvPr userDrawn="1"/>
        </p:nvCxnSpPr>
        <p:spPr>
          <a:xfrm rot="5400000">
            <a:off x="-242020" y="610666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46925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79" r:id="rId4"/>
    <p:sldLayoutId id="2147483660" r:id="rId5"/>
    <p:sldLayoutId id="2147483654" r:id="rId6"/>
    <p:sldLayoutId id="2147483661" r:id="rId7"/>
    <p:sldLayoutId id="2147483662" r:id="rId8"/>
    <p:sldLayoutId id="2147483667" r:id="rId9"/>
    <p:sldLayoutId id="2147483665" r:id="rId10"/>
    <p:sldLayoutId id="2147483666" r:id="rId11"/>
    <p:sldLayoutId id="2147483664" r:id="rId12"/>
    <p:sldLayoutId id="2147483668" r:id="rId13"/>
    <p:sldLayoutId id="2147483680" r:id="rId14"/>
    <p:sldLayoutId id="2147483669" r:id="rId15"/>
    <p:sldLayoutId id="2147483682" r:id="rId16"/>
    <p:sldLayoutId id="2147483681" r:id="rId17"/>
    <p:sldLayoutId id="2147483670" r:id="rId18"/>
    <p:sldLayoutId id="2147483671" r:id="rId19"/>
    <p:sldLayoutId id="2147483673" r:id="rId20"/>
    <p:sldLayoutId id="2147483674" r:id="rId21"/>
    <p:sldLayoutId id="2147483675" r:id="rId22"/>
    <p:sldLayoutId id="2147483676" r:id="rId23"/>
    <p:sldLayoutId id="2147483678" r:id="rId24"/>
  </p:sldLayoutIdLst>
  <p:txStyles>
    <p:titleStyle>
      <a:lvl1pPr algn="l" defTabSz="914400" rtl="0" eaLnBrk="1" latinLnBrk="0" hangingPunct="1">
        <a:lnSpc>
          <a:spcPct val="11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659" userDrawn="1">
          <p15:clr>
            <a:srgbClr val="F26B43"/>
          </p15:clr>
        </p15:guide>
        <p15:guide id="3" pos="4021" userDrawn="1">
          <p15:clr>
            <a:srgbClr val="F26B43"/>
          </p15:clr>
        </p15:guide>
        <p15:guide id="4" pos="7287" userDrawn="1">
          <p15:clr>
            <a:srgbClr val="F26B43"/>
          </p15:clr>
        </p15:guide>
        <p15:guide id="5" pos="393" userDrawn="1">
          <p15:clr>
            <a:srgbClr val="F26B43"/>
          </p15:clr>
        </p15:guide>
        <p15:guide id="6" orient="horz" pos="391" userDrawn="1">
          <p15:clr>
            <a:srgbClr val="F26B43"/>
          </p15:clr>
        </p15:guide>
        <p15:guide id="7"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9.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descr="En flicka tittar rakt in i kameran. I en sjukhussäng bakom henne ligger hennes pappa och en sjuksköterska sitter på sängkanten.">
            <a:extLst>
              <a:ext uri="{FF2B5EF4-FFF2-40B4-BE49-F238E27FC236}">
                <a16:creationId xmlns:a16="http://schemas.microsoft.com/office/drawing/2014/main" id="{DC612226-4EA7-4436-BC50-92640BC389B0}"/>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p:pic>
      <p:sp>
        <p:nvSpPr>
          <p:cNvPr id="2" name="Rubrik 1">
            <a:extLst>
              <a:ext uri="{FF2B5EF4-FFF2-40B4-BE49-F238E27FC236}">
                <a16:creationId xmlns:a16="http://schemas.microsoft.com/office/drawing/2014/main" id="{0A305010-7DB9-4BC3-954A-9066436A2F96}"/>
              </a:ext>
            </a:extLst>
          </p:cNvPr>
          <p:cNvSpPr>
            <a:spLocks noGrp="1"/>
          </p:cNvSpPr>
          <p:nvPr>
            <p:ph type="title"/>
          </p:nvPr>
        </p:nvSpPr>
        <p:spPr>
          <a:xfrm>
            <a:off x="636889" y="3542694"/>
            <a:ext cx="9720000" cy="1080000"/>
          </a:xfrm>
        </p:spPr>
        <p:txBody>
          <a:bodyPr/>
          <a:lstStyle/>
          <a:p>
            <a:r>
              <a:rPr lang="sv-SE" sz="5600" dirty="0">
                <a:solidFill>
                  <a:schemeClr val="bg1"/>
                </a:solidFill>
              </a:rPr>
              <a:t>Ser du mig? </a:t>
            </a:r>
          </a:p>
        </p:txBody>
      </p:sp>
      <p:pic>
        <p:nvPicPr>
          <p:cNvPr id="5" name="Bild 5" descr="Socialstyrelsen logotyp" hidden="1">
            <a:extLst>
              <a:ext uri="{FF2B5EF4-FFF2-40B4-BE49-F238E27FC236}">
                <a16:creationId xmlns:a16="http://schemas.microsoft.com/office/drawing/2014/main" id="{D290C450-BE22-4F55-97D8-1EEACCE7598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18490" y="620713"/>
            <a:ext cx="2438400" cy="524075"/>
          </a:xfrm>
          <a:prstGeom prst="rect">
            <a:avLst/>
          </a:prstGeom>
        </p:spPr>
      </p:pic>
      <p:sp>
        <p:nvSpPr>
          <p:cNvPr id="8" name="Underrubrik 16">
            <a:extLst>
              <a:ext uri="{FF2B5EF4-FFF2-40B4-BE49-F238E27FC236}">
                <a16:creationId xmlns:a16="http://schemas.microsoft.com/office/drawing/2014/main" id="{C849866B-C052-4559-B19F-9E8F12FFD7D6}"/>
              </a:ext>
            </a:extLst>
          </p:cNvPr>
          <p:cNvSpPr txBox="1">
            <a:spLocks/>
          </p:cNvSpPr>
          <p:nvPr/>
        </p:nvSpPr>
        <p:spPr>
          <a:xfrm>
            <a:off x="637199" y="4426880"/>
            <a:ext cx="7295839" cy="1124359"/>
          </a:xfrm>
          <a:prstGeom prst="rect">
            <a:avLst/>
          </a:prstGeom>
        </p:spPr>
        <p:txBody>
          <a:bodyPr lIns="0" tIns="72000" rIns="0" bIns="0"/>
          <a:lst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b="1" dirty="0">
                <a:solidFill>
                  <a:schemeClr val="bg1"/>
                </a:solidFill>
              </a:rPr>
              <a:t>Om att uppmärksamma och ge anpassat stöd till barn som anhöriga i hälso- och sjukvården</a:t>
            </a:r>
            <a:br>
              <a:rPr lang="sv-SE" sz="2400" b="1" dirty="0">
                <a:solidFill>
                  <a:schemeClr val="bg1"/>
                </a:solidFill>
              </a:rPr>
            </a:br>
            <a:r>
              <a:rPr lang="sv-SE" sz="2000" dirty="0">
                <a:solidFill>
                  <a:schemeClr val="bg1"/>
                </a:solidFill>
              </a:rPr>
              <a:t>Material för arbetsgrupper</a:t>
            </a:r>
          </a:p>
          <a:p>
            <a:pPr marL="0" indent="0">
              <a:buNone/>
            </a:pPr>
            <a:endParaRPr lang="sv-SE" sz="2400" b="1" dirty="0">
              <a:solidFill>
                <a:schemeClr val="bg1"/>
              </a:solidFill>
            </a:endParaRPr>
          </a:p>
          <a:p>
            <a:pPr marL="0" indent="0">
              <a:buNone/>
            </a:pPr>
            <a:endParaRPr lang="sv-SE" sz="2400" b="1" dirty="0">
              <a:solidFill>
                <a:schemeClr val="bg1"/>
              </a:solidFill>
            </a:endParaRPr>
          </a:p>
        </p:txBody>
      </p:sp>
      <p:sp>
        <p:nvSpPr>
          <p:cNvPr id="6" name="Platshållare för text 3">
            <a:extLst>
              <a:ext uri="{FF2B5EF4-FFF2-40B4-BE49-F238E27FC236}">
                <a16:creationId xmlns:a16="http://schemas.microsoft.com/office/drawing/2014/main" id="{5B2EB068-A6F9-4993-BF09-841DC8F75FC7}"/>
              </a:ext>
            </a:extLst>
          </p:cNvPr>
          <p:cNvSpPr txBox="1">
            <a:spLocks/>
          </p:cNvSpPr>
          <p:nvPr/>
        </p:nvSpPr>
        <p:spPr>
          <a:xfrm>
            <a:off x="637199" y="5892800"/>
            <a:ext cx="5220000" cy="360000"/>
          </a:xfrm>
          <a:prstGeom prst="rect">
            <a:avLst/>
          </a:prstGeom>
        </p:spPr>
        <p:txBody>
          <a:bodyPr lIns="0" tIns="0" rIns="0" bIns="0"/>
          <a:lst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chemeClr val="bg1"/>
                </a:solidFill>
              </a:rPr>
              <a:t>Socialstyrelsen, mars 2024</a:t>
            </a:r>
          </a:p>
        </p:txBody>
      </p:sp>
    </p:spTree>
    <p:extLst>
      <p:ext uri="{BB962C8B-B14F-4D97-AF65-F5344CB8AC3E}">
        <p14:creationId xmlns:p14="http://schemas.microsoft.com/office/powerpoint/2010/main" val="2062509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sjuksköterska samtalar med en patient.">
            <a:extLst>
              <a:ext uri="{FF2B5EF4-FFF2-40B4-BE49-F238E27FC236}">
                <a16:creationId xmlns:a16="http://schemas.microsoft.com/office/drawing/2014/main" id="{844A679A-7A96-47F8-AC63-3C67753CCB38}"/>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a:stretch/>
        </p:blipFill>
        <p:spPr>
          <a:xfrm>
            <a:off x="6096001" y="0"/>
            <a:ext cx="6096000" cy="6857999"/>
          </a:xfrm>
        </p:spPr>
      </p:pic>
      <p:sp>
        <p:nvSpPr>
          <p:cNvPr id="3" name="Rubrik 2">
            <a:extLst>
              <a:ext uri="{FF2B5EF4-FFF2-40B4-BE49-F238E27FC236}">
                <a16:creationId xmlns:a16="http://schemas.microsoft.com/office/drawing/2014/main" id="{FFD0C975-14DF-4918-BB92-23024CE8FBE7}"/>
              </a:ext>
            </a:extLst>
          </p:cNvPr>
          <p:cNvSpPr>
            <a:spLocks noGrp="1"/>
          </p:cNvSpPr>
          <p:nvPr>
            <p:ph type="title"/>
          </p:nvPr>
        </p:nvSpPr>
        <p:spPr/>
        <p:txBody>
          <a:bodyPr/>
          <a:lstStyle/>
          <a:p>
            <a:r>
              <a:rPr lang="sv-SE" dirty="0"/>
              <a:t>Uppmärksamma, </a:t>
            </a:r>
            <a:br>
              <a:rPr lang="sv-SE" dirty="0"/>
            </a:br>
            <a:r>
              <a:rPr lang="sv-SE" dirty="0"/>
              <a:t>informera, ge råd och stöd</a:t>
            </a:r>
          </a:p>
        </p:txBody>
      </p:sp>
      <p:sp>
        <p:nvSpPr>
          <p:cNvPr id="4" name="Platshållare för text 3">
            <a:extLst>
              <a:ext uri="{FF2B5EF4-FFF2-40B4-BE49-F238E27FC236}">
                <a16:creationId xmlns:a16="http://schemas.microsoft.com/office/drawing/2014/main" id="{E3F1FC9F-AE85-4D12-BFFC-D795D732C4DF}"/>
              </a:ext>
            </a:extLst>
          </p:cNvPr>
          <p:cNvSpPr>
            <a:spLocks noGrp="1"/>
          </p:cNvSpPr>
          <p:nvPr>
            <p:ph type="body" sz="quarter" idx="13"/>
          </p:nvPr>
        </p:nvSpPr>
        <p:spPr>
          <a:xfrm>
            <a:off x="637201" y="2097558"/>
            <a:ext cx="5171463" cy="2662882"/>
          </a:xfrm>
        </p:spPr>
        <p:txBody>
          <a:bodyPr/>
          <a:lstStyle/>
          <a:p>
            <a:r>
              <a:rPr lang="sv-SE" dirty="0"/>
              <a:t>Uppmärksamma och synliggöra behov.</a:t>
            </a:r>
          </a:p>
          <a:p>
            <a:r>
              <a:rPr lang="sv-SE" dirty="0"/>
              <a:t>Samtal med patienten om föräldraskapet och hur barnen påverkas av förälderns sjukdom.</a:t>
            </a:r>
          </a:p>
          <a:p>
            <a:r>
              <a:rPr lang="sv-SE" dirty="0"/>
              <a:t>Bedöm vilket behov barnet har.</a:t>
            </a:r>
          </a:p>
        </p:txBody>
      </p:sp>
    </p:spTree>
    <p:extLst>
      <p:ext uri="{BB962C8B-B14F-4D97-AF65-F5344CB8AC3E}">
        <p14:creationId xmlns:p14="http://schemas.microsoft.com/office/powerpoint/2010/main" val="3268149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931ED9-6A4A-4F28-84B6-F1568C8FF209}"/>
              </a:ext>
            </a:extLst>
          </p:cNvPr>
          <p:cNvSpPr>
            <a:spLocks noGrp="1"/>
          </p:cNvSpPr>
          <p:nvPr>
            <p:ph type="title"/>
          </p:nvPr>
        </p:nvSpPr>
        <p:spPr/>
        <p:txBody>
          <a:bodyPr/>
          <a:lstStyle/>
          <a:p>
            <a:r>
              <a:rPr lang="sv-SE" dirty="0"/>
              <a:t>Region Kronobergs rutin för barn som närstående</a:t>
            </a:r>
          </a:p>
        </p:txBody>
      </p:sp>
      <p:pic>
        <p:nvPicPr>
          <p:cNvPr id="3" name="Bildobjekt 2">
            <a:extLst>
              <a:ext uri="{FF2B5EF4-FFF2-40B4-BE49-F238E27FC236}">
                <a16:creationId xmlns:a16="http://schemas.microsoft.com/office/drawing/2014/main" id="{CB6AB93D-C9C1-45C6-91A8-EDBEFCBF5C20}"/>
              </a:ext>
            </a:extLst>
          </p:cNvPr>
          <p:cNvPicPr>
            <a:picLocks noChangeAspect="1"/>
          </p:cNvPicPr>
          <p:nvPr/>
        </p:nvPicPr>
        <p:blipFill rotWithShape="1">
          <a:blip r:embed="rId3"/>
          <a:srcRect l="28501" t="30222" r="27374" b="20000"/>
          <a:stretch/>
        </p:blipFill>
        <p:spPr>
          <a:xfrm>
            <a:off x="1551289" y="1232383"/>
            <a:ext cx="8400431" cy="5330585"/>
          </a:xfrm>
          <a:prstGeom prst="rect">
            <a:avLst/>
          </a:prstGeom>
        </p:spPr>
      </p:pic>
    </p:spTree>
    <p:extLst>
      <p:ext uri="{BB962C8B-B14F-4D97-AF65-F5344CB8AC3E}">
        <p14:creationId xmlns:p14="http://schemas.microsoft.com/office/powerpoint/2010/main" val="2750704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ECA50C-DFD1-45D5-9E7F-94514B87E063}"/>
              </a:ext>
            </a:extLst>
          </p:cNvPr>
          <p:cNvSpPr>
            <a:spLocks noGrp="1"/>
          </p:cNvSpPr>
          <p:nvPr>
            <p:ph type="title"/>
          </p:nvPr>
        </p:nvSpPr>
        <p:spPr/>
        <p:txBody>
          <a:bodyPr/>
          <a:lstStyle/>
          <a:p>
            <a:r>
              <a:rPr lang="sv-SE" dirty="0"/>
              <a:t>Region Kronobergs rutin för barn som närstående</a:t>
            </a:r>
          </a:p>
        </p:txBody>
      </p:sp>
      <p:sp>
        <p:nvSpPr>
          <p:cNvPr id="3" name="Platshållare för text 2">
            <a:extLst>
              <a:ext uri="{FF2B5EF4-FFF2-40B4-BE49-F238E27FC236}">
                <a16:creationId xmlns:a16="http://schemas.microsoft.com/office/drawing/2014/main" id="{606DD096-AEFD-46CE-B382-D5B85BF61D9D}"/>
              </a:ext>
            </a:extLst>
          </p:cNvPr>
          <p:cNvSpPr>
            <a:spLocks noGrp="1"/>
          </p:cNvSpPr>
          <p:nvPr>
            <p:ph type="body" sz="quarter" idx="13"/>
          </p:nvPr>
        </p:nvSpPr>
        <p:spPr>
          <a:xfrm>
            <a:off x="636889" y="1080000"/>
            <a:ext cx="8796671" cy="5031240"/>
          </a:xfrm>
        </p:spPr>
        <p:txBody>
          <a:bodyPr/>
          <a:lstStyle/>
          <a:p>
            <a:pPr lvl="0"/>
            <a:r>
              <a:rPr lang="sv-SE" sz="2800" b="1" dirty="0"/>
              <a:t>Ställ frågan:</a:t>
            </a:r>
            <a:r>
              <a:rPr lang="sv-SE" sz="2800" dirty="0"/>
              <a:t> </a:t>
            </a:r>
            <a:r>
              <a:rPr lang="sv-SE" sz="2000" dirty="0"/>
              <a:t>Finns det minderåriga barn som varaktigt bor tillsammans </a:t>
            </a:r>
            <a:br>
              <a:rPr lang="sv-SE" sz="2000" dirty="0"/>
            </a:br>
            <a:r>
              <a:rPr lang="sv-SE" sz="2000" dirty="0"/>
              <a:t>med dig eller som finns i din närhet? Vilken ålder har i så fall barnet? </a:t>
            </a:r>
            <a:br>
              <a:rPr lang="sv-SE" sz="2000" dirty="0"/>
            </a:br>
            <a:r>
              <a:rPr lang="sv-SE" sz="2000" dirty="0"/>
              <a:t>Är barnet informerat om ditt nuvarande sjukdomstillstånd?</a:t>
            </a:r>
          </a:p>
          <a:p>
            <a:pPr lvl="0"/>
            <a:r>
              <a:rPr lang="sv-SE" sz="2800" b="1" dirty="0"/>
              <a:t>Dokumentera: </a:t>
            </a:r>
            <a:r>
              <a:rPr lang="sv-SE" sz="2000" dirty="0"/>
              <a:t>Ange i Cosmic att du har frågat och vad som framkommit </a:t>
            </a:r>
            <a:br>
              <a:rPr lang="sv-SE" sz="2000" dirty="0"/>
            </a:br>
            <a:r>
              <a:rPr lang="sv-SE" sz="2000" dirty="0"/>
              <a:t>under samtalet: Här ska barnets födelseår och namn finnas med. </a:t>
            </a:r>
          </a:p>
          <a:p>
            <a:pPr lvl="0"/>
            <a:r>
              <a:rPr lang="sv-SE" sz="2800" b="1" dirty="0"/>
              <a:t>Ge information och råd: </a:t>
            </a:r>
            <a:r>
              <a:rPr lang="sv-SE" sz="2000" dirty="0"/>
              <a:t>Respektive verksamhet ska kunna ge </a:t>
            </a:r>
            <a:br>
              <a:rPr lang="sv-SE" sz="2000" dirty="0"/>
            </a:br>
            <a:r>
              <a:rPr lang="sv-SE" sz="2000" dirty="0"/>
              <a:t>föräldrar information, råd och stöd kring att prata med sina barn samt </a:t>
            </a:r>
            <a:br>
              <a:rPr lang="sv-SE" sz="2000" dirty="0"/>
            </a:br>
            <a:r>
              <a:rPr lang="sv-SE" sz="2000" dirty="0"/>
              <a:t>kunna ge  information och råd direkt till barn.</a:t>
            </a:r>
          </a:p>
          <a:p>
            <a:pPr lvl="0"/>
            <a:r>
              <a:rPr lang="sv-SE" sz="2800" b="1" dirty="0"/>
              <a:t>Ge stöd: </a:t>
            </a:r>
            <a:r>
              <a:rPr lang="sv-SE" sz="2000" dirty="0"/>
              <a:t>Verksamheten ska kunna ge stöd till barn som närstående, </a:t>
            </a:r>
            <a:br>
              <a:rPr lang="sv-SE" sz="2000" dirty="0"/>
            </a:br>
            <a:r>
              <a:rPr lang="sv-SE" sz="2000" dirty="0"/>
              <a:t>eller veta vem man ska hänvisa till. </a:t>
            </a:r>
          </a:p>
          <a:p>
            <a:pPr lvl="0"/>
            <a:r>
              <a:rPr lang="sv-SE" sz="2800" b="1" dirty="0"/>
              <a:t>Anmälningsskyldighet: </a:t>
            </a:r>
            <a:r>
              <a:rPr lang="sv-SE" sz="2000" dirty="0"/>
              <a:t>Du </a:t>
            </a:r>
            <a:r>
              <a:rPr lang="sv-SE" sz="2000" b="1" dirty="0"/>
              <a:t>ska alltid</a:t>
            </a:r>
            <a:r>
              <a:rPr lang="sv-SE" sz="2000" dirty="0"/>
              <a:t> göra en orosanmälan till </a:t>
            </a:r>
            <a:br>
              <a:rPr lang="sv-SE" sz="2000" dirty="0"/>
            </a:br>
            <a:r>
              <a:rPr lang="sv-SE" sz="2000" dirty="0"/>
              <a:t>socialtjänsten vid misstanke om att ett barn far illa. </a:t>
            </a:r>
          </a:p>
        </p:txBody>
      </p:sp>
      <p:pic>
        <p:nvPicPr>
          <p:cNvPr id="4" name="Bildobjekt 3">
            <a:extLst>
              <a:ext uri="{FF2B5EF4-FFF2-40B4-BE49-F238E27FC236}">
                <a16:creationId xmlns:a16="http://schemas.microsoft.com/office/drawing/2014/main" id="{067B679D-8FA5-4632-B7F3-29641770A1A7}"/>
              </a:ext>
            </a:extLst>
          </p:cNvPr>
          <p:cNvPicPr>
            <a:picLocks noChangeAspect="1"/>
          </p:cNvPicPr>
          <p:nvPr/>
        </p:nvPicPr>
        <p:blipFill rotWithShape="1">
          <a:blip r:embed="rId3"/>
          <a:srcRect l="28501" t="30222" r="27374" b="20000"/>
          <a:stretch/>
        </p:blipFill>
        <p:spPr>
          <a:xfrm>
            <a:off x="8559955" y="2144760"/>
            <a:ext cx="3593868" cy="2280528"/>
          </a:xfrm>
          <a:prstGeom prst="rect">
            <a:avLst/>
          </a:prstGeom>
        </p:spPr>
      </p:pic>
    </p:spTree>
    <p:extLst>
      <p:ext uri="{BB962C8B-B14F-4D97-AF65-F5344CB8AC3E}">
        <p14:creationId xmlns:p14="http://schemas.microsoft.com/office/powerpoint/2010/main" val="779458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A5448D-223C-99C7-4AD3-A477C110464F}"/>
              </a:ext>
            </a:extLst>
          </p:cNvPr>
          <p:cNvSpPr>
            <a:spLocks noGrp="1"/>
          </p:cNvSpPr>
          <p:nvPr>
            <p:ph type="title"/>
          </p:nvPr>
        </p:nvSpPr>
        <p:spPr/>
        <p:txBody>
          <a:bodyPr/>
          <a:lstStyle/>
          <a:p>
            <a:r>
              <a:rPr lang="en-GB" dirty="0"/>
              <a:t>Säkra stödet till barn som anhöriga</a:t>
            </a:r>
          </a:p>
        </p:txBody>
      </p:sp>
      <p:sp>
        <p:nvSpPr>
          <p:cNvPr id="3" name="Platshållare för text 2">
            <a:extLst>
              <a:ext uri="{FF2B5EF4-FFF2-40B4-BE49-F238E27FC236}">
                <a16:creationId xmlns:a16="http://schemas.microsoft.com/office/drawing/2014/main" id="{FC9BBAFE-DB60-20E7-7927-69AD05122539}"/>
              </a:ext>
            </a:extLst>
          </p:cNvPr>
          <p:cNvSpPr>
            <a:spLocks noGrp="1"/>
          </p:cNvSpPr>
          <p:nvPr>
            <p:ph type="body" idx="1"/>
          </p:nvPr>
        </p:nvSpPr>
        <p:spPr/>
        <p:txBody>
          <a:bodyPr/>
          <a:lstStyle/>
          <a:p>
            <a:r>
              <a:rPr lang="en-GB" dirty="0"/>
              <a:t>3</a:t>
            </a:r>
          </a:p>
        </p:txBody>
      </p:sp>
    </p:spTree>
    <p:extLst>
      <p:ext uri="{BB962C8B-B14F-4D97-AF65-F5344CB8AC3E}">
        <p14:creationId xmlns:p14="http://schemas.microsoft.com/office/powerpoint/2010/main" val="2273482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5C513-63E2-4AA0-ACB5-C0F12215FAA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E80A246-E0D6-F3CE-304D-96CFE5B72F65}"/>
              </a:ext>
            </a:extLst>
          </p:cNvPr>
          <p:cNvSpPr>
            <a:spLocks noGrp="1"/>
          </p:cNvSpPr>
          <p:nvPr>
            <p:ph type="title"/>
          </p:nvPr>
        </p:nvSpPr>
        <p:spPr>
          <a:xfrm>
            <a:off x="636889" y="540000"/>
            <a:ext cx="5171774" cy="1585980"/>
          </a:xfrm>
        </p:spPr>
        <p:txBody>
          <a:bodyPr/>
          <a:lstStyle/>
          <a:p>
            <a:r>
              <a:rPr lang="sv-SE" dirty="0"/>
              <a:t>Uppmärksamma barn </a:t>
            </a:r>
            <a:br>
              <a:rPr lang="sv-SE" dirty="0"/>
            </a:br>
            <a:r>
              <a:rPr lang="sv-SE" dirty="0"/>
              <a:t>i behov av information, råd och stöd</a:t>
            </a:r>
            <a:br>
              <a:rPr lang="sv-SE" dirty="0"/>
            </a:br>
            <a:endParaRPr lang="sv-SE" dirty="0"/>
          </a:p>
        </p:txBody>
      </p:sp>
      <p:sp>
        <p:nvSpPr>
          <p:cNvPr id="3" name="Platshållare för text 2">
            <a:extLst>
              <a:ext uri="{FF2B5EF4-FFF2-40B4-BE49-F238E27FC236}">
                <a16:creationId xmlns:a16="http://schemas.microsoft.com/office/drawing/2014/main" id="{34339FA0-F327-19D9-EFF6-8F265DAEAF9B}"/>
              </a:ext>
            </a:extLst>
          </p:cNvPr>
          <p:cNvSpPr>
            <a:spLocks noGrp="1"/>
          </p:cNvSpPr>
          <p:nvPr>
            <p:ph type="body" sz="quarter" idx="13"/>
          </p:nvPr>
        </p:nvSpPr>
        <p:spPr>
          <a:xfrm>
            <a:off x="636889" y="2451936"/>
            <a:ext cx="4843333" cy="3438144"/>
          </a:xfrm>
        </p:spPr>
        <p:txBody>
          <a:bodyPr/>
          <a:lstStyle/>
          <a:p>
            <a:r>
              <a:rPr lang="sv-SE" dirty="0"/>
              <a:t>Prata återkommande med patienten om barnen och föräldraskapet.</a:t>
            </a:r>
          </a:p>
          <a:p>
            <a:r>
              <a:rPr lang="sv-SE" dirty="0"/>
              <a:t>Stödja föräldern att möta sitt barn i en svår situation.</a:t>
            </a:r>
          </a:p>
          <a:p>
            <a:r>
              <a:rPr lang="sv-SE" dirty="0"/>
              <a:t>En möjlighet att tidigt fånga upp barn och familjer.</a:t>
            </a:r>
          </a:p>
        </p:txBody>
      </p:sp>
      <p:pic>
        <p:nvPicPr>
          <p:cNvPr id="6" name="Platshållare för bild 8" descr="En mamma samtalar med sin son i ett sjukvårdsrum.">
            <a:extLst>
              <a:ext uri="{FF2B5EF4-FFF2-40B4-BE49-F238E27FC236}">
                <a16:creationId xmlns:a16="http://schemas.microsoft.com/office/drawing/2014/main" id="{72A32C9B-5363-8069-0E3B-B57900A29826}"/>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768086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291389A-499A-4508-89CD-F1A38AAABCAA}"/>
              </a:ext>
            </a:extLst>
          </p:cNvPr>
          <p:cNvSpPr>
            <a:spLocks noGrp="1"/>
          </p:cNvSpPr>
          <p:nvPr>
            <p:ph type="title"/>
          </p:nvPr>
        </p:nvSpPr>
        <p:spPr>
          <a:xfrm>
            <a:off x="6428089" y="539999"/>
            <a:ext cx="5010285" cy="1489767"/>
          </a:xfrm>
        </p:spPr>
        <p:txBody>
          <a:bodyPr/>
          <a:lstStyle/>
          <a:p>
            <a:r>
              <a:rPr lang="sv-SE" dirty="0"/>
              <a:t>Att stärka skyddsfaktorer kan handla om att</a:t>
            </a:r>
          </a:p>
        </p:txBody>
      </p:sp>
      <p:sp>
        <p:nvSpPr>
          <p:cNvPr id="4" name="Platshållare för text 3">
            <a:extLst>
              <a:ext uri="{FF2B5EF4-FFF2-40B4-BE49-F238E27FC236}">
                <a16:creationId xmlns:a16="http://schemas.microsoft.com/office/drawing/2014/main" id="{1F0CCC96-727F-49B4-8064-6BA65FDD3EDB}"/>
              </a:ext>
            </a:extLst>
          </p:cNvPr>
          <p:cNvSpPr>
            <a:spLocks noGrp="1"/>
          </p:cNvSpPr>
          <p:nvPr>
            <p:ph type="body" sz="quarter" idx="13"/>
          </p:nvPr>
        </p:nvSpPr>
        <p:spPr>
          <a:xfrm>
            <a:off x="6428401" y="2070000"/>
            <a:ext cx="5171463" cy="3275526"/>
          </a:xfrm>
        </p:spPr>
        <p:txBody>
          <a:bodyPr/>
          <a:lstStyle/>
          <a:p>
            <a:r>
              <a:rPr lang="sv-SE" dirty="0"/>
              <a:t>få prata om svårigheterna i familjen</a:t>
            </a:r>
          </a:p>
          <a:p>
            <a:r>
              <a:rPr lang="sv-SE" dirty="0"/>
              <a:t>få information och svar på sina frågor</a:t>
            </a:r>
          </a:p>
          <a:p>
            <a:r>
              <a:rPr lang="sv-SE" dirty="0"/>
              <a:t>få stöd i skolarbetet </a:t>
            </a:r>
          </a:p>
          <a:p>
            <a:r>
              <a:rPr lang="sv-SE" dirty="0"/>
              <a:t>få stöd att hitta egna strategier för att hantera stress och oro</a:t>
            </a:r>
          </a:p>
          <a:p>
            <a:r>
              <a:rPr lang="sv-SE" dirty="0"/>
              <a:t>ha kamrater och fritidsintressen.</a:t>
            </a:r>
          </a:p>
        </p:txBody>
      </p:sp>
      <p:pic>
        <p:nvPicPr>
          <p:cNvPr id="8" name="Platshållare för bild 7" descr="En pappa håller sin arm runt en flicka. De sitter bredvid varandra på en sjukhussäng.">
            <a:extLst>
              <a:ext uri="{FF2B5EF4-FFF2-40B4-BE49-F238E27FC236}">
                <a16:creationId xmlns:a16="http://schemas.microsoft.com/office/drawing/2014/main" id="{B36309FC-6A67-44FD-AC57-02CCE3E6532F}"/>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a:xfrm>
            <a:off x="0" y="0"/>
            <a:ext cx="6096000" cy="6857999"/>
          </a:xfrm>
        </p:spPr>
      </p:pic>
    </p:spTree>
    <p:extLst>
      <p:ext uri="{BB962C8B-B14F-4D97-AF65-F5344CB8AC3E}">
        <p14:creationId xmlns:p14="http://schemas.microsoft.com/office/powerpoint/2010/main" val="2471354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75ADEB-FF2F-4DBE-9BC2-0B63BC371AB3}"/>
              </a:ext>
            </a:extLst>
          </p:cNvPr>
          <p:cNvSpPr>
            <a:spLocks noGrp="1"/>
          </p:cNvSpPr>
          <p:nvPr>
            <p:ph type="title"/>
          </p:nvPr>
        </p:nvSpPr>
        <p:spPr/>
        <p:txBody>
          <a:bodyPr/>
          <a:lstStyle/>
          <a:p>
            <a:r>
              <a:rPr lang="sv-SE" dirty="0"/>
              <a:t>Stöd och behandling</a:t>
            </a:r>
          </a:p>
        </p:txBody>
      </p:sp>
      <p:sp>
        <p:nvSpPr>
          <p:cNvPr id="3" name="Platshållare för text 2">
            <a:extLst>
              <a:ext uri="{FF2B5EF4-FFF2-40B4-BE49-F238E27FC236}">
                <a16:creationId xmlns:a16="http://schemas.microsoft.com/office/drawing/2014/main" id="{F80F43CC-6195-4451-A0FE-A287C90B3CEA}"/>
              </a:ext>
            </a:extLst>
          </p:cNvPr>
          <p:cNvSpPr>
            <a:spLocks noGrp="1"/>
          </p:cNvSpPr>
          <p:nvPr>
            <p:ph type="body" sz="quarter" idx="13"/>
          </p:nvPr>
        </p:nvSpPr>
        <p:spPr/>
        <p:txBody>
          <a:bodyPr/>
          <a:lstStyle/>
          <a:p>
            <a:r>
              <a:rPr lang="sv-SE" dirty="0"/>
              <a:t>Om föräldraskapet och hur familjen kan hantera en kris.</a:t>
            </a:r>
          </a:p>
          <a:p>
            <a:r>
              <a:rPr lang="sv-SE" dirty="0"/>
              <a:t>Råd om hur man kan informera förskola och skola om det som händer och om barnets reaktioner. </a:t>
            </a:r>
          </a:p>
          <a:p>
            <a:r>
              <a:rPr lang="sv-SE" dirty="0"/>
              <a:t>Specialiserade insatser behövs ibland.</a:t>
            </a:r>
          </a:p>
          <a:p>
            <a:r>
              <a:rPr lang="sv-SE" dirty="0"/>
              <a:t>Stöd kan finnas inom hälso- och sjukvården, kommunen, civilsamhällesorganisationer.</a:t>
            </a:r>
          </a:p>
        </p:txBody>
      </p:sp>
      <p:sp>
        <p:nvSpPr>
          <p:cNvPr id="6" name="Rektangel 5">
            <a:extLst>
              <a:ext uri="{FF2B5EF4-FFF2-40B4-BE49-F238E27FC236}">
                <a16:creationId xmlns:a16="http://schemas.microsoft.com/office/drawing/2014/main" id="{B586F7EF-83A0-971F-7C1F-58D4EC5678A2}"/>
              </a:ext>
              <a:ext uri="{C183D7F6-B498-43B3-948B-1728B52AA6E4}">
                <adec:decorative xmlns:adec="http://schemas.microsoft.com/office/drawing/2017/decorative" val="1"/>
              </a:ext>
            </a:extLst>
          </p:cNvPr>
          <p:cNvSpPr/>
          <p:nvPr/>
        </p:nvSpPr>
        <p:spPr>
          <a:xfrm>
            <a:off x="6016336" y="1"/>
            <a:ext cx="6175664" cy="6857999"/>
          </a:xfrm>
          <a:prstGeom prst="rect">
            <a:avLst/>
          </a:prstGeom>
          <a:solidFill>
            <a:srgbClr val="F7F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Bildobjekt 7" descr="Hand som håller en livräddningskrans med ett barn i mitten. Ikon">
            <a:extLst>
              <a:ext uri="{FF2B5EF4-FFF2-40B4-BE49-F238E27FC236}">
                <a16:creationId xmlns:a16="http://schemas.microsoft.com/office/drawing/2014/main" id="{9B1E0E78-9351-9FEC-906C-D82D40BEB1B6}"/>
              </a:ext>
            </a:extLst>
          </p:cNvPr>
          <p:cNvPicPr>
            <a:picLocks noChangeAspect="1"/>
          </p:cNvPicPr>
          <p:nvPr/>
        </p:nvPicPr>
        <p:blipFill>
          <a:blip r:embed="rId3"/>
          <a:stretch>
            <a:fillRect/>
          </a:stretch>
        </p:blipFill>
        <p:spPr>
          <a:xfrm>
            <a:off x="7936447" y="2157537"/>
            <a:ext cx="2415105" cy="2841602"/>
          </a:xfrm>
          <a:prstGeom prst="rect">
            <a:avLst/>
          </a:prstGeom>
        </p:spPr>
      </p:pic>
    </p:spTree>
    <p:extLst>
      <p:ext uri="{BB962C8B-B14F-4D97-AF65-F5344CB8AC3E}">
        <p14:creationId xmlns:p14="http://schemas.microsoft.com/office/powerpoint/2010/main" val="876818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DC6395-5FD4-4609-B77A-316ABDA019B2}"/>
              </a:ext>
            </a:extLst>
          </p:cNvPr>
          <p:cNvSpPr>
            <a:spLocks noGrp="1"/>
          </p:cNvSpPr>
          <p:nvPr>
            <p:ph type="title"/>
          </p:nvPr>
        </p:nvSpPr>
        <p:spPr>
          <a:xfrm>
            <a:off x="6596744" y="620713"/>
            <a:ext cx="3962106" cy="1080000"/>
          </a:xfrm>
        </p:spPr>
        <p:txBody>
          <a:bodyPr/>
          <a:lstStyle/>
          <a:p>
            <a:r>
              <a:rPr lang="sv-SE" dirty="0"/>
              <a:t>Information kan göra skillnad</a:t>
            </a:r>
          </a:p>
        </p:txBody>
      </p:sp>
      <p:sp>
        <p:nvSpPr>
          <p:cNvPr id="3" name="Platshållare för text 2">
            <a:extLst>
              <a:ext uri="{FF2B5EF4-FFF2-40B4-BE49-F238E27FC236}">
                <a16:creationId xmlns:a16="http://schemas.microsoft.com/office/drawing/2014/main" id="{7FA99AFD-22CC-4E47-B811-5F77B2DE054B}"/>
              </a:ext>
            </a:extLst>
          </p:cNvPr>
          <p:cNvSpPr>
            <a:spLocks noGrp="1"/>
          </p:cNvSpPr>
          <p:nvPr>
            <p:ph type="body" sz="quarter" idx="13"/>
          </p:nvPr>
        </p:nvSpPr>
        <p:spPr>
          <a:xfrm>
            <a:off x="6596744" y="2070000"/>
            <a:ext cx="4882684" cy="2165890"/>
          </a:xfrm>
        </p:spPr>
        <p:txBody>
          <a:bodyPr/>
          <a:lstStyle/>
          <a:p>
            <a:r>
              <a:rPr lang="sv-SE" dirty="0"/>
              <a:t>Alla kan prata med barn!</a:t>
            </a:r>
          </a:p>
          <a:p>
            <a:r>
              <a:rPr lang="sv-SE" dirty="0"/>
              <a:t>Behovet kan se olika ut.</a:t>
            </a:r>
          </a:p>
          <a:p>
            <a:r>
              <a:rPr lang="sv-SE" dirty="0"/>
              <a:t>Föräldrar kan behöva stöd att samtala med sina barn.</a:t>
            </a:r>
          </a:p>
        </p:txBody>
      </p:sp>
      <p:pic>
        <p:nvPicPr>
          <p:cNvPr id="6" name="Platshållare för bild 7" descr="En flicka sitter på en sjukhussäng och pratar med en sjuksköterska.">
            <a:extLst>
              <a:ext uri="{FF2B5EF4-FFF2-40B4-BE49-F238E27FC236}">
                <a16:creationId xmlns:a16="http://schemas.microsoft.com/office/drawing/2014/main" id="{83D86C8C-A7CA-9BED-3F2E-159CC56F5F0E}"/>
              </a:ext>
            </a:extLst>
          </p:cNvPr>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a:ext>
            </a:extLst>
          </a:blip>
          <a:srcRect/>
          <a:stretch/>
        </p:blipFill>
        <p:spPr>
          <a:xfrm>
            <a:off x="0" y="0"/>
            <a:ext cx="6096000" cy="6858000"/>
          </a:xfrm>
        </p:spPr>
      </p:pic>
    </p:spTree>
    <p:extLst>
      <p:ext uri="{BB962C8B-B14F-4D97-AF65-F5344CB8AC3E}">
        <p14:creationId xmlns:p14="http://schemas.microsoft.com/office/powerpoint/2010/main" val="1532391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16A71A-8640-4535-B47E-68B8AE4B20B9}"/>
              </a:ext>
            </a:extLst>
          </p:cNvPr>
          <p:cNvSpPr>
            <a:spLocks noGrp="1"/>
          </p:cNvSpPr>
          <p:nvPr>
            <p:ph type="title"/>
          </p:nvPr>
        </p:nvSpPr>
        <p:spPr/>
        <p:txBody>
          <a:bodyPr/>
          <a:lstStyle/>
          <a:p>
            <a:r>
              <a:rPr lang="sv-SE" dirty="0"/>
              <a:t>Frågor för arbetsgruppen om barn som anhöriga</a:t>
            </a:r>
          </a:p>
        </p:txBody>
      </p:sp>
      <p:sp>
        <p:nvSpPr>
          <p:cNvPr id="3" name="Platshållare för text 2">
            <a:extLst>
              <a:ext uri="{FF2B5EF4-FFF2-40B4-BE49-F238E27FC236}">
                <a16:creationId xmlns:a16="http://schemas.microsoft.com/office/drawing/2014/main" id="{72C2242F-C485-41C0-B58A-2986EE3C19BB}"/>
              </a:ext>
            </a:extLst>
          </p:cNvPr>
          <p:cNvSpPr>
            <a:spLocks noGrp="1"/>
          </p:cNvSpPr>
          <p:nvPr>
            <p:ph type="body" idx="1"/>
          </p:nvPr>
        </p:nvSpPr>
        <p:spPr>
          <a:xfrm>
            <a:off x="637200" y="4333988"/>
            <a:ext cx="9000000" cy="1966800"/>
          </a:xfrm>
        </p:spPr>
        <p:txBody>
          <a:bodyPr/>
          <a:lstStyle/>
          <a:p>
            <a:r>
              <a:rPr lang="sv-SE" sz="2200" dirty="0"/>
              <a:t>Syfte med dialogerna är att utforska hur ni kan utveckla ert arbete för att stärka stödet till barn som är anhöriga till vuxna patienter.</a:t>
            </a:r>
          </a:p>
          <a:p>
            <a:endParaRPr lang="sv-SE" sz="2200" dirty="0"/>
          </a:p>
        </p:txBody>
      </p:sp>
      <p:sp>
        <p:nvSpPr>
          <p:cNvPr id="4" name="Rektangel 3">
            <a:extLst>
              <a:ext uri="{FF2B5EF4-FFF2-40B4-BE49-F238E27FC236}">
                <a16:creationId xmlns:a16="http://schemas.microsoft.com/office/drawing/2014/main" id="{11FC8F05-C5CA-4160-A362-0321FE944DC7}"/>
              </a:ext>
            </a:extLst>
          </p:cNvPr>
          <p:cNvSpPr/>
          <p:nvPr/>
        </p:nvSpPr>
        <p:spPr>
          <a:xfrm>
            <a:off x="637200" y="683583"/>
            <a:ext cx="2789225" cy="384721"/>
          </a:xfrm>
          <a:prstGeom prst="rect">
            <a:avLst/>
          </a:prstGeom>
        </p:spPr>
        <p:txBody>
          <a:bodyPr wrap="none" lIns="0" tIns="0" rIns="0">
            <a:spAutoFit/>
          </a:bodyPr>
          <a:lstStyle/>
          <a:p>
            <a:r>
              <a:rPr lang="sv-SE" sz="2200" dirty="0">
                <a:solidFill>
                  <a:schemeClr val="bg1"/>
                </a:solidFill>
              </a:rPr>
              <a:t>Dialog om utveckling</a:t>
            </a:r>
          </a:p>
        </p:txBody>
      </p:sp>
    </p:spTree>
    <p:extLst>
      <p:ext uri="{BB962C8B-B14F-4D97-AF65-F5344CB8AC3E}">
        <p14:creationId xmlns:p14="http://schemas.microsoft.com/office/powerpoint/2010/main" val="635545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B631B-E4D8-2AED-CBAA-F0F02313BB71}"/>
            </a:ext>
          </a:extLst>
        </p:cNvPr>
        <p:cNvGrpSpPr/>
        <p:nvPr/>
      </p:nvGrpSpPr>
      <p:grpSpPr>
        <a:xfrm>
          <a:off x="0" y="0"/>
          <a:ext cx="0" cy="0"/>
          <a:chOff x="0" y="0"/>
          <a:chExt cx="0" cy="0"/>
        </a:xfrm>
      </p:grpSpPr>
      <p:sp>
        <p:nvSpPr>
          <p:cNvPr id="7" name="Rektangel 6">
            <a:extLst>
              <a:ext uri="{FF2B5EF4-FFF2-40B4-BE49-F238E27FC236}">
                <a16:creationId xmlns:a16="http://schemas.microsoft.com/office/drawing/2014/main" id="{5D6E8265-7516-3CDB-7E37-B60B79B539C8}"/>
              </a:ext>
              <a:ext uri="{C183D7F6-B498-43B3-948B-1728B52AA6E4}">
                <adec:decorative xmlns:adec="http://schemas.microsoft.com/office/drawing/2017/decorative" val="1"/>
              </a:ext>
            </a:extLst>
          </p:cNvPr>
          <p:cNvSpPr/>
          <p:nvPr/>
        </p:nvSpPr>
        <p:spPr>
          <a:xfrm>
            <a:off x="4312778" y="31143"/>
            <a:ext cx="786938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C738976A-ABDF-9975-4C99-971736BEB5FE}"/>
              </a:ext>
            </a:extLst>
          </p:cNvPr>
          <p:cNvSpPr>
            <a:spLocks noGrp="1"/>
          </p:cNvSpPr>
          <p:nvPr>
            <p:ph type="title"/>
          </p:nvPr>
        </p:nvSpPr>
        <p:spPr/>
        <p:txBody>
          <a:bodyPr/>
          <a:lstStyle/>
          <a:p>
            <a:r>
              <a:rPr lang="sv-SE" dirty="0"/>
              <a:t>Förslag på process</a:t>
            </a:r>
          </a:p>
        </p:txBody>
      </p:sp>
      <p:sp>
        <p:nvSpPr>
          <p:cNvPr id="3" name="Platshållare för text 2">
            <a:extLst>
              <a:ext uri="{FF2B5EF4-FFF2-40B4-BE49-F238E27FC236}">
                <a16:creationId xmlns:a16="http://schemas.microsoft.com/office/drawing/2014/main" id="{66B4BB16-92DF-911C-6E96-5C5F22CF38F8}"/>
              </a:ext>
            </a:extLst>
          </p:cNvPr>
          <p:cNvSpPr>
            <a:spLocks noGrp="1"/>
          </p:cNvSpPr>
          <p:nvPr>
            <p:ph type="body" sz="quarter" idx="13"/>
          </p:nvPr>
        </p:nvSpPr>
        <p:spPr>
          <a:xfrm>
            <a:off x="5472114" y="540000"/>
            <a:ext cx="6096000" cy="5678238"/>
          </a:xfrm>
        </p:spPr>
        <p:txBody>
          <a:bodyPr/>
          <a:lstStyle/>
          <a:p>
            <a:r>
              <a:rPr lang="en-GB" dirty="0"/>
              <a:t>Välj vilken eller vilka frågor som är relevanta för er.</a:t>
            </a:r>
          </a:p>
          <a:p>
            <a:r>
              <a:rPr lang="en-GB" dirty="0"/>
              <a:t>Inled med att var och en tänker själv en stund. (2 min)</a:t>
            </a:r>
          </a:p>
          <a:p>
            <a:r>
              <a:rPr lang="en-GB" dirty="0"/>
              <a:t>Diskutera era tankar två och två (4 min)</a:t>
            </a:r>
          </a:p>
          <a:p>
            <a:r>
              <a:rPr lang="en-GB" dirty="0"/>
              <a:t>Dela något </a:t>
            </a:r>
            <a:r>
              <a:rPr lang="sv-SE" dirty="0"/>
              <a:t>från</a:t>
            </a:r>
            <a:r>
              <a:rPr lang="en-GB" dirty="0"/>
              <a:t> varje par i stor grupp (2min/par)</a:t>
            </a:r>
          </a:p>
          <a:p>
            <a:r>
              <a:rPr lang="en-GB" dirty="0"/>
              <a:t>Dokumentera </a:t>
            </a:r>
          </a:p>
        </p:txBody>
      </p:sp>
    </p:spTree>
    <p:extLst>
      <p:ext uri="{BB962C8B-B14F-4D97-AF65-F5344CB8AC3E}">
        <p14:creationId xmlns:p14="http://schemas.microsoft.com/office/powerpoint/2010/main" val="3170644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6A4BFAB-C98D-49B9-97EE-B91706A690FC}"/>
              </a:ext>
              <a:ext uri="{C183D7F6-B498-43B3-948B-1728B52AA6E4}">
                <adec:decorative xmlns:adec="http://schemas.microsoft.com/office/drawing/2017/decorative" val="1"/>
              </a:ext>
            </a:extLst>
          </p:cNvPr>
          <p:cNvSpPr/>
          <p:nvPr/>
        </p:nvSpPr>
        <p:spPr>
          <a:xfrm>
            <a:off x="4322618" y="0"/>
            <a:ext cx="786938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0052A03F-D180-48D0-A0D8-5A4090197414}"/>
              </a:ext>
            </a:extLst>
          </p:cNvPr>
          <p:cNvSpPr>
            <a:spLocks noGrp="1"/>
          </p:cNvSpPr>
          <p:nvPr>
            <p:ph type="title"/>
          </p:nvPr>
        </p:nvSpPr>
        <p:spPr>
          <a:xfrm>
            <a:off x="654881" y="2695686"/>
            <a:ext cx="3289652" cy="1466627"/>
          </a:xfrm>
        </p:spPr>
        <p:txBody>
          <a:bodyPr/>
          <a:lstStyle/>
          <a:p>
            <a:r>
              <a:rPr lang="sv-SE" dirty="0"/>
              <a:t>När en förälder är sjuk påverkas barnen</a:t>
            </a:r>
          </a:p>
        </p:txBody>
      </p:sp>
      <p:grpSp>
        <p:nvGrpSpPr>
          <p:cNvPr id="24" name="Tankebubbla" descr="Tankebubbla">
            <a:extLst>
              <a:ext uri="{FF2B5EF4-FFF2-40B4-BE49-F238E27FC236}">
                <a16:creationId xmlns:a16="http://schemas.microsoft.com/office/drawing/2014/main" id="{8B9091CD-434B-4442-939A-280BC5D462CA}"/>
              </a:ext>
            </a:extLst>
          </p:cNvPr>
          <p:cNvGrpSpPr>
            <a:grpSpLocks noChangeAspect="1"/>
          </p:cNvGrpSpPr>
          <p:nvPr/>
        </p:nvGrpSpPr>
        <p:grpSpPr bwMode="auto">
          <a:xfrm flipH="1">
            <a:off x="5791849" y="685452"/>
            <a:ext cx="2102511" cy="2169330"/>
            <a:chOff x="3197" y="260"/>
            <a:chExt cx="4185" cy="4318"/>
          </a:xfrm>
          <a:solidFill>
            <a:schemeClr val="accent5"/>
          </a:solidFill>
        </p:grpSpPr>
        <p:sp>
          <p:nvSpPr>
            <p:cNvPr id="25" name="Freeform 5">
              <a:extLst>
                <a:ext uri="{FF2B5EF4-FFF2-40B4-BE49-F238E27FC236}">
                  <a16:creationId xmlns:a16="http://schemas.microsoft.com/office/drawing/2014/main" id="{E6236AB3-5AB9-4020-985D-D6E3913DC817}"/>
                </a:ext>
                <a:ext uri="{C183D7F6-B498-43B3-948B-1728B52AA6E4}">
                  <adec:decorative xmlns:adec="http://schemas.microsoft.com/office/drawing/2017/decorative" val="1"/>
                </a:ext>
              </a:extLst>
            </p:cNvPr>
            <p:cNvSpPr>
              <a:spLocks/>
            </p:cNvSpPr>
            <p:nvPr/>
          </p:nvSpPr>
          <p:spPr bwMode="auto">
            <a:xfrm>
              <a:off x="3197" y="260"/>
              <a:ext cx="4185" cy="3239"/>
            </a:xfrm>
            <a:custGeom>
              <a:avLst/>
              <a:gdLst>
                <a:gd name="T0" fmla="*/ 1580 w 1959"/>
                <a:gd name="T1" fmla="*/ 463 h 1516"/>
                <a:gd name="T2" fmla="*/ 1577 w 1959"/>
                <a:gd name="T3" fmla="*/ 463 h 1516"/>
                <a:gd name="T4" fmla="*/ 1580 w 1959"/>
                <a:gd name="T5" fmla="*/ 421 h 1516"/>
                <a:gd name="T6" fmla="*/ 1201 w 1959"/>
                <a:gd name="T7" fmla="*/ 42 h 1516"/>
                <a:gd name="T8" fmla="*/ 971 w 1959"/>
                <a:gd name="T9" fmla="*/ 120 h 1516"/>
                <a:gd name="T10" fmla="*/ 695 w 1959"/>
                <a:gd name="T11" fmla="*/ 0 h 1516"/>
                <a:gd name="T12" fmla="*/ 316 w 1959"/>
                <a:gd name="T13" fmla="*/ 379 h 1516"/>
                <a:gd name="T14" fmla="*/ 321 w 1959"/>
                <a:gd name="T15" fmla="*/ 435 h 1516"/>
                <a:gd name="T16" fmla="*/ 0 w 1959"/>
                <a:gd name="T17" fmla="*/ 905 h 1516"/>
                <a:gd name="T18" fmla="*/ 506 w 1959"/>
                <a:gd name="T19" fmla="*/ 1411 h 1516"/>
                <a:gd name="T20" fmla="*/ 744 w 1959"/>
                <a:gd name="T21" fmla="*/ 1351 h 1516"/>
                <a:gd name="T22" fmla="*/ 1116 w 1959"/>
                <a:gd name="T23" fmla="*/ 1516 h 1516"/>
                <a:gd name="T24" fmla="*/ 1575 w 1959"/>
                <a:gd name="T25" fmla="*/ 1221 h 1516"/>
                <a:gd name="T26" fmla="*/ 1580 w 1959"/>
                <a:gd name="T27" fmla="*/ 1221 h 1516"/>
                <a:gd name="T28" fmla="*/ 1959 w 1959"/>
                <a:gd name="T29" fmla="*/ 842 h 1516"/>
                <a:gd name="T30" fmla="*/ 1580 w 1959"/>
                <a:gd name="T31" fmla="*/ 463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59" h="1516">
                  <a:moveTo>
                    <a:pt x="1580" y="463"/>
                  </a:moveTo>
                  <a:cubicBezTo>
                    <a:pt x="1579" y="463"/>
                    <a:pt x="1578" y="463"/>
                    <a:pt x="1577" y="463"/>
                  </a:cubicBezTo>
                  <a:cubicBezTo>
                    <a:pt x="1579" y="449"/>
                    <a:pt x="1580" y="435"/>
                    <a:pt x="1580" y="421"/>
                  </a:cubicBezTo>
                  <a:cubicBezTo>
                    <a:pt x="1580" y="212"/>
                    <a:pt x="1410" y="42"/>
                    <a:pt x="1201" y="42"/>
                  </a:cubicBezTo>
                  <a:cubicBezTo>
                    <a:pt x="1114" y="42"/>
                    <a:pt x="1035" y="71"/>
                    <a:pt x="971" y="120"/>
                  </a:cubicBezTo>
                  <a:cubicBezTo>
                    <a:pt x="902" y="46"/>
                    <a:pt x="804" y="0"/>
                    <a:pt x="695" y="0"/>
                  </a:cubicBezTo>
                  <a:cubicBezTo>
                    <a:pt x="486" y="0"/>
                    <a:pt x="316" y="170"/>
                    <a:pt x="316" y="379"/>
                  </a:cubicBezTo>
                  <a:cubicBezTo>
                    <a:pt x="316" y="398"/>
                    <a:pt x="318" y="417"/>
                    <a:pt x="321" y="435"/>
                  </a:cubicBezTo>
                  <a:cubicBezTo>
                    <a:pt x="133" y="509"/>
                    <a:pt x="0" y="692"/>
                    <a:pt x="0" y="905"/>
                  </a:cubicBezTo>
                  <a:cubicBezTo>
                    <a:pt x="0" y="1184"/>
                    <a:pt x="227" y="1411"/>
                    <a:pt x="506" y="1411"/>
                  </a:cubicBezTo>
                  <a:cubicBezTo>
                    <a:pt x="592" y="1411"/>
                    <a:pt x="673" y="1389"/>
                    <a:pt x="744" y="1351"/>
                  </a:cubicBezTo>
                  <a:cubicBezTo>
                    <a:pt x="836" y="1452"/>
                    <a:pt x="969" y="1516"/>
                    <a:pt x="1116" y="1516"/>
                  </a:cubicBezTo>
                  <a:cubicBezTo>
                    <a:pt x="1320" y="1516"/>
                    <a:pt x="1496" y="1395"/>
                    <a:pt x="1575" y="1221"/>
                  </a:cubicBezTo>
                  <a:cubicBezTo>
                    <a:pt x="1577" y="1221"/>
                    <a:pt x="1578" y="1221"/>
                    <a:pt x="1580" y="1221"/>
                  </a:cubicBezTo>
                  <a:cubicBezTo>
                    <a:pt x="1789" y="1221"/>
                    <a:pt x="1959" y="1051"/>
                    <a:pt x="1959" y="842"/>
                  </a:cubicBezTo>
                  <a:cubicBezTo>
                    <a:pt x="1959" y="633"/>
                    <a:pt x="1789" y="463"/>
                    <a:pt x="1580" y="463"/>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Oval 6">
              <a:extLst>
                <a:ext uri="{FF2B5EF4-FFF2-40B4-BE49-F238E27FC236}">
                  <a16:creationId xmlns:a16="http://schemas.microsoft.com/office/drawing/2014/main" id="{C5191990-9023-48EE-B551-F1A710424048}"/>
                </a:ext>
                <a:ext uri="{C183D7F6-B498-43B3-948B-1728B52AA6E4}">
                  <adec:decorative xmlns:adec="http://schemas.microsoft.com/office/drawing/2017/decorative" val="1"/>
                </a:ext>
              </a:extLst>
            </p:cNvPr>
            <p:cNvSpPr>
              <a:spLocks noChangeArrowheads="1"/>
            </p:cNvSpPr>
            <p:nvPr/>
          </p:nvSpPr>
          <p:spPr bwMode="auto">
            <a:xfrm>
              <a:off x="4502" y="3550"/>
              <a:ext cx="541" cy="54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Oval 7">
              <a:extLst>
                <a:ext uri="{FF2B5EF4-FFF2-40B4-BE49-F238E27FC236}">
                  <a16:creationId xmlns:a16="http://schemas.microsoft.com/office/drawing/2014/main" id="{3CE5021C-1F63-4EF9-985A-3EAD909B52BA}"/>
                </a:ext>
                <a:ext uri="{C183D7F6-B498-43B3-948B-1728B52AA6E4}">
                  <adec:decorative xmlns:adec="http://schemas.microsoft.com/office/drawing/2017/decorative" val="1"/>
                </a:ext>
              </a:extLst>
            </p:cNvPr>
            <p:cNvSpPr>
              <a:spLocks noChangeArrowheads="1"/>
            </p:cNvSpPr>
            <p:nvPr/>
          </p:nvSpPr>
          <p:spPr bwMode="auto">
            <a:xfrm>
              <a:off x="3891" y="4040"/>
              <a:ext cx="541" cy="538"/>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grpSp>
        <p:nvGrpSpPr>
          <p:cNvPr id="5" name="Tankebubbla" descr="Tankebubbla">
            <a:extLst>
              <a:ext uri="{FF2B5EF4-FFF2-40B4-BE49-F238E27FC236}">
                <a16:creationId xmlns:a16="http://schemas.microsoft.com/office/drawing/2014/main" id="{A883AD9F-138C-4DAA-A0A7-A9A5461BF5CC}"/>
              </a:ext>
            </a:extLst>
          </p:cNvPr>
          <p:cNvGrpSpPr>
            <a:grpSpLocks noChangeAspect="1"/>
          </p:cNvGrpSpPr>
          <p:nvPr/>
        </p:nvGrpSpPr>
        <p:grpSpPr bwMode="auto">
          <a:xfrm>
            <a:off x="8336042" y="840394"/>
            <a:ext cx="2354559" cy="2429388"/>
            <a:chOff x="3197" y="260"/>
            <a:chExt cx="4185" cy="4318"/>
          </a:xfrm>
          <a:solidFill>
            <a:schemeClr val="accent5"/>
          </a:solidFill>
        </p:grpSpPr>
        <p:sp>
          <p:nvSpPr>
            <p:cNvPr id="9" name="Freeform 5">
              <a:extLst>
                <a:ext uri="{FF2B5EF4-FFF2-40B4-BE49-F238E27FC236}">
                  <a16:creationId xmlns:a16="http://schemas.microsoft.com/office/drawing/2014/main" id="{A91EB979-5169-43C7-8858-14116F6CA8F0}"/>
                </a:ext>
                <a:ext uri="{C183D7F6-B498-43B3-948B-1728B52AA6E4}">
                  <adec:decorative xmlns:adec="http://schemas.microsoft.com/office/drawing/2017/decorative" val="1"/>
                </a:ext>
              </a:extLst>
            </p:cNvPr>
            <p:cNvSpPr>
              <a:spLocks/>
            </p:cNvSpPr>
            <p:nvPr/>
          </p:nvSpPr>
          <p:spPr bwMode="auto">
            <a:xfrm>
              <a:off x="3197" y="260"/>
              <a:ext cx="4185" cy="3239"/>
            </a:xfrm>
            <a:custGeom>
              <a:avLst/>
              <a:gdLst>
                <a:gd name="T0" fmla="*/ 1580 w 1959"/>
                <a:gd name="T1" fmla="*/ 463 h 1516"/>
                <a:gd name="T2" fmla="*/ 1577 w 1959"/>
                <a:gd name="T3" fmla="*/ 463 h 1516"/>
                <a:gd name="T4" fmla="*/ 1580 w 1959"/>
                <a:gd name="T5" fmla="*/ 421 h 1516"/>
                <a:gd name="T6" fmla="*/ 1201 w 1959"/>
                <a:gd name="T7" fmla="*/ 42 h 1516"/>
                <a:gd name="T8" fmla="*/ 971 w 1959"/>
                <a:gd name="T9" fmla="*/ 120 h 1516"/>
                <a:gd name="T10" fmla="*/ 695 w 1959"/>
                <a:gd name="T11" fmla="*/ 0 h 1516"/>
                <a:gd name="T12" fmla="*/ 316 w 1959"/>
                <a:gd name="T13" fmla="*/ 379 h 1516"/>
                <a:gd name="T14" fmla="*/ 321 w 1959"/>
                <a:gd name="T15" fmla="*/ 435 h 1516"/>
                <a:gd name="T16" fmla="*/ 0 w 1959"/>
                <a:gd name="T17" fmla="*/ 905 h 1516"/>
                <a:gd name="T18" fmla="*/ 506 w 1959"/>
                <a:gd name="T19" fmla="*/ 1411 h 1516"/>
                <a:gd name="T20" fmla="*/ 744 w 1959"/>
                <a:gd name="T21" fmla="*/ 1351 h 1516"/>
                <a:gd name="T22" fmla="*/ 1116 w 1959"/>
                <a:gd name="T23" fmla="*/ 1516 h 1516"/>
                <a:gd name="T24" fmla="*/ 1575 w 1959"/>
                <a:gd name="T25" fmla="*/ 1221 h 1516"/>
                <a:gd name="T26" fmla="*/ 1580 w 1959"/>
                <a:gd name="T27" fmla="*/ 1221 h 1516"/>
                <a:gd name="T28" fmla="*/ 1959 w 1959"/>
                <a:gd name="T29" fmla="*/ 842 h 1516"/>
                <a:gd name="T30" fmla="*/ 1580 w 1959"/>
                <a:gd name="T31" fmla="*/ 463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59" h="1516">
                  <a:moveTo>
                    <a:pt x="1580" y="463"/>
                  </a:moveTo>
                  <a:cubicBezTo>
                    <a:pt x="1579" y="463"/>
                    <a:pt x="1578" y="463"/>
                    <a:pt x="1577" y="463"/>
                  </a:cubicBezTo>
                  <a:cubicBezTo>
                    <a:pt x="1579" y="449"/>
                    <a:pt x="1580" y="435"/>
                    <a:pt x="1580" y="421"/>
                  </a:cubicBezTo>
                  <a:cubicBezTo>
                    <a:pt x="1580" y="212"/>
                    <a:pt x="1410" y="42"/>
                    <a:pt x="1201" y="42"/>
                  </a:cubicBezTo>
                  <a:cubicBezTo>
                    <a:pt x="1114" y="42"/>
                    <a:pt x="1035" y="71"/>
                    <a:pt x="971" y="120"/>
                  </a:cubicBezTo>
                  <a:cubicBezTo>
                    <a:pt x="902" y="46"/>
                    <a:pt x="804" y="0"/>
                    <a:pt x="695" y="0"/>
                  </a:cubicBezTo>
                  <a:cubicBezTo>
                    <a:pt x="486" y="0"/>
                    <a:pt x="316" y="170"/>
                    <a:pt x="316" y="379"/>
                  </a:cubicBezTo>
                  <a:cubicBezTo>
                    <a:pt x="316" y="398"/>
                    <a:pt x="318" y="417"/>
                    <a:pt x="321" y="435"/>
                  </a:cubicBezTo>
                  <a:cubicBezTo>
                    <a:pt x="133" y="509"/>
                    <a:pt x="0" y="692"/>
                    <a:pt x="0" y="905"/>
                  </a:cubicBezTo>
                  <a:cubicBezTo>
                    <a:pt x="0" y="1184"/>
                    <a:pt x="227" y="1411"/>
                    <a:pt x="506" y="1411"/>
                  </a:cubicBezTo>
                  <a:cubicBezTo>
                    <a:pt x="592" y="1411"/>
                    <a:pt x="673" y="1389"/>
                    <a:pt x="744" y="1351"/>
                  </a:cubicBezTo>
                  <a:cubicBezTo>
                    <a:pt x="836" y="1452"/>
                    <a:pt x="969" y="1516"/>
                    <a:pt x="1116" y="1516"/>
                  </a:cubicBezTo>
                  <a:cubicBezTo>
                    <a:pt x="1320" y="1516"/>
                    <a:pt x="1496" y="1395"/>
                    <a:pt x="1575" y="1221"/>
                  </a:cubicBezTo>
                  <a:cubicBezTo>
                    <a:pt x="1577" y="1221"/>
                    <a:pt x="1578" y="1221"/>
                    <a:pt x="1580" y="1221"/>
                  </a:cubicBezTo>
                  <a:cubicBezTo>
                    <a:pt x="1789" y="1221"/>
                    <a:pt x="1959" y="1051"/>
                    <a:pt x="1959" y="842"/>
                  </a:cubicBezTo>
                  <a:cubicBezTo>
                    <a:pt x="1959" y="633"/>
                    <a:pt x="1789" y="463"/>
                    <a:pt x="1580" y="463"/>
                  </a:cubicBezTo>
                  <a:close/>
                </a:path>
              </a:pathLst>
            </a:custGeom>
            <a:solidFill>
              <a:srgbClr val="F7F1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0" name="Oval 6">
              <a:extLst>
                <a:ext uri="{FF2B5EF4-FFF2-40B4-BE49-F238E27FC236}">
                  <a16:creationId xmlns:a16="http://schemas.microsoft.com/office/drawing/2014/main" id="{595A6AEC-FAF1-4056-A019-9E6D83E94050}"/>
                </a:ext>
                <a:ext uri="{C183D7F6-B498-43B3-948B-1728B52AA6E4}">
                  <adec:decorative xmlns:adec="http://schemas.microsoft.com/office/drawing/2017/decorative" val="1"/>
                </a:ext>
              </a:extLst>
            </p:cNvPr>
            <p:cNvSpPr>
              <a:spLocks noChangeArrowheads="1"/>
            </p:cNvSpPr>
            <p:nvPr/>
          </p:nvSpPr>
          <p:spPr bwMode="auto">
            <a:xfrm>
              <a:off x="4502" y="3550"/>
              <a:ext cx="541" cy="541"/>
            </a:xfrm>
            <a:prstGeom prst="ellipse">
              <a:avLst/>
            </a:prstGeom>
            <a:solidFill>
              <a:srgbClr val="F7F1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7" name="Oval 7">
              <a:extLst>
                <a:ext uri="{FF2B5EF4-FFF2-40B4-BE49-F238E27FC236}">
                  <a16:creationId xmlns:a16="http://schemas.microsoft.com/office/drawing/2014/main" id="{6D37BF51-7311-4770-82F9-7FE3DFF4BC9C}"/>
                </a:ext>
                <a:ext uri="{C183D7F6-B498-43B3-948B-1728B52AA6E4}">
                  <adec:decorative xmlns:adec="http://schemas.microsoft.com/office/drawing/2017/decorative" val="1"/>
                </a:ext>
              </a:extLst>
            </p:cNvPr>
            <p:cNvSpPr>
              <a:spLocks noChangeArrowheads="1"/>
            </p:cNvSpPr>
            <p:nvPr/>
          </p:nvSpPr>
          <p:spPr bwMode="auto">
            <a:xfrm>
              <a:off x="3891" y="4040"/>
              <a:ext cx="541" cy="538"/>
            </a:xfrm>
            <a:prstGeom prst="ellipse">
              <a:avLst/>
            </a:prstGeom>
            <a:solidFill>
              <a:srgbClr val="F7F1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29" name="Freeform 5" descr="Tankebubbla">
            <a:extLst>
              <a:ext uri="{FF2B5EF4-FFF2-40B4-BE49-F238E27FC236}">
                <a16:creationId xmlns:a16="http://schemas.microsoft.com/office/drawing/2014/main" id="{CE2D213B-9A54-4159-B100-BCEAB2599FE8}"/>
              </a:ext>
            </a:extLst>
          </p:cNvPr>
          <p:cNvSpPr>
            <a:spLocks/>
          </p:cNvSpPr>
          <p:nvPr/>
        </p:nvSpPr>
        <p:spPr bwMode="auto">
          <a:xfrm flipH="1">
            <a:off x="5358468" y="3143945"/>
            <a:ext cx="2354558" cy="1822322"/>
          </a:xfrm>
          <a:custGeom>
            <a:avLst/>
            <a:gdLst>
              <a:gd name="T0" fmla="*/ 1580 w 1959"/>
              <a:gd name="T1" fmla="*/ 463 h 1516"/>
              <a:gd name="T2" fmla="*/ 1577 w 1959"/>
              <a:gd name="T3" fmla="*/ 463 h 1516"/>
              <a:gd name="T4" fmla="*/ 1580 w 1959"/>
              <a:gd name="T5" fmla="*/ 421 h 1516"/>
              <a:gd name="T6" fmla="*/ 1201 w 1959"/>
              <a:gd name="T7" fmla="*/ 42 h 1516"/>
              <a:gd name="T8" fmla="*/ 971 w 1959"/>
              <a:gd name="T9" fmla="*/ 120 h 1516"/>
              <a:gd name="T10" fmla="*/ 695 w 1959"/>
              <a:gd name="T11" fmla="*/ 0 h 1516"/>
              <a:gd name="T12" fmla="*/ 316 w 1959"/>
              <a:gd name="T13" fmla="*/ 379 h 1516"/>
              <a:gd name="T14" fmla="*/ 321 w 1959"/>
              <a:gd name="T15" fmla="*/ 435 h 1516"/>
              <a:gd name="T16" fmla="*/ 0 w 1959"/>
              <a:gd name="T17" fmla="*/ 905 h 1516"/>
              <a:gd name="T18" fmla="*/ 506 w 1959"/>
              <a:gd name="T19" fmla="*/ 1411 h 1516"/>
              <a:gd name="T20" fmla="*/ 744 w 1959"/>
              <a:gd name="T21" fmla="*/ 1351 h 1516"/>
              <a:gd name="T22" fmla="*/ 1116 w 1959"/>
              <a:gd name="T23" fmla="*/ 1516 h 1516"/>
              <a:gd name="T24" fmla="*/ 1575 w 1959"/>
              <a:gd name="T25" fmla="*/ 1221 h 1516"/>
              <a:gd name="T26" fmla="*/ 1580 w 1959"/>
              <a:gd name="T27" fmla="*/ 1221 h 1516"/>
              <a:gd name="T28" fmla="*/ 1959 w 1959"/>
              <a:gd name="T29" fmla="*/ 842 h 1516"/>
              <a:gd name="T30" fmla="*/ 1580 w 1959"/>
              <a:gd name="T31" fmla="*/ 463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59" h="1516">
                <a:moveTo>
                  <a:pt x="1580" y="463"/>
                </a:moveTo>
                <a:cubicBezTo>
                  <a:pt x="1579" y="463"/>
                  <a:pt x="1578" y="463"/>
                  <a:pt x="1577" y="463"/>
                </a:cubicBezTo>
                <a:cubicBezTo>
                  <a:pt x="1579" y="449"/>
                  <a:pt x="1580" y="435"/>
                  <a:pt x="1580" y="421"/>
                </a:cubicBezTo>
                <a:cubicBezTo>
                  <a:pt x="1580" y="212"/>
                  <a:pt x="1410" y="42"/>
                  <a:pt x="1201" y="42"/>
                </a:cubicBezTo>
                <a:cubicBezTo>
                  <a:pt x="1114" y="42"/>
                  <a:pt x="1035" y="71"/>
                  <a:pt x="971" y="120"/>
                </a:cubicBezTo>
                <a:cubicBezTo>
                  <a:pt x="902" y="46"/>
                  <a:pt x="804" y="0"/>
                  <a:pt x="695" y="0"/>
                </a:cubicBezTo>
                <a:cubicBezTo>
                  <a:pt x="486" y="0"/>
                  <a:pt x="316" y="170"/>
                  <a:pt x="316" y="379"/>
                </a:cubicBezTo>
                <a:cubicBezTo>
                  <a:pt x="316" y="398"/>
                  <a:pt x="318" y="417"/>
                  <a:pt x="321" y="435"/>
                </a:cubicBezTo>
                <a:cubicBezTo>
                  <a:pt x="133" y="509"/>
                  <a:pt x="0" y="692"/>
                  <a:pt x="0" y="905"/>
                </a:cubicBezTo>
                <a:cubicBezTo>
                  <a:pt x="0" y="1184"/>
                  <a:pt x="227" y="1411"/>
                  <a:pt x="506" y="1411"/>
                </a:cubicBezTo>
                <a:cubicBezTo>
                  <a:pt x="592" y="1411"/>
                  <a:pt x="673" y="1389"/>
                  <a:pt x="744" y="1351"/>
                </a:cubicBezTo>
                <a:cubicBezTo>
                  <a:pt x="836" y="1452"/>
                  <a:pt x="969" y="1516"/>
                  <a:pt x="1116" y="1516"/>
                </a:cubicBezTo>
                <a:cubicBezTo>
                  <a:pt x="1320" y="1516"/>
                  <a:pt x="1496" y="1395"/>
                  <a:pt x="1575" y="1221"/>
                </a:cubicBezTo>
                <a:cubicBezTo>
                  <a:pt x="1577" y="1221"/>
                  <a:pt x="1578" y="1221"/>
                  <a:pt x="1580" y="1221"/>
                </a:cubicBezTo>
                <a:cubicBezTo>
                  <a:pt x="1789" y="1221"/>
                  <a:pt x="1959" y="1051"/>
                  <a:pt x="1959" y="842"/>
                </a:cubicBezTo>
                <a:cubicBezTo>
                  <a:pt x="1959" y="633"/>
                  <a:pt x="1789" y="463"/>
                  <a:pt x="1580" y="463"/>
                </a:cubicBezTo>
                <a:close/>
              </a:path>
            </a:pathLst>
          </a:custGeom>
          <a:solidFill>
            <a:srgbClr val="F7F1E7"/>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33" name="Freeform 5" descr="Tankebubbla">
            <a:extLst>
              <a:ext uri="{FF2B5EF4-FFF2-40B4-BE49-F238E27FC236}">
                <a16:creationId xmlns:a16="http://schemas.microsoft.com/office/drawing/2014/main" id="{12D6CA6D-5A43-4783-9B75-ED1583B42C5B}"/>
              </a:ext>
            </a:extLst>
          </p:cNvPr>
          <p:cNvSpPr>
            <a:spLocks/>
          </p:cNvSpPr>
          <p:nvPr/>
        </p:nvSpPr>
        <p:spPr bwMode="auto">
          <a:xfrm>
            <a:off x="9090894" y="3178778"/>
            <a:ext cx="2633273" cy="2038034"/>
          </a:xfrm>
          <a:custGeom>
            <a:avLst/>
            <a:gdLst>
              <a:gd name="T0" fmla="*/ 1580 w 1959"/>
              <a:gd name="T1" fmla="*/ 463 h 1516"/>
              <a:gd name="T2" fmla="*/ 1577 w 1959"/>
              <a:gd name="T3" fmla="*/ 463 h 1516"/>
              <a:gd name="T4" fmla="*/ 1580 w 1959"/>
              <a:gd name="T5" fmla="*/ 421 h 1516"/>
              <a:gd name="T6" fmla="*/ 1201 w 1959"/>
              <a:gd name="T7" fmla="*/ 42 h 1516"/>
              <a:gd name="T8" fmla="*/ 971 w 1959"/>
              <a:gd name="T9" fmla="*/ 120 h 1516"/>
              <a:gd name="T10" fmla="*/ 695 w 1959"/>
              <a:gd name="T11" fmla="*/ 0 h 1516"/>
              <a:gd name="T12" fmla="*/ 316 w 1959"/>
              <a:gd name="T13" fmla="*/ 379 h 1516"/>
              <a:gd name="T14" fmla="*/ 321 w 1959"/>
              <a:gd name="T15" fmla="*/ 435 h 1516"/>
              <a:gd name="T16" fmla="*/ 0 w 1959"/>
              <a:gd name="T17" fmla="*/ 905 h 1516"/>
              <a:gd name="T18" fmla="*/ 506 w 1959"/>
              <a:gd name="T19" fmla="*/ 1411 h 1516"/>
              <a:gd name="T20" fmla="*/ 744 w 1959"/>
              <a:gd name="T21" fmla="*/ 1351 h 1516"/>
              <a:gd name="T22" fmla="*/ 1116 w 1959"/>
              <a:gd name="T23" fmla="*/ 1516 h 1516"/>
              <a:gd name="T24" fmla="*/ 1575 w 1959"/>
              <a:gd name="T25" fmla="*/ 1221 h 1516"/>
              <a:gd name="T26" fmla="*/ 1580 w 1959"/>
              <a:gd name="T27" fmla="*/ 1221 h 1516"/>
              <a:gd name="T28" fmla="*/ 1959 w 1959"/>
              <a:gd name="T29" fmla="*/ 842 h 1516"/>
              <a:gd name="T30" fmla="*/ 1580 w 1959"/>
              <a:gd name="T31" fmla="*/ 463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59" h="1516">
                <a:moveTo>
                  <a:pt x="1580" y="463"/>
                </a:moveTo>
                <a:cubicBezTo>
                  <a:pt x="1579" y="463"/>
                  <a:pt x="1578" y="463"/>
                  <a:pt x="1577" y="463"/>
                </a:cubicBezTo>
                <a:cubicBezTo>
                  <a:pt x="1579" y="449"/>
                  <a:pt x="1580" y="435"/>
                  <a:pt x="1580" y="421"/>
                </a:cubicBezTo>
                <a:cubicBezTo>
                  <a:pt x="1580" y="212"/>
                  <a:pt x="1410" y="42"/>
                  <a:pt x="1201" y="42"/>
                </a:cubicBezTo>
                <a:cubicBezTo>
                  <a:pt x="1114" y="42"/>
                  <a:pt x="1035" y="71"/>
                  <a:pt x="971" y="120"/>
                </a:cubicBezTo>
                <a:cubicBezTo>
                  <a:pt x="902" y="46"/>
                  <a:pt x="804" y="0"/>
                  <a:pt x="695" y="0"/>
                </a:cubicBezTo>
                <a:cubicBezTo>
                  <a:pt x="486" y="0"/>
                  <a:pt x="316" y="170"/>
                  <a:pt x="316" y="379"/>
                </a:cubicBezTo>
                <a:cubicBezTo>
                  <a:pt x="316" y="398"/>
                  <a:pt x="318" y="417"/>
                  <a:pt x="321" y="435"/>
                </a:cubicBezTo>
                <a:cubicBezTo>
                  <a:pt x="133" y="509"/>
                  <a:pt x="0" y="692"/>
                  <a:pt x="0" y="905"/>
                </a:cubicBezTo>
                <a:cubicBezTo>
                  <a:pt x="0" y="1184"/>
                  <a:pt x="227" y="1411"/>
                  <a:pt x="506" y="1411"/>
                </a:cubicBezTo>
                <a:cubicBezTo>
                  <a:pt x="592" y="1411"/>
                  <a:pt x="673" y="1389"/>
                  <a:pt x="744" y="1351"/>
                </a:cubicBezTo>
                <a:cubicBezTo>
                  <a:pt x="836" y="1452"/>
                  <a:pt x="969" y="1516"/>
                  <a:pt x="1116" y="1516"/>
                </a:cubicBezTo>
                <a:cubicBezTo>
                  <a:pt x="1320" y="1516"/>
                  <a:pt x="1496" y="1395"/>
                  <a:pt x="1575" y="1221"/>
                </a:cubicBezTo>
                <a:cubicBezTo>
                  <a:pt x="1577" y="1221"/>
                  <a:pt x="1578" y="1221"/>
                  <a:pt x="1580" y="1221"/>
                </a:cubicBezTo>
                <a:cubicBezTo>
                  <a:pt x="1789" y="1221"/>
                  <a:pt x="1959" y="1051"/>
                  <a:pt x="1959" y="842"/>
                </a:cubicBezTo>
                <a:cubicBezTo>
                  <a:pt x="1959" y="633"/>
                  <a:pt x="1789" y="463"/>
                  <a:pt x="1580" y="463"/>
                </a:cubicBezTo>
                <a:close/>
              </a:path>
            </a:pathLst>
          </a:custGeom>
          <a:solidFill>
            <a:srgbClr val="DBEEF5"/>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19" name="Rektangel 18">
            <a:extLst>
              <a:ext uri="{FF2B5EF4-FFF2-40B4-BE49-F238E27FC236}">
                <a16:creationId xmlns:a16="http://schemas.microsoft.com/office/drawing/2014/main" id="{29DAE8C5-1A34-462A-83EB-A5E5525F54EA}"/>
              </a:ext>
            </a:extLst>
          </p:cNvPr>
          <p:cNvSpPr/>
          <p:nvPr/>
        </p:nvSpPr>
        <p:spPr>
          <a:xfrm>
            <a:off x="6255905" y="1182970"/>
            <a:ext cx="1561673" cy="646331"/>
          </a:xfrm>
          <a:prstGeom prst="rect">
            <a:avLst/>
          </a:prstGeom>
        </p:spPr>
        <p:txBody>
          <a:bodyPr wrap="square">
            <a:spAutoFit/>
          </a:bodyPr>
          <a:lstStyle/>
          <a:p>
            <a:r>
              <a:rPr lang="sv-SE" dirty="0"/>
              <a:t>Kommer pappa dö? </a:t>
            </a:r>
          </a:p>
        </p:txBody>
      </p:sp>
      <p:sp>
        <p:nvSpPr>
          <p:cNvPr id="18" name="Rektangel 17">
            <a:extLst>
              <a:ext uri="{FF2B5EF4-FFF2-40B4-BE49-F238E27FC236}">
                <a16:creationId xmlns:a16="http://schemas.microsoft.com/office/drawing/2014/main" id="{734A3FB4-A23C-480B-8388-285F318577FA}"/>
              </a:ext>
            </a:extLst>
          </p:cNvPr>
          <p:cNvSpPr/>
          <p:nvPr/>
        </p:nvSpPr>
        <p:spPr>
          <a:xfrm>
            <a:off x="8688083" y="1511398"/>
            <a:ext cx="1847649" cy="646331"/>
          </a:xfrm>
          <a:prstGeom prst="rect">
            <a:avLst/>
          </a:prstGeom>
        </p:spPr>
        <p:txBody>
          <a:bodyPr wrap="square">
            <a:spAutoFit/>
          </a:bodyPr>
          <a:lstStyle/>
          <a:p>
            <a:r>
              <a:rPr lang="sv-SE" dirty="0"/>
              <a:t>Vad händer med mamma? </a:t>
            </a:r>
          </a:p>
        </p:txBody>
      </p:sp>
      <p:sp>
        <p:nvSpPr>
          <p:cNvPr id="20" name="Rektangel 19">
            <a:extLst>
              <a:ext uri="{FF2B5EF4-FFF2-40B4-BE49-F238E27FC236}">
                <a16:creationId xmlns:a16="http://schemas.microsoft.com/office/drawing/2014/main" id="{B8792267-A575-49C4-AA7B-7E62B86D3318}"/>
              </a:ext>
            </a:extLst>
          </p:cNvPr>
          <p:cNvSpPr/>
          <p:nvPr/>
        </p:nvSpPr>
        <p:spPr>
          <a:xfrm>
            <a:off x="5826703" y="3811666"/>
            <a:ext cx="1821409" cy="646331"/>
          </a:xfrm>
          <a:prstGeom prst="rect">
            <a:avLst/>
          </a:prstGeom>
        </p:spPr>
        <p:txBody>
          <a:bodyPr wrap="square">
            <a:spAutoFit/>
          </a:bodyPr>
          <a:lstStyle/>
          <a:p>
            <a:r>
              <a:rPr lang="sv-SE" dirty="0"/>
              <a:t>Vem ska ta</a:t>
            </a:r>
          </a:p>
          <a:p>
            <a:r>
              <a:rPr lang="sv-SE" dirty="0"/>
              <a:t>hand om mig?</a:t>
            </a:r>
          </a:p>
        </p:txBody>
      </p:sp>
      <p:sp>
        <p:nvSpPr>
          <p:cNvPr id="21" name="Rektangel 20">
            <a:extLst>
              <a:ext uri="{FF2B5EF4-FFF2-40B4-BE49-F238E27FC236}">
                <a16:creationId xmlns:a16="http://schemas.microsoft.com/office/drawing/2014/main" id="{8BD7FD33-942A-4DE6-8E1F-7C39C5FB1D21}"/>
              </a:ext>
            </a:extLst>
          </p:cNvPr>
          <p:cNvSpPr/>
          <p:nvPr/>
        </p:nvSpPr>
        <p:spPr>
          <a:xfrm>
            <a:off x="9369609" y="4008774"/>
            <a:ext cx="2165556" cy="646331"/>
          </a:xfrm>
          <a:prstGeom prst="rect">
            <a:avLst/>
          </a:prstGeom>
        </p:spPr>
        <p:txBody>
          <a:bodyPr wrap="square">
            <a:spAutoFit/>
          </a:bodyPr>
          <a:lstStyle/>
          <a:p>
            <a:r>
              <a:rPr lang="sv-SE" dirty="0"/>
              <a:t>När blir mamma som vanligt igen?</a:t>
            </a:r>
          </a:p>
        </p:txBody>
      </p:sp>
      <p:grpSp>
        <p:nvGrpSpPr>
          <p:cNvPr id="38" name="Barn ikon" descr="Barn ikon">
            <a:extLst>
              <a:ext uri="{FF2B5EF4-FFF2-40B4-BE49-F238E27FC236}">
                <a16:creationId xmlns:a16="http://schemas.microsoft.com/office/drawing/2014/main" id="{FEFDA776-5978-449E-B8A6-EBCC8206FC8C}"/>
              </a:ext>
            </a:extLst>
          </p:cNvPr>
          <p:cNvGrpSpPr>
            <a:grpSpLocks noChangeAspect="1"/>
          </p:cNvGrpSpPr>
          <p:nvPr/>
        </p:nvGrpSpPr>
        <p:grpSpPr bwMode="auto">
          <a:xfrm>
            <a:off x="8075765" y="4642417"/>
            <a:ext cx="392113" cy="1223963"/>
            <a:chOff x="5129" y="3261"/>
            <a:chExt cx="247" cy="771"/>
          </a:xfrm>
          <a:solidFill>
            <a:srgbClr val="F7CAAC"/>
          </a:solidFill>
        </p:grpSpPr>
        <p:sp>
          <p:nvSpPr>
            <p:cNvPr id="40" name="Freeform 11">
              <a:extLst>
                <a:ext uri="{FF2B5EF4-FFF2-40B4-BE49-F238E27FC236}">
                  <a16:creationId xmlns:a16="http://schemas.microsoft.com/office/drawing/2014/main" id="{DAEE1249-327A-4959-A2D3-F6E106661271}"/>
                </a:ext>
                <a:ext uri="{C183D7F6-B498-43B3-948B-1728B52AA6E4}">
                  <adec:decorative xmlns:adec="http://schemas.microsoft.com/office/drawing/2017/decorative" val="1"/>
                </a:ext>
              </a:extLst>
            </p:cNvPr>
            <p:cNvSpPr>
              <a:spLocks/>
            </p:cNvSpPr>
            <p:nvPr/>
          </p:nvSpPr>
          <p:spPr bwMode="auto">
            <a:xfrm>
              <a:off x="5129" y="3479"/>
              <a:ext cx="247" cy="553"/>
            </a:xfrm>
            <a:custGeom>
              <a:avLst/>
              <a:gdLst>
                <a:gd name="T0" fmla="*/ 181 w 344"/>
                <a:gd name="T1" fmla="*/ 0 h 774"/>
                <a:gd name="T2" fmla="*/ 161 w 344"/>
                <a:gd name="T3" fmla="*/ 0 h 774"/>
                <a:gd name="T4" fmla="*/ 13 w 344"/>
                <a:gd name="T5" fmla="*/ 166 h 774"/>
                <a:gd name="T6" fmla="*/ 0 w 344"/>
                <a:gd name="T7" fmla="*/ 489 h 774"/>
                <a:gd name="T8" fmla="*/ 35 w 344"/>
                <a:gd name="T9" fmla="*/ 524 h 774"/>
                <a:gd name="T10" fmla="*/ 92 w 344"/>
                <a:gd name="T11" fmla="*/ 524 h 774"/>
                <a:gd name="T12" fmla="*/ 113 w 344"/>
                <a:gd name="T13" fmla="*/ 737 h 774"/>
                <a:gd name="T14" fmla="*/ 153 w 344"/>
                <a:gd name="T15" fmla="*/ 774 h 774"/>
                <a:gd name="T16" fmla="*/ 191 w 344"/>
                <a:gd name="T17" fmla="*/ 774 h 774"/>
                <a:gd name="T18" fmla="*/ 231 w 344"/>
                <a:gd name="T19" fmla="*/ 737 h 774"/>
                <a:gd name="T20" fmla="*/ 252 w 344"/>
                <a:gd name="T21" fmla="*/ 524 h 774"/>
                <a:gd name="T22" fmla="*/ 308 w 344"/>
                <a:gd name="T23" fmla="*/ 524 h 774"/>
                <a:gd name="T24" fmla="*/ 344 w 344"/>
                <a:gd name="T25" fmla="*/ 489 h 774"/>
                <a:gd name="T26" fmla="*/ 330 w 344"/>
                <a:gd name="T27" fmla="*/ 166 h 774"/>
                <a:gd name="T28" fmla="*/ 181 w 344"/>
                <a:gd name="T29"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4" h="774">
                  <a:moveTo>
                    <a:pt x="181" y="0"/>
                  </a:moveTo>
                  <a:cubicBezTo>
                    <a:pt x="161" y="0"/>
                    <a:pt x="161" y="0"/>
                    <a:pt x="161" y="0"/>
                  </a:cubicBezTo>
                  <a:cubicBezTo>
                    <a:pt x="69" y="0"/>
                    <a:pt x="13" y="74"/>
                    <a:pt x="13" y="166"/>
                  </a:cubicBezTo>
                  <a:cubicBezTo>
                    <a:pt x="0" y="489"/>
                    <a:pt x="0" y="489"/>
                    <a:pt x="0" y="489"/>
                  </a:cubicBezTo>
                  <a:cubicBezTo>
                    <a:pt x="0" y="508"/>
                    <a:pt x="16" y="524"/>
                    <a:pt x="35" y="524"/>
                  </a:cubicBezTo>
                  <a:cubicBezTo>
                    <a:pt x="92" y="524"/>
                    <a:pt x="92" y="524"/>
                    <a:pt x="92" y="524"/>
                  </a:cubicBezTo>
                  <a:cubicBezTo>
                    <a:pt x="113" y="737"/>
                    <a:pt x="113" y="737"/>
                    <a:pt x="113" y="737"/>
                  </a:cubicBezTo>
                  <a:cubicBezTo>
                    <a:pt x="114" y="758"/>
                    <a:pt x="132" y="774"/>
                    <a:pt x="153" y="774"/>
                  </a:cubicBezTo>
                  <a:cubicBezTo>
                    <a:pt x="191" y="774"/>
                    <a:pt x="191" y="774"/>
                    <a:pt x="191" y="774"/>
                  </a:cubicBezTo>
                  <a:cubicBezTo>
                    <a:pt x="212" y="774"/>
                    <a:pt x="229" y="758"/>
                    <a:pt x="231" y="737"/>
                  </a:cubicBezTo>
                  <a:cubicBezTo>
                    <a:pt x="252" y="524"/>
                    <a:pt x="252" y="524"/>
                    <a:pt x="252" y="524"/>
                  </a:cubicBezTo>
                  <a:cubicBezTo>
                    <a:pt x="308" y="524"/>
                    <a:pt x="308" y="524"/>
                    <a:pt x="308" y="524"/>
                  </a:cubicBezTo>
                  <a:cubicBezTo>
                    <a:pt x="328" y="524"/>
                    <a:pt x="344" y="508"/>
                    <a:pt x="344" y="489"/>
                  </a:cubicBezTo>
                  <a:cubicBezTo>
                    <a:pt x="330" y="166"/>
                    <a:pt x="330" y="166"/>
                    <a:pt x="330" y="166"/>
                  </a:cubicBezTo>
                  <a:cubicBezTo>
                    <a:pt x="330" y="74"/>
                    <a:pt x="273" y="0"/>
                    <a:pt x="1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Oval 12">
              <a:extLst>
                <a:ext uri="{FF2B5EF4-FFF2-40B4-BE49-F238E27FC236}">
                  <a16:creationId xmlns:a16="http://schemas.microsoft.com/office/drawing/2014/main" id="{C2F7747A-F906-4E0F-A96C-647616DF5F88}"/>
                </a:ext>
                <a:ext uri="{C183D7F6-B498-43B3-948B-1728B52AA6E4}">
                  <adec:decorative xmlns:adec="http://schemas.microsoft.com/office/drawing/2017/decorative" val="1"/>
                </a:ext>
              </a:extLst>
            </p:cNvPr>
            <p:cNvSpPr>
              <a:spLocks noChangeArrowheads="1"/>
            </p:cNvSpPr>
            <p:nvPr/>
          </p:nvSpPr>
          <p:spPr bwMode="auto">
            <a:xfrm>
              <a:off x="5150" y="3261"/>
              <a:ext cx="205" cy="2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Tree>
    <p:extLst>
      <p:ext uri="{BB962C8B-B14F-4D97-AF65-F5344CB8AC3E}">
        <p14:creationId xmlns:p14="http://schemas.microsoft.com/office/powerpoint/2010/main" val="4239145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00769CD-2E59-4A28-B055-DB5F23E86378}"/>
              </a:ext>
              <a:ext uri="{C183D7F6-B498-43B3-948B-1728B52AA6E4}">
                <adec:decorative xmlns:adec="http://schemas.microsoft.com/office/drawing/2017/decorative" val="1"/>
              </a:ext>
            </a:extLst>
          </p:cNvPr>
          <p:cNvSpPr/>
          <p:nvPr/>
        </p:nvSpPr>
        <p:spPr>
          <a:xfrm>
            <a:off x="0" y="0"/>
            <a:ext cx="6096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rundade hörn 7">
            <a:extLst>
              <a:ext uri="{FF2B5EF4-FFF2-40B4-BE49-F238E27FC236}">
                <a16:creationId xmlns:a16="http://schemas.microsoft.com/office/drawing/2014/main" id="{C1FD47B6-FECE-46A3-8711-124BD19F7C1F}"/>
              </a:ext>
              <a:ext uri="{C183D7F6-B498-43B3-948B-1728B52AA6E4}">
                <adec:decorative xmlns:adec="http://schemas.microsoft.com/office/drawing/2017/decorative" val="1"/>
              </a:ext>
            </a:extLst>
          </p:cNvPr>
          <p:cNvSpPr/>
          <p:nvPr/>
        </p:nvSpPr>
        <p:spPr>
          <a:xfrm>
            <a:off x="595746" y="2520000"/>
            <a:ext cx="1584000" cy="468000"/>
          </a:xfrm>
          <a:prstGeom prst="roundRect">
            <a:avLst>
              <a:gd name="adj" fmla="val 50000"/>
            </a:avLst>
          </a:prstGeom>
          <a:solidFill>
            <a:srgbClr val="EB8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92624FF1-6D87-4051-9161-EFECAE828A25}"/>
              </a:ext>
            </a:extLst>
          </p:cNvPr>
          <p:cNvSpPr txBox="1"/>
          <p:nvPr/>
        </p:nvSpPr>
        <p:spPr>
          <a:xfrm>
            <a:off x="732768" y="2557113"/>
            <a:ext cx="1309957" cy="430887"/>
          </a:xfrm>
          <a:prstGeom prst="rect">
            <a:avLst/>
          </a:prstGeom>
          <a:noFill/>
        </p:spPr>
        <p:txBody>
          <a:bodyPr wrap="square" rtlCol="0">
            <a:spAutoFit/>
          </a:bodyPr>
          <a:lstStyle/>
          <a:p>
            <a:pPr algn="ctr"/>
            <a:r>
              <a:rPr lang="sv-SE" sz="2200" b="1" dirty="0">
                <a:solidFill>
                  <a:schemeClr val="bg1"/>
                </a:solidFill>
              </a:rPr>
              <a:t>Fråga 1</a:t>
            </a:r>
          </a:p>
        </p:txBody>
      </p:sp>
      <p:sp>
        <p:nvSpPr>
          <p:cNvPr id="2" name="Rubrik 1">
            <a:extLst>
              <a:ext uri="{FF2B5EF4-FFF2-40B4-BE49-F238E27FC236}">
                <a16:creationId xmlns:a16="http://schemas.microsoft.com/office/drawing/2014/main" id="{204CF7CA-5F4E-491A-986D-C58711471FC2}"/>
              </a:ext>
            </a:extLst>
          </p:cNvPr>
          <p:cNvSpPr>
            <a:spLocks noGrp="1"/>
          </p:cNvSpPr>
          <p:nvPr>
            <p:ph type="title"/>
          </p:nvPr>
        </p:nvSpPr>
        <p:spPr>
          <a:xfrm>
            <a:off x="595746" y="3052088"/>
            <a:ext cx="4933903" cy="1080000"/>
          </a:xfrm>
        </p:spPr>
        <p:txBody>
          <a:bodyPr/>
          <a:lstStyle/>
          <a:p>
            <a:r>
              <a:rPr lang="sv-SE" dirty="0">
                <a:solidFill>
                  <a:schemeClr val="bg1"/>
                </a:solidFill>
              </a:rPr>
              <a:t>Samtal med patienten om föräldraskapet</a:t>
            </a:r>
          </a:p>
        </p:txBody>
      </p:sp>
      <p:sp>
        <p:nvSpPr>
          <p:cNvPr id="3" name="Platshållare för text 2">
            <a:extLst>
              <a:ext uri="{FF2B5EF4-FFF2-40B4-BE49-F238E27FC236}">
                <a16:creationId xmlns:a16="http://schemas.microsoft.com/office/drawing/2014/main" id="{E4D42176-1A61-4CF6-91EA-97DF7CAC1483}"/>
              </a:ext>
            </a:extLst>
          </p:cNvPr>
          <p:cNvSpPr>
            <a:spLocks noGrp="1"/>
          </p:cNvSpPr>
          <p:nvPr>
            <p:ph type="body" sz="quarter" idx="13"/>
          </p:nvPr>
        </p:nvSpPr>
        <p:spPr>
          <a:xfrm>
            <a:off x="6542115" y="2246577"/>
            <a:ext cx="5054139" cy="2364844"/>
          </a:xfrm>
        </p:spPr>
        <p:txBody>
          <a:bodyPr/>
          <a:lstStyle/>
          <a:p>
            <a:r>
              <a:rPr lang="sv-SE" dirty="0"/>
              <a:t>Vilka erfarenheter finns </a:t>
            </a:r>
            <a:br>
              <a:rPr lang="sv-SE" dirty="0"/>
            </a:br>
            <a:r>
              <a:rPr lang="sv-SE" dirty="0"/>
              <a:t>i arbetsgruppen av att samtala med patienter om föräldraskapet?</a:t>
            </a:r>
          </a:p>
          <a:p>
            <a:r>
              <a:rPr lang="sv-SE" dirty="0"/>
              <a:t>Vad kan vara svårt? </a:t>
            </a:r>
          </a:p>
          <a:p>
            <a:r>
              <a:rPr lang="sv-SE" dirty="0"/>
              <a:t>Vad kan vara hjälpsamt?</a:t>
            </a:r>
          </a:p>
        </p:txBody>
      </p:sp>
    </p:spTree>
    <p:extLst>
      <p:ext uri="{BB962C8B-B14F-4D97-AF65-F5344CB8AC3E}">
        <p14:creationId xmlns:p14="http://schemas.microsoft.com/office/powerpoint/2010/main" val="1282549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00769CD-2E59-4A28-B055-DB5F23E86378}"/>
              </a:ext>
              <a:ext uri="{C183D7F6-B498-43B3-948B-1728B52AA6E4}">
                <adec:decorative xmlns:adec="http://schemas.microsoft.com/office/drawing/2017/decorative" val="1"/>
              </a:ext>
            </a:extLst>
          </p:cNvPr>
          <p:cNvSpPr/>
          <p:nvPr/>
        </p:nvSpPr>
        <p:spPr>
          <a:xfrm>
            <a:off x="0" y="0"/>
            <a:ext cx="6096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04CF7CA-5F4E-491A-986D-C58711471FC2}"/>
              </a:ext>
            </a:extLst>
          </p:cNvPr>
          <p:cNvSpPr>
            <a:spLocks noGrp="1"/>
          </p:cNvSpPr>
          <p:nvPr>
            <p:ph type="title"/>
          </p:nvPr>
        </p:nvSpPr>
        <p:spPr>
          <a:xfrm>
            <a:off x="595745" y="3052088"/>
            <a:ext cx="5311759" cy="468001"/>
          </a:xfrm>
        </p:spPr>
        <p:txBody>
          <a:bodyPr/>
          <a:lstStyle/>
          <a:p>
            <a:r>
              <a:rPr lang="sv-SE" dirty="0">
                <a:solidFill>
                  <a:schemeClr val="bg1"/>
                </a:solidFill>
              </a:rPr>
              <a:t>Samtal med barnet</a:t>
            </a:r>
          </a:p>
        </p:txBody>
      </p:sp>
      <p:sp>
        <p:nvSpPr>
          <p:cNvPr id="3" name="Platshållare för text 2">
            <a:extLst>
              <a:ext uri="{FF2B5EF4-FFF2-40B4-BE49-F238E27FC236}">
                <a16:creationId xmlns:a16="http://schemas.microsoft.com/office/drawing/2014/main" id="{E4D42176-1A61-4CF6-91EA-97DF7CAC1483}"/>
              </a:ext>
            </a:extLst>
          </p:cNvPr>
          <p:cNvSpPr>
            <a:spLocks noGrp="1"/>
          </p:cNvSpPr>
          <p:nvPr>
            <p:ph type="body" sz="quarter" idx="13"/>
          </p:nvPr>
        </p:nvSpPr>
        <p:spPr>
          <a:xfrm>
            <a:off x="6542115" y="2155326"/>
            <a:ext cx="5054139" cy="2547346"/>
          </a:xfrm>
        </p:spPr>
        <p:txBody>
          <a:bodyPr/>
          <a:lstStyle/>
          <a:p>
            <a:r>
              <a:rPr lang="sv-SE" dirty="0"/>
              <a:t>Vilka erfarenheter finns </a:t>
            </a:r>
            <a:br>
              <a:rPr lang="sv-SE" dirty="0"/>
            </a:br>
            <a:r>
              <a:rPr lang="sv-SE" dirty="0"/>
              <a:t>i arbetsgruppen av att ge information, råd eller stöd till patientens barn?</a:t>
            </a:r>
          </a:p>
          <a:p>
            <a:r>
              <a:rPr lang="sv-SE" dirty="0"/>
              <a:t>Vad kan vara svårt? </a:t>
            </a:r>
          </a:p>
          <a:p>
            <a:r>
              <a:rPr lang="sv-SE" dirty="0"/>
              <a:t>Vad kan vara hjälpsamt?</a:t>
            </a:r>
          </a:p>
          <a:p>
            <a:endParaRPr lang="sv-SE" dirty="0"/>
          </a:p>
        </p:txBody>
      </p:sp>
      <p:sp>
        <p:nvSpPr>
          <p:cNvPr id="7" name="Rektangel: rundade hörn 6">
            <a:extLst>
              <a:ext uri="{FF2B5EF4-FFF2-40B4-BE49-F238E27FC236}">
                <a16:creationId xmlns:a16="http://schemas.microsoft.com/office/drawing/2014/main" id="{BD5034C1-07E1-48D9-9126-1CEFAB0D9DA1}"/>
              </a:ext>
              <a:ext uri="{C183D7F6-B498-43B3-948B-1728B52AA6E4}">
                <adec:decorative xmlns:adec="http://schemas.microsoft.com/office/drawing/2017/decorative" val="1"/>
              </a:ext>
            </a:extLst>
          </p:cNvPr>
          <p:cNvSpPr/>
          <p:nvPr/>
        </p:nvSpPr>
        <p:spPr>
          <a:xfrm>
            <a:off x="595746" y="2520000"/>
            <a:ext cx="1584000" cy="468000"/>
          </a:xfrm>
          <a:prstGeom prst="roundRect">
            <a:avLst>
              <a:gd name="adj" fmla="val 50000"/>
            </a:avLst>
          </a:prstGeom>
          <a:solidFill>
            <a:srgbClr val="EB8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a:extLst>
              <a:ext uri="{FF2B5EF4-FFF2-40B4-BE49-F238E27FC236}">
                <a16:creationId xmlns:a16="http://schemas.microsoft.com/office/drawing/2014/main" id="{F7ADA120-5006-4F83-B3E5-14B4EDCBFBB1}"/>
              </a:ext>
            </a:extLst>
          </p:cNvPr>
          <p:cNvSpPr txBox="1"/>
          <p:nvPr/>
        </p:nvSpPr>
        <p:spPr>
          <a:xfrm>
            <a:off x="732768" y="2557113"/>
            <a:ext cx="1309957" cy="430887"/>
          </a:xfrm>
          <a:prstGeom prst="rect">
            <a:avLst/>
          </a:prstGeom>
          <a:noFill/>
        </p:spPr>
        <p:txBody>
          <a:bodyPr wrap="square" rtlCol="0">
            <a:spAutoFit/>
          </a:bodyPr>
          <a:lstStyle/>
          <a:p>
            <a:pPr algn="ctr"/>
            <a:r>
              <a:rPr lang="sv-SE" sz="2200" b="1" dirty="0">
                <a:solidFill>
                  <a:schemeClr val="bg1"/>
                </a:solidFill>
              </a:rPr>
              <a:t>Fråga 2</a:t>
            </a:r>
          </a:p>
        </p:txBody>
      </p:sp>
    </p:spTree>
    <p:extLst>
      <p:ext uri="{BB962C8B-B14F-4D97-AF65-F5344CB8AC3E}">
        <p14:creationId xmlns:p14="http://schemas.microsoft.com/office/powerpoint/2010/main" val="3569653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00769CD-2E59-4A28-B055-DB5F23E86378}"/>
              </a:ext>
              <a:ext uri="{C183D7F6-B498-43B3-948B-1728B52AA6E4}">
                <adec:decorative xmlns:adec="http://schemas.microsoft.com/office/drawing/2017/decorative" val="1"/>
              </a:ext>
            </a:extLst>
          </p:cNvPr>
          <p:cNvSpPr/>
          <p:nvPr/>
        </p:nvSpPr>
        <p:spPr>
          <a:xfrm>
            <a:off x="0" y="0"/>
            <a:ext cx="6096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04CF7CA-5F4E-491A-986D-C58711471FC2}"/>
              </a:ext>
            </a:extLst>
          </p:cNvPr>
          <p:cNvSpPr>
            <a:spLocks noGrp="1"/>
          </p:cNvSpPr>
          <p:nvPr>
            <p:ph type="title"/>
          </p:nvPr>
        </p:nvSpPr>
        <p:spPr>
          <a:xfrm>
            <a:off x="595746" y="3052800"/>
            <a:ext cx="5500254" cy="468000"/>
          </a:xfrm>
        </p:spPr>
        <p:txBody>
          <a:bodyPr/>
          <a:lstStyle/>
          <a:p>
            <a:r>
              <a:rPr lang="sv-SE" dirty="0">
                <a:solidFill>
                  <a:schemeClr val="bg1"/>
                </a:solidFill>
              </a:rPr>
              <a:t>Samverkan med andra</a:t>
            </a:r>
          </a:p>
        </p:txBody>
      </p:sp>
      <p:sp>
        <p:nvSpPr>
          <p:cNvPr id="3" name="Platshållare för text 2">
            <a:extLst>
              <a:ext uri="{FF2B5EF4-FFF2-40B4-BE49-F238E27FC236}">
                <a16:creationId xmlns:a16="http://schemas.microsoft.com/office/drawing/2014/main" id="{E4D42176-1A61-4CF6-91EA-97DF7CAC1483}"/>
              </a:ext>
            </a:extLst>
          </p:cNvPr>
          <p:cNvSpPr>
            <a:spLocks noGrp="1"/>
          </p:cNvSpPr>
          <p:nvPr>
            <p:ph type="body" sz="quarter" idx="13"/>
          </p:nvPr>
        </p:nvSpPr>
        <p:spPr>
          <a:xfrm>
            <a:off x="6542116" y="1975029"/>
            <a:ext cx="4814998" cy="2907940"/>
          </a:xfrm>
        </p:spPr>
        <p:txBody>
          <a:bodyPr/>
          <a:lstStyle/>
          <a:p>
            <a:r>
              <a:rPr lang="sv-SE" dirty="0"/>
              <a:t>Vilka andra samhällsaktörer kan ge stöd till de familjer ni kommer </a:t>
            </a:r>
            <a:br>
              <a:rPr lang="sv-SE" dirty="0"/>
            </a:br>
            <a:r>
              <a:rPr lang="sv-SE" dirty="0"/>
              <a:t>i kontakt med? </a:t>
            </a:r>
          </a:p>
          <a:p>
            <a:r>
              <a:rPr lang="sv-SE" dirty="0"/>
              <a:t>Hur hjälper ni familjer till kontakt med dessa? </a:t>
            </a:r>
          </a:p>
          <a:p>
            <a:r>
              <a:rPr lang="sv-SE" dirty="0"/>
              <a:t>Vilken samverkan kan ni behöva utveckla?</a:t>
            </a:r>
          </a:p>
        </p:txBody>
      </p:sp>
      <p:sp>
        <p:nvSpPr>
          <p:cNvPr id="6" name="Rektangel: rundade hörn 5">
            <a:extLst>
              <a:ext uri="{FF2B5EF4-FFF2-40B4-BE49-F238E27FC236}">
                <a16:creationId xmlns:a16="http://schemas.microsoft.com/office/drawing/2014/main" id="{4A93C284-B583-4801-AE7C-57D7F248A525}"/>
              </a:ext>
              <a:ext uri="{C183D7F6-B498-43B3-948B-1728B52AA6E4}">
                <adec:decorative xmlns:adec="http://schemas.microsoft.com/office/drawing/2017/decorative" val="1"/>
              </a:ext>
            </a:extLst>
          </p:cNvPr>
          <p:cNvSpPr/>
          <p:nvPr/>
        </p:nvSpPr>
        <p:spPr>
          <a:xfrm>
            <a:off x="595746" y="2520000"/>
            <a:ext cx="1584000" cy="468000"/>
          </a:xfrm>
          <a:prstGeom prst="roundRect">
            <a:avLst>
              <a:gd name="adj" fmla="val 50000"/>
            </a:avLst>
          </a:prstGeom>
          <a:solidFill>
            <a:srgbClr val="EB8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a:extLst>
              <a:ext uri="{FF2B5EF4-FFF2-40B4-BE49-F238E27FC236}">
                <a16:creationId xmlns:a16="http://schemas.microsoft.com/office/drawing/2014/main" id="{1B6BCDF2-8994-466F-9E4D-4EBE98A2937A}"/>
              </a:ext>
            </a:extLst>
          </p:cNvPr>
          <p:cNvSpPr txBox="1"/>
          <p:nvPr/>
        </p:nvSpPr>
        <p:spPr>
          <a:xfrm>
            <a:off x="732768" y="2557113"/>
            <a:ext cx="1309957" cy="430887"/>
          </a:xfrm>
          <a:prstGeom prst="rect">
            <a:avLst/>
          </a:prstGeom>
          <a:noFill/>
        </p:spPr>
        <p:txBody>
          <a:bodyPr wrap="square" rtlCol="0">
            <a:spAutoFit/>
          </a:bodyPr>
          <a:lstStyle/>
          <a:p>
            <a:pPr algn="ctr"/>
            <a:r>
              <a:rPr lang="sv-SE" sz="2200" b="1" dirty="0">
                <a:solidFill>
                  <a:schemeClr val="bg1"/>
                </a:solidFill>
              </a:rPr>
              <a:t>Fråga 3</a:t>
            </a:r>
          </a:p>
        </p:txBody>
      </p:sp>
    </p:spTree>
    <p:extLst>
      <p:ext uri="{BB962C8B-B14F-4D97-AF65-F5344CB8AC3E}">
        <p14:creationId xmlns:p14="http://schemas.microsoft.com/office/powerpoint/2010/main" val="1859945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00769CD-2E59-4A28-B055-DB5F23E86378}"/>
              </a:ext>
              <a:ext uri="{C183D7F6-B498-43B3-948B-1728B52AA6E4}">
                <adec:decorative xmlns:adec="http://schemas.microsoft.com/office/drawing/2017/decorative" val="1"/>
              </a:ext>
            </a:extLst>
          </p:cNvPr>
          <p:cNvSpPr/>
          <p:nvPr/>
        </p:nvSpPr>
        <p:spPr>
          <a:xfrm>
            <a:off x="0" y="0"/>
            <a:ext cx="6096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04CF7CA-5F4E-491A-986D-C58711471FC2}"/>
              </a:ext>
            </a:extLst>
          </p:cNvPr>
          <p:cNvSpPr>
            <a:spLocks noGrp="1"/>
          </p:cNvSpPr>
          <p:nvPr>
            <p:ph type="title"/>
          </p:nvPr>
        </p:nvSpPr>
        <p:spPr>
          <a:xfrm>
            <a:off x="595746" y="3052800"/>
            <a:ext cx="5143317" cy="615951"/>
          </a:xfrm>
        </p:spPr>
        <p:txBody>
          <a:bodyPr/>
          <a:lstStyle/>
          <a:p>
            <a:r>
              <a:rPr lang="sv-SE" dirty="0">
                <a:solidFill>
                  <a:schemeClr val="bg1"/>
                </a:solidFill>
              </a:rPr>
              <a:t>Utveckla ert arbete</a:t>
            </a:r>
          </a:p>
        </p:txBody>
      </p:sp>
      <p:sp>
        <p:nvSpPr>
          <p:cNvPr id="3" name="Platshållare för text 2">
            <a:extLst>
              <a:ext uri="{FF2B5EF4-FFF2-40B4-BE49-F238E27FC236}">
                <a16:creationId xmlns:a16="http://schemas.microsoft.com/office/drawing/2014/main" id="{E4D42176-1A61-4CF6-91EA-97DF7CAC1483}"/>
              </a:ext>
            </a:extLst>
          </p:cNvPr>
          <p:cNvSpPr>
            <a:spLocks noGrp="1"/>
          </p:cNvSpPr>
          <p:nvPr>
            <p:ph type="body" sz="quarter" idx="13"/>
          </p:nvPr>
        </p:nvSpPr>
        <p:spPr>
          <a:xfrm>
            <a:off x="6542115" y="1888739"/>
            <a:ext cx="5054139" cy="3080521"/>
          </a:xfrm>
        </p:spPr>
        <p:txBody>
          <a:bodyPr/>
          <a:lstStyle/>
          <a:p>
            <a:r>
              <a:rPr lang="sv-SE" dirty="0"/>
              <a:t>Vad kan ni behöva utveckla i ert arbete för att ännu bättre uppmärksamma och stödja barn som anhöriga?</a:t>
            </a:r>
          </a:p>
          <a:p>
            <a:r>
              <a:rPr lang="sv-SE" dirty="0"/>
              <a:t>Vad kan ni börja med?</a:t>
            </a:r>
          </a:p>
          <a:p>
            <a:r>
              <a:rPr lang="sv-SE" dirty="0"/>
              <a:t>Vem ansvarar?</a:t>
            </a:r>
          </a:p>
          <a:p>
            <a:r>
              <a:rPr lang="sv-SE" dirty="0"/>
              <a:t>När följer ni upp och tar nästa steg?</a:t>
            </a:r>
          </a:p>
        </p:txBody>
      </p:sp>
      <p:sp>
        <p:nvSpPr>
          <p:cNvPr id="7" name="Rektangel: rundade hörn 6">
            <a:extLst>
              <a:ext uri="{FF2B5EF4-FFF2-40B4-BE49-F238E27FC236}">
                <a16:creationId xmlns:a16="http://schemas.microsoft.com/office/drawing/2014/main" id="{BDB871B6-CDBF-4116-9D2A-5651A9B76165}"/>
              </a:ext>
              <a:ext uri="{C183D7F6-B498-43B3-948B-1728B52AA6E4}">
                <adec:decorative xmlns:adec="http://schemas.microsoft.com/office/drawing/2017/decorative" val="1"/>
              </a:ext>
            </a:extLst>
          </p:cNvPr>
          <p:cNvSpPr/>
          <p:nvPr/>
        </p:nvSpPr>
        <p:spPr>
          <a:xfrm>
            <a:off x="595746" y="2520000"/>
            <a:ext cx="1584000" cy="468000"/>
          </a:xfrm>
          <a:prstGeom prst="roundRect">
            <a:avLst>
              <a:gd name="adj" fmla="val 50000"/>
            </a:avLst>
          </a:prstGeom>
          <a:solidFill>
            <a:srgbClr val="EB8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a:extLst>
              <a:ext uri="{FF2B5EF4-FFF2-40B4-BE49-F238E27FC236}">
                <a16:creationId xmlns:a16="http://schemas.microsoft.com/office/drawing/2014/main" id="{47DC09A8-3A52-4A58-BCF3-2F6FDF2AD52B}"/>
              </a:ext>
            </a:extLst>
          </p:cNvPr>
          <p:cNvSpPr txBox="1"/>
          <p:nvPr/>
        </p:nvSpPr>
        <p:spPr>
          <a:xfrm>
            <a:off x="732768" y="2557113"/>
            <a:ext cx="1309957" cy="430887"/>
          </a:xfrm>
          <a:prstGeom prst="rect">
            <a:avLst/>
          </a:prstGeom>
          <a:noFill/>
        </p:spPr>
        <p:txBody>
          <a:bodyPr wrap="square" rtlCol="0">
            <a:spAutoFit/>
          </a:bodyPr>
          <a:lstStyle/>
          <a:p>
            <a:pPr algn="ctr"/>
            <a:r>
              <a:rPr lang="sv-SE" sz="2200" b="1" dirty="0">
                <a:solidFill>
                  <a:schemeClr val="bg1"/>
                </a:solidFill>
              </a:rPr>
              <a:t>Fråga 4</a:t>
            </a:r>
          </a:p>
        </p:txBody>
      </p:sp>
    </p:spTree>
    <p:extLst>
      <p:ext uri="{BB962C8B-B14F-4D97-AF65-F5344CB8AC3E}">
        <p14:creationId xmlns:p14="http://schemas.microsoft.com/office/powerpoint/2010/main" val="1408784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00769CD-2E59-4A28-B055-DB5F23E86378}"/>
              </a:ext>
              <a:ext uri="{C183D7F6-B498-43B3-948B-1728B52AA6E4}">
                <adec:decorative xmlns:adec="http://schemas.microsoft.com/office/drawing/2017/decorative" val="1"/>
              </a:ext>
            </a:extLst>
          </p:cNvPr>
          <p:cNvSpPr/>
          <p:nvPr/>
        </p:nvSpPr>
        <p:spPr>
          <a:xfrm>
            <a:off x="0" y="0"/>
            <a:ext cx="6096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rundade hörn 6">
            <a:extLst>
              <a:ext uri="{FF2B5EF4-FFF2-40B4-BE49-F238E27FC236}">
                <a16:creationId xmlns:a16="http://schemas.microsoft.com/office/drawing/2014/main" id="{D81FDD33-2F62-480F-9002-3AE6910E60B6}"/>
              </a:ext>
              <a:ext uri="{C183D7F6-B498-43B3-948B-1728B52AA6E4}">
                <adec:decorative xmlns:adec="http://schemas.microsoft.com/office/drawing/2017/decorative" val="1"/>
              </a:ext>
            </a:extLst>
          </p:cNvPr>
          <p:cNvSpPr/>
          <p:nvPr/>
        </p:nvSpPr>
        <p:spPr>
          <a:xfrm>
            <a:off x="595746" y="2520000"/>
            <a:ext cx="1584000" cy="468000"/>
          </a:xfrm>
          <a:prstGeom prst="roundRect">
            <a:avLst>
              <a:gd name="adj" fmla="val 50000"/>
            </a:avLst>
          </a:prstGeom>
          <a:solidFill>
            <a:srgbClr val="EB8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a:extLst>
              <a:ext uri="{FF2B5EF4-FFF2-40B4-BE49-F238E27FC236}">
                <a16:creationId xmlns:a16="http://schemas.microsoft.com/office/drawing/2014/main" id="{DA7BA7A4-BE17-4BA7-9129-3C7FDE8851B9}"/>
              </a:ext>
            </a:extLst>
          </p:cNvPr>
          <p:cNvSpPr txBox="1"/>
          <p:nvPr/>
        </p:nvSpPr>
        <p:spPr>
          <a:xfrm>
            <a:off x="732768" y="2557113"/>
            <a:ext cx="1309957" cy="430887"/>
          </a:xfrm>
          <a:prstGeom prst="rect">
            <a:avLst/>
          </a:prstGeom>
          <a:noFill/>
        </p:spPr>
        <p:txBody>
          <a:bodyPr wrap="square" rtlCol="0">
            <a:spAutoFit/>
          </a:bodyPr>
          <a:lstStyle/>
          <a:p>
            <a:pPr algn="ctr"/>
            <a:r>
              <a:rPr lang="sv-SE" sz="2200" b="1" dirty="0">
                <a:solidFill>
                  <a:schemeClr val="bg1"/>
                </a:solidFill>
              </a:rPr>
              <a:t>Fråga 5</a:t>
            </a:r>
          </a:p>
        </p:txBody>
      </p:sp>
      <p:sp>
        <p:nvSpPr>
          <p:cNvPr id="2" name="Rubrik 1">
            <a:extLst>
              <a:ext uri="{FF2B5EF4-FFF2-40B4-BE49-F238E27FC236}">
                <a16:creationId xmlns:a16="http://schemas.microsoft.com/office/drawing/2014/main" id="{204CF7CA-5F4E-491A-986D-C58711471FC2}"/>
              </a:ext>
            </a:extLst>
          </p:cNvPr>
          <p:cNvSpPr>
            <a:spLocks noGrp="1"/>
          </p:cNvSpPr>
          <p:nvPr>
            <p:ph type="title"/>
          </p:nvPr>
        </p:nvSpPr>
        <p:spPr>
          <a:xfrm>
            <a:off x="595746" y="3052800"/>
            <a:ext cx="5047065" cy="1088243"/>
          </a:xfrm>
        </p:spPr>
        <p:txBody>
          <a:bodyPr/>
          <a:lstStyle/>
          <a:p>
            <a:r>
              <a:rPr lang="sv-SE" dirty="0">
                <a:solidFill>
                  <a:schemeClr val="bg1"/>
                </a:solidFill>
              </a:rPr>
              <a:t>Kunskap om barn som anhörigas behov</a:t>
            </a:r>
          </a:p>
        </p:txBody>
      </p:sp>
      <p:sp>
        <p:nvSpPr>
          <p:cNvPr id="3" name="Platshållare för text 2">
            <a:extLst>
              <a:ext uri="{FF2B5EF4-FFF2-40B4-BE49-F238E27FC236}">
                <a16:creationId xmlns:a16="http://schemas.microsoft.com/office/drawing/2014/main" id="{E4D42176-1A61-4CF6-91EA-97DF7CAC1483}"/>
              </a:ext>
            </a:extLst>
          </p:cNvPr>
          <p:cNvSpPr>
            <a:spLocks noGrp="1"/>
          </p:cNvSpPr>
          <p:nvPr>
            <p:ph type="body" sz="quarter" idx="13"/>
          </p:nvPr>
        </p:nvSpPr>
        <p:spPr>
          <a:xfrm>
            <a:off x="6542116" y="1518985"/>
            <a:ext cx="4791632" cy="3820028"/>
          </a:xfrm>
        </p:spPr>
        <p:txBody>
          <a:bodyPr/>
          <a:lstStyle/>
          <a:p>
            <a:endParaRPr lang="sv-SE" dirty="0"/>
          </a:p>
          <a:p>
            <a:r>
              <a:rPr lang="sv-SE" dirty="0"/>
              <a:t>Vilken ny kunskap, nya insikter eller nya tankar har du fått?</a:t>
            </a:r>
          </a:p>
          <a:p>
            <a:r>
              <a:rPr lang="sv-SE" dirty="0"/>
              <a:t>Vilken ny kunskap kan du tillämpa i mötet med patienter som är föräldrar och deras barn?</a:t>
            </a:r>
          </a:p>
          <a:p>
            <a:r>
              <a:rPr lang="sv-SE" dirty="0"/>
              <a:t>Vad skulle du behöva för att du ska vara ännu bättre rustad för detta arbete?</a:t>
            </a:r>
          </a:p>
        </p:txBody>
      </p:sp>
    </p:spTree>
    <p:extLst>
      <p:ext uri="{BB962C8B-B14F-4D97-AF65-F5344CB8AC3E}">
        <p14:creationId xmlns:p14="http://schemas.microsoft.com/office/powerpoint/2010/main" val="70221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Flicka som leker med en sjuksköterska">
            <a:extLst>
              <a:ext uri="{FF2B5EF4-FFF2-40B4-BE49-F238E27FC236}">
                <a16:creationId xmlns:a16="http://schemas.microsoft.com/office/drawing/2014/main" id="{0AF2BEAB-0E8C-41C7-AD6E-07BBD1B1B1D3}"/>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p:pic>
      <p:sp>
        <p:nvSpPr>
          <p:cNvPr id="7" name="Rektangel 6">
            <a:extLst>
              <a:ext uri="{FF2B5EF4-FFF2-40B4-BE49-F238E27FC236}">
                <a16:creationId xmlns:a16="http://schemas.microsoft.com/office/drawing/2014/main" id="{CD41477E-450B-494E-AB1C-94CC06DDCAB8}"/>
              </a:ext>
              <a:ext uri="{C183D7F6-B498-43B3-948B-1728B52AA6E4}">
                <adec:decorative xmlns:adec="http://schemas.microsoft.com/office/drawing/2017/decorative" val="1"/>
              </a:ext>
            </a:extLst>
          </p:cNvPr>
          <p:cNvSpPr/>
          <p:nvPr/>
        </p:nvSpPr>
        <p:spPr>
          <a:xfrm>
            <a:off x="0" y="990600"/>
            <a:ext cx="12192000" cy="5867399"/>
          </a:xfrm>
          <a:prstGeom prst="rect">
            <a:avLst/>
          </a:prstGeom>
          <a:gradFill>
            <a:gsLst>
              <a:gs pos="0">
                <a:schemeClr val="tx1">
                  <a:alpha val="0"/>
                </a:schemeClr>
              </a:gs>
              <a:gs pos="80000">
                <a:schemeClr val="tx1">
                  <a:alpha val="4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6" name="Bild 5" descr="Socialstyrelsen logotyp">
            <a:extLst>
              <a:ext uri="{FF2B5EF4-FFF2-40B4-BE49-F238E27FC236}">
                <a16:creationId xmlns:a16="http://schemas.microsoft.com/office/drawing/2014/main" id="{315C438D-885B-47A7-B548-FCA98310332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76800" y="5710238"/>
            <a:ext cx="2438400" cy="524075"/>
          </a:xfrm>
          <a:prstGeom prst="rect">
            <a:avLst/>
          </a:prstGeom>
        </p:spPr>
      </p:pic>
      <p:sp>
        <p:nvSpPr>
          <p:cNvPr id="3" name="Rubrik 2">
            <a:extLst>
              <a:ext uri="{FF2B5EF4-FFF2-40B4-BE49-F238E27FC236}">
                <a16:creationId xmlns:a16="http://schemas.microsoft.com/office/drawing/2014/main" id="{6A36E32C-B2D3-4650-8C19-E65D47C25811}"/>
              </a:ext>
            </a:extLst>
          </p:cNvPr>
          <p:cNvSpPr>
            <a:spLocks noGrp="1"/>
          </p:cNvSpPr>
          <p:nvPr>
            <p:ph type="title"/>
          </p:nvPr>
        </p:nvSpPr>
        <p:spPr>
          <a:xfrm>
            <a:off x="3404544" y="3621392"/>
            <a:ext cx="5382912" cy="1080000"/>
          </a:xfrm>
        </p:spPr>
        <p:txBody>
          <a:bodyPr/>
          <a:lstStyle/>
          <a:p>
            <a:pPr algn="ctr"/>
            <a:r>
              <a:rPr lang="sv-SE" sz="4400" dirty="0">
                <a:solidFill>
                  <a:schemeClr val="bg1"/>
                </a:solidFill>
              </a:rPr>
              <a:t>Tack!</a:t>
            </a:r>
          </a:p>
        </p:txBody>
      </p:sp>
      <p:sp>
        <p:nvSpPr>
          <p:cNvPr id="12" name="Underrubrik 5">
            <a:extLst>
              <a:ext uri="{FF2B5EF4-FFF2-40B4-BE49-F238E27FC236}">
                <a16:creationId xmlns:a16="http://schemas.microsoft.com/office/drawing/2014/main" id="{4854BBCC-FB62-4E85-AB83-4C71F43FA426}"/>
              </a:ext>
            </a:extLst>
          </p:cNvPr>
          <p:cNvSpPr txBox="1">
            <a:spLocks/>
          </p:cNvSpPr>
          <p:nvPr/>
        </p:nvSpPr>
        <p:spPr>
          <a:xfrm>
            <a:off x="1506000" y="3897235"/>
            <a:ext cx="9180000" cy="111600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br>
              <a:rPr lang="sv-SE" sz="2400" b="1" dirty="0">
                <a:solidFill>
                  <a:schemeClr val="bg1"/>
                </a:solidFill>
              </a:rPr>
            </a:br>
            <a:r>
              <a:rPr lang="sv-SE" sz="2400" b="1" dirty="0">
                <a:solidFill>
                  <a:schemeClr val="bg1"/>
                </a:solidFill>
              </a:rPr>
              <a:t>Läs mer på socialstyrelsen.se/serdumig</a:t>
            </a:r>
          </a:p>
        </p:txBody>
      </p:sp>
    </p:spTree>
    <p:extLst>
      <p:ext uri="{BB962C8B-B14F-4D97-AF65-F5344CB8AC3E}">
        <p14:creationId xmlns:p14="http://schemas.microsoft.com/office/powerpoint/2010/main" val="46964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sjuksköterska visar en broschyr för en pojke . Bakom dem sitter hans mamma på en sjukhussäng.">
            <a:extLst>
              <a:ext uri="{FF2B5EF4-FFF2-40B4-BE49-F238E27FC236}">
                <a16:creationId xmlns:a16="http://schemas.microsoft.com/office/drawing/2014/main" id="{6A4914B3-BCE1-484D-9128-18C2E2FFD3BA}"/>
              </a:ext>
            </a:extLst>
          </p:cNvPr>
          <p:cNvPicPr>
            <a:picLocks noGrp="1" noChangeAspect="1"/>
          </p:cNvPicPr>
          <p:nvPr>
            <p:ph type="pic" sz="quarter" idx="21"/>
          </p:nvPr>
        </p:nvPicPr>
        <p:blipFill>
          <a:blip r:embed="rId3" cstate="print">
            <a:extLst>
              <a:ext uri="{28A0092B-C50C-407E-A947-70E740481C1C}">
                <a14:useLocalDpi xmlns:a14="http://schemas.microsoft.com/office/drawing/2010/main"/>
              </a:ext>
            </a:extLst>
          </a:blip>
          <a:srcRect/>
          <a:stretch>
            <a:fillRect/>
          </a:stretch>
        </p:blipFill>
        <p:spPr>
          <a:xfrm>
            <a:off x="0" y="0"/>
            <a:ext cx="12192000" cy="6858000"/>
          </a:xfrm>
        </p:spPr>
      </p:pic>
      <p:sp>
        <p:nvSpPr>
          <p:cNvPr id="3" name="Rubrik 2">
            <a:extLst>
              <a:ext uri="{FF2B5EF4-FFF2-40B4-BE49-F238E27FC236}">
                <a16:creationId xmlns:a16="http://schemas.microsoft.com/office/drawing/2014/main" id="{09739050-A5A7-443F-BC59-142A735822D2}"/>
              </a:ext>
            </a:extLst>
          </p:cNvPr>
          <p:cNvSpPr>
            <a:spLocks noGrp="1"/>
          </p:cNvSpPr>
          <p:nvPr>
            <p:ph type="title"/>
          </p:nvPr>
        </p:nvSpPr>
        <p:spPr>
          <a:xfrm>
            <a:off x="990602" y="3552328"/>
            <a:ext cx="8433097" cy="1251670"/>
          </a:xfrm>
        </p:spPr>
        <p:txBody>
          <a:bodyPr/>
          <a:lstStyle/>
          <a:p>
            <a:r>
              <a:rPr lang="sv-SE" sz="3600" dirty="0">
                <a:solidFill>
                  <a:schemeClr val="bg1"/>
                </a:solidFill>
              </a:rPr>
              <a:t>Inget barn ska behöva kämpa ensamt med oro, ansvar och frågor</a:t>
            </a:r>
          </a:p>
        </p:txBody>
      </p:sp>
      <p:sp>
        <p:nvSpPr>
          <p:cNvPr id="6" name="Platshållare för text 5">
            <a:extLst>
              <a:ext uri="{FF2B5EF4-FFF2-40B4-BE49-F238E27FC236}">
                <a16:creationId xmlns:a16="http://schemas.microsoft.com/office/drawing/2014/main" id="{22BB9CEF-BDC7-47E6-AEC5-C4A9FF6D00A5}"/>
              </a:ext>
            </a:extLst>
          </p:cNvPr>
          <p:cNvSpPr>
            <a:spLocks noGrp="1"/>
          </p:cNvSpPr>
          <p:nvPr>
            <p:ph type="body" sz="quarter" idx="20"/>
          </p:nvPr>
        </p:nvSpPr>
        <p:spPr>
          <a:xfrm>
            <a:off x="594201" y="3011465"/>
            <a:ext cx="792797" cy="1081722"/>
          </a:xfrm>
        </p:spPr>
        <p:txBody>
          <a:bodyPr/>
          <a:lstStyle/>
          <a:p>
            <a:r>
              <a:rPr lang="sv-SE" dirty="0">
                <a:solidFill>
                  <a:schemeClr val="bg1"/>
                </a:solidFill>
              </a:rPr>
              <a:t>”</a:t>
            </a:r>
          </a:p>
        </p:txBody>
      </p:sp>
      <p:sp>
        <p:nvSpPr>
          <p:cNvPr id="4" name="Platshållare för text 3">
            <a:extLst>
              <a:ext uri="{FF2B5EF4-FFF2-40B4-BE49-F238E27FC236}">
                <a16:creationId xmlns:a16="http://schemas.microsoft.com/office/drawing/2014/main" id="{7F5EC93C-5705-490E-9887-09F750613CD7}"/>
              </a:ext>
            </a:extLst>
          </p:cNvPr>
          <p:cNvSpPr>
            <a:spLocks noGrp="1"/>
          </p:cNvSpPr>
          <p:nvPr>
            <p:ph type="body" sz="quarter" idx="18"/>
          </p:nvPr>
        </p:nvSpPr>
        <p:spPr>
          <a:xfrm>
            <a:off x="990600" y="4717837"/>
            <a:ext cx="6004559" cy="804702"/>
          </a:xfrm>
        </p:spPr>
        <p:txBody>
          <a:bodyPr lIns="0"/>
          <a:lstStyle/>
          <a:p>
            <a:pPr algn="l"/>
            <a:r>
              <a:rPr lang="sv-SE" dirty="0">
                <a:solidFill>
                  <a:schemeClr val="bg1"/>
                </a:solidFill>
              </a:rPr>
              <a:t>Socialstyrelsen.se/serdumig</a:t>
            </a:r>
          </a:p>
          <a:p>
            <a:pPr algn="l"/>
            <a:endParaRPr lang="sv-SE" dirty="0">
              <a:solidFill>
                <a:schemeClr val="bg1"/>
              </a:solidFill>
            </a:endParaRPr>
          </a:p>
        </p:txBody>
      </p:sp>
    </p:spTree>
    <p:extLst>
      <p:ext uri="{BB962C8B-B14F-4D97-AF65-F5344CB8AC3E}">
        <p14:creationId xmlns:p14="http://schemas.microsoft.com/office/powerpoint/2010/main" val="1365353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EC8872-2A62-46D8-1D97-119F33F3C74E}"/>
              </a:ext>
            </a:extLst>
          </p:cNvPr>
          <p:cNvSpPr>
            <a:spLocks noGrp="1"/>
          </p:cNvSpPr>
          <p:nvPr>
            <p:ph type="title"/>
          </p:nvPr>
        </p:nvSpPr>
        <p:spPr>
          <a:xfrm>
            <a:off x="637200" y="540000"/>
            <a:ext cx="4676205" cy="2847601"/>
          </a:xfrm>
        </p:spPr>
        <p:txBody>
          <a:bodyPr/>
          <a:lstStyle/>
          <a:p>
            <a:r>
              <a:rPr lang="en-GB" dirty="0"/>
              <a:t>Fakta om barn som anhöriga</a:t>
            </a:r>
            <a:br>
              <a:rPr lang="en-GB" dirty="0"/>
            </a:br>
            <a:endParaRPr lang="en-GB" dirty="0"/>
          </a:p>
        </p:txBody>
      </p:sp>
      <p:sp>
        <p:nvSpPr>
          <p:cNvPr id="3" name="Platshållare för text 2">
            <a:extLst>
              <a:ext uri="{FF2B5EF4-FFF2-40B4-BE49-F238E27FC236}">
                <a16:creationId xmlns:a16="http://schemas.microsoft.com/office/drawing/2014/main" id="{8A34EF39-351D-D772-3AE8-54D1FF6DCAAB}"/>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35880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D6B5362-8070-495C-B87E-7FDE53E6CFD9}"/>
              </a:ext>
              <a:ext uri="{C183D7F6-B498-43B3-948B-1728B52AA6E4}">
                <adec:decorative xmlns:adec="http://schemas.microsoft.com/office/drawing/2017/decorative" val="1"/>
              </a:ext>
            </a:extLst>
          </p:cNvPr>
          <p:cNvSpPr/>
          <p:nvPr/>
        </p:nvSpPr>
        <p:spPr>
          <a:xfrm>
            <a:off x="0" y="0"/>
            <a:ext cx="6096000" cy="6857999"/>
          </a:xfrm>
          <a:prstGeom prst="rect">
            <a:avLst/>
          </a:prstGeom>
          <a:solidFill>
            <a:srgbClr val="F7F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C075B2F1-B306-4918-92D1-E480976E5650}"/>
              </a:ext>
            </a:extLst>
          </p:cNvPr>
          <p:cNvSpPr>
            <a:spLocks noGrp="1"/>
          </p:cNvSpPr>
          <p:nvPr>
            <p:ph type="title"/>
          </p:nvPr>
        </p:nvSpPr>
        <p:spPr>
          <a:xfrm>
            <a:off x="636890" y="539999"/>
            <a:ext cx="3725046" cy="1270871"/>
          </a:xfrm>
        </p:spPr>
        <p:txBody>
          <a:bodyPr/>
          <a:lstStyle/>
          <a:p>
            <a:r>
              <a:rPr lang="sv-SE" dirty="0"/>
              <a:t>Barn kan reagera på olika sätt:</a:t>
            </a:r>
          </a:p>
        </p:txBody>
      </p:sp>
      <p:sp>
        <p:nvSpPr>
          <p:cNvPr id="11" name="Rektangel 10">
            <a:extLst>
              <a:ext uri="{FF2B5EF4-FFF2-40B4-BE49-F238E27FC236}">
                <a16:creationId xmlns:a16="http://schemas.microsoft.com/office/drawing/2014/main" id="{7AFBF65E-B0F0-45CD-9C0B-2E83CB01A612}"/>
              </a:ext>
            </a:extLst>
          </p:cNvPr>
          <p:cNvSpPr/>
          <p:nvPr/>
        </p:nvSpPr>
        <p:spPr>
          <a:xfrm>
            <a:off x="509232" y="2095870"/>
            <a:ext cx="3643436" cy="1015663"/>
          </a:xfrm>
          <a:prstGeom prst="rect">
            <a:avLst/>
          </a:prstGeom>
        </p:spPr>
        <p:txBody>
          <a:bodyPr wrap="square">
            <a:spAutoFit/>
          </a:bodyPr>
          <a:lstStyle/>
          <a:p>
            <a:pPr marL="216000" indent="-216000">
              <a:buFont typeface="Arial" panose="020B0604020202020204" pitchFamily="34" charset="0"/>
              <a:buChar char="•"/>
            </a:pPr>
            <a:r>
              <a:rPr lang="sv-SE" sz="2000" dirty="0"/>
              <a:t>Svåra upplevelser kopplad till förälderns mående och nedsatta föräldraförmåga.</a:t>
            </a:r>
          </a:p>
        </p:txBody>
      </p:sp>
      <p:sp>
        <p:nvSpPr>
          <p:cNvPr id="12" name="Rektangel 11">
            <a:extLst>
              <a:ext uri="{FF2B5EF4-FFF2-40B4-BE49-F238E27FC236}">
                <a16:creationId xmlns:a16="http://schemas.microsoft.com/office/drawing/2014/main" id="{22E2CD98-BEB3-4AE2-982E-376B82D3C4E0}"/>
              </a:ext>
            </a:extLst>
          </p:cNvPr>
          <p:cNvSpPr/>
          <p:nvPr/>
        </p:nvSpPr>
        <p:spPr>
          <a:xfrm>
            <a:off x="509232" y="3422327"/>
            <a:ext cx="4527294" cy="400110"/>
          </a:xfrm>
          <a:prstGeom prst="rect">
            <a:avLst/>
          </a:prstGeom>
        </p:spPr>
        <p:txBody>
          <a:bodyPr wrap="square">
            <a:spAutoFit/>
          </a:bodyPr>
          <a:lstStyle/>
          <a:p>
            <a:pPr marL="216000" indent="-216000">
              <a:buFont typeface="Arial" panose="020B0604020202020204" pitchFamily="34" charset="0"/>
              <a:buChar char="•"/>
            </a:pPr>
            <a:r>
              <a:rPr lang="sv-SE" sz="2000" dirty="0"/>
              <a:t>Skuldkänslor gentemot föräldern.</a:t>
            </a:r>
          </a:p>
        </p:txBody>
      </p:sp>
      <p:sp>
        <p:nvSpPr>
          <p:cNvPr id="15" name="Rektangel 14">
            <a:extLst>
              <a:ext uri="{FF2B5EF4-FFF2-40B4-BE49-F238E27FC236}">
                <a16:creationId xmlns:a16="http://schemas.microsoft.com/office/drawing/2014/main" id="{1A8E7EF3-7EF9-4CE7-AC8C-EA1A7B1BF6BF}"/>
              </a:ext>
            </a:extLst>
          </p:cNvPr>
          <p:cNvSpPr/>
          <p:nvPr/>
        </p:nvSpPr>
        <p:spPr>
          <a:xfrm>
            <a:off x="509232" y="4133231"/>
            <a:ext cx="4049943" cy="400110"/>
          </a:xfrm>
          <a:prstGeom prst="rect">
            <a:avLst/>
          </a:prstGeom>
        </p:spPr>
        <p:txBody>
          <a:bodyPr wrap="square">
            <a:spAutoFit/>
          </a:bodyPr>
          <a:lstStyle/>
          <a:p>
            <a:pPr marL="216000" indent="-216000">
              <a:buFont typeface="Arial" panose="020B0604020202020204" pitchFamily="34" charset="0"/>
              <a:buChar char="•"/>
            </a:pPr>
            <a:r>
              <a:rPr lang="sv-SE" sz="2000" dirty="0"/>
              <a:t>Skam och hemlighållande.</a:t>
            </a:r>
          </a:p>
        </p:txBody>
      </p:sp>
      <p:sp>
        <p:nvSpPr>
          <p:cNvPr id="9" name="Rektangel 8">
            <a:extLst>
              <a:ext uri="{FF2B5EF4-FFF2-40B4-BE49-F238E27FC236}">
                <a16:creationId xmlns:a16="http://schemas.microsoft.com/office/drawing/2014/main" id="{93877FC4-EB07-4D49-A633-046BFD666747}"/>
              </a:ext>
            </a:extLst>
          </p:cNvPr>
          <p:cNvSpPr/>
          <p:nvPr/>
        </p:nvSpPr>
        <p:spPr>
          <a:xfrm>
            <a:off x="509232" y="4844134"/>
            <a:ext cx="5077535" cy="707886"/>
          </a:xfrm>
          <a:prstGeom prst="rect">
            <a:avLst/>
          </a:prstGeom>
        </p:spPr>
        <p:txBody>
          <a:bodyPr wrap="square">
            <a:spAutoFit/>
          </a:bodyPr>
          <a:lstStyle/>
          <a:p>
            <a:pPr marL="216000" indent="-216000">
              <a:buFont typeface="Arial" panose="020B0604020202020204" pitchFamily="34" charset="0"/>
              <a:buChar char="•"/>
            </a:pPr>
            <a:r>
              <a:rPr lang="sv-SE" sz="2000" dirty="0"/>
              <a:t>Orimligt stort ansvarstagande för sig själva, föräldrar, syskon, hushållet.</a:t>
            </a:r>
          </a:p>
        </p:txBody>
      </p:sp>
      <p:sp>
        <p:nvSpPr>
          <p:cNvPr id="8" name="Rektangel 7">
            <a:extLst>
              <a:ext uri="{FF2B5EF4-FFF2-40B4-BE49-F238E27FC236}">
                <a16:creationId xmlns:a16="http://schemas.microsoft.com/office/drawing/2014/main" id="{26C4C809-93A5-4ADF-A2A7-B68899D9BB25}"/>
              </a:ext>
            </a:extLst>
          </p:cNvPr>
          <p:cNvSpPr/>
          <p:nvPr/>
        </p:nvSpPr>
        <p:spPr>
          <a:xfrm>
            <a:off x="6785496" y="1621958"/>
            <a:ext cx="4318283" cy="3939540"/>
          </a:xfrm>
          <a:prstGeom prst="rect">
            <a:avLst/>
          </a:prstGeom>
        </p:spPr>
        <p:txBody>
          <a:bodyPr wrap="square">
            <a:spAutoFit/>
          </a:bodyPr>
          <a:lstStyle/>
          <a:p>
            <a:pPr>
              <a:lnSpc>
                <a:spcPct val="150000"/>
              </a:lnSpc>
            </a:pPr>
            <a:r>
              <a:rPr lang="sv-SE" sz="2000" b="1" dirty="0"/>
              <a:t>Kroppsliga symtom: </a:t>
            </a:r>
          </a:p>
          <a:p>
            <a:pPr marL="252000" indent="-252000">
              <a:spcAft>
                <a:spcPts val="600"/>
              </a:spcAft>
              <a:buFont typeface="Arial" panose="020B0604020202020204" pitchFamily="34" charset="0"/>
              <a:buChar char="•"/>
            </a:pPr>
            <a:r>
              <a:rPr lang="sv-SE" sz="2000" dirty="0"/>
              <a:t>huvudvärk</a:t>
            </a:r>
          </a:p>
          <a:p>
            <a:pPr marL="252000" indent="-252000">
              <a:spcAft>
                <a:spcPts val="600"/>
              </a:spcAft>
              <a:buFont typeface="Arial" panose="020B0604020202020204" pitchFamily="34" charset="0"/>
              <a:buChar char="•"/>
            </a:pPr>
            <a:r>
              <a:rPr lang="sv-SE" sz="2000" dirty="0"/>
              <a:t>magont</a:t>
            </a:r>
          </a:p>
          <a:p>
            <a:pPr marL="252000" indent="-252000">
              <a:spcAft>
                <a:spcPts val="600"/>
              </a:spcAft>
              <a:buFont typeface="Arial" panose="020B0604020202020204" pitchFamily="34" charset="0"/>
              <a:buChar char="•"/>
            </a:pPr>
            <a:r>
              <a:rPr lang="sv-SE" sz="2000" dirty="0"/>
              <a:t>spänningar i kroppen</a:t>
            </a:r>
          </a:p>
          <a:p>
            <a:pPr marL="252000" indent="-252000">
              <a:spcAft>
                <a:spcPts val="600"/>
              </a:spcAft>
              <a:buFont typeface="Arial" panose="020B0604020202020204" pitchFamily="34" charset="0"/>
              <a:buChar char="•"/>
            </a:pPr>
            <a:r>
              <a:rPr lang="sv-SE" sz="2000" dirty="0"/>
              <a:t>ökad känslighet för infektioner</a:t>
            </a:r>
          </a:p>
          <a:p>
            <a:pPr marL="252000" indent="-252000">
              <a:spcAft>
                <a:spcPts val="600"/>
              </a:spcAft>
              <a:buFont typeface="Arial" panose="020B0604020202020204" pitchFamily="34" charset="0"/>
              <a:buChar char="•"/>
            </a:pPr>
            <a:r>
              <a:rPr lang="sv-SE" sz="2000" dirty="0"/>
              <a:t>olika psykosomatiska besvär</a:t>
            </a:r>
          </a:p>
          <a:p>
            <a:pPr marL="252000" indent="-252000">
              <a:spcAft>
                <a:spcPts val="600"/>
              </a:spcAft>
              <a:buFont typeface="Arial" panose="020B0604020202020204" pitchFamily="34" charset="0"/>
              <a:buChar char="•"/>
            </a:pPr>
            <a:r>
              <a:rPr lang="sv-SE" sz="2000" dirty="0"/>
              <a:t>ilska</a:t>
            </a:r>
          </a:p>
          <a:p>
            <a:pPr marL="252000" indent="-252000">
              <a:spcAft>
                <a:spcPts val="600"/>
              </a:spcAft>
              <a:buFont typeface="Arial" panose="020B0604020202020204" pitchFamily="34" charset="0"/>
              <a:buChar char="•"/>
            </a:pPr>
            <a:r>
              <a:rPr lang="sv-SE" sz="2000" dirty="0"/>
              <a:t>ledsenhet</a:t>
            </a:r>
          </a:p>
          <a:p>
            <a:pPr marL="252000" indent="-252000">
              <a:spcAft>
                <a:spcPts val="600"/>
              </a:spcAft>
              <a:buFont typeface="Arial" panose="020B0604020202020204" pitchFamily="34" charset="0"/>
              <a:buChar char="•"/>
            </a:pPr>
            <a:r>
              <a:rPr lang="sv-SE" sz="2000" dirty="0"/>
              <a:t>sömnsvårigheter</a:t>
            </a:r>
          </a:p>
          <a:p>
            <a:pPr marL="252000" indent="-252000">
              <a:spcAft>
                <a:spcPts val="600"/>
              </a:spcAft>
              <a:buFont typeface="Arial" panose="020B0604020202020204" pitchFamily="34" charset="0"/>
              <a:buChar char="•"/>
            </a:pPr>
            <a:r>
              <a:rPr lang="sv-SE" sz="2000" dirty="0"/>
              <a:t>koncentrationssvårigheter.</a:t>
            </a:r>
          </a:p>
        </p:txBody>
      </p:sp>
      <p:grpSp>
        <p:nvGrpSpPr>
          <p:cNvPr id="17" name="Hen" descr="Vuxen ikon">
            <a:extLst>
              <a:ext uri="{FF2B5EF4-FFF2-40B4-BE49-F238E27FC236}">
                <a16:creationId xmlns:a16="http://schemas.microsoft.com/office/drawing/2014/main" id="{5B32B552-980B-48F6-A4F9-780F0EC7046B}"/>
              </a:ext>
              <a:ext uri="{C183D7F6-B498-43B3-948B-1728B52AA6E4}">
                <adec:decorative xmlns:adec="http://schemas.microsoft.com/office/drawing/2017/decorative" val="0"/>
              </a:ext>
            </a:extLst>
          </p:cNvPr>
          <p:cNvGrpSpPr/>
          <p:nvPr/>
        </p:nvGrpSpPr>
        <p:grpSpPr>
          <a:xfrm>
            <a:off x="5036526" y="1832554"/>
            <a:ext cx="699011" cy="2149739"/>
            <a:chOff x="1890713" y="1400175"/>
            <a:chExt cx="400050" cy="1230313"/>
          </a:xfrm>
          <a:solidFill>
            <a:srgbClr val="FFFFFF"/>
          </a:solidFill>
        </p:grpSpPr>
        <p:sp>
          <p:nvSpPr>
            <p:cNvPr id="18" name="Freeform 60">
              <a:extLst>
                <a:ext uri="{FF2B5EF4-FFF2-40B4-BE49-F238E27FC236}">
                  <a16:creationId xmlns:a16="http://schemas.microsoft.com/office/drawing/2014/main" id="{98C745C8-BC5C-4441-9057-5B1377421110}"/>
                </a:ext>
                <a:ext uri="{C183D7F6-B498-43B3-948B-1728B52AA6E4}">
                  <adec:decorative xmlns:adec="http://schemas.microsoft.com/office/drawing/2017/decorative" val="1"/>
                </a:ext>
              </a:extLst>
            </p:cNvPr>
            <p:cNvSpPr>
              <a:spLocks/>
            </p:cNvSpPr>
            <p:nvPr/>
          </p:nvSpPr>
          <p:spPr bwMode="auto">
            <a:xfrm>
              <a:off x="1890713" y="1709738"/>
              <a:ext cx="400050" cy="920750"/>
            </a:xfrm>
            <a:custGeom>
              <a:avLst/>
              <a:gdLst>
                <a:gd name="T0" fmla="*/ 246 w 259"/>
                <a:gd name="T1" fmla="*/ 115 h 596"/>
                <a:gd name="T2" fmla="*/ 143 w 259"/>
                <a:gd name="T3" fmla="*/ 0 h 596"/>
                <a:gd name="T4" fmla="*/ 116 w 259"/>
                <a:gd name="T5" fmla="*/ 0 h 596"/>
                <a:gd name="T6" fmla="*/ 13 w 259"/>
                <a:gd name="T7" fmla="*/ 115 h 596"/>
                <a:gd name="T8" fmla="*/ 0 w 259"/>
                <a:gd name="T9" fmla="*/ 378 h 596"/>
                <a:gd name="T10" fmla="*/ 28 w 259"/>
                <a:gd name="T11" fmla="*/ 406 h 596"/>
                <a:gd name="T12" fmla="*/ 65 w 259"/>
                <a:gd name="T13" fmla="*/ 406 h 596"/>
                <a:gd name="T14" fmla="*/ 84 w 259"/>
                <a:gd name="T15" fmla="*/ 578 h 596"/>
                <a:gd name="T16" fmla="*/ 104 w 259"/>
                <a:gd name="T17" fmla="*/ 596 h 596"/>
                <a:gd name="T18" fmla="*/ 155 w 259"/>
                <a:gd name="T19" fmla="*/ 596 h 596"/>
                <a:gd name="T20" fmla="*/ 175 w 259"/>
                <a:gd name="T21" fmla="*/ 578 h 596"/>
                <a:gd name="T22" fmla="*/ 194 w 259"/>
                <a:gd name="T23" fmla="*/ 406 h 596"/>
                <a:gd name="T24" fmla="*/ 230 w 259"/>
                <a:gd name="T25" fmla="*/ 406 h 596"/>
                <a:gd name="T26" fmla="*/ 259 w 259"/>
                <a:gd name="T27" fmla="*/ 378 h 596"/>
                <a:gd name="T28" fmla="*/ 246 w 259"/>
                <a:gd name="T29" fmla="*/ 115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9" h="596">
                  <a:moveTo>
                    <a:pt x="246" y="115"/>
                  </a:moveTo>
                  <a:cubicBezTo>
                    <a:pt x="246" y="51"/>
                    <a:pt x="207" y="0"/>
                    <a:pt x="143" y="0"/>
                  </a:cubicBezTo>
                  <a:cubicBezTo>
                    <a:pt x="116" y="0"/>
                    <a:pt x="116" y="0"/>
                    <a:pt x="116" y="0"/>
                  </a:cubicBezTo>
                  <a:cubicBezTo>
                    <a:pt x="52" y="0"/>
                    <a:pt x="13" y="51"/>
                    <a:pt x="13" y="115"/>
                  </a:cubicBezTo>
                  <a:cubicBezTo>
                    <a:pt x="0" y="378"/>
                    <a:pt x="0" y="378"/>
                    <a:pt x="0" y="378"/>
                  </a:cubicBezTo>
                  <a:cubicBezTo>
                    <a:pt x="0" y="394"/>
                    <a:pt x="12" y="406"/>
                    <a:pt x="28" y="406"/>
                  </a:cubicBezTo>
                  <a:cubicBezTo>
                    <a:pt x="65" y="406"/>
                    <a:pt x="65" y="406"/>
                    <a:pt x="65" y="406"/>
                  </a:cubicBezTo>
                  <a:cubicBezTo>
                    <a:pt x="84" y="578"/>
                    <a:pt x="84" y="578"/>
                    <a:pt x="84" y="578"/>
                  </a:cubicBezTo>
                  <a:cubicBezTo>
                    <a:pt x="85" y="588"/>
                    <a:pt x="93" y="596"/>
                    <a:pt x="104" y="596"/>
                  </a:cubicBezTo>
                  <a:cubicBezTo>
                    <a:pt x="155" y="596"/>
                    <a:pt x="155" y="596"/>
                    <a:pt x="155" y="596"/>
                  </a:cubicBezTo>
                  <a:cubicBezTo>
                    <a:pt x="165" y="596"/>
                    <a:pt x="174" y="588"/>
                    <a:pt x="175" y="578"/>
                  </a:cubicBezTo>
                  <a:cubicBezTo>
                    <a:pt x="194" y="406"/>
                    <a:pt x="194" y="406"/>
                    <a:pt x="194" y="406"/>
                  </a:cubicBezTo>
                  <a:cubicBezTo>
                    <a:pt x="230" y="406"/>
                    <a:pt x="230" y="406"/>
                    <a:pt x="230" y="406"/>
                  </a:cubicBezTo>
                  <a:cubicBezTo>
                    <a:pt x="246" y="406"/>
                    <a:pt x="259" y="394"/>
                    <a:pt x="259" y="378"/>
                  </a:cubicBezTo>
                  <a:lnTo>
                    <a:pt x="246"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9" name="Oval 61">
              <a:extLst>
                <a:ext uri="{FF2B5EF4-FFF2-40B4-BE49-F238E27FC236}">
                  <a16:creationId xmlns:a16="http://schemas.microsoft.com/office/drawing/2014/main" id="{318A481D-B63A-4E30-A5DD-FB271256D261}"/>
                </a:ext>
                <a:ext uri="{C183D7F6-B498-43B3-948B-1728B52AA6E4}">
                  <adec:decorative xmlns:adec="http://schemas.microsoft.com/office/drawing/2017/decorative" val="1"/>
                </a:ext>
              </a:extLst>
            </p:cNvPr>
            <p:cNvSpPr>
              <a:spLocks noChangeArrowheads="1"/>
            </p:cNvSpPr>
            <p:nvPr/>
          </p:nvSpPr>
          <p:spPr bwMode="auto">
            <a:xfrm>
              <a:off x="1951038" y="1400175"/>
              <a:ext cx="277813" cy="277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grpSp>
        <p:nvGrpSpPr>
          <p:cNvPr id="3" name="Group 10" descr="Barn ikon">
            <a:extLst>
              <a:ext uri="{FF2B5EF4-FFF2-40B4-BE49-F238E27FC236}">
                <a16:creationId xmlns:a16="http://schemas.microsoft.com/office/drawing/2014/main" id="{5B6AF8B3-094B-4CA9-A2E9-964765DF02EA}"/>
              </a:ext>
            </a:extLst>
          </p:cNvPr>
          <p:cNvGrpSpPr>
            <a:grpSpLocks noChangeAspect="1"/>
          </p:cNvGrpSpPr>
          <p:nvPr/>
        </p:nvGrpSpPr>
        <p:grpSpPr bwMode="auto">
          <a:xfrm>
            <a:off x="5864123" y="2736061"/>
            <a:ext cx="463753" cy="1447585"/>
            <a:chOff x="5129" y="3261"/>
            <a:chExt cx="247" cy="771"/>
          </a:xfrm>
          <a:solidFill>
            <a:schemeClr val="accent2"/>
          </a:solidFill>
        </p:grpSpPr>
        <p:sp>
          <p:nvSpPr>
            <p:cNvPr id="4" name="Freeform 11">
              <a:extLst>
                <a:ext uri="{FF2B5EF4-FFF2-40B4-BE49-F238E27FC236}">
                  <a16:creationId xmlns:a16="http://schemas.microsoft.com/office/drawing/2014/main" id="{FA54316B-93FB-49FC-86B4-3673A04C0B85}"/>
                </a:ext>
                <a:ext uri="{C183D7F6-B498-43B3-948B-1728B52AA6E4}">
                  <adec:decorative xmlns:adec="http://schemas.microsoft.com/office/drawing/2017/decorative" val="1"/>
                </a:ext>
              </a:extLst>
            </p:cNvPr>
            <p:cNvSpPr>
              <a:spLocks/>
            </p:cNvSpPr>
            <p:nvPr/>
          </p:nvSpPr>
          <p:spPr bwMode="auto">
            <a:xfrm>
              <a:off x="5129" y="3479"/>
              <a:ext cx="247" cy="553"/>
            </a:xfrm>
            <a:custGeom>
              <a:avLst/>
              <a:gdLst>
                <a:gd name="T0" fmla="*/ 181 w 344"/>
                <a:gd name="T1" fmla="*/ 0 h 774"/>
                <a:gd name="T2" fmla="*/ 161 w 344"/>
                <a:gd name="T3" fmla="*/ 0 h 774"/>
                <a:gd name="T4" fmla="*/ 13 w 344"/>
                <a:gd name="T5" fmla="*/ 166 h 774"/>
                <a:gd name="T6" fmla="*/ 0 w 344"/>
                <a:gd name="T7" fmla="*/ 489 h 774"/>
                <a:gd name="T8" fmla="*/ 35 w 344"/>
                <a:gd name="T9" fmla="*/ 524 h 774"/>
                <a:gd name="T10" fmla="*/ 92 w 344"/>
                <a:gd name="T11" fmla="*/ 524 h 774"/>
                <a:gd name="T12" fmla="*/ 113 w 344"/>
                <a:gd name="T13" fmla="*/ 737 h 774"/>
                <a:gd name="T14" fmla="*/ 153 w 344"/>
                <a:gd name="T15" fmla="*/ 774 h 774"/>
                <a:gd name="T16" fmla="*/ 191 w 344"/>
                <a:gd name="T17" fmla="*/ 774 h 774"/>
                <a:gd name="T18" fmla="*/ 231 w 344"/>
                <a:gd name="T19" fmla="*/ 737 h 774"/>
                <a:gd name="T20" fmla="*/ 252 w 344"/>
                <a:gd name="T21" fmla="*/ 524 h 774"/>
                <a:gd name="T22" fmla="*/ 308 w 344"/>
                <a:gd name="T23" fmla="*/ 524 h 774"/>
                <a:gd name="T24" fmla="*/ 344 w 344"/>
                <a:gd name="T25" fmla="*/ 489 h 774"/>
                <a:gd name="T26" fmla="*/ 330 w 344"/>
                <a:gd name="T27" fmla="*/ 166 h 774"/>
                <a:gd name="T28" fmla="*/ 181 w 344"/>
                <a:gd name="T29"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4" h="774">
                  <a:moveTo>
                    <a:pt x="181" y="0"/>
                  </a:moveTo>
                  <a:cubicBezTo>
                    <a:pt x="161" y="0"/>
                    <a:pt x="161" y="0"/>
                    <a:pt x="161" y="0"/>
                  </a:cubicBezTo>
                  <a:cubicBezTo>
                    <a:pt x="69" y="0"/>
                    <a:pt x="13" y="74"/>
                    <a:pt x="13" y="166"/>
                  </a:cubicBezTo>
                  <a:cubicBezTo>
                    <a:pt x="0" y="489"/>
                    <a:pt x="0" y="489"/>
                    <a:pt x="0" y="489"/>
                  </a:cubicBezTo>
                  <a:cubicBezTo>
                    <a:pt x="0" y="508"/>
                    <a:pt x="16" y="524"/>
                    <a:pt x="35" y="524"/>
                  </a:cubicBezTo>
                  <a:cubicBezTo>
                    <a:pt x="92" y="524"/>
                    <a:pt x="92" y="524"/>
                    <a:pt x="92" y="524"/>
                  </a:cubicBezTo>
                  <a:cubicBezTo>
                    <a:pt x="113" y="737"/>
                    <a:pt x="113" y="737"/>
                    <a:pt x="113" y="737"/>
                  </a:cubicBezTo>
                  <a:cubicBezTo>
                    <a:pt x="114" y="758"/>
                    <a:pt x="132" y="774"/>
                    <a:pt x="153" y="774"/>
                  </a:cubicBezTo>
                  <a:cubicBezTo>
                    <a:pt x="191" y="774"/>
                    <a:pt x="191" y="774"/>
                    <a:pt x="191" y="774"/>
                  </a:cubicBezTo>
                  <a:cubicBezTo>
                    <a:pt x="212" y="774"/>
                    <a:pt x="229" y="758"/>
                    <a:pt x="231" y="737"/>
                  </a:cubicBezTo>
                  <a:cubicBezTo>
                    <a:pt x="252" y="524"/>
                    <a:pt x="252" y="524"/>
                    <a:pt x="252" y="524"/>
                  </a:cubicBezTo>
                  <a:cubicBezTo>
                    <a:pt x="308" y="524"/>
                    <a:pt x="308" y="524"/>
                    <a:pt x="308" y="524"/>
                  </a:cubicBezTo>
                  <a:cubicBezTo>
                    <a:pt x="328" y="524"/>
                    <a:pt x="344" y="508"/>
                    <a:pt x="344" y="489"/>
                  </a:cubicBezTo>
                  <a:cubicBezTo>
                    <a:pt x="330" y="166"/>
                    <a:pt x="330" y="166"/>
                    <a:pt x="330" y="166"/>
                  </a:cubicBezTo>
                  <a:cubicBezTo>
                    <a:pt x="330" y="74"/>
                    <a:pt x="273" y="0"/>
                    <a:pt x="1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 name="Oval 12">
              <a:extLst>
                <a:ext uri="{FF2B5EF4-FFF2-40B4-BE49-F238E27FC236}">
                  <a16:creationId xmlns:a16="http://schemas.microsoft.com/office/drawing/2014/main" id="{C109424B-CECB-4BB2-A7EA-F3193B768DF6}"/>
                </a:ext>
                <a:ext uri="{C183D7F6-B498-43B3-948B-1728B52AA6E4}">
                  <adec:decorative xmlns:adec="http://schemas.microsoft.com/office/drawing/2017/decorative" val="1"/>
                </a:ext>
              </a:extLst>
            </p:cNvPr>
            <p:cNvSpPr>
              <a:spLocks noChangeArrowheads="1"/>
            </p:cNvSpPr>
            <p:nvPr/>
          </p:nvSpPr>
          <p:spPr bwMode="auto">
            <a:xfrm>
              <a:off x="5150" y="3261"/>
              <a:ext cx="205" cy="2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Tree>
    <p:extLst>
      <p:ext uri="{BB962C8B-B14F-4D97-AF65-F5344CB8AC3E}">
        <p14:creationId xmlns:p14="http://schemas.microsoft.com/office/powerpoint/2010/main" val="3366263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4EEF581-D615-4F26-BC6F-6C1009ABD6CC}"/>
              </a:ext>
            </a:extLst>
          </p:cNvPr>
          <p:cNvSpPr>
            <a:spLocks noGrp="1"/>
          </p:cNvSpPr>
          <p:nvPr>
            <p:ph type="title"/>
          </p:nvPr>
        </p:nvSpPr>
        <p:spPr>
          <a:xfrm>
            <a:off x="4657345" y="540000"/>
            <a:ext cx="7020000" cy="1080000"/>
          </a:xfrm>
        </p:spPr>
        <p:txBody>
          <a:bodyPr/>
          <a:lstStyle/>
          <a:p>
            <a:r>
              <a:rPr lang="sv-SE" dirty="0"/>
              <a:t>Barn som anhöriga behöver</a:t>
            </a:r>
          </a:p>
        </p:txBody>
      </p:sp>
      <p:sp>
        <p:nvSpPr>
          <p:cNvPr id="5" name="Platshållare för text 4">
            <a:extLst>
              <a:ext uri="{FF2B5EF4-FFF2-40B4-BE49-F238E27FC236}">
                <a16:creationId xmlns:a16="http://schemas.microsoft.com/office/drawing/2014/main" id="{20BD273A-385F-4561-8421-E253444C9982}"/>
              </a:ext>
            </a:extLst>
          </p:cNvPr>
          <p:cNvSpPr>
            <a:spLocks noGrp="1"/>
          </p:cNvSpPr>
          <p:nvPr>
            <p:ph type="body" sz="quarter" idx="13"/>
          </p:nvPr>
        </p:nvSpPr>
        <p:spPr>
          <a:xfrm>
            <a:off x="4657657" y="1634401"/>
            <a:ext cx="7019687" cy="3744423"/>
          </a:xfrm>
        </p:spPr>
        <p:txBody>
          <a:bodyPr/>
          <a:lstStyle/>
          <a:p>
            <a:r>
              <a:rPr lang="sv-SE" dirty="0"/>
              <a:t>kunna tala om sin oro och sina upplevelser</a:t>
            </a:r>
          </a:p>
          <a:p>
            <a:r>
              <a:rPr lang="sv-SE" dirty="0"/>
              <a:t>kamratnätverk och egna fritidsintressen</a:t>
            </a:r>
          </a:p>
          <a:p>
            <a:r>
              <a:rPr lang="sv-SE" dirty="0"/>
              <a:t>välfungerande socialt nätverk</a:t>
            </a:r>
          </a:p>
          <a:p>
            <a:r>
              <a:rPr lang="sv-SE" dirty="0"/>
              <a:t>stöd i skolarbetet</a:t>
            </a:r>
          </a:p>
          <a:p>
            <a:r>
              <a:rPr lang="sv-SE" dirty="0"/>
              <a:t>vardagsrutiner</a:t>
            </a:r>
          </a:p>
          <a:p>
            <a:r>
              <a:rPr lang="sv-SE" dirty="0"/>
              <a:t>trygga relationer i familjen</a:t>
            </a:r>
          </a:p>
          <a:p>
            <a:r>
              <a:rPr lang="sv-SE" dirty="0"/>
              <a:t>att föräldrarna får det stöd de behöver.</a:t>
            </a:r>
          </a:p>
        </p:txBody>
      </p:sp>
      <p:pic>
        <p:nvPicPr>
          <p:cNvPr id="10" name="Platshållare för bild 9" descr="En mamma håller om en pojke.">
            <a:extLst>
              <a:ext uri="{FF2B5EF4-FFF2-40B4-BE49-F238E27FC236}">
                <a16:creationId xmlns:a16="http://schemas.microsoft.com/office/drawing/2014/main" id="{78A4FFD4-9A50-4504-90F9-8127C996E88D}"/>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a:xfrm>
            <a:off x="0" y="0"/>
            <a:ext cx="4114800" cy="6858000"/>
          </a:xfrm>
        </p:spPr>
      </p:pic>
    </p:spTree>
    <p:extLst>
      <p:ext uri="{BB962C8B-B14F-4D97-AF65-F5344CB8AC3E}">
        <p14:creationId xmlns:p14="http://schemas.microsoft.com/office/powerpoint/2010/main" val="1034485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DD7BA0B-BAD4-4ACE-98EF-02EEDEED4363}"/>
              </a:ext>
              <a:ext uri="{C183D7F6-B498-43B3-948B-1728B52AA6E4}">
                <adec:decorative xmlns:adec="http://schemas.microsoft.com/office/drawing/2017/decorative" val="1"/>
              </a:ext>
            </a:extLst>
          </p:cNvPr>
          <p:cNvSpPr/>
          <p:nvPr/>
        </p:nvSpPr>
        <p:spPr>
          <a:xfrm>
            <a:off x="8077201" y="0"/>
            <a:ext cx="41322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291389A-499A-4508-89CD-F1A38AAABCAA}"/>
              </a:ext>
            </a:extLst>
          </p:cNvPr>
          <p:cNvSpPr>
            <a:spLocks noGrp="1"/>
          </p:cNvSpPr>
          <p:nvPr>
            <p:ph type="title"/>
          </p:nvPr>
        </p:nvSpPr>
        <p:spPr/>
        <p:txBody>
          <a:bodyPr/>
          <a:lstStyle/>
          <a:p>
            <a:r>
              <a:rPr lang="sv-SE" dirty="0"/>
              <a:t>Att få information ökar trygghet</a:t>
            </a:r>
          </a:p>
        </p:txBody>
      </p:sp>
      <p:sp>
        <p:nvSpPr>
          <p:cNvPr id="4" name="Platshållare för text 3">
            <a:extLst>
              <a:ext uri="{FF2B5EF4-FFF2-40B4-BE49-F238E27FC236}">
                <a16:creationId xmlns:a16="http://schemas.microsoft.com/office/drawing/2014/main" id="{1F0CCC96-727F-49B4-8064-6BA65FDD3EDB}"/>
              </a:ext>
            </a:extLst>
          </p:cNvPr>
          <p:cNvSpPr>
            <a:spLocks noGrp="1"/>
          </p:cNvSpPr>
          <p:nvPr>
            <p:ph type="body" sz="quarter" idx="13"/>
          </p:nvPr>
        </p:nvSpPr>
        <p:spPr>
          <a:xfrm>
            <a:off x="636045" y="1634400"/>
            <a:ext cx="6165100" cy="4583838"/>
          </a:xfrm>
        </p:spPr>
        <p:txBody>
          <a:bodyPr/>
          <a:lstStyle/>
          <a:p>
            <a:r>
              <a:rPr lang="sv-SE" dirty="0"/>
              <a:t>Barn behöver få svar på sina frågor. </a:t>
            </a:r>
          </a:p>
          <a:p>
            <a:r>
              <a:rPr lang="sv-SE" dirty="0"/>
              <a:t>Vuxnas ansvar att stödja barn att kunna hantera sin situation.</a:t>
            </a:r>
          </a:p>
          <a:p>
            <a:r>
              <a:rPr lang="sv-SE" dirty="0"/>
              <a:t>Individuell bedömning utifrån barnets bästa.</a:t>
            </a:r>
          </a:p>
          <a:p>
            <a:r>
              <a:rPr lang="sv-SE" dirty="0"/>
              <a:t>Samråd med föräldrarna, resonera hur hela familjen kan få stöd. </a:t>
            </a:r>
          </a:p>
          <a:p>
            <a:r>
              <a:rPr lang="sv-SE" dirty="0"/>
              <a:t>Hjälp familjer till en öppen dialog om det som är svårt.</a:t>
            </a:r>
          </a:p>
        </p:txBody>
      </p:sp>
      <p:grpSp>
        <p:nvGrpSpPr>
          <p:cNvPr id="11" name="Ger information" descr="En hand och en pratbubbla med en infosymbol">
            <a:extLst>
              <a:ext uri="{FF2B5EF4-FFF2-40B4-BE49-F238E27FC236}">
                <a16:creationId xmlns:a16="http://schemas.microsoft.com/office/drawing/2014/main" id="{9237344C-3C03-4F19-90D0-DCDB753C6ACB}"/>
              </a:ext>
            </a:extLst>
          </p:cNvPr>
          <p:cNvGrpSpPr/>
          <p:nvPr/>
        </p:nvGrpSpPr>
        <p:grpSpPr>
          <a:xfrm>
            <a:off x="9291638" y="2521919"/>
            <a:ext cx="2125663" cy="2359644"/>
            <a:chOff x="9291638" y="2521919"/>
            <a:chExt cx="2125663" cy="2359644"/>
          </a:xfrm>
        </p:grpSpPr>
        <p:sp>
          <p:nvSpPr>
            <p:cNvPr id="12" name="Info fylld">
              <a:extLst>
                <a:ext uri="{FF2B5EF4-FFF2-40B4-BE49-F238E27FC236}">
                  <a16:creationId xmlns:a16="http://schemas.microsoft.com/office/drawing/2014/main" id="{E5F31D88-C719-4C3F-A0E2-7407B0849627}"/>
                </a:ext>
                <a:ext uri="{C183D7F6-B498-43B3-948B-1728B52AA6E4}">
                  <adec:decorative xmlns:adec="http://schemas.microsoft.com/office/drawing/2017/decorative" val="1"/>
                </a:ext>
              </a:extLst>
            </p:cNvPr>
            <p:cNvSpPr>
              <a:spLocks noEditPoints="1"/>
            </p:cNvSpPr>
            <p:nvPr/>
          </p:nvSpPr>
          <p:spPr bwMode="auto">
            <a:xfrm>
              <a:off x="9577962" y="2521919"/>
              <a:ext cx="1183593" cy="1183593"/>
            </a:xfrm>
            <a:custGeom>
              <a:avLst/>
              <a:gdLst>
                <a:gd name="T0" fmla="*/ 211 w 421"/>
                <a:gd name="T1" fmla="*/ 421 h 421"/>
                <a:gd name="T2" fmla="*/ 0 w 421"/>
                <a:gd name="T3" fmla="*/ 210 h 421"/>
                <a:gd name="T4" fmla="*/ 211 w 421"/>
                <a:gd name="T5" fmla="*/ 0 h 421"/>
                <a:gd name="T6" fmla="*/ 421 w 421"/>
                <a:gd name="T7" fmla="*/ 210 h 421"/>
                <a:gd name="T8" fmla="*/ 211 w 421"/>
                <a:gd name="T9" fmla="*/ 421 h 421"/>
                <a:gd name="T10" fmla="*/ 211 w 421"/>
                <a:gd name="T11" fmla="*/ 84 h 421"/>
                <a:gd name="T12" fmla="*/ 186 w 421"/>
                <a:gd name="T13" fmla="*/ 108 h 421"/>
                <a:gd name="T14" fmla="*/ 211 w 421"/>
                <a:gd name="T15" fmla="*/ 132 h 421"/>
                <a:gd name="T16" fmla="*/ 235 w 421"/>
                <a:gd name="T17" fmla="*/ 108 h 421"/>
                <a:gd name="T18" fmla="*/ 211 w 421"/>
                <a:gd name="T19" fmla="*/ 84 h 421"/>
                <a:gd name="T20" fmla="*/ 194 w 421"/>
                <a:gd name="T21" fmla="*/ 162 h 421"/>
                <a:gd name="T22" fmla="*/ 194 w 421"/>
                <a:gd name="T23" fmla="*/ 162 h 421"/>
                <a:gd name="T24" fmla="*/ 194 w 421"/>
                <a:gd name="T25" fmla="*/ 327 h 421"/>
                <a:gd name="T26" fmla="*/ 211 w 421"/>
                <a:gd name="T27" fmla="*/ 343 h 421"/>
                <a:gd name="T28" fmla="*/ 227 w 421"/>
                <a:gd name="T29" fmla="*/ 327 h 421"/>
                <a:gd name="T30" fmla="*/ 227 w 421"/>
                <a:gd name="T31" fmla="*/ 162 h 421"/>
                <a:gd name="T32" fmla="*/ 227 w 421"/>
                <a:gd name="T33" fmla="*/ 162 h 421"/>
                <a:gd name="T34" fmla="*/ 194 w 421"/>
                <a:gd name="T35" fmla="*/ 16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1" h="421">
                  <a:moveTo>
                    <a:pt x="211" y="421"/>
                  </a:moveTo>
                  <a:cubicBezTo>
                    <a:pt x="94" y="421"/>
                    <a:pt x="0" y="326"/>
                    <a:pt x="0" y="210"/>
                  </a:cubicBezTo>
                  <a:cubicBezTo>
                    <a:pt x="0" y="94"/>
                    <a:pt x="94" y="0"/>
                    <a:pt x="211" y="0"/>
                  </a:cubicBezTo>
                  <a:cubicBezTo>
                    <a:pt x="327" y="0"/>
                    <a:pt x="421" y="94"/>
                    <a:pt x="421" y="210"/>
                  </a:cubicBezTo>
                  <a:cubicBezTo>
                    <a:pt x="421" y="326"/>
                    <a:pt x="327" y="421"/>
                    <a:pt x="211" y="421"/>
                  </a:cubicBezTo>
                  <a:close/>
                  <a:moveTo>
                    <a:pt x="211" y="84"/>
                  </a:moveTo>
                  <a:cubicBezTo>
                    <a:pt x="197" y="84"/>
                    <a:pt x="186" y="95"/>
                    <a:pt x="186" y="108"/>
                  </a:cubicBezTo>
                  <a:cubicBezTo>
                    <a:pt x="186" y="122"/>
                    <a:pt x="197" y="132"/>
                    <a:pt x="211" y="132"/>
                  </a:cubicBezTo>
                  <a:cubicBezTo>
                    <a:pt x="224" y="132"/>
                    <a:pt x="235" y="122"/>
                    <a:pt x="235" y="108"/>
                  </a:cubicBezTo>
                  <a:cubicBezTo>
                    <a:pt x="235" y="95"/>
                    <a:pt x="224" y="84"/>
                    <a:pt x="211" y="84"/>
                  </a:cubicBezTo>
                  <a:close/>
                  <a:moveTo>
                    <a:pt x="194" y="162"/>
                  </a:moveTo>
                  <a:cubicBezTo>
                    <a:pt x="194" y="162"/>
                    <a:pt x="194" y="162"/>
                    <a:pt x="194" y="162"/>
                  </a:cubicBezTo>
                  <a:cubicBezTo>
                    <a:pt x="194" y="327"/>
                    <a:pt x="194" y="327"/>
                    <a:pt x="194" y="327"/>
                  </a:cubicBezTo>
                  <a:cubicBezTo>
                    <a:pt x="194" y="336"/>
                    <a:pt x="202" y="343"/>
                    <a:pt x="211" y="343"/>
                  </a:cubicBezTo>
                  <a:cubicBezTo>
                    <a:pt x="219" y="343"/>
                    <a:pt x="227" y="336"/>
                    <a:pt x="227" y="327"/>
                  </a:cubicBezTo>
                  <a:cubicBezTo>
                    <a:pt x="227" y="162"/>
                    <a:pt x="227" y="162"/>
                    <a:pt x="227" y="162"/>
                  </a:cubicBezTo>
                  <a:cubicBezTo>
                    <a:pt x="227" y="162"/>
                    <a:pt x="227" y="162"/>
                    <a:pt x="227" y="162"/>
                  </a:cubicBezTo>
                  <a:lnTo>
                    <a:pt x="194"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14" name="Likbent triangel 13">
              <a:extLst>
                <a:ext uri="{FF2B5EF4-FFF2-40B4-BE49-F238E27FC236}">
                  <a16:creationId xmlns:a16="http://schemas.microsoft.com/office/drawing/2014/main" id="{BCABAFC1-BF95-49F9-9D06-15AF346AD8BF}"/>
                </a:ext>
                <a:ext uri="{C183D7F6-B498-43B3-948B-1728B52AA6E4}">
                  <adec:decorative xmlns:adec="http://schemas.microsoft.com/office/drawing/2017/decorative" val="1"/>
                </a:ext>
              </a:extLst>
            </p:cNvPr>
            <p:cNvSpPr/>
            <p:nvPr/>
          </p:nvSpPr>
          <p:spPr>
            <a:xfrm rot="7578932">
              <a:off x="10497103" y="3249606"/>
              <a:ext cx="406038" cy="56217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Freeform 5">
              <a:extLst>
                <a:ext uri="{FF2B5EF4-FFF2-40B4-BE49-F238E27FC236}">
                  <a16:creationId xmlns:a16="http://schemas.microsoft.com/office/drawing/2014/main" id="{D39932D0-59C0-41A8-9327-CA397A644507}"/>
                </a:ext>
                <a:ext uri="{C183D7F6-B498-43B3-948B-1728B52AA6E4}">
                  <adec:decorative xmlns:adec="http://schemas.microsoft.com/office/drawing/2017/decorative" val="1"/>
                </a:ext>
              </a:extLst>
            </p:cNvPr>
            <p:cNvSpPr>
              <a:spLocks/>
            </p:cNvSpPr>
            <p:nvPr/>
          </p:nvSpPr>
          <p:spPr bwMode="auto">
            <a:xfrm>
              <a:off x="9291638" y="3840163"/>
              <a:ext cx="2125663" cy="1041400"/>
            </a:xfrm>
            <a:custGeom>
              <a:avLst/>
              <a:gdLst>
                <a:gd name="T0" fmla="*/ 1 w 1283"/>
                <a:gd name="T1" fmla="*/ 87 h 627"/>
                <a:gd name="T2" fmla="*/ 31 w 1283"/>
                <a:gd name="T3" fmla="*/ 30 h 627"/>
                <a:gd name="T4" fmla="*/ 160 w 1283"/>
                <a:gd name="T5" fmla="*/ 20 h 627"/>
                <a:gd name="T6" fmla="*/ 206 w 1283"/>
                <a:gd name="T7" fmla="*/ 50 h 627"/>
                <a:gd name="T8" fmla="*/ 370 w 1283"/>
                <a:gd name="T9" fmla="*/ 191 h 627"/>
                <a:gd name="T10" fmla="*/ 471 w 1283"/>
                <a:gd name="T11" fmla="*/ 248 h 627"/>
                <a:gd name="T12" fmla="*/ 466 w 1283"/>
                <a:gd name="T13" fmla="*/ 223 h 627"/>
                <a:gd name="T14" fmla="*/ 491 w 1283"/>
                <a:gd name="T15" fmla="*/ 152 h 627"/>
                <a:gd name="T16" fmla="*/ 560 w 1283"/>
                <a:gd name="T17" fmla="*/ 122 h 627"/>
                <a:gd name="T18" fmla="*/ 791 w 1283"/>
                <a:gd name="T19" fmla="*/ 122 h 627"/>
                <a:gd name="T20" fmla="*/ 961 w 1283"/>
                <a:gd name="T21" fmla="*/ 170 h 627"/>
                <a:gd name="T22" fmla="*/ 1265 w 1283"/>
                <a:gd name="T23" fmla="*/ 313 h 627"/>
                <a:gd name="T24" fmla="*/ 1277 w 1283"/>
                <a:gd name="T25" fmla="*/ 346 h 627"/>
                <a:gd name="T26" fmla="*/ 1255 w 1283"/>
                <a:gd name="T27" fmla="*/ 360 h 627"/>
                <a:gd name="T28" fmla="*/ 1245 w 1283"/>
                <a:gd name="T29" fmla="*/ 358 h 627"/>
                <a:gd name="T30" fmla="*/ 939 w 1283"/>
                <a:gd name="T31" fmla="*/ 214 h 627"/>
                <a:gd name="T32" fmla="*/ 937 w 1283"/>
                <a:gd name="T33" fmla="*/ 213 h 627"/>
                <a:gd name="T34" fmla="*/ 791 w 1283"/>
                <a:gd name="T35" fmla="*/ 171 h 627"/>
                <a:gd name="T36" fmla="*/ 560 w 1283"/>
                <a:gd name="T37" fmla="*/ 171 h 627"/>
                <a:gd name="T38" fmla="*/ 527 w 1283"/>
                <a:gd name="T39" fmla="*/ 185 h 627"/>
                <a:gd name="T40" fmla="*/ 514 w 1283"/>
                <a:gd name="T41" fmla="*/ 219 h 627"/>
                <a:gd name="T42" fmla="*/ 560 w 1283"/>
                <a:gd name="T43" fmla="*/ 262 h 627"/>
                <a:gd name="T44" fmla="*/ 668 w 1283"/>
                <a:gd name="T45" fmla="*/ 262 h 627"/>
                <a:gd name="T46" fmla="*/ 668 w 1283"/>
                <a:gd name="T47" fmla="*/ 262 h 627"/>
                <a:gd name="T48" fmla="*/ 728 w 1283"/>
                <a:gd name="T49" fmla="*/ 262 h 627"/>
                <a:gd name="T50" fmla="*/ 752 w 1283"/>
                <a:gd name="T51" fmla="*/ 286 h 627"/>
                <a:gd name="T52" fmla="*/ 728 w 1283"/>
                <a:gd name="T53" fmla="*/ 311 h 627"/>
                <a:gd name="T54" fmla="*/ 668 w 1283"/>
                <a:gd name="T55" fmla="*/ 311 h 627"/>
                <a:gd name="T56" fmla="*/ 575 w 1283"/>
                <a:gd name="T57" fmla="*/ 311 h 627"/>
                <a:gd name="T58" fmla="*/ 573 w 1283"/>
                <a:gd name="T59" fmla="*/ 311 h 627"/>
                <a:gd name="T60" fmla="*/ 338 w 1283"/>
                <a:gd name="T61" fmla="*/ 227 h 627"/>
                <a:gd name="T62" fmla="*/ 174 w 1283"/>
                <a:gd name="T63" fmla="*/ 87 h 627"/>
                <a:gd name="T64" fmla="*/ 140 w 1283"/>
                <a:gd name="T65" fmla="*/ 65 h 627"/>
                <a:gd name="T66" fmla="*/ 61 w 1283"/>
                <a:gd name="T67" fmla="*/ 69 h 627"/>
                <a:gd name="T68" fmla="*/ 50 w 1283"/>
                <a:gd name="T69" fmla="*/ 90 h 627"/>
                <a:gd name="T70" fmla="*/ 58 w 1283"/>
                <a:gd name="T71" fmla="*/ 111 h 627"/>
                <a:gd name="T72" fmla="*/ 363 w 1283"/>
                <a:gd name="T73" fmla="*/ 395 h 627"/>
                <a:gd name="T74" fmla="*/ 593 w 1283"/>
                <a:gd name="T75" fmla="*/ 472 h 627"/>
                <a:gd name="T76" fmla="*/ 621 w 1283"/>
                <a:gd name="T77" fmla="*/ 471 h 627"/>
                <a:gd name="T78" fmla="*/ 720 w 1283"/>
                <a:gd name="T79" fmla="*/ 471 h 627"/>
                <a:gd name="T80" fmla="*/ 929 w 1283"/>
                <a:gd name="T81" fmla="*/ 534 h 627"/>
                <a:gd name="T82" fmla="*/ 1028 w 1283"/>
                <a:gd name="T83" fmla="*/ 580 h 627"/>
                <a:gd name="T84" fmla="*/ 1042 w 1283"/>
                <a:gd name="T85" fmla="*/ 611 h 627"/>
                <a:gd name="T86" fmla="*/ 1019 w 1283"/>
                <a:gd name="T87" fmla="*/ 627 h 627"/>
                <a:gd name="T88" fmla="*/ 1010 w 1283"/>
                <a:gd name="T89" fmla="*/ 626 h 627"/>
                <a:gd name="T90" fmla="*/ 906 w 1283"/>
                <a:gd name="T91" fmla="*/ 577 h 627"/>
                <a:gd name="T92" fmla="*/ 720 w 1283"/>
                <a:gd name="T93" fmla="*/ 520 h 627"/>
                <a:gd name="T94" fmla="*/ 621 w 1283"/>
                <a:gd name="T95" fmla="*/ 520 h 627"/>
                <a:gd name="T96" fmla="*/ 594 w 1283"/>
                <a:gd name="T97" fmla="*/ 521 h 627"/>
                <a:gd name="T98" fmla="*/ 329 w 1283"/>
                <a:gd name="T99" fmla="*/ 431 h 627"/>
                <a:gd name="T100" fmla="*/ 25 w 1283"/>
                <a:gd name="T101" fmla="*/ 147 h 627"/>
                <a:gd name="T102" fmla="*/ 1 w 1283"/>
                <a:gd name="T103"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3" h="627">
                  <a:moveTo>
                    <a:pt x="1" y="87"/>
                  </a:moveTo>
                  <a:cubicBezTo>
                    <a:pt x="2" y="64"/>
                    <a:pt x="13" y="44"/>
                    <a:pt x="31" y="30"/>
                  </a:cubicBezTo>
                  <a:cubicBezTo>
                    <a:pt x="67" y="3"/>
                    <a:pt x="113" y="0"/>
                    <a:pt x="160" y="20"/>
                  </a:cubicBezTo>
                  <a:cubicBezTo>
                    <a:pt x="175" y="27"/>
                    <a:pt x="189" y="36"/>
                    <a:pt x="206" y="50"/>
                  </a:cubicBezTo>
                  <a:cubicBezTo>
                    <a:pt x="370" y="191"/>
                    <a:pt x="370" y="191"/>
                    <a:pt x="370" y="191"/>
                  </a:cubicBezTo>
                  <a:cubicBezTo>
                    <a:pt x="398" y="217"/>
                    <a:pt x="432" y="236"/>
                    <a:pt x="471" y="248"/>
                  </a:cubicBezTo>
                  <a:cubicBezTo>
                    <a:pt x="468" y="240"/>
                    <a:pt x="466" y="231"/>
                    <a:pt x="466" y="223"/>
                  </a:cubicBezTo>
                  <a:cubicBezTo>
                    <a:pt x="464" y="197"/>
                    <a:pt x="473" y="171"/>
                    <a:pt x="491" y="152"/>
                  </a:cubicBezTo>
                  <a:cubicBezTo>
                    <a:pt x="509" y="133"/>
                    <a:pt x="534" y="122"/>
                    <a:pt x="560" y="122"/>
                  </a:cubicBezTo>
                  <a:cubicBezTo>
                    <a:pt x="791" y="122"/>
                    <a:pt x="791" y="122"/>
                    <a:pt x="791" y="122"/>
                  </a:cubicBezTo>
                  <a:cubicBezTo>
                    <a:pt x="843" y="122"/>
                    <a:pt x="910" y="141"/>
                    <a:pt x="961" y="170"/>
                  </a:cubicBezTo>
                  <a:cubicBezTo>
                    <a:pt x="1265" y="313"/>
                    <a:pt x="1265" y="313"/>
                    <a:pt x="1265" y="313"/>
                  </a:cubicBezTo>
                  <a:cubicBezTo>
                    <a:pt x="1278" y="319"/>
                    <a:pt x="1283" y="334"/>
                    <a:pt x="1277" y="346"/>
                  </a:cubicBezTo>
                  <a:cubicBezTo>
                    <a:pt x="1273" y="355"/>
                    <a:pt x="1264" y="360"/>
                    <a:pt x="1255" y="360"/>
                  </a:cubicBezTo>
                  <a:cubicBezTo>
                    <a:pt x="1252" y="360"/>
                    <a:pt x="1248" y="359"/>
                    <a:pt x="1245" y="358"/>
                  </a:cubicBezTo>
                  <a:cubicBezTo>
                    <a:pt x="939" y="214"/>
                    <a:pt x="939" y="214"/>
                    <a:pt x="939" y="214"/>
                  </a:cubicBezTo>
                  <a:cubicBezTo>
                    <a:pt x="938" y="214"/>
                    <a:pt x="938" y="213"/>
                    <a:pt x="937" y="213"/>
                  </a:cubicBezTo>
                  <a:cubicBezTo>
                    <a:pt x="894" y="188"/>
                    <a:pt x="835" y="171"/>
                    <a:pt x="791" y="171"/>
                  </a:cubicBezTo>
                  <a:cubicBezTo>
                    <a:pt x="560" y="171"/>
                    <a:pt x="560" y="171"/>
                    <a:pt x="560" y="171"/>
                  </a:cubicBezTo>
                  <a:cubicBezTo>
                    <a:pt x="547" y="171"/>
                    <a:pt x="535" y="176"/>
                    <a:pt x="527" y="185"/>
                  </a:cubicBezTo>
                  <a:cubicBezTo>
                    <a:pt x="518" y="194"/>
                    <a:pt x="514" y="207"/>
                    <a:pt x="514" y="219"/>
                  </a:cubicBezTo>
                  <a:cubicBezTo>
                    <a:pt x="516" y="243"/>
                    <a:pt x="536" y="262"/>
                    <a:pt x="560" y="262"/>
                  </a:cubicBezTo>
                  <a:cubicBezTo>
                    <a:pt x="668" y="262"/>
                    <a:pt x="668" y="262"/>
                    <a:pt x="668" y="262"/>
                  </a:cubicBezTo>
                  <a:cubicBezTo>
                    <a:pt x="668" y="262"/>
                    <a:pt x="668" y="262"/>
                    <a:pt x="668" y="262"/>
                  </a:cubicBezTo>
                  <a:cubicBezTo>
                    <a:pt x="728" y="262"/>
                    <a:pt x="728" y="262"/>
                    <a:pt x="728" y="262"/>
                  </a:cubicBezTo>
                  <a:cubicBezTo>
                    <a:pt x="741" y="262"/>
                    <a:pt x="752" y="273"/>
                    <a:pt x="752" y="286"/>
                  </a:cubicBezTo>
                  <a:cubicBezTo>
                    <a:pt x="752" y="300"/>
                    <a:pt x="741" y="311"/>
                    <a:pt x="728" y="311"/>
                  </a:cubicBezTo>
                  <a:cubicBezTo>
                    <a:pt x="668" y="311"/>
                    <a:pt x="668" y="311"/>
                    <a:pt x="668" y="311"/>
                  </a:cubicBezTo>
                  <a:cubicBezTo>
                    <a:pt x="575" y="311"/>
                    <a:pt x="575" y="311"/>
                    <a:pt x="575" y="311"/>
                  </a:cubicBezTo>
                  <a:cubicBezTo>
                    <a:pt x="574" y="311"/>
                    <a:pt x="574" y="311"/>
                    <a:pt x="573" y="311"/>
                  </a:cubicBezTo>
                  <a:cubicBezTo>
                    <a:pt x="477" y="311"/>
                    <a:pt x="397" y="283"/>
                    <a:pt x="338" y="227"/>
                  </a:cubicBezTo>
                  <a:cubicBezTo>
                    <a:pt x="174" y="87"/>
                    <a:pt x="174" y="87"/>
                    <a:pt x="174" y="87"/>
                  </a:cubicBezTo>
                  <a:cubicBezTo>
                    <a:pt x="161" y="77"/>
                    <a:pt x="151" y="70"/>
                    <a:pt x="140" y="65"/>
                  </a:cubicBezTo>
                  <a:cubicBezTo>
                    <a:pt x="119" y="56"/>
                    <a:pt x="88" y="49"/>
                    <a:pt x="61" y="69"/>
                  </a:cubicBezTo>
                  <a:cubicBezTo>
                    <a:pt x="54" y="74"/>
                    <a:pt x="50" y="82"/>
                    <a:pt x="50" y="90"/>
                  </a:cubicBezTo>
                  <a:cubicBezTo>
                    <a:pt x="49" y="98"/>
                    <a:pt x="53" y="105"/>
                    <a:pt x="58" y="111"/>
                  </a:cubicBezTo>
                  <a:cubicBezTo>
                    <a:pt x="363" y="395"/>
                    <a:pt x="363" y="395"/>
                    <a:pt x="363" y="395"/>
                  </a:cubicBezTo>
                  <a:cubicBezTo>
                    <a:pt x="443" y="475"/>
                    <a:pt x="522" y="473"/>
                    <a:pt x="593" y="472"/>
                  </a:cubicBezTo>
                  <a:cubicBezTo>
                    <a:pt x="602" y="472"/>
                    <a:pt x="612" y="471"/>
                    <a:pt x="621" y="471"/>
                  </a:cubicBezTo>
                  <a:cubicBezTo>
                    <a:pt x="720" y="471"/>
                    <a:pt x="720" y="471"/>
                    <a:pt x="720" y="471"/>
                  </a:cubicBezTo>
                  <a:cubicBezTo>
                    <a:pt x="809" y="471"/>
                    <a:pt x="867" y="502"/>
                    <a:pt x="929" y="534"/>
                  </a:cubicBezTo>
                  <a:cubicBezTo>
                    <a:pt x="959" y="549"/>
                    <a:pt x="990" y="566"/>
                    <a:pt x="1028" y="580"/>
                  </a:cubicBezTo>
                  <a:cubicBezTo>
                    <a:pt x="1040" y="585"/>
                    <a:pt x="1047" y="599"/>
                    <a:pt x="1042" y="611"/>
                  </a:cubicBezTo>
                  <a:cubicBezTo>
                    <a:pt x="1038" y="621"/>
                    <a:pt x="1029" y="627"/>
                    <a:pt x="1019" y="627"/>
                  </a:cubicBezTo>
                  <a:cubicBezTo>
                    <a:pt x="1016" y="627"/>
                    <a:pt x="1013" y="627"/>
                    <a:pt x="1010" y="626"/>
                  </a:cubicBezTo>
                  <a:cubicBezTo>
                    <a:pt x="970" y="610"/>
                    <a:pt x="937" y="593"/>
                    <a:pt x="906" y="577"/>
                  </a:cubicBezTo>
                  <a:cubicBezTo>
                    <a:pt x="847" y="547"/>
                    <a:pt x="797" y="520"/>
                    <a:pt x="720" y="520"/>
                  </a:cubicBezTo>
                  <a:cubicBezTo>
                    <a:pt x="621" y="520"/>
                    <a:pt x="621" y="520"/>
                    <a:pt x="621" y="520"/>
                  </a:cubicBezTo>
                  <a:cubicBezTo>
                    <a:pt x="612" y="520"/>
                    <a:pt x="603" y="521"/>
                    <a:pt x="594" y="521"/>
                  </a:cubicBezTo>
                  <a:cubicBezTo>
                    <a:pt x="518" y="523"/>
                    <a:pt x="423" y="525"/>
                    <a:pt x="329" y="431"/>
                  </a:cubicBezTo>
                  <a:cubicBezTo>
                    <a:pt x="25" y="147"/>
                    <a:pt x="25" y="147"/>
                    <a:pt x="25" y="147"/>
                  </a:cubicBezTo>
                  <a:cubicBezTo>
                    <a:pt x="8" y="131"/>
                    <a:pt x="0" y="110"/>
                    <a:pt x="1"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Tree>
    <p:extLst>
      <p:ext uri="{BB962C8B-B14F-4D97-AF65-F5344CB8AC3E}">
        <p14:creationId xmlns:p14="http://schemas.microsoft.com/office/powerpoint/2010/main" val="1625609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3E25E8-465B-2D67-6147-D2CBCC53C80F}"/>
              </a:ext>
            </a:extLst>
          </p:cNvPr>
          <p:cNvSpPr>
            <a:spLocks noGrp="1"/>
          </p:cNvSpPr>
          <p:nvPr>
            <p:ph type="title"/>
          </p:nvPr>
        </p:nvSpPr>
        <p:spPr/>
        <p:txBody>
          <a:bodyPr/>
          <a:lstStyle/>
          <a:p>
            <a:r>
              <a:rPr lang="en-GB" dirty="0"/>
              <a:t>Hälso- och sjukvårdens ansvar</a:t>
            </a:r>
          </a:p>
        </p:txBody>
      </p:sp>
      <p:sp>
        <p:nvSpPr>
          <p:cNvPr id="3" name="Platshållare för text 2">
            <a:extLst>
              <a:ext uri="{FF2B5EF4-FFF2-40B4-BE49-F238E27FC236}">
                <a16:creationId xmlns:a16="http://schemas.microsoft.com/office/drawing/2014/main" id="{6998C0A0-EACA-E5EE-9C7A-CC7C77E8A252}"/>
              </a:ext>
            </a:extLst>
          </p:cNvPr>
          <p:cNvSpPr>
            <a:spLocks noGrp="1"/>
          </p:cNvSpPr>
          <p:nvPr>
            <p:ph type="body" idx="1"/>
          </p:nvPr>
        </p:nvSpPr>
        <p:spPr/>
        <p:txBody>
          <a:bodyPr/>
          <a:lstStyle/>
          <a:p>
            <a:r>
              <a:rPr lang="en-GB" dirty="0"/>
              <a:t>2</a:t>
            </a:r>
          </a:p>
        </p:txBody>
      </p:sp>
    </p:spTree>
    <p:extLst>
      <p:ext uri="{BB962C8B-B14F-4D97-AF65-F5344CB8AC3E}">
        <p14:creationId xmlns:p14="http://schemas.microsoft.com/office/powerpoint/2010/main" val="573897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rundade hörn 7">
            <a:extLst>
              <a:ext uri="{FF2B5EF4-FFF2-40B4-BE49-F238E27FC236}">
                <a16:creationId xmlns:a16="http://schemas.microsoft.com/office/drawing/2014/main" id="{A55A68AA-4F63-4B1C-8B72-7CA7B3E93695}"/>
              </a:ext>
              <a:ext uri="{C183D7F6-B498-43B3-948B-1728B52AA6E4}">
                <adec:decorative xmlns:adec="http://schemas.microsoft.com/office/drawing/2017/decorative" val="1"/>
              </a:ext>
            </a:extLst>
          </p:cNvPr>
          <p:cNvSpPr/>
          <p:nvPr/>
        </p:nvSpPr>
        <p:spPr>
          <a:xfrm>
            <a:off x="3284621" y="3046467"/>
            <a:ext cx="8277725" cy="468000"/>
          </a:xfrm>
          <a:prstGeom prst="roundRect">
            <a:avLst>
              <a:gd name="adj" fmla="val 50000"/>
            </a:avLst>
          </a:prstGeom>
          <a:solidFill>
            <a:srgbClr val="F7F1E7"/>
          </a:solidFill>
        </p:spPr>
        <p:txBody>
          <a:bodyPr wrap="square" anchor="ctr" anchorCtr="0">
            <a:noAutofit/>
          </a:bodyPr>
          <a:lstStyle/>
          <a:p>
            <a:pPr algn="ctr"/>
            <a:endParaRPr lang="sv-SE" sz="2200" dirty="0"/>
          </a:p>
        </p:txBody>
      </p:sp>
      <p:sp>
        <p:nvSpPr>
          <p:cNvPr id="10" name="Rektangel: rundade hörn 9">
            <a:extLst>
              <a:ext uri="{FF2B5EF4-FFF2-40B4-BE49-F238E27FC236}">
                <a16:creationId xmlns:a16="http://schemas.microsoft.com/office/drawing/2014/main" id="{0D1BE93B-D3EF-4BE5-B943-DFBCE6330C28}"/>
              </a:ext>
              <a:ext uri="{C183D7F6-B498-43B3-948B-1728B52AA6E4}">
                <adec:decorative xmlns:adec="http://schemas.microsoft.com/office/drawing/2017/decorative" val="1"/>
              </a:ext>
            </a:extLst>
          </p:cNvPr>
          <p:cNvSpPr/>
          <p:nvPr/>
        </p:nvSpPr>
        <p:spPr>
          <a:xfrm>
            <a:off x="3501189" y="5352506"/>
            <a:ext cx="8061157" cy="792000"/>
          </a:xfrm>
          <a:prstGeom prst="roundRect">
            <a:avLst>
              <a:gd name="adj" fmla="val 50000"/>
            </a:avLst>
          </a:prstGeom>
          <a:solidFill>
            <a:srgbClr val="F7F1E7"/>
          </a:solidFill>
        </p:spPr>
        <p:txBody>
          <a:bodyPr wrap="square" anchor="ctr" anchorCtr="0">
            <a:noAutofit/>
          </a:bodyPr>
          <a:lstStyle/>
          <a:p>
            <a:pPr algn="ctr"/>
            <a:endParaRPr lang="sv-SE" sz="2200" dirty="0"/>
          </a:p>
        </p:txBody>
      </p:sp>
      <p:sp>
        <p:nvSpPr>
          <p:cNvPr id="6" name="Rektangel 5">
            <a:extLst>
              <a:ext uri="{FF2B5EF4-FFF2-40B4-BE49-F238E27FC236}">
                <a16:creationId xmlns:a16="http://schemas.microsoft.com/office/drawing/2014/main" id="{39390151-9846-4E14-947E-0057C90765FE}"/>
              </a:ext>
              <a:ext uri="{C183D7F6-B498-43B3-948B-1728B52AA6E4}">
                <adec:decorative xmlns:adec="http://schemas.microsoft.com/office/drawing/2017/decorative" val="1"/>
              </a:ext>
            </a:extLst>
          </p:cNvPr>
          <p:cNvSpPr/>
          <p:nvPr/>
        </p:nvSpPr>
        <p:spPr>
          <a:xfrm>
            <a:off x="0" y="0"/>
            <a:ext cx="41322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objekt 6" descr="Paragraftecken ikon">
            <a:extLst>
              <a:ext uri="{FF2B5EF4-FFF2-40B4-BE49-F238E27FC236}">
                <a16:creationId xmlns:a16="http://schemas.microsoft.com/office/drawing/2014/main" id="{346C391E-7F07-44D8-A4BC-24AAF9C4162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54767" y="2650022"/>
            <a:ext cx="818993" cy="1557955"/>
          </a:xfrm>
          <a:prstGeom prst="rect">
            <a:avLst/>
          </a:prstGeom>
        </p:spPr>
      </p:pic>
      <p:sp>
        <p:nvSpPr>
          <p:cNvPr id="2" name="Rubrik 1">
            <a:extLst>
              <a:ext uri="{FF2B5EF4-FFF2-40B4-BE49-F238E27FC236}">
                <a16:creationId xmlns:a16="http://schemas.microsoft.com/office/drawing/2014/main" id="{D0513E1F-EE88-4AE1-82CC-CB474D4BE325}"/>
              </a:ext>
            </a:extLst>
          </p:cNvPr>
          <p:cNvSpPr>
            <a:spLocks noGrp="1"/>
          </p:cNvSpPr>
          <p:nvPr>
            <p:ph type="title"/>
          </p:nvPr>
        </p:nvSpPr>
        <p:spPr>
          <a:xfrm>
            <a:off x="4439949" y="540000"/>
            <a:ext cx="5488705" cy="1080000"/>
          </a:xfrm>
        </p:spPr>
        <p:txBody>
          <a:bodyPr/>
          <a:lstStyle/>
          <a:p>
            <a:r>
              <a:rPr lang="sv-SE" dirty="0"/>
              <a:t>Hälso- och sjukvården </a:t>
            </a:r>
            <a:br>
              <a:rPr lang="sv-SE" dirty="0"/>
            </a:br>
            <a:r>
              <a:rPr lang="sv-SE" dirty="0"/>
              <a:t>har ett lagstadgat ansvar</a:t>
            </a:r>
          </a:p>
        </p:txBody>
      </p:sp>
      <p:sp>
        <p:nvSpPr>
          <p:cNvPr id="4" name="Platshållare för text 3">
            <a:extLst>
              <a:ext uri="{FF2B5EF4-FFF2-40B4-BE49-F238E27FC236}">
                <a16:creationId xmlns:a16="http://schemas.microsoft.com/office/drawing/2014/main" id="{F400FBCE-362E-41B1-9CCE-270DB5CC7E7E}"/>
              </a:ext>
            </a:extLst>
          </p:cNvPr>
          <p:cNvSpPr>
            <a:spLocks noGrp="1"/>
          </p:cNvSpPr>
          <p:nvPr>
            <p:ph type="body" sz="quarter" idx="13"/>
          </p:nvPr>
        </p:nvSpPr>
        <p:spPr>
          <a:xfrm>
            <a:off x="4439105" y="1634400"/>
            <a:ext cx="6840000" cy="1380712"/>
          </a:xfrm>
        </p:spPr>
        <p:txBody>
          <a:bodyPr/>
          <a:lstStyle/>
          <a:p>
            <a:r>
              <a:rPr lang="sv-SE" dirty="0"/>
              <a:t>Hälso- och sjukvården har särskilda skyldigheter att beakta barns behov av information råd och stöd när förälder är patient. </a:t>
            </a:r>
          </a:p>
        </p:txBody>
      </p:sp>
      <p:sp>
        <p:nvSpPr>
          <p:cNvPr id="11" name="Rektangel 10">
            <a:extLst>
              <a:ext uri="{FF2B5EF4-FFF2-40B4-BE49-F238E27FC236}">
                <a16:creationId xmlns:a16="http://schemas.microsoft.com/office/drawing/2014/main" id="{4D8E437D-640B-4A3F-BB67-0FF739D25AA2}"/>
              </a:ext>
            </a:extLst>
          </p:cNvPr>
          <p:cNvSpPr/>
          <p:nvPr/>
        </p:nvSpPr>
        <p:spPr>
          <a:xfrm>
            <a:off x="4132239" y="3057766"/>
            <a:ext cx="7430107" cy="468000"/>
          </a:xfrm>
          <a:prstGeom prst="rect">
            <a:avLst/>
          </a:prstGeom>
          <a:noFill/>
        </p:spPr>
        <p:txBody>
          <a:bodyPr wrap="square" anchor="ctr" anchorCtr="0">
            <a:noAutofit/>
          </a:bodyPr>
          <a:lstStyle/>
          <a:p>
            <a:pPr algn="ctr"/>
            <a:r>
              <a:rPr lang="nn-NO" sz="2200" dirty="0"/>
              <a:t>(5 kap. 7 § HSL och 6 kap. 5 § PSL)</a:t>
            </a:r>
            <a:endParaRPr lang="sv-SE" sz="2200" dirty="0">
              <a:highlight>
                <a:srgbClr val="FF00FF"/>
              </a:highlight>
            </a:endParaRPr>
          </a:p>
        </p:txBody>
      </p:sp>
      <p:sp>
        <p:nvSpPr>
          <p:cNvPr id="9" name="Platshållare för text 3">
            <a:extLst>
              <a:ext uri="{FF2B5EF4-FFF2-40B4-BE49-F238E27FC236}">
                <a16:creationId xmlns:a16="http://schemas.microsoft.com/office/drawing/2014/main" id="{90757E8B-982D-46DF-BA52-24557F4DDE71}"/>
              </a:ext>
            </a:extLst>
          </p:cNvPr>
          <p:cNvSpPr txBox="1">
            <a:spLocks/>
          </p:cNvSpPr>
          <p:nvPr/>
        </p:nvSpPr>
        <p:spPr>
          <a:xfrm>
            <a:off x="4439949" y="3728606"/>
            <a:ext cx="6840000" cy="1457627"/>
          </a:xfrm>
          <a:prstGeom prst="rect">
            <a:avLst/>
          </a:prstGeom>
        </p:spPr>
        <p:txBody>
          <a:bodyPr vert="horz" lIns="0" tIns="45720" rIns="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Vårdgivaren ska ha processer och rutiner för hur verksamheten kan uppfylla kravet på att vissa barns behov av information, råd och stöd särskilt ska beaktas. </a:t>
            </a:r>
          </a:p>
        </p:txBody>
      </p:sp>
      <p:sp>
        <p:nvSpPr>
          <p:cNvPr id="13" name="Rektangel 12">
            <a:extLst>
              <a:ext uri="{FF2B5EF4-FFF2-40B4-BE49-F238E27FC236}">
                <a16:creationId xmlns:a16="http://schemas.microsoft.com/office/drawing/2014/main" id="{192291C8-2D78-4E1C-9A7B-8A9AA9945164}"/>
              </a:ext>
            </a:extLst>
          </p:cNvPr>
          <p:cNvSpPr/>
          <p:nvPr/>
        </p:nvSpPr>
        <p:spPr>
          <a:xfrm>
            <a:off x="4132239" y="5363805"/>
            <a:ext cx="7430107" cy="792000"/>
          </a:xfrm>
          <a:prstGeom prst="rect">
            <a:avLst/>
          </a:prstGeom>
          <a:noFill/>
        </p:spPr>
        <p:txBody>
          <a:bodyPr wrap="square" anchor="ctr" anchorCtr="0">
            <a:noAutofit/>
          </a:bodyPr>
          <a:lstStyle/>
          <a:p>
            <a:pPr algn="ctr"/>
            <a:r>
              <a:rPr lang="sv-SE" sz="2200" dirty="0"/>
              <a:t>(SOSFS 2011:9) om ledningssystem </a:t>
            </a:r>
            <a:br>
              <a:rPr lang="sv-SE" sz="2200" dirty="0"/>
            </a:br>
            <a:r>
              <a:rPr lang="sv-SE" sz="2200" dirty="0"/>
              <a:t>för systematiskt kvalitetsarbete</a:t>
            </a:r>
          </a:p>
        </p:txBody>
      </p:sp>
    </p:spTree>
    <p:extLst>
      <p:ext uri="{BB962C8B-B14F-4D97-AF65-F5344CB8AC3E}">
        <p14:creationId xmlns:p14="http://schemas.microsoft.com/office/powerpoint/2010/main" val="1181367176"/>
      </p:ext>
    </p:extLst>
  </p:cSld>
  <p:clrMapOvr>
    <a:masterClrMapping/>
  </p:clrMapOvr>
</p:sld>
</file>

<file path=ppt/theme/theme1.xml><?xml version="1.0" encoding="utf-8"?>
<a:theme xmlns:a="http://schemas.openxmlformats.org/drawingml/2006/main" name="SoS-tema">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9A4392"/>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SoS ny 231116_SL.potx" id="{7C4AB029-6068-4E10-B1C6-449849E81B91}" vid="{123DBE21-5145-46A2-A636-D0509A6B71A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Standardmall</Template>
  <TotalTime>4520</TotalTime>
  <Words>3274</Words>
  <Application>Microsoft Office PowerPoint</Application>
  <PresentationFormat>Bredbild</PresentationFormat>
  <Paragraphs>250</Paragraphs>
  <Slides>25</Slides>
  <Notes>25</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25</vt:i4>
      </vt:variant>
    </vt:vector>
  </HeadingPairs>
  <TitlesOfParts>
    <vt:vector size="32" baseType="lpstr">
      <vt:lpstr>Aptos</vt:lpstr>
      <vt:lpstr>Arial</vt:lpstr>
      <vt:lpstr>Calibri</vt:lpstr>
      <vt:lpstr>Noto Sans</vt:lpstr>
      <vt:lpstr>Symbol</vt:lpstr>
      <vt:lpstr>Times New Roman</vt:lpstr>
      <vt:lpstr>SoS-tema</vt:lpstr>
      <vt:lpstr>Ser du mig? </vt:lpstr>
      <vt:lpstr>När en förälder är sjuk påverkas barnen</vt:lpstr>
      <vt:lpstr>Inget barn ska behöva kämpa ensamt med oro, ansvar och frågor</vt:lpstr>
      <vt:lpstr>Fakta om barn som anhöriga </vt:lpstr>
      <vt:lpstr>Barn kan reagera på olika sätt:</vt:lpstr>
      <vt:lpstr>Barn som anhöriga behöver</vt:lpstr>
      <vt:lpstr>Att få information ökar trygghet</vt:lpstr>
      <vt:lpstr>Hälso- och sjukvårdens ansvar</vt:lpstr>
      <vt:lpstr>Hälso- och sjukvården  har ett lagstadgat ansvar</vt:lpstr>
      <vt:lpstr>Uppmärksamma,  informera, ge råd och stöd</vt:lpstr>
      <vt:lpstr>Region Kronobergs rutin för barn som närstående</vt:lpstr>
      <vt:lpstr>Region Kronobergs rutin för barn som närstående</vt:lpstr>
      <vt:lpstr>Säkra stödet till barn som anhöriga</vt:lpstr>
      <vt:lpstr>Uppmärksamma barn  i behov av information, råd och stöd </vt:lpstr>
      <vt:lpstr>Att stärka skyddsfaktorer kan handla om att</vt:lpstr>
      <vt:lpstr>Stöd och behandling</vt:lpstr>
      <vt:lpstr>Information kan göra skillnad</vt:lpstr>
      <vt:lpstr>Frågor för arbetsgruppen om barn som anhöriga</vt:lpstr>
      <vt:lpstr>Förslag på process</vt:lpstr>
      <vt:lpstr>Samtal med patienten om föräldraskapet</vt:lpstr>
      <vt:lpstr>Samtal med barnet</vt:lpstr>
      <vt:lpstr>Samverkan med andra</vt:lpstr>
      <vt:lpstr>Utveckla ert arbete</vt:lpstr>
      <vt:lpstr>Kunskap om barn som anhörigas behov</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Till dig som ska leda ett möte om barn som anhöriga</dc:title>
  <dc:creator>Socialstyrelsen</dc:creator>
  <dc:description>Foto: Jockum Klenell</dc:description>
  <cp:lastModifiedBy>Swärd Susann RUV folkh o soc hållbarh</cp:lastModifiedBy>
  <cp:revision>187</cp:revision>
  <dcterms:created xsi:type="dcterms:W3CDTF">2024-03-07T10:54:25Z</dcterms:created>
  <dcterms:modified xsi:type="dcterms:W3CDTF">2024-03-26T08:51:35Z</dcterms:modified>
</cp:coreProperties>
</file>