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Lst>
  <p:notesMasterIdLst>
    <p:notesMasterId r:id="rId28"/>
  </p:notesMasterIdLst>
  <p:sldIdLst>
    <p:sldId id="292" r:id="rId3"/>
    <p:sldId id="661" r:id="rId4"/>
    <p:sldId id="634" r:id="rId5"/>
    <p:sldId id="635" r:id="rId6"/>
    <p:sldId id="636" r:id="rId7"/>
    <p:sldId id="637" r:id="rId8"/>
    <p:sldId id="2313" r:id="rId9"/>
    <p:sldId id="2312" r:id="rId10"/>
    <p:sldId id="640" r:id="rId11"/>
    <p:sldId id="641" r:id="rId12"/>
    <p:sldId id="642" r:id="rId13"/>
    <p:sldId id="643" r:id="rId14"/>
    <p:sldId id="644" r:id="rId15"/>
    <p:sldId id="645" r:id="rId16"/>
    <p:sldId id="646" r:id="rId17"/>
    <p:sldId id="647" r:id="rId18"/>
    <p:sldId id="648" r:id="rId19"/>
    <p:sldId id="649" r:id="rId20"/>
    <p:sldId id="2311" r:id="rId21"/>
    <p:sldId id="1936" r:id="rId22"/>
    <p:sldId id="1933" r:id="rId23"/>
    <p:sldId id="651" r:id="rId24"/>
    <p:sldId id="652" r:id="rId25"/>
    <p:sldId id="653" r:id="rId26"/>
    <p:sldId id="298"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311" autoAdjust="0"/>
  </p:normalViewPr>
  <p:slideViewPr>
    <p:cSldViewPr snapToGrid="0" showGuides="1">
      <p:cViewPr varScale="1">
        <p:scale>
          <a:sx n="111" d="100"/>
          <a:sy n="111" d="100"/>
        </p:scale>
        <p:origin x="456" y="10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2023-03-09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Cancer smittar inte och är ingens fel.</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Prata om känslor och visa at du är ledsen ibland men ös inte ut din egen oro över barnet utan ta hjälp av någon annan vuxen att prata med</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Tala rakt och enkelt och undvik symbolspråk som kan bli förvirrande.</a:t>
            </a:r>
          </a:p>
          <a:p>
            <a:endParaRPr lang="sv-SE" dirty="0"/>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43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11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10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04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46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99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6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89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Genom att man inte pratar i familjen om sjukdomen lär sig barnet att man inte bör prata om känslor utan visa en neutral fasad. Barn i vissa åldrar kan tänka att sjukdomen är deras eller någon annans fel.</a:t>
            </a:r>
          </a:p>
          <a:p>
            <a:endParaRPr lang="sv-SE" dirty="0"/>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34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Senare kan det behövas hjälp av någon som är delaktig i vården, det kan också kännas bra att få träffa dem som ska hjälpa den som är sjuk.</a:t>
            </a:r>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2023-03-09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27715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2023-03-09</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 id="2147483715"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2023-03-09</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j5egjqsQMqU"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1177.se/Kronoberg/liv--halsa/psykisk-halsa/nar-nagot-hander-i-familjen/"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anh&#246;riga.se%20(xn--anhriga-c1a.se)" TargetMode="External"/><Relationship Id="rId2" Type="http://schemas.openxmlformats.org/officeDocument/2006/relationships/hyperlink" Target="http://anh&#246;riga.se/"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p:txBody>
          <a:bodyPr/>
          <a:lstStyle/>
          <a:p>
            <a:r>
              <a:rPr lang="sv-SE" dirty="0"/>
              <a:t>Barn som närstående</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7563" y="360000"/>
            <a:ext cx="10069032" cy="979702"/>
          </a:xfrm>
          <a:solidFill>
            <a:srgbClr val="FFFFFF">
              <a:alpha val="75000"/>
            </a:srgbClr>
          </a:solidFill>
        </p:spPr>
        <p:txBody>
          <a:bodyPr anchor="t" anchorCtr="0">
            <a:normAutofit/>
          </a:bodyPr>
          <a:lstStyle/>
          <a:p>
            <a:pPr>
              <a:lnSpc>
                <a:spcPct val="100000"/>
              </a:lnSpc>
            </a:pPr>
            <a:r>
              <a:rPr lang="sv-SE" sz="4000" dirty="0">
                <a:solidFill>
                  <a:schemeClr val="accent3"/>
                </a:solidFill>
              </a:rPr>
              <a:t>Information och råd</a:t>
            </a:r>
          </a:p>
        </p:txBody>
      </p:sp>
      <p:sp>
        <p:nvSpPr>
          <p:cNvPr id="3" name="Platshållare för innehåll 2"/>
          <p:cNvSpPr>
            <a:spLocks noGrp="1"/>
          </p:cNvSpPr>
          <p:nvPr>
            <p:ph idx="1"/>
          </p:nvPr>
        </p:nvSpPr>
        <p:spPr>
          <a:xfrm>
            <a:off x="967563" y="1802920"/>
            <a:ext cx="10069032" cy="3917401"/>
          </a:xfrm>
          <a:solidFill>
            <a:srgbClr val="FFFFFF">
              <a:alpha val="75000"/>
            </a:srgbClr>
          </a:solidFill>
        </p:spPr>
        <p:txBody>
          <a:bodyPr>
            <a:normAutofit/>
          </a:bodyPr>
          <a:lstStyle/>
          <a:p>
            <a:pPr>
              <a:lnSpc>
                <a:spcPct val="100000"/>
              </a:lnSpc>
              <a:spcBef>
                <a:spcPts val="2400"/>
              </a:spcBef>
              <a:spcAft>
                <a:spcPts val="600"/>
              </a:spcAft>
            </a:pPr>
            <a:r>
              <a:rPr lang="sv-SE" sz="3200" dirty="0"/>
              <a:t>Respektive verksamhet ska kunna ge föräldrar information, råd och stöd kring att prata med sina barn om förälderns nuvarande sjukdomstillstånd.</a:t>
            </a:r>
          </a:p>
          <a:p>
            <a:pPr>
              <a:lnSpc>
                <a:spcPct val="100000"/>
              </a:lnSpc>
              <a:spcBef>
                <a:spcPts val="1200"/>
              </a:spcBef>
              <a:spcAft>
                <a:spcPts val="600"/>
              </a:spcAft>
            </a:pPr>
            <a:r>
              <a:rPr lang="sv-SE" sz="3200" dirty="0"/>
              <a:t>Respektive verksamhet ska kunna ge information och råd direkt till barn.</a:t>
            </a:r>
          </a:p>
        </p:txBody>
      </p:sp>
      <p:pic>
        <p:nvPicPr>
          <p:cNvPr id="4" name="Picture 2">
            <a:extLst>
              <a:ext uri="{FF2B5EF4-FFF2-40B4-BE49-F238E27FC236}">
                <a16:creationId xmlns:a16="http://schemas.microsoft.com/office/drawing/2014/main" id="{67C2332C-B2D1-488B-9E63-A810D0719E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4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B69E926-D85C-47D7-99A4-E3C8B294FFDD}"/>
              </a:ext>
            </a:extLst>
          </p:cNvPr>
          <p:cNvSpPr>
            <a:spLocks noGrp="1"/>
          </p:cNvSpPr>
          <p:nvPr>
            <p:ph type="title"/>
          </p:nvPr>
        </p:nvSpPr>
        <p:spPr>
          <a:xfrm>
            <a:off x="967563" y="360000"/>
            <a:ext cx="10069032" cy="979702"/>
          </a:xfrm>
          <a:solidFill>
            <a:srgbClr val="FFFFFF">
              <a:alpha val="75000"/>
            </a:srgbClr>
          </a:solidFill>
        </p:spPr>
        <p:txBody>
          <a:bodyPr anchor="t" anchorCtr="0">
            <a:normAutofit/>
          </a:bodyPr>
          <a:lstStyle/>
          <a:p>
            <a:pPr>
              <a:lnSpc>
                <a:spcPct val="100000"/>
              </a:lnSpc>
            </a:pPr>
            <a:r>
              <a:rPr lang="sv-SE" sz="4000" dirty="0">
                <a:solidFill>
                  <a:schemeClr val="accent3"/>
                </a:solidFill>
              </a:rPr>
              <a:t>Information och råd</a:t>
            </a:r>
          </a:p>
        </p:txBody>
      </p:sp>
      <p:sp>
        <p:nvSpPr>
          <p:cNvPr id="3" name="Platshållare för innehåll 2"/>
          <p:cNvSpPr>
            <a:spLocks noGrp="1"/>
          </p:cNvSpPr>
          <p:nvPr>
            <p:ph idx="1"/>
          </p:nvPr>
        </p:nvSpPr>
        <p:spPr>
          <a:xfrm>
            <a:off x="800986" y="1802921"/>
            <a:ext cx="10784289" cy="4126481"/>
          </a:xfrm>
          <a:solidFill>
            <a:srgbClr val="FFFFFF">
              <a:alpha val="75000"/>
            </a:srgbClr>
          </a:solidFill>
        </p:spPr>
        <p:txBody>
          <a:bodyPr>
            <a:normAutofit/>
          </a:bodyPr>
          <a:lstStyle/>
          <a:p>
            <a:pPr>
              <a:lnSpc>
                <a:spcPct val="100000"/>
              </a:lnSpc>
              <a:spcBef>
                <a:spcPts val="1200"/>
              </a:spcBef>
              <a:spcAft>
                <a:spcPts val="600"/>
              </a:spcAft>
            </a:pPr>
            <a:r>
              <a:rPr lang="sv-SE" sz="3200" dirty="0"/>
              <a:t>Oavsett barnens ålder så märker de att något inte är som vanligt i familjen, eller att deras familj är annorlunda än kompisens.</a:t>
            </a:r>
          </a:p>
          <a:p>
            <a:pPr>
              <a:lnSpc>
                <a:spcPct val="100000"/>
              </a:lnSpc>
              <a:spcBef>
                <a:spcPts val="1200"/>
              </a:spcBef>
              <a:spcAft>
                <a:spcPts val="600"/>
              </a:spcAft>
            </a:pPr>
            <a:r>
              <a:rPr lang="sv-SE" sz="3200" dirty="0"/>
              <a:t>Barnen snappar upp fragment från vuxnas samtal och kan skapa sig en mer skämmande bild än verkligheten är.</a:t>
            </a:r>
          </a:p>
          <a:p>
            <a:pPr>
              <a:lnSpc>
                <a:spcPct val="100000"/>
              </a:lnSpc>
              <a:spcBef>
                <a:spcPts val="1200"/>
              </a:spcBef>
              <a:spcAft>
                <a:spcPts val="600"/>
              </a:spcAft>
            </a:pPr>
            <a:r>
              <a:rPr lang="sv-SE" sz="3200" dirty="0"/>
              <a:t>Barn skaffar information från annat håll, den kan vara missledande.</a:t>
            </a:r>
          </a:p>
        </p:txBody>
      </p:sp>
      <p:pic>
        <p:nvPicPr>
          <p:cNvPr id="4" name="Picture 2">
            <a:extLst>
              <a:ext uri="{FF2B5EF4-FFF2-40B4-BE49-F238E27FC236}">
                <a16:creationId xmlns:a16="http://schemas.microsoft.com/office/drawing/2014/main" id="{34AE3900-2443-45C8-9388-6AEA302326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8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55478" y="1949571"/>
            <a:ext cx="10500094" cy="3940868"/>
          </a:xfrm>
          <a:solidFill>
            <a:srgbClr val="FFFFFF">
              <a:alpha val="75000"/>
            </a:srgbClr>
          </a:solidFill>
        </p:spPr>
        <p:txBody>
          <a:bodyPr>
            <a:normAutofit/>
          </a:bodyPr>
          <a:lstStyle/>
          <a:p>
            <a:pPr>
              <a:lnSpc>
                <a:spcPct val="100000"/>
              </a:lnSpc>
              <a:spcBef>
                <a:spcPts val="1200"/>
              </a:spcBef>
              <a:spcAft>
                <a:spcPts val="600"/>
              </a:spcAft>
            </a:pPr>
            <a:r>
              <a:rPr lang="sv-SE" sz="3200" dirty="0"/>
              <a:t>Inte ha hemligheter för barnen, men förklara på rätt nivå utifrån ålder och mognad.</a:t>
            </a:r>
          </a:p>
          <a:p>
            <a:pPr>
              <a:lnSpc>
                <a:spcPct val="100000"/>
              </a:lnSpc>
              <a:spcBef>
                <a:spcPts val="1200"/>
              </a:spcBef>
              <a:spcAft>
                <a:spcPts val="600"/>
              </a:spcAft>
            </a:pPr>
            <a:r>
              <a:rPr lang="sv-SE" sz="3200" dirty="0"/>
              <a:t>Försöka få barnen att känna att de trots allt kan hantera situationen. Barn har resurser inom sig att klara svåra upplevelser, så länge de är delaktiga och känner trygghet.</a:t>
            </a:r>
          </a:p>
        </p:txBody>
      </p:sp>
      <p:sp>
        <p:nvSpPr>
          <p:cNvPr id="4" name="Rubrik 1">
            <a:extLst>
              <a:ext uri="{FF2B5EF4-FFF2-40B4-BE49-F238E27FC236}">
                <a16:creationId xmlns:a16="http://schemas.microsoft.com/office/drawing/2014/main" id="{CA2D45B7-07EF-4F2E-A35C-8759039A44B9}"/>
              </a:ext>
            </a:extLst>
          </p:cNvPr>
          <p:cNvSpPr>
            <a:spLocks noGrp="1"/>
          </p:cNvSpPr>
          <p:nvPr>
            <p:ph type="title"/>
          </p:nvPr>
        </p:nvSpPr>
        <p:spPr>
          <a:xfrm>
            <a:off x="967563" y="360000"/>
            <a:ext cx="10069032" cy="979702"/>
          </a:xfrm>
          <a:solidFill>
            <a:srgbClr val="FFFFFF">
              <a:alpha val="75000"/>
            </a:srgbClr>
          </a:solidFill>
        </p:spPr>
        <p:txBody>
          <a:bodyPr anchor="t" anchorCtr="0">
            <a:normAutofit/>
          </a:bodyPr>
          <a:lstStyle/>
          <a:p>
            <a:pPr>
              <a:lnSpc>
                <a:spcPct val="100000"/>
              </a:lnSpc>
            </a:pPr>
            <a:r>
              <a:rPr lang="sv-SE" sz="4000" dirty="0">
                <a:solidFill>
                  <a:schemeClr val="accent3"/>
                </a:solidFill>
              </a:rPr>
              <a:t>Information och råd</a:t>
            </a:r>
          </a:p>
        </p:txBody>
      </p:sp>
      <p:pic>
        <p:nvPicPr>
          <p:cNvPr id="5" name="Picture 2">
            <a:extLst>
              <a:ext uri="{FF2B5EF4-FFF2-40B4-BE49-F238E27FC236}">
                <a16:creationId xmlns:a16="http://schemas.microsoft.com/office/drawing/2014/main" id="{255FA7FF-BA61-47DD-8B25-522A9B2FA3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5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61237" y="1799999"/>
            <a:ext cx="10515600" cy="3558809"/>
          </a:xfrm>
          <a:solidFill>
            <a:srgbClr val="FFFFFF">
              <a:alpha val="75000"/>
            </a:srgbClr>
          </a:solidFill>
        </p:spPr>
        <p:txBody>
          <a:bodyPr>
            <a:noAutofit/>
          </a:bodyPr>
          <a:lstStyle/>
          <a:p>
            <a:pPr>
              <a:lnSpc>
                <a:spcPct val="100000"/>
              </a:lnSpc>
              <a:spcBef>
                <a:spcPts val="1200"/>
              </a:spcBef>
              <a:spcAft>
                <a:spcPts val="600"/>
              </a:spcAft>
              <a:buNone/>
            </a:pPr>
            <a:r>
              <a:rPr lang="sv-SE" sz="3200" b="1" dirty="0"/>
              <a:t>Vem ska prata med barn? </a:t>
            </a:r>
          </a:p>
          <a:p>
            <a:pPr>
              <a:lnSpc>
                <a:spcPct val="100000"/>
              </a:lnSpc>
              <a:spcBef>
                <a:spcPts val="1200"/>
              </a:spcBef>
              <a:spcAft>
                <a:spcPts val="600"/>
              </a:spcAft>
            </a:pPr>
            <a:r>
              <a:rPr lang="sv-SE" sz="3200" dirty="0"/>
              <a:t>Allra bäst är om den som är sjuk och någon annan vuxen som känner barnet berättar.</a:t>
            </a:r>
          </a:p>
          <a:p>
            <a:pPr>
              <a:lnSpc>
                <a:spcPct val="100000"/>
              </a:lnSpc>
              <a:spcBef>
                <a:spcPts val="1200"/>
              </a:spcBef>
              <a:spcAft>
                <a:spcPts val="600"/>
              </a:spcAft>
            </a:pPr>
            <a:r>
              <a:rPr lang="sv-SE" sz="3200" dirty="0"/>
              <a:t>Om det behövs ytterligare stöd, lotsa familjen till rätt hjälp.</a:t>
            </a:r>
          </a:p>
        </p:txBody>
      </p:sp>
      <p:sp>
        <p:nvSpPr>
          <p:cNvPr id="4" name="Rubrik 1">
            <a:extLst>
              <a:ext uri="{FF2B5EF4-FFF2-40B4-BE49-F238E27FC236}">
                <a16:creationId xmlns:a16="http://schemas.microsoft.com/office/drawing/2014/main" id="{0C76EE16-A27F-47D0-ABCA-4F3DE4798945}"/>
              </a:ext>
            </a:extLst>
          </p:cNvPr>
          <p:cNvSpPr>
            <a:spLocks noGrp="1"/>
          </p:cNvSpPr>
          <p:nvPr>
            <p:ph type="title"/>
          </p:nvPr>
        </p:nvSpPr>
        <p:spPr>
          <a:xfrm>
            <a:off x="967563" y="360000"/>
            <a:ext cx="10069032" cy="979702"/>
          </a:xfrm>
          <a:solidFill>
            <a:srgbClr val="FFFFFF">
              <a:alpha val="75000"/>
            </a:srgbClr>
          </a:solidFill>
        </p:spPr>
        <p:txBody>
          <a:bodyPr anchor="t" anchorCtr="0">
            <a:normAutofit/>
          </a:bodyPr>
          <a:lstStyle/>
          <a:p>
            <a:pPr>
              <a:lnSpc>
                <a:spcPct val="100000"/>
              </a:lnSpc>
            </a:pPr>
            <a:r>
              <a:rPr lang="sv-SE" sz="4000" dirty="0">
                <a:solidFill>
                  <a:schemeClr val="accent3"/>
                </a:solidFill>
              </a:rPr>
              <a:t>Information och råd</a:t>
            </a:r>
          </a:p>
        </p:txBody>
      </p:sp>
      <p:pic>
        <p:nvPicPr>
          <p:cNvPr id="5" name="Picture 2">
            <a:extLst>
              <a:ext uri="{FF2B5EF4-FFF2-40B4-BE49-F238E27FC236}">
                <a16:creationId xmlns:a16="http://schemas.microsoft.com/office/drawing/2014/main" id="{19797DA4-C7F0-4CB8-A7A4-E1826924C2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0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0046" y="1699702"/>
            <a:ext cx="10551907" cy="4111704"/>
          </a:xfrm>
          <a:solidFill>
            <a:srgbClr val="FFFFFF">
              <a:alpha val="69804"/>
            </a:srgbClr>
          </a:solidFill>
        </p:spPr>
        <p:txBody>
          <a:bodyPr>
            <a:normAutofit/>
          </a:bodyPr>
          <a:lstStyle/>
          <a:p>
            <a:pPr>
              <a:lnSpc>
                <a:spcPct val="100000"/>
              </a:lnSpc>
              <a:spcBef>
                <a:spcPts val="1200"/>
              </a:spcBef>
              <a:spcAft>
                <a:spcPts val="600"/>
              </a:spcAft>
              <a:buNone/>
            </a:pPr>
            <a:r>
              <a:rPr lang="sv-SE" sz="3200" b="1" dirty="0"/>
              <a:t>Vad ska man säga? </a:t>
            </a:r>
          </a:p>
          <a:p>
            <a:pPr>
              <a:lnSpc>
                <a:spcPct val="100000"/>
              </a:lnSpc>
              <a:spcBef>
                <a:spcPts val="1200"/>
              </a:spcBef>
              <a:spcAft>
                <a:spcPts val="600"/>
              </a:spcAft>
            </a:pPr>
            <a:r>
              <a:rPr lang="sv-SE" sz="3200" dirty="0"/>
              <a:t>Använd inte så många ord. Säg vad sjukdomen heter och invänta sedan barnets frågor. Då styr barnet hur mycket det orkar höra.</a:t>
            </a:r>
          </a:p>
          <a:p>
            <a:pPr>
              <a:lnSpc>
                <a:spcPct val="100000"/>
              </a:lnSpc>
              <a:spcBef>
                <a:spcPts val="1200"/>
              </a:spcBef>
              <a:spcAft>
                <a:spcPts val="600"/>
              </a:spcAft>
            </a:pPr>
            <a:r>
              <a:rPr lang="sv-SE" sz="3200" dirty="0"/>
              <a:t>Prata konkret och praktiskt om hur vardagen kommer </a:t>
            </a:r>
            <a:br>
              <a:rPr lang="sv-SE" sz="3200" dirty="0"/>
            </a:br>
            <a:r>
              <a:rPr lang="sv-SE" sz="3200" dirty="0"/>
              <a:t>att förändras, eller varför den redan är olik t ex kompisens familjs.</a:t>
            </a:r>
          </a:p>
        </p:txBody>
      </p:sp>
      <p:sp>
        <p:nvSpPr>
          <p:cNvPr id="4" name="Rubrik 1">
            <a:extLst>
              <a:ext uri="{FF2B5EF4-FFF2-40B4-BE49-F238E27FC236}">
                <a16:creationId xmlns:a16="http://schemas.microsoft.com/office/drawing/2014/main" id="{98FBDCE8-21D6-4922-A5D0-8A878E1B6CF3}"/>
              </a:ext>
            </a:extLst>
          </p:cNvPr>
          <p:cNvSpPr>
            <a:spLocks noGrp="1"/>
          </p:cNvSpPr>
          <p:nvPr>
            <p:ph type="title"/>
          </p:nvPr>
        </p:nvSpPr>
        <p:spPr>
          <a:xfrm>
            <a:off x="967563" y="360000"/>
            <a:ext cx="10069032" cy="979702"/>
          </a:xfrm>
          <a:solidFill>
            <a:srgbClr val="FFFFFF">
              <a:alpha val="75000"/>
            </a:srgbClr>
          </a:solidFill>
        </p:spPr>
        <p:txBody>
          <a:bodyPr anchor="t" anchorCtr="0">
            <a:normAutofit/>
          </a:bodyPr>
          <a:lstStyle/>
          <a:p>
            <a:pPr>
              <a:lnSpc>
                <a:spcPct val="100000"/>
              </a:lnSpc>
            </a:pPr>
            <a:r>
              <a:rPr lang="sv-SE" sz="4000" dirty="0">
                <a:solidFill>
                  <a:schemeClr val="accent3"/>
                </a:solidFill>
              </a:rPr>
              <a:t>Information och råd</a:t>
            </a:r>
          </a:p>
        </p:txBody>
      </p:sp>
      <p:pic>
        <p:nvPicPr>
          <p:cNvPr id="5" name="Picture 2">
            <a:extLst>
              <a:ext uri="{FF2B5EF4-FFF2-40B4-BE49-F238E27FC236}">
                <a16:creationId xmlns:a16="http://schemas.microsoft.com/office/drawing/2014/main" id="{F303C5D9-AD98-4FD1-B077-E61C9C2982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3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19273" y="1802921"/>
            <a:ext cx="10531992" cy="4193841"/>
          </a:xfrm>
          <a:solidFill>
            <a:srgbClr val="FFFFFF">
              <a:alpha val="69804"/>
            </a:srgbClr>
          </a:solidFill>
        </p:spPr>
        <p:txBody>
          <a:bodyPr>
            <a:noAutofit/>
          </a:bodyPr>
          <a:lstStyle/>
          <a:p>
            <a:pPr>
              <a:lnSpc>
                <a:spcPct val="100000"/>
              </a:lnSpc>
              <a:spcBef>
                <a:spcPts val="1200"/>
              </a:spcBef>
              <a:spcAft>
                <a:spcPts val="600"/>
              </a:spcAft>
              <a:buNone/>
            </a:pPr>
            <a:r>
              <a:rPr lang="sv-SE" sz="3200" b="1" dirty="0"/>
              <a:t>Barns reaktioner </a:t>
            </a:r>
          </a:p>
          <a:p>
            <a:pPr>
              <a:lnSpc>
                <a:spcPct val="100000"/>
              </a:lnSpc>
              <a:spcBef>
                <a:spcPts val="1200"/>
              </a:spcBef>
              <a:spcAft>
                <a:spcPts val="600"/>
              </a:spcAft>
            </a:pPr>
            <a:r>
              <a:rPr lang="sv-SE" sz="3200" dirty="0"/>
              <a:t>Det blir inte alltid som du tänkt dig. Tänk på att du har försprång, du har haft längre tid att vänja dig.</a:t>
            </a:r>
          </a:p>
          <a:p>
            <a:pPr>
              <a:lnSpc>
                <a:spcPct val="100000"/>
              </a:lnSpc>
              <a:spcBef>
                <a:spcPts val="1200"/>
              </a:spcBef>
              <a:spcAft>
                <a:spcPts val="600"/>
              </a:spcAft>
            </a:pPr>
            <a:r>
              <a:rPr lang="sv-SE" sz="3200" dirty="0"/>
              <a:t>En del frågar mycket och reagerar. En del frågar ingenting alls just då, utan behöver mer tid.</a:t>
            </a:r>
          </a:p>
        </p:txBody>
      </p:sp>
      <p:sp>
        <p:nvSpPr>
          <p:cNvPr id="4" name="Rubrik 1">
            <a:extLst>
              <a:ext uri="{FF2B5EF4-FFF2-40B4-BE49-F238E27FC236}">
                <a16:creationId xmlns:a16="http://schemas.microsoft.com/office/drawing/2014/main" id="{F43604FD-A3AC-495C-9968-CD3EB42DCA39}"/>
              </a:ext>
            </a:extLst>
          </p:cNvPr>
          <p:cNvSpPr>
            <a:spLocks noGrp="1"/>
          </p:cNvSpPr>
          <p:nvPr>
            <p:ph type="title"/>
          </p:nvPr>
        </p:nvSpPr>
        <p:spPr>
          <a:xfrm>
            <a:off x="967563" y="360000"/>
            <a:ext cx="10069032" cy="979702"/>
          </a:xfrm>
          <a:solidFill>
            <a:srgbClr val="FFFFFF">
              <a:alpha val="75000"/>
            </a:srgbClr>
          </a:solidFill>
        </p:spPr>
        <p:txBody>
          <a:bodyPr anchor="t" anchorCtr="0">
            <a:normAutofit/>
          </a:bodyPr>
          <a:lstStyle/>
          <a:p>
            <a:pPr>
              <a:lnSpc>
                <a:spcPct val="100000"/>
              </a:lnSpc>
            </a:pPr>
            <a:r>
              <a:rPr lang="sv-SE" sz="4000" dirty="0">
                <a:solidFill>
                  <a:schemeClr val="accent3"/>
                </a:solidFill>
              </a:rPr>
              <a:t>Information och råd</a:t>
            </a:r>
          </a:p>
        </p:txBody>
      </p:sp>
      <p:pic>
        <p:nvPicPr>
          <p:cNvPr id="5" name="Picture 2">
            <a:extLst>
              <a:ext uri="{FF2B5EF4-FFF2-40B4-BE49-F238E27FC236}">
                <a16:creationId xmlns:a16="http://schemas.microsoft.com/office/drawing/2014/main" id="{1E779D22-81F3-47BA-B3CE-BBF7B9B2D0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1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74065" y="1802921"/>
            <a:ext cx="10526232" cy="4635795"/>
          </a:xfrm>
          <a:noFill/>
        </p:spPr>
        <p:txBody>
          <a:bodyPr>
            <a:noAutofit/>
          </a:bodyPr>
          <a:lstStyle/>
          <a:p>
            <a:pPr>
              <a:lnSpc>
                <a:spcPct val="100000"/>
              </a:lnSpc>
              <a:spcBef>
                <a:spcPts val="1200"/>
              </a:spcBef>
              <a:spcAft>
                <a:spcPts val="600"/>
              </a:spcAft>
            </a:pPr>
            <a:r>
              <a:rPr lang="sv-SE" sz="2800" dirty="0"/>
              <a:t>Verksamheten ska kunna ge stöd till barn som närstående, eller veta vem man ska hänvisa till. </a:t>
            </a:r>
          </a:p>
          <a:p>
            <a:pPr>
              <a:lnSpc>
                <a:spcPct val="100000"/>
              </a:lnSpc>
              <a:spcBef>
                <a:spcPts val="1200"/>
              </a:spcBef>
              <a:spcAft>
                <a:spcPts val="600"/>
              </a:spcAft>
            </a:pPr>
            <a:r>
              <a:rPr lang="sv-SE" sz="2800" dirty="0"/>
              <a:t>Information om barn som närstående finns på vårdgivarwebben.</a:t>
            </a:r>
          </a:p>
          <a:p>
            <a:pPr>
              <a:lnSpc>
                <a:spcPct val="100000"/>
              </a:lnSpc>
              <a:spcBef>
                <a:spcPts val="1200"/>
              </a:spcBef>
              <a:spcAft>
                <a:spcPts val="600"/>
              </a:spcAft>
            </a:pPr>
            <a:r>
              <a:rPr lang="sv-SE" sz="2800" dirty="0"/>
              <a:t>När förälder eller annan närstående drabbas av allvarliga svårigheter påverkar det alla i familjen, familjeklimatet, föräldrarnas psykiska hälsa, förutsättningarna för föräldraskap,</a:t>
            </a:r>
            <a:br>
              <a:rPr lang="sv-SE" sz="2800" dirty="0"/>
            </a:br>
            <a:r>
              <a:rPr lang="sv-SE" sz="2800" dirty="0"/>
              <a:t>vardagen och hur barnen mår. </a:t>
            </a:r>
          </a:p>
          <a:p>
            <a:pPr>
              <a:lnSpc>
                <a:spcPct val="100000"/>
              </a:lnSpc>
              <a:spcBef>
                <a:spcPts val="1200"/>
              </a:spcBef>
              <a:spcAft>
                <a:spcPts val="600"/>
              </a:spcAft>
            </a:pPr>
            <a:r>
              <a:rPr lang="sv-SE" sz="2800" dirty="0"/>
              <a:t>Stödet behöver inriktas på både familjens, föräldrarnas och barnens behov.</a:t>
            </a:r>
            <a:endParaRPr lang="sv-SE" sz="2800" b="1" dirty="0"/>
          </a:p>
        </p:txBody>
      </p:sp>
      <p:sp>
        <p:nvSpPr>
          <p:cNvPr id="2" name="Rubrik 1"/>
          <p:cNvSpPr>
            <a:spLocks noGrp="1"/>
          </p:cNvSpPr>
          <p:nvPr>
            <p:ph type="title"/>
          </p:nvPr>
        </p:nvSpPr>
        <p:spPr>
          <a:xfrm>
            <a:off x="829340" y="488344"/>
            <a:ext cx="10526231" cy="915908"/>
          </a:xfrm>
          <a:solidFill>
            <a:srgbClr val="FFFFFF">
              <a:alpha val="75000"/>
            </a:srgbClr>
          </a:solidFill>
        </p:spPr>
        <p:txBody>
          <a:bodyPr anchor="t" anchorCtr="0"/>
          <a:lstStyle/>
          <a:p>
            <a:pPr>
              <a:lnSpc>
                <a:spcPct val="100000"/>
              </a:lnSpc>
            </a:pPr>
            <a:r>
              <a:rPr lang="sv-SE" sz="4000" dirty="0">
                <a:solidFill>
                  <a:srgbClr val="FFC000"/>
                </a:solidFill>
              </a:rPr>
              <a:t>Stöd</a:t>
            </a:r>
          </a:p>
        </p:txBody>
      </p:sp>
      <p:pic>
        <p:nvPicPr>
          <p:cNvPr id="5" name="Picture 2">
            <a:extLst>
              <a:ext uri="{FF2B5EF4-FFF2-40B4-BE49-F238E27FC236}">
                <a16:creationId xmlns:a16="http://schemas.microsoft.com/office/drawing/2014/main" id="{937121ED-574C-496B-B578-B3F6D263F3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0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93135" y="1742536"/>
            <a:ext cx="10483702" cy="4233464"/>
          </a:xfrm>
          <a:solidFill>
            <a:srgbClr val="FFFFFF">
              <a:alpha val="75000"/>
            </a:srgbClr>
          </a:solidFill>
        </p:spPr>
        <p:txBody>
          <a:bodyPr>
            <a:noAutofit/>
          </a:bodyPr>
          <a:lstStyle/>
          <a:p>
            <a:pPr>
              <a:lnSpc>
                <a:spcPct val="100000"/>
              </a:lnSpc>
              <a:spcBef>
                <a:spcPts val="1200"/>
              </a:spcBef>
              <a:spcAft>
                <a:spcPts val="600"/>
              </a:spcAft>
            </a:pPr>
            <a:r>
              <a:rPr lang="sv-SE" sz="2800" dirty="0"/>
              <a:t>Det handlar om att stärka skyddsfaktorer genom ofta rätt enkla åtgärder – att ge adekvat information och svar på frågor, hjälpa familjen att kunna tala om problemen, låta barnen ge uttryck för sin oro och sina upplevelser, se till att de har möjlighet till kamratrelationer och fritidsintressen och får stöd i skolarbetet. </a:t>
            </a:r>
          </a:p>
          <a:p>
            <a:pPr>
              <a:lnSpc>
                <a:spcPct val="100000"/>
              </a:lnSpc>
              <a:spcBef>
                <a:spcPts val="1200"/>
              </a:spcBef>
              <a:spcAft>
                <a:spcPts val="600"/>
              </a:spcAft>
            </a:pPr>
            <a:r>
              <a:rPr lang="sv-SE" sz="2800" dirty="0"/>
              <a:t>Trygga relationer i familjen och någon stödjande vuxen utöver föräldrarna är grundläggande, samt att föräldrarna får den hjälp och det stöd de behöver, både för egen del och i sitt föräldraskap.</a:t>
            </a:r>
          </a:p>
        </p:txBody>
      </p:sp>
      <p:sp>
        <p:nvSpPr>
          <p:cNvPr id="4" name="Rubrik 1">
            <a:extLst>
              <a:ext uri="{FF2B5EF4-FFF2-40B4-BE49-F238E27FC236}">
                <a16:creationId xmlns:a16="http://schemas.microsoft.com/office/drawing/2014/main" id="{84B150D9-6022-499A-ADFC-AFC0676D0C8B}"/>
              </a:ext>
            </a:extLst>
          </p:cNvPr>
          <p:cNvSpPr>
            <a:spLocks noGrp="1"/>
          </p:cNvSpPr>
          <p:nvPr>
            <p:ph type="title"/>
          </p:nvPr>
        </p:nvSpPr>
        <p:spPr>
          <a:xfrm>
            <a:off x="829340" y="488344"/>
            <a:ext cx="10526231" cy="915908"/>
          </a:xfrm>
          <a:solidFill>
            <a:srgbClr val="FFFFFF">
              <a:alpha val="75000"/>
            </a:srgbClr>
          </a:solidFill>
        </p:spPr>
        <p:txBody>
          <a:bodyPr anchor="t" anchorCtr="0"/>
          <a:lstStyle/>
          <a:p>
            <a:pPr>
              <a:lnSpc>
                <a:spcPct val="100000"/>
              </a:lnSpc>
            </a:pPr>
            <a:r>
              <a:rPr lang="sv-SE" sz="4000" dirty="0">
                <a:solidFill>
                  <a:srgbClr val="FFC000"/>
                </a:solidFill>
              </a:rPr>
              <a:t>Stöd</a:t>
            </a:r>
          </a:p>
        </p:txBody>
      </p:sp>
      <p:pic>
        <p:nvPicPr>
          <p:cNvPr id="5" name="Picture 2">
            <a:extLst>
              <a:ext uri="{FF2B5EF4-FFF2-40B4-BE49-F238E27FC236}">
                <a16:creationId xmlns:a16="http://schemas.microsoft.com/office/drawing/2014/main" id="{16644050-2F07-4827-84E4-2BE312F893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77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5665" y="360000"/>
            <a:ext cx="10515600" cy="1440000"/>
          </a:xfrm>
          <a:solidFill>
            <a:srgbClr val="FFFFFF">
              <a:alpha val="75000"/>
            </a:srgbClr>
          </a:solidFill>
        </p:spPr>
        <p:txBody>
          <a:bodyPr anchor="t" anchorCtr="0"/>
          <a:lstStyle/>
          <a:p>
            <a:pPr>
              <a:lnSpc>
                <a:spcPct val="100000"/>
              </a:lnSpc>
            </a:pPr>
            <a:r>
              <a:rPr lang="sv-SE" sz="4000" dirty="0">
                <a:solidFill>
                  <a:schemeClr val="accent1"/>
                </a:solidFill>
              </a:rPr>
              <a:t>Behandling</a:t>
            </a:r>
          </a:p>
        </p:txBody>
      </p:sp>
      <p:sp>
        <p:nvSpPr>
          <p:cNvPr id="3" name="Platshållare för innehåll 2"/>
          <p:cNvSpPr>
            <a:spLocks noGrp="1"/>
          </p:cNvSpPr>
          <p:nvPr>
            <p:ph idx="1"/>
          </p:nvPr>
        </p:nvSpPr>
        <p:spPr>
          <a:xfrm>
            <a:off x="935664" y="1799999"/>
            <a:ext cx="10515599" cy="3867153"/>
          </a:xfrm>
          <a:solidFill>
            <a:srgbClr val="FFFFFF">
              <a:alpha val="75000"/>
            </a:srgbClr>
          </a:solidFill>
        </p:spPr>
        <p:txBody>
          <a:bodyPr>
            <a:normAutofit/>
          </a:bodyPr>
          <a:lstStyle/>
          <a:p>
            <a:pPr>
              <a:lnSpc>
                <a:spcPct val="100000"/>
              </a:lnSpc>
              <a:spcBef>
                <a:spcPts val="1200"/>
              </a:spcBef>
              <a:spcAft>
                <a:spcPts val="600"/>
              </a:spcAft>
            </a:pPr>
            <a:r>
              <a:rPr lang="sv-SE" sz="3200" dirty="0"/>
              <a:t>En del barn behöver egen behandling, t ex </a:t>
            </a:r>
            <a:br>
              <a:rPr lang="sv-SE" sz="3200" dirty="0"/>
            </a:br>
            <a:r>
              <a:rPr lang="sv-SE" sz="3200" dirty="0"/>
              <a:t>i form av samtalsstöd eller olika former </a:t>
            </a:r>
            <a:br>
              <a:rPr lang="sv-SE" sz="3200" dirty="0"/>
            </a:br>
            <a:r>
              <a:rPr lang="sv-SE" sz="3200" dirty="0"/>
              <a:t>av anpassningar för att klara sin vardag och skolgång.</a:t>
            </a:r>
          </a:p>
          <a:p>
            <a:pPr>
              <a:lnSpc>
                <a:spcPct val="100000"/>
              </a:lnSpc>
              <a:spcBef>
                <a:spcPts val="1200"/>
              </a:spcBef>
              <a:spcAft>
                <a:spcPts val="600"/>
              </a:spcAft>
            </a:pPr>
            <a:r>
              <a:rPr lang="sv-SE" sz="3200" dirty="0"/>
              <a:t>Hänvisa familjen till rätt vårdnivå för hjälp – elevhälsa, barn och ungdomshälsan, socialtjänsten, </a:t>
            </a:r>
            <a:r>
              <a:rPr lang="sv-SE" sz="3200" dirty="0" err="1"/>
              <a:t>bup</a:t>
            </a:r>
            <a:r>
              <a:rPr lang="sv-SE" sz="3200" dirty="0"/>
              <a:t> eller annat.</a:t>
            </a:r>
          </a:p>
        </p:txBody>
      </p:sp>
      <p:pic>
        <p:nvPicPr>
          <p:cNvPr id="4" name="Picture 2">
            <a:extLst>
              <a:ext uri="{FF2B5EF4-FFF2-40B4-BE49-F238E27FC236}">
                <a16:creationId xmlns:a16="http://schemas.microsoft.com/office/drawing/2014/main" id="{4A4DA504-B85C-4F50-A58B-BAC2AED8A4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7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693BEF0B-3F25-45F3-B5F6-454F45016628}"/>
              </a:ext>
            </a:extLst>
          </p:cNvPr>
          <p:cNvSpPr txBox="1">
            <a:spLocks/>
          </p:cNvSpPr>
          <p:nvPr/>
        </p:nvSpPr>
        <p:spPr>
          <a:xfrm>
            <a:off x="629194" y="1418876"/>
            <a:ext cx="10257342" cy="5037352"/>
          </a:xfrm>
          <a:prstGeom prst="rect">
            <a:avLst/>
          </a:prstGeom>
        </p:spPr>
        <p:txBody>
          <a:bodyPr vert="horz" lIns="91440" tIns="45720" rIns="91440" bIns="45720" rtlCol="0" anchor="ctr">
            <a:normAutofit/>
          </a:bodyP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sv-SE" sz="2800" dirty="0"/>
              <a:t>Det är straffbart att låta ett barn bevittna eller utsätta barnet eller en närstående till barnet för våld eller andra övergrepp.</a:t>
            </a:r>
            <a:endParaRPr lang="sv-SE" altLang="sv-SE" sz="2800" dirty="0"/>
          </a:p>
          <a:p>
            <a:pPr>
              <a:spcBef>
                <a:spcPts val="1200"/>
              </a:spcBef>
              <a:defRPr/>
            </a:pPr>
            <a:r>
              <a:rPr lang="sv-SE" sz="2800" dirty="0"/>
              <a:t>Barnet som bevittnat brott blir målsägande och har rätt till biträde av särskild företrädare/målsägandebiträde, samt skadestånd.</a:t>
            </a:r>
          </a:p>
          <a:p>
            <a:pPr>
              <a:spcBef>
                <a:spcPts val="1200"/>
              </a:spcBef>
              <a:defRPr/>
            </a:pPr>
            <a:r>
              <a:rPr lang="sv-SE" sz="2800" dirty="0"/>
              <a:t>Bevittna innebär i att barnet ska ha sett eller hört de väsentliga delarna av brottet. </a:t>
            </a:r>
          </a:p>
          <a:p>
            <a:pPr>
              <a:spcBef>
                <a:spcPts val="1200"/>
              </a:spcBef>
              <a:defRPr/>
            </a:pPr>
            <a:r>
              <a:rPr lang="sv-SE" sz="2800" dirty="0"/>
              <a:t>Det finns inget krav på att barnet förstår att det som händer utgör ett brott eller att barnet kan ge uttryck för sin upplevelse.</a:t>
            </a:r>
          </a:p>
          <a:p>
            <a:endParaRPr lang="sv-SE" sz="2400" dirty="0"/>
          </a:p>
        </p:txBody>
      </p:sp>
      <p:sp>
        <p:nvSpPr>
          <p:cNvPr id="5" name="Rubrik 3">
            <a:extLst>
              <a:ext uri="{FF2B5EF4-FFF2-40B4-BE49-F238E27FC236}">
                <a16:creationId xmlns:a16="http://schemas.microsoft.com/office/drawing/2014/main" id="{2DD9CB52-73E8-477E-88DC-9CCA27C95763}"/>
              </a:ext>
            </a:extLst>
          </p:cNvPr>
          <p:cNvSpPr txBox="1">
            <a:spLocks/>
          </p:cNvSpPr>
          <p:nvPr/>
        </p:nvSpPr>
        <p:spPr>
          <a:xfrm>
            <a:off x="629194" y="225574"/>
            <a:ext cx="5058583"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r>
              <a:rPr lang="sv-SE"/>
              <a:t>Barnfridsbrott (1/7 2021)</a:t>
            </a:r>
            <a:endParaRPr lang="sv-SE" dirty="0"/>
          </a:p>
        </p:txBody>
      </p:sp>
    </p:spTree>
    <p:extLst>
      <p:ext uri="{BB962C8B-B14F-4D97-AF65-F5344CB8AC3E}">
        <p14:creationId xmlns:p14="http://schemas.microsoft.com/office/powerpoint/2010/main" val="15055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a:extLst>
              <a:ext uri="{FF2B5EF4-FFF2-40B4-BE49-F238E27FC236}">
                <a16:creationId xmlns:a16="http://schemas.microsoft.com/office/drawing/2014/main" id="{15920C73-EC6C-41F4-A63C-8763C927B937}"/>
              </a:ext>
            </a:extLst>
          </p:cNvPr>
          <p:cNvPicPr>
            <a:picLocks noChangeAspect="1"/>
          </p:cNvPicPr>
          <p:nvPr/>
        </p:nvPicPr>
        <p:blipFill rotWithShape="1">
          <a:blip r:embed="rId3"/>
          <a:srcRect l="6613" t="22603" r="38871" b="15700"/>
          <a:stretch/>
        </p:blipFill>
        <p:spPr>
          <a:xfrm>
            <a:off x="2320413" y="641555"/>
            <a:ext cx="7683910" cy="4889090"/>
          </a:xfrm>
          <a:prstGeom prst="rect">
            <a:avLst/>
          </a:prstGeom>
        </p:spPr>
      </p:pic>
      <p:sp>
        <p:nvSpPr>
          <p:cNvPr id="3" name="Rektangel 2">
            <a:extLst>
              <a:ext uri="{FF2B5EF4-FFF2-40B4-BE49-F238E27FC236}">
                <a16:creationId xmlns:a16="http://schemas.microsoft.com/office/drawing/2014/main" id="{D448D263-9838-4763-9DF5-046159A3B10F}"/>
              </a:ext>
            </a:extLst>
          </p:cNvPr>
          <p:cNvSpPr/>
          <p:nvPr/>
        </p:nvSpPr>
        <p:spPr>
          <a:xfrm>
            <a:off x="2320413" y="5570114"/>
            <a:ext cx="6105832" cy="369332"/>
          </a:xfrm>
          <a:prstGeom prst="rect">
            <a:avLst/>
          </a:prstGeom>
        </p:spPr>
        <p:txBody>
          <a:bodyPr wrap="square">
            <a:spAutoFit/>
          </a:bodyPr>
          <a:lstStyle/>
          <a:p>
            <a:r>
              <a:rPr lang="sv-SE" dirty="0">
                <a:solidFill>
                  <a:prstClr val="black"/>
                </a:solidFill>
                <a:latin typeface="Arial" panose="020B0604020202020204"/>
                <a:hlinkClick r:id="rId2"/>
              </a:rPr>
              <a:t>https://www.youtube.com/watch?v=j5egjqsQMqU</a:t>
            </a:r>
            <a:r>
              <a:rPr lang="sv-SE" dirty="0">
                <a:solidFill>
                  <a:prstClr val="black"/>
                </a:solidFill>
                <a:latin typeface="Arial" panose="020B0604020202020204"/>
              </a:rPr>
              <a:t> </a:t>
            </a:r>
          </a:p>
        </p:txBody>
      </p:sp>
    </p:spTree>
    <p:extLst>
      <p:ext uri="{BB962C8B-B14F-4D97-AF65-F5344CB8AC3E}">
        <p14:creationId xmlns:p14="http://schemas.microsoft.com/office/powerpoint/2010/main" val="141460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F5DE0C-B00A-4F7D-A2E8-5CD184EF4FF7}"/>
              </a:ext>
            </a:extLst>
          </p:cNvPr>
          <p:cNvSpPr>
            <a:spLocks noGrp="1"/>
          </p:cNvSpPr>
          <p:nvPr>
            <p:ph type="title"/>
          </p:nvPr>
        </p:nvSpPr>
        <p:spPr>
          <a:xfrm>
            <a:off x="646446" y="177279"/>
            <a:ext cx="8402664" cy="849991"/>
          </a:xfrm>
        </p:spPr>
        <p:txBody>
          <a:bodyPr/>
          <a:lstStyle/>
          <a:p>
            <a:r>
              <a:rPr lang="sv-SE" dirty="0"/>
              <a:t>Rutin Barn som närstående</a:t>
            </a:r>
          </a:p>
        </p:txBody>
      </p:sp>
      <p:pic>
        <p:nvPicPr>
          <p:cNvPr id="5" name="Bildobjekt 4">
            <a:extLst>
              <a:ext uri="{FF2B5EF4-FFF2-40B4-BE49-F238E27FC236}">
                <a16:creationId xmlns:a16="http://schemas.microsoft.com/office/drawing/2014/main" id="{66F6C5AB-1BF6-45F2-9EA1-81F2AE03F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0783"/>
            <a:ext cx="10311782" cy="6107747"/>
          </a:xfrm>
          <a:prstGeom prst="rect">
            <a:avLst/>
          </a:prstGeom>
        </p:spPr>
      </p:pic>
      <p:sp>
        <p:nvSpPr>
          <p:cNvPr id="6" name="textruta 5">
            <a:extLst>
              <a:ext uri="{FF2B5EF4-FFF2-40B4-BE49-F238E27FC236}">
                <a16:creationId xmlns:a16="http://schemas.microsoft.com/office/drawing/2014/main" id="{424D03EA-616C-49AE-983B-24787B2E2634}"/>
              </a:ext>
            </a:extLst>
          </p:cNvPr>
          <p:cNvSpPr txBox="1"/>
          <p:nvPr/>
        </p:nvSpPr>
        <p:spPr>
          <a:xfrm>
            <a:off x="9403882" y="910783"/>
            <a:ext cx="256994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highlight>
                  <a:srgbClr val="FFFF00"/>
                </a:highlight>
                <a:uLnTx/>
                <a:uFillTx/>
                <a:latin typeface="Arial"/>
                <a:ea typeface="+mn-ea"/>
                <a:cs typeface="+mn-cs"/>
              </a:rPr>
              <a:t>När det finns våld i nära relationer ska vi erbjuda stöd via Familjefrid Kronoberg</a:t>
            </a:r>
          </a:p>
        </p:txBody>
      </p:sp>
    </p:spTree>
    <p:custDataLst>
      <p:tags r:id="rId1"/>
    </p:custDataLst>
    <p:extLst>
      <p:ext uri="{BB962C8B-B14F-4D97-AF65-F5344CB8AC3E}">
        <p14:creationId xmlns:p14="http://schemas.microsoft.com/office/powerpoint/2010/main" val="3914675605"/>
      </p:ext>
    </p:extLst>
  </p:cSld>
  <p:clrMapOvr>
    <a:masterClrMapping/>
  </p:clrMapOvr>
  <mc:AlternateContent xmlns:mc="http://schemas.openxmlformats.org/markup-compatibility/2006" xmlns:p14="http://schemas.microsoft.com/office/powerpoint/2010/main">
    <mc:Choice Requires="p14">
      <p:transition spd="slow" p14:dur="2000" advTm="200059"/>
    </mc:Choice>
    <mc:Fallback xmlns="">
      <p:transition spd="slow" advTm="20005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5F4600B-5CA3-43C6-9AD5-028AEDF94419}"/>
              </a:ext>
            </a:extLst>
          </p:cNvPr>
          <p:cNvPicPr>
            <a:picLocks noGrp="1" noChangeAspect="1"/>
          </p:cNvPicPr>
          <p:nvPr>
            <p:ph idx="1"/>
          </p:nvPr>
        </p:nvPicPr>
        <p:blipFill rotWithShape="1">
          <a:blip r:embed="rId2"/>
          <a:srcRect l="28068" t="14862" r="29089" b="9229"/>
          <a:stretch/>
        </p:blipFill>
        <p:spPr>
          <a:xfrm>
            <a:off x="3145766" y="295916"/>
            <a:ext cx="5900468" cy="5880597"/>
          </a:xfrm>
          <a:prstGeom prst="rect">
            <a:avLst/>
          </a:prstGeom>
        </p:spPr>
      </p:pic>
      <p:sp>
        <p:nvSpPr>
          <p:cNvPr id="5" name="Höger 4"/>
          <p:cNvSpPr/>
          <p:nvPr/>
        </p:nvSpPr>
        <p:spPr>
          <a:xfrm>
            <a:off x="2300159" y="5660201"/>
            <a:ext cx="1008993" cy="25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Tree>
    <p:extLst>
      <p:ext uri="{BB962C8B-B14F-4D97-AF65-F5344CB8AC3E}">
        <p14:creationId xmlns:p14="http://schemas.microsoft.com/office/powerpoint/2010/main" val="94101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359999"/>
            <a:ext cx="7886700" cy="1440000"/>
          </a:xfrm>
        </p:spPr>
        <p:txBody>
          <a:bodyPr anchor="t" anchorCtr="0"/>
          <a:lstStyle/>
          <a:p>
            <a:pPr>
              <a:lnSpc>
                <a:spcPct val="100000"/>
              </a:lnSpc>
            </a:pPr>
            <a:r>
              <a:rPr lang="sv-SE" sz="4000" dirty="0"/>
              <a:t>Fickkort</a:t>
            </a:r>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4170" t="8050" r="40697" b="3612"/>
          <a:stretch/>
        </p:blipFill>
        <p:spPr bwMode="auto">
          <a:xfrm>
            <a:off x="2715454" y="1344082"/>
            <a:ext cx="3308988" cy="46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70" t="8519" r="40625" b="4074"/>
          <a:stretch/>
        </p:blipFill>
        <p:spPr bwMode="auto">
          <a:xfrm>
            <a:off x="6195249" y="1340879"/>
            <a:ext cx="3341438" cy="46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417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360000"/>
            <a:ext cx="8172000" cy="1440000"/>
          </a:xfrm>
        </p:spPr>
        <p:txBody>
          <a:bodyPr anchor="t" anchorCtr="0">
            <a:normAutofit/>
          </a:bodyPr>
          <a:lstStyle/>
          <a:p>
            <a:pPr>
              <a:lnSpc>
                <a:spcPct val="100000"/>
              </a:lnSpc>
            </a:pPr>
            <a:r>
              <a:rPr lang="sv-SE" sz="4000" dirty="0"/>
              <a:t>Folder till barn och vårdnadshavare</a:t>
            </a:r>
          </a:p>
        </p:txBody>
      </p:sp>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4142" t="8173" r="40642" b="4049"/>
          <a:stretch/>
        </p:blipFill>
        <p:spPr bwMode="auto">
          <a:xfrm>
            <a:off x="6225245" y="1810653"/>
            <a:ext cx="3440564" cy="48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11" t="8544" r="40689" b="3793"/>
          <a:stretch/>
        </p:blipFill>
        <p:spPr bwMode="auto">
          <a:xfrm>
            <a:off x="2292709" y="1810653"/>
            <a:ext cx="3424035" cy="48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515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7684" y="359999"/>
            <a:ext cx="8901666" cy="1440000"/>
          </a:xfrm>
        </p:spPr>
        <p:txBody>
          <a:bodyPr anchor="t">
            <a:normAutofit/>
          </a:bodyPr>
          <a:lstStyle/>
          <a:p>
            <a:pPr>
              <a:lnSpc>
                <a:spcPct val="100000"/>
              </a:lnSpc>
            </a:pPr>
            <a:r>
              <a:rPr lang="sv-SE" sz="4000" dirty="0"/>
              <a:t>Länk direkt till barn och viktiga vuxna runt barnen</a:t>
            </a:r>
          </a:p>
        </p:txBody>
      </p:sp>
      <p:sp>
        <p:nvSpPr>
          <p:cNvPr id="3" name="Platshållare för innehåll 2"/>
          <p:cNvSpPr>
            <a:spLocks noGrp="1"/>
          </p:cNvSpPr>
          <p:nvPr>
            <p:ph idx="1"/>
          </p:nvPr>
        </p:nvSpPr>
        <p:spPr>
          <a:xfrm>
            <a:off x="1016915" y="5526612"/>
            <a:ext cx="10302949" cy="486000"/>
          </a:xfrm>
        </p:spPr>
        <p:txBody>
          <a:bodyPr>
            <a:normAutofit/>
          </a:bodyPr>
          <a:lstStyle/>
          <a:p>
            <a:pPr>
              <a:lnSpc>
                <a:spcPct val="100000"/>
              </a:lnSpc>
              <a:spcBef>
                <a:spcPts val="0"/>
              </a:spcBef>
              <a:spcAft>
                <a:spcPts val="600"/>
              </a:spcAft>
            </a:pPr>
            <a:r>
              <a:rPr lang="sv-SE" sz="2000" dirty="0">
                <a:hlinkClick r:id="rId2"/>
              </a:rPr>
              <a:t>https://www.1177.se/Kronoberg/liv--halsa/psykisk-halsa/nar-nagot-hander-i-familjen/</a:t>
            </a:r>
            <a:r>
              <a:rPr lang="sv-SE" sz="2000" dirty="0"/>
              <a:t> </a:t>
            </a:r>
          </a:p>
        </p:txBody>
      </p:sp>
      <p:pic>
        <p:nvPicPr>
          <p:cNvPr id="5" name="Bildobjekt 4">
            <a:hlinkClick r:id="rId2"/>
            <a:extLst>
              <a:ext uri="{FF2B5EF4-FFF2-40B4-BE49-F238E27FC236}">
                <a16:creationId xmlns:a16="http://schemas.microsoft.com/office/drawing/2014/main" id="{BE14CE55-B999-428E-9D8D-F1ECC0314A3A}"/>
              </a:ext>
            </a:extLst>
          </p:cNvPr>
          <p:cNvPicPr>
            <a:picLocks noChangeAspect="1"/>
          </p:cNvPicPr>
          <p:nvPr/>
        </p:nvPicPr>
        <p:blipFill rotWithShape="1">
          <a:blip r:embed="rId3"/>
          <a:srcRect l="13517" t="15653" r="19942" b="31301"/>
          <a:stretch/>
        </p:blipFill>
        <p:spPr>
          <a:xfrm>
            <a:off x="1214118" y="1690777"/>
            <a:ext cx="8112641" cy="3637843"/>
          </a:xfrm>
          <a:prstGeom prst="rect">
            <a:avLst/>
          </a:prstGeom>
        </p:spPr>
      </p:pic>
    </p:spTree>
    <p:extLst>
      <p:ext uri="{BB962C8B-B14F-4D97-AF65-F5344CB8AC3E}">
        <p14:creationId xmlns:p14="http://schemas.microsoft.com/office/powerpoint/2010/main" val="255071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71869" y="360000"/>
            <a:ext cx="10696353" cy="1490065"/>
          </a:xfrm>
          <a:solidFill>
            <a:srgbClr val="FFFFFF">
              <a:alpha val="75000"/>
            </a:srgbClr>
          </a:solidFill>
        </p:spPr>
        <p:txBody>
          <a:bodyPr anchor="t" anchorCtr="0">
            <a:noAutofit/>
          </a:bodyPr>
          <a:lstStyle/>
          <a:p>
            <a:pPr>
              <a:lnSpc>
                <a:spcPct val="100000"/>
              </a:lnSpc>
              <a:spcBef>
                <a:spcPts val="0"/>
              </a:spcBef>
              <a:spcAft>
                <a:spcPts val="1200"/>
              </a:spcAft>
            </a:pPr>
            <a:r>
              <a:rPr lang="sv-SE" sz="3200" dirty="0"/>
              <a:t>Barn som närstående har ett särskilt lagstöd enligt Hälso- och sjukvårdslagen 5 kap 7 §:</a:t>
            </a:r>
            <a:br>
              <a:rPr lang="sv-SE" sz="4000" dirty="0"/>
            </a:br>
            <a:endParaRPr lang="sv-SE" sz="4000" dirty="0"/>
          </a:p>
        </p:txBody>
      </p:sp>
      <p:sp>
        <p:nvSpPr>
          <p:cNvPr id="3" name="Platshållare för innehåll 2"/>
          <p:cNvSpPr>
            <a:spLocks noGrp="1"/>
          </p:cNvSpPr>
          <p:nvPr>
            <p:ph idx="1"/>
          </p:nvPr>
        </p:nvSpPr>
        <p:spPr>
          <a:xfrm>
            <a:off x="871869" y="2027207"/>
            <a:ext cx="10696353" cy="4304581"/>
          </a:xfrm>
          <a:solidFill>
            <a:srgbClr val="FFFFFF">
              <a:alpha val="75000"/>
            </a:srgbClr>
          </a:solidFill>
        </p:spPr>
        <p:txBody>
          <a:bodyPr>
            <a:noAutofit/>
          </a:bodyPr>
          <a:lstStyle/>
          <a:p>
            <a:pPr marL="0" indent="0">
              <a:lnSpc>
                <a:spcPct val="100000"/>
              </a:lnSpc>
              <a:spcBef>
                <a:spcPts val="0"/>
              </a:spcBef>
              <a:spcAft>
                <a:spcPts val="600"/>
              </a:spcAft>
              <a:buNone/>
            </a:pPr>
            <a:r>
              <a:rPr lang="sv-SE" sz="2400" dirty="0"/>
              <a:t>Hälso- och sjukvården ska särskilt beakta ett barns behov av information, råd och stöd om barnets förälder eller någon annan vuxen som barnet varaktigt bor tillsammans med: </a:t>
            </a:r>
          </a:p>
          <a:p>
            <a:pPr>
              <a:lnSpc>
                <a:spcPct val="100000"/>
              </a:lnSpc>
              <a:spcBef>
                <a:spcPts val="0"/>
              </a:spcBef>
              <a:spcAft>
                <a:spcPts val="600"/>
              </a:spcAft>
            </a:pPr>
            <a:r>
              <a:rPr lang="sv-SE" sz="2400" dirty="0"/>
              <a:t>Har en psykisk störning eller psykisk funktionsnedsättning </a:t>
            </a:r>
          </a:p>
          <a:p>
            <a:pPr>
              <a:lnSpc>
                <a:spcPct val="100000"/>
              </a:lnSpc>
              <a:spcBef>
                <a:spcPts val="0"/>
              </a:spcBef>
              <a:spcAft>
                <a:spcPts val="600"/>
              </a:spcAft>
            </a:pPr>
            <a:r>
              <a:rPr lang="sv-SE" sz="2400" dirty="0"/>
              <a:t>Har en allvarlig fysisk sjukdom eller skada </a:t>
            </a:r>
          </a:p>
          <a:p>
            <a:pPr>
              <a:spcBef>
                <a:spcPts val="0"/>
              </a:spcBef>
              <a:spcAft>
                <a:spcPts val="600"/>
              </a:spcAft>
            </a:pPr>
            <a:r>
              <a:rPr lang="sv-SE" sz="2400" dirty="0"/>
              <a:t>Har ett missbruk av alkohol, annat beroendeframkallande medel eller spel om pengar</a:t>
            </a:r>
          </a:p>
          <a:p>
            <a:pPr>
              <a:spcBef>
                <a:spcPts val="0"/>
              </a:spcBef>
              <a:spcAft>
                <a:spcPts val="600"/>
              </a:spcAft>
            </a:pPr>
            <a:r>
              <a:rPr lang="sv-SE" sz="2400" dirty="0"/>
              <a:t>Utsätter eller har utsatt barnet eller närstående till barnet för våld eller andra övergrepp</a:t>
            </a:r>
          </a:p>
          <a:p>
            <a:pPr>
              <a:lnSpc>
                <a:spcPct val="100000"/>
              </a:lnSpc>
              <a:spcBef>
                <a:spcPts val="0"/>
              </a:spcBef>
              <a:spcAft>
                <a:spcPts val="600"/>
              </a:spcAft>
            </a:pPr>
            <a:r>
              <a:rPr lang="sv-SE" sz="2400" dirty="0"/>
              <a:t>Oväntat avlider</a:t>
            </a:r>
          </a:p>
        </p:txBody>
      </p:sp>
    </p:spTree>
    <p:extLst>
      <p:ext uri="{BB962C8B-B14F-4D97-AF65-F5344CB8AC3E}">
        <p14:creationId xmlns:p14="http://schemas.microsoft.com/office/powerpoint/2010/main" val="190784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0725" y="359999"/>
            <a:ext cx="10026501" cy="820215"/>
          </a:xfrm>
          <a:solidFill>
            <a:srgbClr val="FFFFFF">
              <a:alpha val="75000"/>
            </a:srgbClr>
          </a:solidFill>
        </p:spPr>
        <p:txBody>
          <a:bodyPr anchor="t" anchorCtr="0">
            <a:normAutofit/>
          </a:bodyPr>
          <a:lstStyle/>
          <a:p>
            <a:pPr>
              <a:lnSpc>
                <a:spcPct val="100000"/>
              </a:lnSpc>
            </a:pPr>
            <a:r>
              <a:rPr lang="sv-SE" sz="4000" dirty="0"/>
              <a:t>Begrepp</a:t>
            </a:r>
          </a:p>
        </p:txBody>
      </p:sp>
      <p:sp>
        <p:nvSpPr>
          <p:cNvPr id="3" name="Platshållare för innehåll 2"/>
          <p:cNvSpPr>
            <a:spLocks noGrp="1"/>
          </p:cNvSpPr>
          <p:nvPr>
            <p:ph idx="1"/>
          </p:nvPr>
        </p:nvSpPr>
        <p:spPr>
          <a:xfrm>
            <a:off x="1020726" y="1180213"/>
            <a:ext cx="10026502" cy="4518837"/>
          </a:xfrm>
          <a:solidFill>
            <a:srgbClr val="FFFFFF">
              <a:alpha val="75000"/>
            </a:srgbClr>
          </a:solidFill>
        </p:spPr>
        <p:txBody>
          <a:bodyPr>
            <a:noAutofit/>
          </a:bodyPr>
          <a:lstStyle/>
          <a:p>
            <a:pPr>
              <a:lnSpc>
                <a:spcPct val="100000"/>
              </a:lnSpc>
              <a:spcBef>
                <a:spcPts val="1200"/>
              </a:spcBef>
              <a:spcAft>
                <a:spcPts val="600"/>
              </a:spcAft>
            </a:pPr>
            <a:r>
              <a:rPr lang="sv-SE" sz="3200" b="1" dirty="0"/>
              <a:t>Minderåriga</a:t>
            </a:r>
            <a:r>
              <a:rPr lang="sv-SE" sz="3200" dirty="0"/>
              <a:t> – barn i åldern 0-18 år. </a:t>
            </a:r>
          </a:p>
          <a:p>
            <a:pPr>
              <a:lnSpc>
                <a:spcPct val="100000"/>
              </a:lnSpc>
              <a:spcBef>
                <a:spcPts val="1200"/>
              </a:spcBef>
              <a:spcAft>
                <a:spcPts val="600"/>
              </a:spcAft>
            </a:pPr>
            <a:r>
              <a:rPr lang="sv-SE" sz="3200" b="1" dirty="0"/>
              <a:t>Närstående </a:t>
            </a:r>
            <a:r>
              <a:rPr lang="sv-SE" sz="3200" dirty="0"/>
              <a:t>– det nätverk av personer och relationer som finns runt barnet eller som barnet själv väljer. </a:t>
            </a:r>
          </a:p>
          <a:p>
            <a:pPr marL="0" indent="0">
              <a:lnSpc>
                <a:spcPct val="100000"/>
              </a:lnSpc>
              <a:spcBef>
                <a:spcPts val="1200"/>
              </a:spcBef>
              <a:spcAft>
                <a:spcPts val="600"/>
              </a:spcAft>
              <a:buNone/>
            </a:pPr>
            <a:endParaRPr lang="sv-SE" sz="3200" dirty="0"/>
          </a:p>
          <a:p>
            <a:pPr marL="0" indent="0">
              <a:lnSpc>
                <a:spcPct val="100000"/>
              </a:lnSpc>
              <a:spcBef>
                <a:spcPts val="1200"/>
              </a:spcBef>
              <a:spcAft>
                <a:spcPts val="600"/>
              </a:spcAft>
              <a:buNone/>
            </a:pPr>
            <a:r>
              <a:rPr lang="sv-SE" sz="3200" dirty="0"/>
              <a:t>Det är inte den närståendes diagnos som är avgörande för om barnet behöver stöd – det är i vilken omfattning barnets behov påverkas.</a:t>
            </a:r>
          </a:p>
        </p:txBody>
      </p:sp>
    </p:spTree>
    <p:extLst>
      <p:ext uri="{BB962C8B-B14F-4D97-AF65-F5344CB8AC3E}">
        <p14:creationId xmlns:p14="http://schemas.microsoft.com/office/powerpoint/2010/main" val="22114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5274" y="360000"/>
            <a:ext cx="8774076" cy="720000"/>
          </a:xfrm>
          <a:solidFill>
            <a:srgbClr val="FFFFFF">
              <a:alpha val="75000"/>
            </a:srgbClr>
          </a:solidFill>
        </p:spPr>
        <p:txBody>
          <a:bodyPr anchor="t" anchorCtr="0">
            <a:normAutofit fontScale="90000"/>
          </a:bodyPr>
          <a:lstStyle/>
          <a:p>
            <a:pPr>
              <a:lnSpc>
                <a:spcPct val="100000"/>
              </a:lnSpc>
            </a:pPr>
            <a:r>
              <a:rPr lang="sv-SE" sz="4000" dirty="0"/>
              <a:t>Film om barn som närstående</a:t>
            </a:r>
          </a:p>
        </p:txBody>
      </p:sp>
      <p:sp>
        <p:nvSpPr>
          <p:cNvPr id="4" name="Rektangel 3">
            <a:extLst>
              <a:ext uri="{FF2B5EF4-FFF2-40B4-BE49-F238E27FC236}">
                <a16:creationId xmlns:a16="http://schemas.microsoft.com/office/drawing/2014/main" id="{9DDCD00D-B122-4F98-BA76-A2C4BA469EDC}"/>
              </a:ext>
            </a:extLst>
          </p:cNvPr>
          <p:cNvSpPr/>
          <p:nvPr/>
        </p:nvSpPr>
        <p:spPr>
          <a:xfrm>
            <a:off x="6507614" y="3244334"/>
            <a:ext cx="3531736" cy="369332"/>
          </a:xfrm>
          <a:prstGeom prst="rect">
            <a:avLst/>
          </a:prstGeom>
        </p:spPr>
        <p:txBody>
          <a:bodyPr wrap="none">
            <a:spAutoFit/>
          </a:bodyPr>
          <a:lstStyle/>
          <a:p>
            <a:r>
              <a:rPr lang="sv-SE" dirty="0">
                <a:hlinkClick r:id="rId2"/>
              </a:rPr>
              <a:t>anhöriga.se (</a:t>
            </a:r>
            <a:r>
              <a:rPr lang="sv-SE" dirty="0" err="1">
                <a:hlinkClick r:id="rId2"/>
              </a:rPr>
              <a:t>xn</a:t>
            </a:r>
            <a:r>
              <a:rPr lang="sv-SE" dirty="0">
                <a:hlinkClick r:id="rId2"/>
              </a:rPr>
              <a:t>--anhriga-c1a.se)</a:t>
            </a:r>
            <a:endParaRPr lang="sv-SE" dirty="0"/>
          </a:p>
        </p:txBody>
      </p:sp>
      <p:pic>
        <p:nvPicPr>
          <p:cNvPr id="7" name="Platshållare för innehåll 6">
            <a:hlinkClick r:id="rId3"/>
            <a:extLst>
              <a:ext uri="{FF2B5EF4-FFF2-40B4-BE49-F238E27FC236}">
                <a16:creationId xmlns:a16="http://schemas.microsoft.com/office/drawing/2014/main" id="{E221AB4F-09C9-4D1F-959E-144E9678C31B}"/>
              </a:ext>
            </a:extLst>
          </p:cNvPr>
          <p:cNvPicPr>
            <a:picLocks noGrp="1" noChangeAspect="1"/>
          </p:cNvPicPr>
          <p:nvPr>
            <p:ph idx="1"/>
          </p:nvPr>
        </p:nvPicPr>
        <p:blipFill rotWithShape="1">
          <a:blip r:embed="rId4"/>
          <a:srcRect l="22154" t="7425" r="41928" b="15128"/>
          <a:stretch/>
        </p:blipFill>
        <p:spPr>
          <a:xfrm>
            <a:off x="1388852" y="1041181"/>
            <a:ext cx="4546122" cy="5513765"/>
          </a:xfrm>
          <a:prstGeom prst="rect">
            <a:avLst/>
          </a:prstGeom>
        </p:spPr>
      </p:pic>
    </p:spTree>
    <p:extLst>
      <p:ext uri="{BB962C8B-B14F-4D97-AF65-F5344CB8AC3E}">
        <p14:creationId xmlns:p14="http://schemas.microsoft.com/office/powerpoint/2010/main" val="40858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8073" y="359999"/>
            <a:ext cx="10419907" cy="1440000"/>
          </a:xfrm>
          <a:solidFill>
            <a:srgbClr val="FFFFFF">
              <a:alpha val="75000"/>
            </a:srgbClr>
          </a:solidFill>
        </p:spPr>
        <p:txBody>
          <a:bodyPr anchor="t" anchorCtr="0">
            <a:noAutofit/>
          </a:bodyPr>
          <a:lstStyle/>
          <a:p>
            <a:pPr>
              <a:lnSpc>
                <a:spcPct val="100000"/>
              </a:lnSpc>
            </a:pPr>
            <a:r>
              <a:rPr lang="sv-SE" sz="4000" dirty="0"/>
              <a:t>Rutin för att uppmärksamma barn som närstående</a:t>
            </a:r>
          </a:p>
        </p:txBody>
      </p:sp>
      <p:sp>
        <p:nvSpPr>
          <p:cNvPr id="3" name="Platshållare för innehåll 2"/>
          <p:cNvSpPr>
            <a:spLocks noGrp="1"/>
          </p:cNvSpPr>
          <p:nvPr>
            <p:ph idx="1"/>
          </p:nvPr>
        </p:nvSpPr>
        <p:spPr>
          <a:xfrm>
            <a:off x="808073" y="1800000"/>
            <a:ext cx="10419907" cy="3994744"/>
          </a:xfrm>
          <a:solidFill>
            <a:srgbClr val="FFFFFF">
              <a:alpha val="75000"/>
            </a:srgbClr>
          </a:solidFill>
        </p:spPr>
        <p:txBody>
          <a:bodyPr>
            <a:normAutofit/>
          </a:bodyPr>
          <a:lstStyle/>
          <a:p>
            <a:pPr>
              <a:lnSpc>
                <a:spcPct val="100000"/>
              </a:lnSpc>
              <a:spcBef>
                <a:spcPts val="1200"/>
              </a:spcBef>
              <a:spcAft>
                <a:spcPts val="600"/>
              </a:spcAft>
            </a:pPr>
            <a:r>
              <a:rPr lang="sv-SE" sz="3200" dirty="0"/>
              <a:t>När närstående har en situation som uppmärksammas i hälso- och sjukvårdslagen ska alla medarbetare alltid fråga om det finns minderåriga barn och dokumentera enligt Rutin för barn som närstående.</a:t>
            </a:r>
          </a:p>
          <a:p>
            <a:pPr>
              <a:lnSpc>
                <a:spcPct val="100000"/>
              </a:lnSpc>
              <a:spcBef>
                <a:spcPts val="1200"/>
              </a:spcBef>
              <a:spcAft>
                <a:spcPts val="600"/>
              </a:spcAft>
            </a:pPr>
            <a:r>
              <a:rPr lang="sv-SE" sz="3200" dirty="0"/>
              <a:t>Respektive verksamhetschef är ansvarig enligt lagstiftning för att denna rutin efterföljs.</a:t>
            </a:r>
          </a:p>
        </p:txBody>
      </p:sp>
    </p:spTree>
    <p:extLst>
      <p:ext uri="{BB962C8B-B14F-4D97-AF65-F5344CB8AC3E}">
        <p14:creationId xmlns:p14="http://schemas.microsoft.com/office/powerpoint/2010/main" val="40065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8073" y="359999"/>
            <a:ext cx="10419907" cy="933963"/>
          </a:xfrm>
          <a:solidFill>
            <a:srgbClr val="FFFFFF">
              <a:alpha val="75000"/>
            </a:srgbClr>
          </a:solidFill>
        </p:spPr>
        <p:txBody>
          <a:bodyPr anchor="t" anchorCtr="0">
            <a:noAutofit/>
          </a:bodyPr>
          <a:lstStyle/>
          <a:p>
            <a:pPr>
              <a:lnSpc>
                <a:spcPct val="100000"/>
              </a:lnSpc>
            </a:pPr>
            <a:r>
              <a:rPr lang="sv-SE" sz="4000" dirty="0"/>
              <a:t>anmälningsskyldighet</a:t>
            </a:r>
          </a:p>
        </p:txBody>
      </p:sp>
      <p:sp>
        <p:nvSpPr>
          <p:cNvPr id="3" name="Platshållare för innehåll 2"/>
          <p:cNvSpPr>
            <a:spLocks noGrp="1"/>
          </p:cNvSpPr>
          <p:nvPr>
            <p:ph idx="1"/>
          </p:nvPr>
        </p:nvSpPr>
        <p:spPr>
          <a:xfrm>
            <a:off x="808073" y="1371600"/>
            <a:ext cx="10419907" cy="4423144"/>
          </a:xfrm>
          <a:solidFill>
            <a:srgbClr val="FFFFFF">
              <a:alpha val="75000"/>
            </a:srgbClr>
          </a:solidFill>
        </p:spPr>
        <p:txBody>
          <a:bodyPr>
            <a:normAutofit fontScale="92500" lnSpcReduction="10000"/>
          </a:bodyPr>
          <a:lstStyle/>
          <a:p>
            <a:pPr>
              <a:spcBef>
                <a:spcPts val="1200"/>
              </a:spcBef>
              <a:spcAft>
                <a:spcPts val="600"/>
              </a:spcAft>
            </a:pPr>
            <a:r>
              <a:rPr lang="sv-SE" sz="3200" dirty="0"/>
              <a:t>Du </a:t>
            </a:r>
            <a:r>
              <a:rPr lang="sv-SE" sz="3200" b="1" dirty="0"/>
              <a:t>ska alltid </a:t>
            </a:r>
            <a:r>
              <a:rPr lang="sv-SE" sz="3200" dirty="0"/>
              <a:t>lämna en orosanmälan till socialtjänsten vid misstanke om att ett barn far illa. </a:t>
            </a:r>
          </a:p>
          <a:p>
            <a:pPr>
              <a:spcBef>
                <a:spcPts val="1200"/>
              </a:spcBef>
              <a:spcAft>
                <a:spcPts val="600"/>
              </a:spcAft>
            </a:pPr>
            <a:r>
              <a:rPr lang="sv-SE" sz="3200" dirty="0"/>
              <a:t>Det behöver inte betyda att det finns en misstanke om att någon förgriper sig på eller misshandlar barnet. </a:t>
            </a:r>
          </a:p>
          <a:p>
            <a:pPr>
              <a:spcBef>
                <a:spcPts val="1200"/>
              </a:spcBef>
              <a:spcAft>
                <a:spcPts val="600"/>
              </a:spcAft>
            </a:pPr>
            <a:r>
              <a:rPr lang="sv-SE" sz="3200" dirty="0"/>
              <a:t>Det räcker att det uppmärksammas att de vuxna inte är förmögna i den rådande situationen att ta hand om barnet.</a:t>
            </a:r>
          </a:p>
          <a:p>
            <a:pPr>
              <a:spcBef>
                <a:spcPts val="1200"/>
              </a:spcBef>
              <a:spcAft>
                <a:spcPts val="600"/>
              </a:spcAft>
            </a:pPr>
            <a:r>
              <a:rPr lang="sv-SE" sz="3200" dirty="0"/>
              <a:t>Socialtjänsten kan då bevilja insatser för att underlätta för familjen.</a:t>
            </a:r>
          </a:p>
        </p:txBody>
      </p:sp>
    </p:spTree>
    <p:extLst>
      <p:ext uri="{BB962C8B-B14F-4D97-AF65-F5344CB8AC3E}">
        <p14:creationId xmlns:p14="http://schemas.microsoft.com/office/powerpoint/2010/main" val="22056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F5DE0C-B00A-4F7D-A2E8-5CD184EF4FF7}"/>
              </a:ext>
            </a:extLst>
          </p:cNvPr>
          <p:cNvSpPr>
            <a:spLocks noGrp="1"/>
          </p:cNvSpPr>
          <p:nvPr>
            <p:ph type="title"/>
          </p:nvPr>
        </p:nvSpPr>
        <p:spPr>
          <a:xfrm>
            <a:off x="646446" y="177279"/>
            <a:ext cx="8402664" cy="849991"/>
          </a:xfrm>
        </p:spPr>
        <p:txBody>
          <a:bodyPr/>
          <a:lstStyle/>
          <a:p>
            <a:r>
              <a:rPr lang="sv-SE" dirty="0"/>
              <a:t>Rutin Barn som närstående</a:t>
            </a:r>
          </a:p>
        </p:txBody>
      </p:sp>
      <p:pic>
        <p:nvPicPr>
          <p:cNvPr id="5" name="Bildobjekt 4">
            <a:extLst>
              <a:ext uri="{FF2B5EF4-FFF2-40B4-BE49-F238E27FC236}">
                <a16:creationId xmlns:a16="http://schemas.microsoft.com/office/drawing/2014/main" id="{66F6C5AB-1BF6-45F2-9EA1-81F2AE03F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0783"/>
            <a:ext cx="10311782" cy="6107747"/>
          </a:xfrm>
          <a:prstGeom prst="rect">
            <a:avLst/>
          </a:prstGeom>
        </p:spPr>
      </p:pic>
    </p:spTree>
    <p:custDataLst>
      <p:tags r:id="rId1"/>
    </p:custDataLst>
    <p:extLst>
      <p:ext uri="{BB962C8B-B14F-4D97-AF65-F5344CB8AC3E}">
        <p14:creationId xmlns:p14="http://schemas.microsoft.com/office/powerpoint/2010/main" val="1544625537"/>
      </p:ext>
    </p:extLst>
  </p:cSld>
  <p:clrMapOvr>
    <a:masterClrMapping/>
  </p:clrMapOvr>
  <mc:AlternateContent xmlns:mc="http://schemas.openxmlformats.org/markup-compatibility/2006" xmlns:p14="http://schemas.microsoft.com/office/powerpoint/2010/main">
    <mc:Choice Requires="p14">
      <p:transition spd="slow" p14:dur="2000" advTm="200059"/>
    </mc:Choice>
    <mc:Fallback xmlns="">
      <p:transition spd="slow" advTm="2000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82502" y="360000"/>
            <a:ext cx="10494334" cy="894642"/>
          </a:xfrm>
          <a:solidFill>
            <a:srgbClr val="FFFFFF">
              <a:alpha val="75000"/>
            </a:srgbClr>
          </a:solidFill>
        </p:spPr>
        <p:txBody>
          <a:bodyPr anchor="t" anchorCtr="0">
            <a:normAutofit/>
          </a:bodyPr>
          <a:lstStyle/>
          <a:p>
            <a:pPr>
              <a:lnSpc>
                <a:spcPct val="100000"/>
              </a:lnSpc>
            </a:pPr>
            <a:r>
              <a:rPr lang="sv-SE" sz="4000" dirty="0">
                <a:solidFill>
                  <a:schemeClr val="accent4"/>
                </a:solidFill>
              </a:rPr>
              <a:t>Uppmärksamma</a:t>
            </a:r>
          </a:p>
        </p:txBody>
      </p:sp>
      <p:sp>
        <p:nvSpPr>
          <p:cNvPr id="3" name="Platshållare för innehåll 2"/>
          <p:cNvSpPr>
            <a:spLocks noGrp="1"/>
          </p:cNvSpPr>
          <p:nvPr>
            <p:ph idx="1"/>
          </p:nvPr>
        </p:nvSpPr>
        <p:spPr>
          <a:xfrm>
            <a:off x="882502" y="1254642"/>
            <a:ext cx="10494335" cy="4757358"/>
          </a:xfrm>
          <a:solidFill>
            <a:srgbClr val="FFFFFF">
              <a:alpha val="75000"/>
            </a:srgbClr>
          </a:solidFill>
        </p:spPr>
        <p:txBody>
          <a:bodyPr>
            <a:noAutofit/>
          </a:bodyPr>
          <a:lstStyle/>
          <a:p>
            <a:pPr>
              <a:lnSpc>
                <a:spcPct val="100000"/>
              </a:lnSpc>
              <a:spcAft>
                <a:spcPts val="600"/>
              </a:spcAft>
            </a:pPr>
            <a:r>
              <a:rPr lang="sv-SE" sz="3200" dirty="0"/>
              <a:t>Finns det minderåriga barn som varaktigt bor tillsammans med dig eller som finns i din närhet? </a:t>
            </a:r>
          </a:p>
          <a:p>
            <a:pPr>
              <a:lnSpc>
                <a:spcPct val="100000"/>
              </a:lnSpc>
              <a:spcAft>
                <a:spcPts val="600"/>
              </a:spcAft>
            </a:pPr>
            <a:r>
              <a:rPr lang="sv-SE" sz="3200" dirty="0"/>
              <a:t>Vilken ålder har i så fall barnet? </a:t>
            </a:r>
          </a:p>
          <a:p>
            <a:pPr>
              <a:lnSpc>
                <a:spcPct val="100000"/>
              </a:lnSpc>
              <a:spcAft>
                <a:spcPts val="600"/>
              </a:spcAft>
            </a:pPr>
            <a:r>
              <a:rPr lang="sv-SE" sz="3200" dirty="0"/>
              <a:t>Är barnet informerat om ditt nuvarande sjukdomstillstånd?</a:t>
            </a:r>
            <a:endParaRPr lang="sv-SE" sz="3200" b="1" dirty="0"/>
          </a:p>
          <a:p>
            <a:pPr>
              <a:lnSpc>
                <a:spcPct val="100000"/>
              </a:lnSpc>
              <a:spcAft>
                <a:spcPts val="600"/>
              </a:spcAft>
            </a:pPr>
            <a:r>
              <a:rPr lang="sv-SE" sz="3200" dirty="0"/>
              <a:t>Ange i Cosmic att du har frågat och vad som framkommit under samtalet. </a:t>
            </a:r>
          </a:p>
          <a:p>
            <a:pPr>
              <a:lnSpc>
                <a:spcPct val="100000"/>
              </a:lnSpc>
              <a:spcAft>
                <a:spcPts val="600"/>
              </a:spcAft>
            </a:pPr>
            <a:r>
              <a:rPr lang="sv-SE" sz="3200" dirty="0"/>
              <a:t>Här ska barnets födelseår + namn finnas med. </a:t>
            </a:r>
          </a:p>
        </p:txBody>
      </p:sp>
      <p:pic>
        <p:nvPicPr>
          <p:cNvPr id="4" name="Picture 2">
            <a:extLst>
              <a:ext uri="{FF2B5EF4-FFF2-40B4-BE49-F238E27FC236}">
                <a16:creationId xmlns:a16="http://schemas.microsoft.com/office/drawing/2014/main" id="{E1B808EC-6748-4D73-82FF-ABBBC43A5E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5" t="29556" r="21785" b="10852"/>
          <a:stretch/>
        </p:blipFill>
        <p:spPr bwMode="auto">
          <a:xfrm>
            <a:off x="9288348" y="0"/>
            <a:ext cx="2903652" cy="180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9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0.6"/>
</p:tagLst>
</file>

<file path=ppt/tags/tag2.xml><?xml version="1.0" encoding="utf-8"?>
<p:tagLst xmlns:a="http://schemas.openxmlformats.org/drawingml/2006/main" xmlns:r="http://schemas.openxmlformats.org/officeDocument/2006/relationships" xmlns:p="http://schemas.openxmlformats.org/presentationml/2006/main">
  <p:tag name="TIMING" val="|7.3|0.6"/>
</p:tagLst>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21</TotalTime>
  <Words>1129</Words>
  <Application>Microsoft Office PowerPoint</Application>
  <PresentationFormat>Bredbild</PresentationFormat>
  <Paragraphs>100</Paragraphs>
  <Slides>25</Slides>
  <Notes>13</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25</vt:i4>
      </vt:variant>
    </vt:vector>
  </HeadingPairs>
  <TitlesOfParts>
    <vt:vector size="31" baseType="lpstr">
      <vt:lpstr>Arial</vt:lpstr>
      <vt:lpstr>Brandon Grotesque Black</vt:lpstr>
      <vt:lpstr>Brandon Grotesque Bold</vt:lpstr>
      <vt:lpstr>Calibri</vt:lpstr>
      <vt:lpstr>Region Kronoberg ljus</vt:lpstr>
      <vt:lpstr>Region Kronoberg MÖRK</vt:lpstr>
      <vt:lpstr>Barn som närstående</vt:lpstr>
      <vt:lpstr>PowerPoint-presentation</vt:lpstr>
      <vt:lpstr>Barn som närstående har ett särskilt lagstöd enligt Hälso- och sjukvårdslagen 5 kap 7 §: </vt:lpstr>
      <vt:lpstr>Begrepp</vt:lpstr>
      <vt:lpstr>Film om barn som närstående</vt:lpstr>
      <vt:lpstr>Rutin för att uppmärksamma barn som närstående</vt:lpstr>
      <vt:lpstr>anmälningsskyldighet</vt:lpstr>
      <vt:lpstr>Rutin Barn som närstående</vt:lpstr>
      <vt:lpstr>Uppmärksamma</vt:lpstr>
      <vt:lpstr>Information och råd</vt:lpstr>
      <vt:lpstr>Information och råd</vt:lpstr>
      <vt:lpstr>Information och råd</vt:lpstr>
      <vt:lpstr>Information och råd</vt:lpstr>
      <vt:lpstr>Information och råd</vt:lpstr>
      <vt:lpstr>Information och råd</vt:lpstr>
      <vt:lpstr>Stöd</vt:lpstr>
      <vt:lpstr>Stöd</vt:lpstr>
      <vt:lpstr>Behandling</vt:lpstr>
      <vt:lpstr>PowerPoint-presentation</vt:lpstr>
      <vt:lpstr>Rutin Barn som närstående</vt:lpstr>
      <vt:lpstr>PowerPoint-presentation</vt:lpstr>
      <vt:lpstr>Fickkort</vt:lpstr>
      <vt:lpstr>Folder till barn och vårdnadshavare</vt:lpstr>
      <vt:lpstr>Länk direkt till barn och viktiga vuxna runt barnen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 som närstående</dc:title>
  <dc:creator>Swärd Susann FSU gemensamt</dc:creator>
  <cp:lastModifiedBy>Swärd Susann FSU gemensamt</cp:lastModifiedBy>
  <cp:revision>3</cp:revision>
  <dcterms:created xsi:type="dcterms:W3CDTF">2023-03-09T12:15:54Z</dcterms:created>
  <dcterms:modified xsi:type="dcterms:W3CDTF">2023-03-09T12:37:41Z</dcterms:modified>
</cp:coreProperties>
</file>