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75" r:id="rId2"/>
    <p:sldMasterId id="2147483817" r:id="rId3"/>
    <p:sldMasterId id="2147483831" r:id="rId4"/>
    <p:sldMasterId id="2147483882" r:id="rId5"/>
    <p:sldMasterId id="2147483911" r:id="rId6"/>
    <p:sldMasterId id="2147483924" r:id="rId7"/>
    <p:sldMasterId id="2147483944" r:id="rId8"/>
    <p:sldMasterId id="2147483971" r:id="rId9"/>
  </p:sldMasterIdLst>
  <p:notesMasterIdLst>
    <p:notesMasterId r:id="rId40"/>
  </p:notesMasterIdLst>
  <p:sldIdLst>
    <p:sldId id="2364" r:id="rId10"/>
    <p:sldId id="661" r:id="rId11"/>
    <p:sldId id="1881840197" r:id="rId12"/>
    <p:sldId id="1881840087" r:id="rId13"/>
    <p:sldId id="635" r:id="rId14"/>
    <p:sldId id="2423" r:id="rId15"/>
    <p:sldId id="636" r:id="rId16"/>
    <p:sldId id="637" r:id="rId17"/>
    <p:sldId id="2414" r:id="rId18"/>
    <p:sldId id="1881840198" r:id="rId19"/>
    <p:sldId id="640" r:id="rId20"/>
    <p:sldId id="641" r:id="rId21"/>
    <p:sldId id="642" r:id="rId22"/>
    <p:sldId id="643" r:id="rId23"/>
    <p:sldId id="644" r:id="rId24"/>
    <p:sldId id="645" r:id="rId25"/>
    <p:sldId id="646" r:id="rId26"/>
    <p:sldId id="647" r:id="rId27"/>
    <p:sldId id="648" r:id="rId28"/>
    <p:sldId id="649" r:id="rId29"/>
    <p:sldId id="1881840271" r:id="rId30"/>
    <p:sldId id="1881840272" r:id="rId31"/>
    <p:sldId id="2416" r:id="rId32"/>
    <p:sldId id="2418" r:id="rId33"/>
    <p:sldId id="2419" r:id="rId34"/>
    <p:sldId id="2420" r:id="rId35"/>
    <p:sldId id="2421" r:id="rId36"/>
    <p:sldId id="1881840273" r:id="rId37"/>
    <p:sldId id="2279" r:id="rId38"/>
    <p:sldId id="318"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31"/>
    <a:srgbClr val="700545"/>
    <a:srgbClr val="F9D2DF"/>
    <a:srgbClr val="B4D9B9"/>
    <a:srgbClr val="F2F2F2"/>
    <a:srgbClr val="B5D9AF"/>
    <a:srgbClr val="F08CB5"/>
    <a:srgbClr val="006633"/>
    <a:srgbClr val="4EA93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showGuides="1">
      <p:cViewPr varScale="1">
        <p:scale>
          <a:sx n="60" d="100"/>
          <a:sy n="60" d="100"/>
        </p:scale>
        <p:origin x="840" y="52"/>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80" d="100"/>
        <a:sy n="80" d="100"/>
      </p:scale>
      <p:origin x="0" y="-65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46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11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10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99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16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4B43-F6FF-43ED-BF80-C3C4FE12BFE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89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Genom att man inte pratar i familjen om sjukdomen lär sig barnet att man inte bör prata om känslor utan visa en neutral fasad. Barn i vissa åldrar kan tänka att sjukdomen är deras eller någon annans fel.</a:t>
            </a:r>
          </a:p>
          <a:p>
            <a:endParaRPr lang="sv-SE" dirty="0"/>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34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Senare kan det behövas hjälp av någon som är delaktig i vården, det kan också kännas bra att få träffa dem som ska hjälpa den som är sjuk.</a:t>
            </a:r>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Cancer smittar inte och är ingens fel.</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Prata om känslor och visa at du är ledsen ibland men ös inte ut din egen oro över barnet utan ta hjälp av någon annan vuxen att prata med</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Tala rakt och enkelt och undvik symbolspråk som kan bli förvirrande.</a:t>
            </a:r>
          </a:p>
          <a:p>
            <a:endParaRPr lang="sv-SE" dirty="0"/>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fo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9DF8B-85AE-443D-B60B-60A5B17AE4D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434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EF5F77-25E2-48E9-9047-04006B3AB9A7}"/>
              </a:ext>
            </a:extLst>
          </p:cNvPr>
          <p:cNvSpPr>
            <a:spLocks noGrp="1"/>
          </p:cNvSpPr>
          <p:nvPr>
            <p:ph type="ctrTitle" hasCustomPrompt="1"/>
          </p:nvPr>
        </p:nvSpPr>
        <p:spPr>
          <a:xfrm>
            <a:off x="1524000" y="994481"/>
            <a:ext cx="9144000" cy="1199772"/>
          </a:xfrm>
        </p:spPr>
        <p:txBody>
          <a:bodyPr anchor="b">
            <a:noAutofit/>
          </a:bodyPr>
          <a:lstStyle>
            <a:lvl1pPr algn="ctr">
              <a:defRPr sz="4500" cap="none" baseline="0"/>
            </a:lvl1pPr>
          </a:lstStyle>
          <a:p>
            <a:r>
              <a:rPr lang="sv-SE" dirty="0"/>
              <a:t>Rubrik</a:t>
            </a:r>
          </a:p>
        </p:txBody>
      </p:sp>
      <p:sp>
        <p:nvSpPr>
          <p:cNvPr id="3" name="Underrubrik 2">
            <a:extLst>
              <a:ext uri="{FF2B5EF4-FFF2-40B4-BE49-F238E27FC236}">
                <a16:creationId xmlns:a16="http://schemas.microsoft.com/office/drawing/2014/main" id="{7A170C41-8C28-4F86-BBD0-0061F8B4FB63}"/>
              </a:ext>
            </a:extLst>
          </p:cNvPr>
          <p:cNvSpPr>
            <a:spLocks noGrp="1"/>
          </p:cNvSpPr>
          <p:nvPr>
            <p:ph type="subTitle" idx="1" hasCustomPrompt="1"/>
          </p:nvPr>
        </p:nvSpPr>
        <p:spPr>
          <a:xfrm>
            <a:off x="1523999" y="2310562"/>
            <a:ext cx="9144000" cy="450111"/>
          </a:xfrm>
        </p:spPr>
        <p:txBody>
          <a:bodyPr>
            <a:normAutofit/>
          </a:bodyPr>
          <a:lstStyle>
            <a:lvl1pPr marL="0" indent="0" algn="ctr">
              <a:buNone/>
              <a:defRPr sz="2200" b="1" i="0" baseline="0">
                <a:solidFill>
                  <a:srgbClr val="F398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F1EF5E4B-C4B4-446E-993A-31B887952346}"/>
              </a:ext>
            </a:extLst>
          </p:cNvPr>
          <p:cNvSpPr>
            <a:spLocks noGrp="1"/>
          </p:cNvSpPr>
          <p:nvPr>
            <p:ph type="dt" sz="half" idx="10"/>
          </p:nvPr>
        </p:nvSpPr>
        <p:spPr/>
        <p:txBody>
          <a:bodyPr/>
          <a:lstStyle/>
          <a:p>
            <a:fld id="{B8CE1845-D26C-4B76-89FE-EDE3F1F9AD34}" type="datetimeFigureOut">
              <a:rPr lang="sv-SE" smtClean="0"/>
              <a:t>2025-06-25</a:t>
            </a:fld>
            <a:endParaRPr lang="sv-SE"/>
          </a:p>
        </p:txBody>
      </p:sp>
      <p:pic>
        <p:nvPicPr>
          <p:cNvPr id="11" name="Bildobjekt 10">
            <a:extLst>
              <a:ext uri="{FF2B5EF4-FFF2-40B4-BE49-F238E27FC236}">
                <a16:creationId xmlns:a16="http://schemas.microsoft.com/office/drawing/2014/main" id="{C0E7D863-A4B8-4620-BF59-3436481341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83" r="11573" b="1934"/>
          <a:stretch/>
        </p:blipFill>
        <p:spPr>
          <a:xfrm>
            <a:off x="4904949" y="3098478"/>
            <a:ext cx="2382099" cy="3051882"/>
          </a:xfrm>
          <a:prstGeom prst="rect">
            <a:avLst/>
          </a:prstGeom>
        </p:spPr>
      </p:pic>
    </p:spTree>
    <p:extLst>
      <p:ext uri="{BB962C8B-B14F-4D97-AF65-F5344CB8AC3E}">
        <p14:creationId xmlns:p14="http://schemas.microsoft.com/office/powerpoint/2010/main" val="867852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EF5F77-25E2-48E9-9047-04006B3AB9A7}"/>
              </a:ext>
            </a:extLst>
          </p:cNvPr>
          <p:cNvSpPr>
            <a:spLocks noGrp="1"/>
          </p:cNvSpPr>
          <p:nvPr>
            <p:ph type="ctrTitle" hasCustomPrompt="1"/>
          </p:nvPr>
        </p:nvSpPr>
        <p:spPr>
          <a:xfrm>
            <a:off x="1524000" y="994481"/>
            <a:ext cx="9144000" cy="1199772"/>
          </a:xfrm>
        </p:spPr>
        <p:txBody>
          <a:bodyPr anchor="b">
            <a:noAutofit/>
          </a:bodyPr>
          <a:lstStyle>
            <a:lvl1pPr algn="ctr">
              <a:defRPr sz="4500" cap="none" baseline="0"/>
            </a:lvl1pPr>
          </a:lstStyle>
          <a:p>
            <a:r>
              <a:rPr lang="sv-SE" dirty="0"/>
              <a:t>Rubrik</a:t>
            </a:r>
          </a:p>
        </p:txBody>
      </p:sp>
      <p:sp>
        <p:nvSpPr>
          <p:cNvPr id="3" name="Underrubrik 2">
            <a:extLst>
              <a:ext uri="{FF2B5EF4-FFF2-40B4-BE49-F238E27FC236}">
                <a16:creationId xmlns:a16="http://schemas.microsoft.com/office/drawing/2014/main" id="{7A170C41-8C28-4F86-BBD0-0061F8B4FB63}"/>
              </a:ext>
            </a:extLst>
          </p:cNvPr>
          <p:cNvSpPr>
            <a:spLocks noGrp="1"/>
          </p:cNvSpPr>
          <p:nvPr>
            <p:ph type="subTitle" idx="1" hasCustomPrompt="1"/>
          </p:nvPr>
        </p:nvSpPr>
        <p:spPr>
          <a:xfrm>
            <a:off x="1523999" y="2310562"/>
            <a:ext cx="9144000" cy="450111"/>
          </a:xfrm>
        </p:spPr>
        <p:txBody>
          <a:bodyPr>
            <a:normAutofit/>
          </a:bodyPr>
          <a:lstStyle>
            <a:lvl1pPr marL="0" indent="0" algn="ctr">
              <a:buNone/>
              <a:defRPr sz="2200" b="1" i="0" baseline="0">
                <a:solidFill>
                  <a:srgbClr val="F398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F1EF5E4B-C4B4-446E-993A-31B887952346}"/>
              </a:ext>
            </a:extLst>
          </p:cNvPr>
          <p:cNvSpPr>
            <a:spLocks noGrp="1"/>
          </p:cNvSpPr>
          <p:nvPr>
            <p:ph type="dt" sz="half" idx="10"/>
          </p:nvPr>
        </p:nvSpPr>
        <p:spPr/>
        <p:txBody>
          <a:bodyPr/>
          <a:lstStyle/>
          <a:p>
            <a:fld id="{B8CE1845-D26C-4B76-89FE-EDE3F1F9AD34}" type="datetimeFigureOut">
              <a:rPr lang="sv-SE" smtClean="0"/>
              <a:t>2025-06-25</a:t>
            </a:fld>
            <a:endParaRPr lang="sv-SE"/>
          </a:p>
        </p:txBody>
      </p:sp>
      <p:grpSp>
        <p:nvGrpSpPr>
          <p:cNvPr id="5" name="Grupp 4">
            <a:extLst>
              <a:ext uri="{FF2B5EF4-FFF2-40B4-BE49-F238E27FC236}">
                <a16:creationId xmlns:a16="http://schemas.microsoft.com/office/drawing/2014/main" id="{34E492D1-90AC-4F04-89CF-97F2E54EC6CC}"/>
              </a:ext>
            </a:extLst>
          </p:cNvPr>
          <p:cNvGrpSpPr/>
          <p:nvPr userDrawn="1"/>
        </p:nvGrpSpPr>
        <p:grpSpPr>
          <a:xfrm>
            <a:off x="4816006" y="3297737"/>
            <a:ext cx="2559987" cy="2521549"/>
            <a:chOff x="4865009" y="3243998"/>
            <a:chExt cx="2559987" cy="2521549"/>
          </a:xfrm>
        </p:grpSpPr>
        <p:sp>
          <p:nvSpPr>
            <p:cNvPr id="6" name="Ellips 5">
              <a:extLst>
                <a:ext uri="{FF2B5EF4-FFF2-40B4-BE49-F238E27FC236}">
                  <a16:creationId xmlns:a16="http://schemas.microsoft.com/office/drawing/2014/main" id="{38F1DC17-4C33-4733-9DC4-BFF08DDF7BD0}"/>
                </a:ext>
              </a:extLst>
            </p:cNvPr>
            <p:cNvSpPr/>
            <p:nvPr userDrawn="1"/>
          </p:nvSpPr>
          <p:spPr>
            <a:xfrm>
              <a:off x="4865009" y="3243998"/>
              <a:ext cx="1615218" cy="1615218"/>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6B6986A5-1503-4BAD-82A5-28160B8E6615}"/>
                </a:ext>
              </a:extLst>
            </p:cNvPr>
            <p:cNvSpPr/>
            <p:nvPr userDrawn="1"/>
          </p:nvSpPr>
          <p:spPr>
            <a:xfrm>
              <a:off x="5809778" y="4150329"/>
              <a:ext cx="1615218" cy="1615218"/>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652514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575280FE-F70E-45CF-A5EC-910E077DDF39}"/>
              </a:ext>
            </a:extLst>
          </p:cNvPr>
          <p:cNvSpPr/>
          <p:nvPr userDrawn="1"/>
        </p:nvSpPr>
        <p:spPr>
          <a:xfrm>
            <a:off x="10625729" y="-738550"/>
            <a:ext cx="1615218" cy="1615218"/>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1A61D584-159F-48DB-A02B-FD1E61CC505C}"/>
              </a:ext>
            </a:extLst>
          </p:cNvPr>
          <p:cNvSpPr/>
          <p:nvPr userDrawn="1"/>
        </p:nvSpPr>
        <p:spPr>
          <a:xfrm>
            <a:off x="11384391" y="303388"/>
            <a:ext cx="1615218" cy="1615218"/>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5D6B65D-B818-4B01-9368-4024066B9643}"/>
              </a:ext>
            </a:extLst>
          </p:cNvPr>
          <p:cNvSpPr>
            <a:spLocks noGrp="1"/>
          </p:cNvSpPr>
          <p:nvPr>
            <p:ph type="title" hasCustomPrompt="1"/>
          </p:nvPr>
        </p:nvSpPr>
        <p:spPr/>
        <p:txBody>
          <a:bodyPr>
            <a:normAutofit/>
          </a:bodyPr>
          <a:lstStyle>
            <a:lvl1pPr>
              <a:defRPr sz="3800" baseline="0"/>
            </a:lvl1pPr>
          </a:lstStyle>
          <a:p>
            <a:r>
              <a:rPr lang="sv-SE" dirty="0"/>
              <a:t>Rubrik</a:t>
            </a:r>
            <a:br>
              <a:rPr lang="sv-SE" dirty="0"/>
            </a:br>
            <a:r>
              <a:rPr lang="sv-SE" dirty="0"/>
              <a:t>2 rader</a:t>
            </a:r>
          </a:p>
        </p:txBody>
      </p:sp>
      <p:sp>
        <p:nvSpPr>
          <p:cNvPr id="3" name="Platshållare för innehåll 2">
            <a:extLst>
              <a:ext uri="{FF2B5EF4-FFF2-40B4-BE49-F238E27FC236}">
                <a16:creationId xmlns:a16="http://schemas.microsoft.com/office/drawing/2014/main" id="{B3ABFD6D-11A6-41D4-A2AB-81E01E8FFDFB}"/>
              </a:ext>
            </a:extLst>
          </p:cNvPr>
          <p:cNvSpPr>
            <a:spLocks noGrp="1"/>
          </p:cNvSpPr>
          <p:nvPr>
            <p:ph idx="1" hasCustomPrompt="1"/>
          </p:nvPr>
        </p:nvSpPr>
        <p:spPr/>
        <p:txBody>
          <a:bodyPr>
            <a:normAutofit/>
          </a:bodyPr>
          <a:lstStyle>
            <a:lvl1pPr>
              <a:defRPr sz="2100" baseline="0"/>
            </a:lvl1pPr>
          </a:lstStyle>
          <a:p>
            <a:pPr lvl="0"/>
            <a:r>
              <a:rPr lang="sv-SE" dirty="0"/>
              <a:t>Skriv text här</a:t>
            </a:r>
          </a:p>
        </p:txBody>
      </p:sp>
      <p:sp>
        <p:nvSpPr>
          <p:cNvPr id="4" name="Platshållare för datum 3">
            <a:extLst>
              <a:ext uri="{FF2B5EF4-FFF2-40B4-BE49-F238E27FC236}">
                <a16:creationId xmlns:a16="http://schemas.microsoft.com/office/drawing/2014/main" id="{843DC9EE-4410-46C9-ACD4-CC9E16BAFB80}"/>
              </a:ext>
            </a:extLst>
          </p:cNvPr>
          <p:cNvSpPr>
            <a:spLocks noGrp="1"/>
          </p:cNvSpPr>
          <p:nvPr>
            <p:ph type="dt" sz="half" idx="10"/>
          </p:nvPr>
        </p:nvSpPr>
        <p:spPr/>
        <p:txBody>
          <a:bodyPr/>
          <a:lstStyle/>
          <a:p>
            <a:fld id="{B8CE1845-D26C-4B76-89FE-EDE3F1F9AD34}" type="datetimeFigureOut">
              <a:rPr lang="sv-SE" smtClean="0"/>
              <a:t>2025-06-25</a:t>
            </a:fld>
            <a:endParaRPr lang="sv-SE"/>
          </a:p>
        </p:txBody>
      </p:sp>
    </p:spTree>
    <p:extLst>
      <p:ext uri="{BB962C8B-B14F-4D97-AF65-F5344CB8AC3E}">
        <p14:creationId xmlns:p14="http://schemas.microsoft.com/office/powerpoint/2010/main" val="4107941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11" name="Ellips 10">
            <a:extLst>
              <a:ext uri="{FF2B5EF4-FFF2-40B4-BE49-F238E27FC236}">
                <a16:creationId xmlns:a16="http://schemas.microsoft.com/office/drawing/2014/main" id="{7C41A687-F670-4980-8ED9-2635A967C7DF}"/>
              </a:ext>
            </a:extLst>
          </p:cNvPr>
          <p:cNvSpPr/>
          <p:nvPr userDrawn="1"/>
        </p:nvSpPr>
        <p:spPr>
          <a:xfrm>
            <a:off x="-838203" y="5121275"/>
            <a:ext cx="2743199" cy="2743199"/>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9E512CDD-AA20-4C63-B3BB-0B8EB16D15A1}"/>
              </a:ext>
            </a:extLst>
          </p:cNvPr>
          <p:cNvSpPr/>
          <p:nvPr userDrawn="1"/>
        </p:nvSpPr>
        <p:spPr>
          <a:xfrm>
            <a:off x="10296803" y="-596948"/>
            <a:ext cx="2555970" cy="2555970"/>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3C5A6D0-FAA3-4D7B-8B75-89F417FC34A4}"/>
              </a:ext>
            </a:extLst>
          </p:cNvPr>
          <p:cNvSpPr>
            <a:spLocks noGrp="1"/>
          </p:cNvSpPr>
          <p:nvPr>
            <p:ph type="title" hasCustomPrompt="1"/>
          </p:nvPr>
        </p:nvSpPr>
        <p:spPr/>
        <p:txBody>
          <a:bodyPr>
            <a:normAutofit/>
          </a:bodyPr>
          <a:lstStyle>
            <a:lvl1pPr>
              <a:defRPr sz="3800" baseline="0"/>
            </a:lvl1pPr>
          </a:lstStyle>
          <a:p>
            <a:r>
              <a:rPr lang="sv-SE" dirty="0"/>
              <a:t>Rubrik</a:t>
            </a:r>
            <a:br>
              <a:rPr lang="sv-SE" dirty="0"/>
            </a:br>
            <a:r>
              <a:rPr lang="sv-SE" dirty="0"/>
              <a:t>2 rader</a:t>
            </a:r>
          </a:p>
        </p:txBody>
      </p:sp>
      <p:sp>
        <p:nvSpPr>
          <p:cNvPr id="3" name="Platshållare för innehåll 2">
            <a:extLst>
              <a:ext uri="{FF2B5EF4-FFF2-40B4-BE49-F238E27FC236}">
                <a16:creationId xmlns:a16="http://schemas.microsoft.com/office/drawing/2014/main" id="{A812BB58-7948-4705-B4A6-30C7F48153FC}"/>
              </a:ext>
            </a:extLst>
          </p:cNvPr>
          <p:cNvSpPr>
            <a:spLocks noGrp="1"/>
          </p:cNvSpPr>
          <p:nvPr>
            <p:ph sz="half" idx="1" hasCustomPrompt="1"/>
          </p:nvPr>
        </p:nvSpPr>
        <p:spPr>
          <a:xfrm>
            <a:off x="838200" y="1825625"/>
            <a:ext cx="5181600" cy="4351338"/>
          </a:xfrm>
        </p:spPr>
        <p:txBody>
          <a:bodyPr>
            <a:normAutofit/>
          </a:bodyPr>
          <a:lstStyle>
            <a:lvl1pPr>
              <a:defRPr sz="2100" baseline="0"/>
            </a:lvl1pPr>
          </a:lstStyle>
          <a:p>
            <a:pPr lvl="0"/>
            <a:r>
              <a:rPr lang="sv-SE" dirty="0"/>
              <a:t>Skriv text här</a:t>
            </a:r>
          </a:p>
        </p:txBody>
      </p:sp>
      <p:sp>
        <p:nvSpPr>
          <p:cNvPr id="4" name="Platshållare för innehåll 3">
            <a:extLst>
              <a:ext uri="{FF2B5EF4-FFF2-40B4-BE49-F238E27FC236}">
                <a16:creationId xmlns:a16="http://schemas.microsoft.com/office/drawing/2014/main" id="{8BE73F7A-61B3-4C65-8693-42B60880FA03}"/>
              </a:ext>
            </a:extLst>
          </p:cNvPr>
          <p:cNvSpPr>
            <a:spLocks noGrp="1"/>
          </p:cNvSpPr>
          <p:nvPr>
            <p:ph sz="half" idx="2" hasCustomPrompt="1"/>
          </p:nvPr>
        </p:nvSpPr>
        <p:spPr>
          <a:xfrm>
            <a:off x="6172200" y="1825625"/>
            <a:ext cx="5181600" cy="4351338"/>
          </a:xfrm>
        </p:spPr>
        <p:txBody>
          <a:bodyPr>
            <a:normAutofit/>
          </a:bodyPr>
          <a:lstStyle>
            <a:lvl1pPr>
              <a:defRPr sz="2100" baseline="0"/>
            </a:lvl1pPr>
          </a:lstStyle>
          <a:p>
            <a:pPr lvl="0"/>
            <a:r>
              <a:rPr lang="sv-SE" dirty="0"/>
              <a:t>Skriv text här</a:t>
            </a:r>
          </a:p>
        </p:txBody>
      </p:sp>
      <p:sp>
        <p:nvSpPr>
          <p:cNvPr id="5" name="Platshållare för datum 4">
            <a:extLst>
              <a:ext uri="{FF2B5EF4-FFF2-40B4-BE49-F238E27FC236}">
                <a16:creationId xmlns:a16="http://schemas.microsoft.com/office/drawing/2014/main" id="{B2D48DE4-1C0E-41FF-B52E-8514565B1D76}"/>
              </a:ext>
            </a:extLst>
          </p:cNvPr>
          <p:cNvSpPr>
            <a:spLocks noGrp="1"/>
          </p:cNvSpPr>
          <p:nvPr>
            <p:ph type="dt" sz="half" idx="10"/>
          </p:nvPr>
        </p:nvSpPr>
        <p:spPr/>
        <p:txBody>
          <a:bodyPr/>
          <a:lstStyle/>
          <a:p>
            <a:fld id="{B8CE1845-D26C-4B76-89FE-EDE3F1F9AD34}" type="datetimeFigureOut">
              <a:rPr lang="sv-SE" smtClean="0"/>
              <a:t>2025-06-25</a:t>
            </a:fld>
            <a:endParaRPr lang="sv-SE" dirty="0"/>
          </a:p>
        </p:txBody>
      </p:sp>
    </p:spTree>
    <p:extLst>
      <p:ext uri="{BB962C8B-B14F-4D97-AF65-F5344CB8AC3E}">
        <p14:creationId xmlns:p14="http://schemas.microsoft.com/office/powerpoint/2010/main" val="1727458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8" name="Ellips 7">
            <a:extLst>
              <a:ext uri="{FF2B5EF4-FFF2-40B4-BE49-F238E27FC236}">
                <a16:creationId xmlns:a16="http://schemas.microsoft.com/office/drawing/2014/main" id="{8BC597C8-864D-4BF2-9C8F-291E1081B30E}"/>
              </a:ext>
            </a:extLst>
          </p:cNvPr>
          <p:cNvSpPr/>
          <p:nvPr userDrawn="1"/>
        </p:nvSpPr>
        <p:spPr>
          <a:xfrm>
            <a:off x="10713351" y="-1103675"/>
            <a:ext cx="1615218" cy="1615218"/>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07CC8CAD-15D6-4B26-86F1-2D7CC321300A}"/>
              </a:ext>
            </a:extLst>
          </p:cNvPr>
          <p:cNvSpPr/>
          <p:nvPr userDrawn="1"/>
        </p:nvSpPr>
        <p:spPr>
          <a:xfrm>
            <a:off x="11520960" y="0"/>
            <a:ext cx="1615218" cy="1615218"/>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1E27F3CD-9D01-4648-A533-A02CC674EBB9}"/>
              </a:ext>
            </a:extLst>
          </p:cNvPr>
          <p:cNvSpPr/>
          <p:nvPr userDrawn="1"/>
        </p:nvSpPr>
        <p:spPr>
          <a:xfrm>
            <a:off x="-921426" y="5284387"/>
            <a:ext cx="1615218" cy="1615218"/>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1B6DAB2F-25B8-486F-AA0D-EA0C43AC0F88}"/>
              </a:ext>
            </a:extLst>
          </p:cNvPr>
          <p:cNvSpPr/>
          <p:nvPr userDrawn="1"/>
        </p:nvSpPr>
        <p:spPr>
          <a:xfrm>
            <a:off x="-113817" y="6368267"/>
            <a:ext cx="1615218" cy="1615218"/>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A1E9E10-B796-4585-B22D-8A5F1D8ADB81}"/>
              </a:ext>
            </a:extLst>
          </p:cNvPr>
          <p:cNvSpPr>
            <a:spLocks noGrp="1"/>
          </p:cNvSpPr>
          <p:nvPr>
            <p:ph type="title" hasCustomPrompt="1"/>
          </p:nvPr>
        </p:nvSpPr>
        <p:spPr/>
        <p:txBody>
          <a:bodyPr>
            <a:normAutofit/>
          </a:bodyPr>
          <a:lstStyle>
            <a:lvl1pPr>
              <a:defRPr sz="3800" baseline="0"/>
            </a:lvl1pPr>
          </a:lstStyle>
          <a:p>
            <a:r>
              <a:rPr lang="sv-SE" dirty="0"/>
              <a:t>Rubrik</a:t>
            </a:r>
            <a:br>
              <a:rPr lang="sv-SE" dirty="0"/>
            </a:br>
            <a:r>
              <a:rPr lang="sv-SE" dirty="0"/>
              <a:t>2 rader</a:t>
            </a:r>
          </a:p>
        </p:txBody>
      </p:sp>
      <p:sp>
        <p:nvSpPr>
          <p:cNvPr id="3" name="Platshållare för datum 2">
            <a:extLst>
              <a:ext uri="{FF2B5EF4-FFF2-40B4-BE49-F238E27FC236}">
                <a16:creationId xmlns:a16="http://schemas.microsoft.com/office/drawing/2014/main" id="{2787453A-84CC-4ED2-9F1B-001AFB68AD59}"/>
              </a:ext>
            </a:extLst>
          </p:cNvPr>
          <p:cNvSpPr>
            <a:spLocks noGrp="1"/>
          </p:cNvSpPr>
          <p:nvPr>
            <p:ph type="dt" sz="half" idx="10"/>
          </p:nvPr>
        </p:nvSpPr>
        <p:spPr/>
        <p:txBody>
          <a:bodyPr/>
          <a:lstStyle/>
          <a:p>
            <a:fld id="{B8CE1845-D26C-4B76-89FE-EDE3F1F9AD34}" type="datetimeFigureOut">
              <a:rPr lang="sv-SE" smtClean="0"/>
              <a:t>2025-06-25</a:t>
            </a:fld>
            <a:endParaRPr lang="sv-SE"/>
          </a:p>
        </p:txBody>
      </p:sp>
      <p:sp>
        <p:nvSpPr>
          <p:cNvPr id="6" name="Platshållare för text 5">
            <a:extLst>
              <a:ext uri="{FF2B5EF4-FFF2-40B4-BE49-F238E27FC236}">
                <a16:creationId xmlns:a16="http://schemas.microsoft.com/office/drawing/2014/main" id="{D33CFF16-9D18-4C07-9C38-3D1A341531CC}"/>
              </a:ext>
            </a:extLst>
          </p:cNvPr>
          <p:cNvSpPr>
            <a:spLocks noGrp="1"/>
          </p:cNvSpPr>
          <p:nvPr>
            <p:ph type="body" sz="quarter" idx="11" hasCustomPrompt="1"/>
          </p:nvPr>
        </p:nvSpPr>
        <p:spPr>
          <a:xfrm>
            <a:off x="838200" y="1776413"/>
            <a:ext cx="10515600" cy="4311650"/>
          </a:xfrm>
        </p:spPr>
        <p:txBody>
          <a:bodyPr>
            <a:normAutofit/>
          </a:bodyPr>
          <a:lstStyle>
            <a:lvl1pPr>
              <a:defRPr sz="2100" baseline="0"/>
            </a:lvl1pPr>
          </a:lstStyle>
          <a:p>
            <a:pPr lvl="0"/>
            <a:r>
              <a:rPr lang="sv-SE" dirty="0"/>
              <a:t>Skriv text här</a:t>
            </a:r>
          </a:p>
        </p:txBody>
      </p:sp>
    </p:spTree>
    <p:extLst>
      <p:ext uri="{BB962C8B-B14F-4D97-AF65-F5344CB8AC3E}">
        <p14:creationId xmlns:p14="http://schemas.microsoft.com/office/powerpoint/2010/main" val="25500214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74E60-BDC6-48FD-800F-386E53C3710F}"/>
              </a:ext>
            </a:extLst>
          </p:cNvPr>
          <p:cNvSpPr>
            <a:spLocks noGrp="1"/>
          </p:cNvSpPr>
          <p:nvPr>
            <p:ph type="title" hasCustomPrompt="1"/>
          </p:nvPr>
        </p:nvSpPr>
        <p:spPr/>
        <p:txBody>
          <a:bodyPr>
            <a:normAutofit/>
          </a:bodyPr>
          <a:lstStyle>
            <a:lvl1pPr>
              <a:defRPr sz="3800" baseline="0"/>
            </a:lvl1pPr>
          </a:lstStyle>
          <a:p>
            <a:r>
              <a:rPr lang="sv-SE" dirty="0"/>
              <a:t>Rubrik </a:t>
            </a:r>
            <a:br>
              <a:rPr lang="sv-SE" dirty="0"/>
            </a:br>
            <a:r>
              <a:rPr lang="sv-SE" dirty="0"/>
              <a:t>2 rader</a:t>
            </a:r>
          </a:p>
        </p:txBody>
      </p:sp>
      <p:sp>
        <p:nvSpPr>
          <p:cNvPr id="3" name="Platshållare för datum 2">
            <a:extLst>
              <a:ext uri="{FF2B5EF4-FFF2-40B4-BE49-F238E27FC236}">
                <a16:creationId xmlns:a16="http://schemas.microsoft.com/office/drawing/2014/main" id="{734D1EF3-EA25-476A-8348-D6A2F9C79E23}"/>
              </a:ext>
            </a:extLst>
          </p:cNvPr>
          <p:cNvSpPr>
            <a:spLocks noGrp="1"/>
          </p:cNvSpPr>
          <p:nvPr>
            <p:ph type="dt" sz="half" idx="10"/>
          </p:nvPr>
        </p:nvSpPr>
        <p:spPr/>
        <p:txBody>
          <a:bodyPr/>
          <a:lstStyle/>
          <a:p>
            <a:fld id="{B8CE1845-D26C-4B76-89FE-EDE3F1F9AD34}" type="datetimeFigureOut">
              <a:rPr lang="sv-SE" smtClean="0"/>
              <a:t>2025-06-25</a:t>
            </a:fld>
            <a:endParaRPr lang="sv-SE"/>
          </a:p>
        </p:txBody>
      </p:sp>
      <p:sp>
        <p:nvSpPr>
          <p:cNvPr id="5" name="Platshållare för bild 4">
            <a:extLst>
              <a:ext uri="{FF2B5EF4-FFF2-40B4-BE49-F238E27FC236}">
                <a16:creationId xmlns:a16="http://schemas.microsoft.com/office/drawing/2014/main" id="{6A912808-6E1F-4F9C-A0B7-69C2C0C12C48}"/>
              </a:ext>
            </a:extLst>
          </p:cNvPr>
          <p:cNvSpPr>
            <a:spLocks noGrp="1"/>
          </p:cNvSpPr>
          <p:nvPr>
            <p:ph type="pic" sz="quarter" idx="11" hasCustomPrompt="1"/>
          </p:nvPr>
        </p:nvSpPr>
        <p:spPr>
          <a:xfrm>
            <a:off x="1781083" y="1958589"/>
            <a:ext cx="4367347" cy="4129860"/>
          </a:xfrm>
          <a:prstGeom prst="ellipse">
            <a:avLst/>
          </a:prstGeom>
          <a:solidFill>
            <a:srgbClr val="F39800">
              <a:alpha val="80000"/>
            </a:srgbClr>
          </a:solidFill>
        </p:spPr>
        <p:txBody>
          <a:bodyPr/>
          <a:lstStyle>
            <a:lvl1pPr marL="0" indent="0">
              <a:buNone/>
              <a:defRPr/>
            </a:lvl1pPr>
          </a:lstStyle>
          <a:p>
            <a:r>
              <a:rPr lang="sv-SE" dirty="0"/>
              <a:t>Klicka på ikonen för att lägga till bild</a:t>
            </a:r>
          </a:p>
        </p:txBody>
      </p:sp>
      <p:sp>
        <p:nvSpPr>
          <p:cNvPr id="10" name="Platshållare för bild 4">
            <a:extLst>
              <a:ext uri="{FF2B5EF4-FFF2-40B4-BE49-F238E27FC236}">
                <a16:creationId xmlns:a16="http://schemas.microsoft.com/office/drawing/2014/main" id="{A9F79668-C0F1-42B2-B6A5-FEB7DC073EE8}"/>
              </a:ext>
            </a:extLst>
          </p:cNvPr>
          <p:cNvSpPr>
            <a:spLocks noGrp="1"/>
          </p:cNvSpPr>
          <p:nvPr>
            <p:ph type="pic" sz="quarter" idx="12" hasCustomPrompt="1"/>
          </p:nvPr>
        </p:nvSpPr>
        <p:spPr>
          <a:xfrm>
            <a:off x="5880465" y="1958588"/>
            <a:ext cx="4367348" cy="4129861"/>
          </a:xfrm>
          <a:prstGeom prst="ellipse">
            <a:avLst/>
          </a:prstGeom>
          <a:solidFill>
            <a:srgbClr val="A05599">
              <a:alpha val="80000"/>
            </a:srgb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bild</a:t>
            </a:r>
          </a:p>
          <a:p>
            <a:endParaRPr lang="sv-SE" dirty="0"/>
          </a:p>
        </p:txBody>
      </p:sp>
    </p:spTree>
    <p:extLst>
      <p:ext uri="{BB962C8B-B14F-4D97-AF65-F5344CB8AC3E}">
        <p14:creationId xmlns:p14="http://schemas.microsoft.com/office/powerpoint/2010/main" val="3513393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8" name="Ellips 7">
            <a:extLst>
              <a:ext uri="{FF2B5EF4-FFF2-40B4-BE49-F238E27FC236}">
                <a16:creationId xmlns:a16="http://schemas.microsoft.com/office/drawing/2014/main" id="{32F97478-E99B-4D89-B813-7688CE69D355}"/>
              </a:ext>
            </a:extLst>
          </p:cNvPr>
          <p:cNvSpPr/>
          <p:nvPr userDrawn="1"/>
        </p:nvSpPr>
        <p:spPr>
          <a:xfrm>
            <a:off x="1004487" y="3231432"/>
            <a:ext cx="1068271" cy="952336"/>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FCA62C14-5710-47F1-8FB7-9E49B7EC00FA}"/>
              </a:ext>
            </a:extLst>
          </p:cNvPr>
          <p:cNvSpPr/>
          <p:nvPr userDrawn="1"/>
        </p:nvSpPr>
        <p:spPr>
          <a:xfrm>
            <a:off x="2247814" y="4640105"/>
            <a:ext cx="1068272" cy="952336"/>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5B199C3E-FC04-4A5A-BD30-E864FEDDA1BC}"/>
              </a:ext>
            </a:extLst>
          </p:cNvPr>
          <p:cNvSpPr/>
          <p:nvPr userDrawn="1"/>
        </p:nvSpPr>
        <p:spPr>
          <a:xfrm>
            <a:off x="1624771" y="4473435"/>
            <a:ext cx="836820" cy="746003"/>
          </a:xfrm>
          <a:prstGeom prst="ellipse">
            <a:avLst/>
          </a:prstGeom>
          <a:solidFill>
            <a:srgbClr val="A055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F44D02E7-DD96-443A-BC10-935A7A05395A}"/>
              </a:ext>
            </a:extLst>
          </p:cNvPr>
          <p:cNvSpPr/>
          <p:nvPr userDrawn="1"/>
        </p:nvSpPr>
        <p:spPr>
          <a:xfrm>
            <a:off x="1509045" y="3894101"/>
            <a:ext cx="836821" cy="746004"/>
          </a:xfrm>
          <a:prstGeom prst="ellipse">
            <a:avLst/>
          </a:prstGeom>
          <a:solidFill>
            <a:srgbClr val="F39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7DA2E21-1556-4D78-910D-BB05C56D6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4328" y="2448538"/>
            <a:ext cx="6203344" cy="1960923"/>
          </a:xfrm>
          <a:prstGeom prst="rect">
            <a:avLst/>
          </a:prstGeom>
        </p:spPr>
      </p:pic>
      <p:sp>
        <p:nvSpPr>
          <p:cNvPr id="7" name="Rubrik 6">
            <a:extLst>
              <a:ext uri="{FF2B5EF4-FFF2-40B4-BE49-F238E27FC236}">
                <a16:creationId xmlns:a16="http://schemas.microsoft.com/office/drawing/2014/main" id="{AED4FCFF-6063-492B-9774-571A19C0A260}"/>
              </a:ext>
            </a:extLst>
          </p:cNvPr>
          <p:cNvSpPr>
            <a:spLocks noGrp="1"/>
          </p:cNvSpPr>
          <p:nvPr>
            <p:ph type="title" hasCustomPrompt="1"/>
          </p:nvPr>
        </p:nvSpPr>
        <p:spPr>
          <a:xfrm>
            <a:off x="3185948" y="1350468"/>
            <a:ext cx="5820103" cy="489205"/>
          </a:xfrm>
        </p:spPr>
        <p:txBody>
          <a:bodyPr>
            <a:normAutofit/>
          </a:bodyPr>
          <a:lstStyle>
            <a:lvl1pPr>
              <a:defRPr sz="2000" cap="none" baseline="0"/>
            </a:lvl1pPr>
          </a:lstStyle>
          <a:p>
            <a:r>
              <a:rPr lang="sv-SE" dirty="0"/>
              <a:t>I arbetet med Kronobarnsmodellen samverkar:</a:t>
            </a:r>
          </a:p>
        </p:txBody>
      </p:sp>
    </p:spTree>
    <p:extLst>
      <p:ext uri="{BB962C8B-B14F-4D97-AF65-F5344CB8AC3E}">
        <p14:creationId xmlns:p14="http://schemas.microsoft.com/office/powerpoint/2010/main" val="6891916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tx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36726846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7852929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354131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2025-06-25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3941681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4056089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solidFill>
            <a:schemeClr val="tx1"/>
          </a:solid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36042579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2025-06-25</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555179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13119236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351877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7983204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2025-06-25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86641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2025-06-25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3545753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21897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2025-06-25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61990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rgbClr val="F9D2DF"/>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7907278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rgbClr val="B4D9B9"/>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0791865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rgbClr val="F9D2D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417719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rgbClr val="B4D9B9"/>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82379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530224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bg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9385353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0867759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67695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60000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14437964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8579591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5080046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6873186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2966659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36834254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40278334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2136162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141813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363237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28729279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2025-06-25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41297986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2025-06-25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31294712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3593576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8169835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5599147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2750849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5358461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7993930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71815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5824042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4097637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632758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19582529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0720432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146929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53865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2025-06-25</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3632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7438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2600913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224363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4044271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28413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64649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07352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3501524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2025-06-25</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3667646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2025-06-25</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55002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432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828351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2549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447777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7150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28309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792113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673179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448501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4165546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857324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1326214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7167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42466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3355378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344443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34265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0612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4238297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3053022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191234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409833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13574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2025-06-25</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62005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97961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1788735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2025-06-25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95147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1130836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735683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1567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232424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25378783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132945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2025-06-25</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17096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22831668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344122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905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6548414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B1D250-7B98-4DFB-A4FD-61743806032D}"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2025-06-25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4EC4E-653F-44F8-91A4-8055E33ABF2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8452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3680690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el med foto">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458062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Rubrik &amp; innehåll">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673317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ubrik &amp; 2 spalter">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4352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d till vänste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4102372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ild till höger">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6872702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35525450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2190118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nnehåll &amp; stora siffror">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8190332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537742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186176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6469838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cSld name="Rubrik och innehåll">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F185F80-1A7B-498F-8387-1B29107FCB51}"/>
              </a:ext>
            </a:extLst>
          </p:cNvPr>
          <p:cNvSpPr txBox="1"/>
          <p:nvPr userDrawn="1"/>
        </p:nvSpPr>
        <p:spPr>
          <a:xfrm>
            <a:off x="-48683" y="4725145"/>
            <a:ext cx="369332" cy="2005191"/>
          </a:xfrm>
          <a:prstGeom prst="rect">
            <a:avLst/>
          </a:prstGeom>
          <a:noFill/>
          <a:ln>
            <a:noFill/>
          </a:ln>
        </p:spPr>
        <p:txBody>
          <a:bodyPr vert="vert270">
            <a:spAutoFit/>
          </a:bodyPr>
          <a:lstStyle/>
          <a:p>
            <a:pPr eaLnBrk="1" hangingPunct="1">
              <a:defRPr/>
            </a:pPr>
            <a:r>
              <a:rPr lang="sv-SE" sz="1200" dirty="0">
                <a:solidFill>
                  <a:srgbClr val="3891A7">
                    <a:lumMod val="20000"/>
                    <a:lumOff val="80000"/>
                  </a:srgbClr>
                </a:solidFill>
                <a:latin typeface="Calibri" pitchFamily="34" charset="0"/>
                <a:cs typeface="Calibri" pitchFamily="34" charset="0"/>
              </a:rPr>
              <a:t>www.rattighetsfokus.se</a:t>
            </a:r>
          </a:p>
        </p:txBody>
      </p:sp>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datum 23">
            <a:extLst>
              <a:ext uri="{FF2B5EF4-FFF2-40B4-BE49-F238E27FC236}">
                <a16:creationId xmlns:a16="http://schemas.microsoft.com/office/drawing/2014/main" id="{81406D1E-37FA-40EE-8823-31C2861FD4F2}"/>
              </a:ext>
            </a:extLst>
          </p:cNvPr>
          <p:cNvSpPr>
            <a:spLocks noGrp="1"/>
          </p:cNvSpPr>
          <p:nvPr>
            <p:ph type="dt" sz="half" idx="10"/>
          </p:nvPr>
        </p:nvSpPr>
        <p:spPr/>
        <p:txBody>
          <a:bodyPr/>
          <a:lstStyle>
            <a:lvl1pPr>
              <a:defRPr/>
            </a:lvl1pPr>
          </a:lstStyle>
          <a:p>
            <a:pPr>
              <a:defRPr/>
            </a:pPr>
            <a:fld id="{5B176AFC-55B3-4AFD-B427-2169A87E2E1B}" type="datetime1">
              <a:rPr lang="sv-SE"/>
              <a:pPr>
                <a:defRPr/>
              </a:pPr>
              <a:t>2025-06-25</a:t>
            </a:fld>
            <a:endParaRPr lang="sv-SE"/>
          </a:p>
        </p:txBody>
      </p:sp>
      <p:sp>
        <p:nvSpPr>
          <p:cNvPr id="6" name="Platshållare för sidfot 9">
            <a:extLst>
              <a:ext uri="{FF2B5EF4-FFF2-40B4-BE49-F238E27FC236}">
                <a16:creationId xmlns:a16="http://schemas.microsoft.com/office/drawing/2014/main" id="{972AAA64-97B4-4138-99C3-15F99E7E784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21">
            <a:extLst>
              <a:ext uri="{FF2B5EF4-FFF2-40B4-BE49-F238E27FC236}">
                <a16:creationId xmlns:a16="http://schemas.microsoft.com/office/drawing/2014/main" id="{7AE03CC4-4A40-4FA8-8AE2-7F5C4C497E98}"/>
              </a:ext>
            </a:extLst>
          </p:cNvPr>
          <p:cNvSpPr>
            <a:spLocks noGrp="1"/>
          </p:cNvSpPr>
          <p:nvPr>
            <p:ph type="sldNum" sz="quarter" idx="12"/>
          </p:nvPr>
        </p:nvSpPr>
        <p:spPr/>
        <p:txBody>
          <a:bodyPr/>
          <a:lstStyle>
            <a:lvl1pPr>
              <a:defRPr/>
            </a:lvl1pPr>
          </a:lstStyle>
          <a:p>
            <a:pPr>
              <a:defRPr/>
            </a:pPr>
            <a:fld id="{A5EE153B-801C-4B81-9684-3074D7AA4310}" type="slidenum">
              <a:rPr lang="sv-SE" altLang="sv-SE"/>
              <a:pPr>
                <a:defRPr/>
              </a:pPr>
              <a:t>‹#›</a:t>
            </a:fld>
            <a:endParaRPr lang="sv-SE" altLang="sv-SE"/>
          </a:p>
        </p:txBody>
      </p:sp>
    </p:spTree>
    <p:extLst>
      <p:ext uri="{BB962C8B-B14F-4D97-AF65-F5344CB8AC3E}">
        <p14:creationId xmlns:p14="http://schemas.microsoft.com/office/powerpoint/2010/main" val="222090910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336529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2025-06-25</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566739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62835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0436082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24196808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11429370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8933313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22501381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445872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442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1505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6.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theme" Target="../theme/theme8.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theme" Target="../theme/theme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22940921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37491770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79894941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997"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48287098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65493821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BDEF5A8-0FC6-4313-AEA6-C68D46CFF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BF360D6-F9A7-4212-B86F-1D39E7D20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03E696E-B1C4-40F2-B38E-5BBE37330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E1845-D26C-4B76-89FE-EDE3F1F9AD34}" type="datetimeFigureOut">
              <a:rPr lang="sv-SE" smtClean="0"/>
              <a:t>2025-06-25</a:t>
            </a:fld>
            <a:endParaRPr lang="sv-SE"/>
          </a:p>
        </p:txBody>
      </p:sp>
      <p:pic>
        <p:nvPicPr>
          <p:cNvPr id="11" name="Bildobjekt 10">
            <a:extLst>
              <a:ext uri="{FF2B5EF4-FFF2-40B4-BE49-F238E27FC236}">
                <a16:creationId xmlns:a16="http://schemas.microsoft.com/office/drawing/2014/main" id="{74809BE5-90EC-4279-9070-76129DC3112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4912" r="15959"/>
          <a:stretch/>
        </p:blipFill>
        <p:spPr>
          <a:xfrm>
            <a:off x="5455338" y="6307219"/>
            <a:ext cx="1281324" cy="463385"/>
          </a:xfrm>
          <a:prstGeom prst="rect">
            <a:avLst/>
          </a:prstGeom>
        </p:spPr>
      </p:pic>
    </p:spTree>
    <p:extLst>
      <p:ext uri="{BB962C8B-B14F-4D97-AF65-F5344CB8AC3E}">
        <p14:creationId xmlns:p14="http://schemas.microsoft.com/office/powerpoint/2010/main" val="140519484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txStyles>
    <p:titleStyle>
      <a:lvl1pPr algn="l" defTabSz="914400" rtl="0" eaLnBrk="1" latinLnBrk="0" hangingPunct="1">
        <a:lnSpc>
          <a:spcPct val="90000"/>
        </a:lnSpc>
        <a:spcBef>
          <a:spcPct val="0"/>
        </a:spcBef>
        <a:buNone/>
        <a:defRPr sz="4400" b="1" i="0" kern="1200" cap="none" baseline="0">
          <a:solidFill>
            <a:srgbClr val="A055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435811875"/>
      </p:ext>
    </p:extLst>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2025-06-25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924477072"/>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j5egjqsQMqU" TargetMode="Externa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regionkronoberg.se/contentassets/fce6511e4e9d4f19a2178fff63c61d93/stodmaterial-vid-en-orosanmalan-maj-2024.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gionkronoberg.se/contentassets/931267332df94686aa3687b3b680145a/rutin-for-samverkan-inom-kronobarnsmodellen-vid-etablerad-vardkontakt-med-barn.pdf" TargetMode="External"/><Relationship Id="rId2" Type="http://schemas.openxmlformats.org/officeDocument/2006/relationships/hyperlink" Target="https://www.regionkronoberg.se/vardgivare/arbetsomraden-processer/manskliga-rattigheter-och-barnets-rattigheter/#tab-70602"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regionkronoberg.se/contentassets/931267332df94686aa3687b3b680145a/rutin-for-samverkan-inom-kronobarnsmodellen-vid-tillfallig-vardkontakt-eller-barn-som-narstaende.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gionkronoberg.se/vardgivare/arbetsomraden-processer/manskliga-rattigheter-och-barnets-rattigheter/barnets-rattigheter/barn-som-narstaende/" TargetMode="External"/><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1177.se/Kronoberg/liv--halsa/psykisk-halsa/nar-nagot-hander-i-familjen/"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gionkronoberg.se/vardgivare/arbetsomraden-processer/manskliga-rattigheter-och-barnets-rattigheter/"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ocialstyrelsen.se/ser-du-mig/informationsmaterial/" TargetMode="Externa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22Barn%20och%20unga%20ber&#228;ttar%22%20|%20Nationellt%20kompetenscentrum%20anh&#246;riga%20(anhoriga.se)" TargetMode="External"/><Relationship Id="rId1" Type="http://schemas.openxmlformats.org/officeDocument/2006/relationships/slideLayout" Target="../slideLayouts/slideLayout2.xml"/><Relationship Id="rId4" Type="http://schemas.openxmlformats.org/officeDocument/2006/relationships/hyperlink" Target="https://anhoriga.se/nkaplay/barn-som-anhoriga/barn-och-unga-berattar/barn-och-unga-beratta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CE1B264-6271-47C7-A5D7-D26EA321B236}"/>
              </a:ext>
            </a:extLst>
          </p:cNvPr>
          <p:cNvSpPr>
            <a:spLocks noGrp="1"/>
          </p:cNvSpPr>
          <p:nvPr>
            <p:ph type="title"/>
          </p:nvPr>
        </p:nvSpPr>
        <p:spPr/>
        <p:txBody>
          <a:bodyPr/>
          <a:lstStyle/>
          <a:p>
            <a:r>
              <a:rPr lang="sv-SE" dirty="0"/>
              <a:t>Barn som närstående</a:t>
            </a:r>
          </a:p>
        </p:txBody>
      </p:sp>
    </p:spTree>
    <p:extLst>
      <p:ext uri="{BB962C8B-B14F-4D97-AF65-F5344CB8AC3E}">
        <p14:creationId xmlns:p14="http://schemas.microsoft.com/office/powerpoint/2010/main" val="221508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C665A-4DA8-47DA-984A-1CEDFBEF84B1}"/>
              </a:ext>
            </a:extLst>
          </p:cNvPr>
          <p:cNvSpPr>
            <a:spLocks noGrp="1"/>
          </p:cNvSpPr>
          <p:nvPr>
            <p:ph type="title"/>
          </p:nvPr>
        </p:nvSpPr>
        <p:spPr/>
        <p:txBody>
          <a:bodyPr/>
          <a:lstStyle/>
          <a:p>
            <a:r>
              <a:rPr lang="sv-SE" dirty="0"/>
              <a:t>Rutin Barn som närstående</a:t>
            </a:r>
          </a:p>
        </p:txBody>
      </p:sp>
      <p:pic>
        <p:nvPicPr>
          <p:cNvPr id="4" name="Bildobjekt 3">
            <a:extLst>
              <a:ext uri="{FF2B5EF4-FFF2-40B4-BE49-F238E27FC236}">
                <a16:creationId xmlns:a16="http://schemas.microsoft.com/office/drawing/2014/main" id="{73C61B0F-AF67-4433-8695-D7E9F6F1D0AD}"/>
              </a:ext>
            </a:extLst>
          </p:cNvPr>
          <p:cNvPicPr>
            <a:picLocks noChangeAspect="1"/>
          </p:cNvPicPr>
          <p:nvPr/>
        </p:nvPicPr>
        <p:blipFill rotWithShape="1">
          <a:blip r:embed="rId2"/>
          <a:srcRect l="22011" t="26876" r="21576" b="10724"/>
          <a:stretch/>
        </p:blipFill>
        <p:spPr>
          <a:xfrm>
            <a:off x="1594709" y="1634362"/>
            <a:ext cx="8171785" cy="5084489"/>
          </a:xfrm>
          <a:prstGeom prst="rect">
            <a:avLst/>
          </a:prstGeom>
        </p:spPr>
      </p:pic>
    </p:spTree>
    <p:extLst>
      <p:ext uri="{BB962C8B-B14F-4D97-AF65-F5344CB8AC3E}">
        <p14:creationId xmlns:p14="http://schemas.microsoft.com/office/powerpoint/2010/main" val="73580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1 Uppmärksamma</a:t>
            </a:r>
          </a:p>
        </p:txBody>
      </p:sp>
      <p:sp>
        <p:nvSpPr>
          <p:cNvPr id="3" name="Platshållare för innehåll 2"/>
          <p:cNvSpPr>
            <a:spLocks noGrp="1"/>
          </p:cNvSpPr>
          <p:nvPr>
            <p:ph sz="quarter" idx="15"/>
          </p:nvPr>
        </p:nvSpPr>
        <p:spPr>
          <a:xfrm>
            <a:off x="324963" y="1925398"/>
            <a:ext cx="11691446" cy="4015649"/>
          </a:xfrm>
          <a:solidFill>
            <a:srgbClr val="FFFFFF">
              <a:alpha val="75000"/>
            </a:srgbClr>
          </a:solidFill>
        </p:spPr>
        <p:txBody>
          <a:bodyPr>
            <a:noAutofit/>
          </a:bodyPr>
          <a:lstStyle/>
          <a:p>
            <a:pPr>
              <a:lnSpc>
                <a:spcPct val="100000"/>
              </a:lnSpc>
              <a:spcAft>
                <a:spcPts val="600"/>
              </a:spcAft>
            </a:pPr>
            <a:r>
              <a:rPr lang="sv-SE" sz="3200" dirty="0"/>
              <a:t>Finns det minderåriga barn som varaktigt bor tillsammans med dig eller som finns i din närhet? </a:t>
            </a:r>
          </a:p>
          <a:p>
            <a:pPr>
              <a:lnSpc>
                <a:spcPct val="100000"/>
              </a:lnSpc>
              <a:spcAft>
                <a:spcPts val="600"/>
              </a:spcAft>
            </a:pPr>
            <a:r>
              <a:rPr lang="sv-SE" sz="3200" dirty="0"/>
              <a:t>Vilken ålder har i så fall barnet? </a:t>
            </a:r>
          </a:p>
          <a:p>
            <a:pPr>
              <a:lnSpc>
                <a:spcPct val="100000"/>
              </a:lnSpc>
              <a:spcAft>
                <a:spcPts val="600"/>
              </a:spcAft>
            </a:pPr>
            <a:r>
              <a:rPr lang="sv-SE" sz="3200" dirty="0"/>
              <a:t>Är barnet informerat om ditt nuvarande sjukdomstillstånd?</a:t>
            </a:r>
            <a:endParaRPr lang="sv-SE" sz="3200" b="1" dirty="0"/>
          </a:p>
          <a:p>
            <a:pPr>
              <a:lnSpc>
                <a:spcPct val="100000"/>
              </a:lnSpc>
              <a:spcAft>
                <a:spcPts val="600"/>
              </a:spcAft>
            </a:pPr>
            <a:r>
              <a:rPr lang="sv-SE" sz="3200" dirty="0"/>
              <a:t>Ange i Cosmic att du har frågat och vad som framkommit under samtalet. </a:t>
            </a:r>
          </a:p>
          <a:p>
            <a:pPr>
              <a:lnSpc>
                <a:spcPct val="100000"/>
              </a:lnSpc>
              <a:spcAft>
                <a:spcPts val="600"/>
              </a:spcAft>
            </a:pPr>
            <a:r>
              <a:rPr lang="sv-SE" sz="3200" dirty="0"/>
              <a:t>Här ska barnets födelseår + namn finnas med. </a:t>
            </a:r>
          </a:p>
        </p:txBody>
      </p:sp>
      <p:pic>
        <p:nvPicPr>
          <p:cNvPr id="6" name="Bildobjekt 5">
            <a:extLst>
              <a:ext uri="{FF2B5EF4-FFF2-40B4-BE49-F238E27FC236}">
                <a16:creationId xmlns:a16="http://schemas.microsoft.com/office/drawing/2014/main" id="{B9E6ECD0-F75F-4BAC-B751-A7845D192C7B}"/>
              </a:ext>
            </a:extLst>
          </p:cNvPr>
          <p:cNvPicPr/>
          <p:nvPr/>
        </p:nvPicPr>
        <p:blipFill rotWithShape="1">
          <a:blip r:embed="rId3" cstate="print">
            <a:extLst>
              <a:ext uri="{28A0092B-C50C-407E-A947-70E740481C1C}">
                <a14:useLocalDpi xmlns:a14="http://schemas.microsoft.com/office/drawing/2010/main" val="0"/>
              </a:ext>
            </a:extLst>
          </a:blip>
          <a:srcRect l="25593" t="29675" r="23222" b="9990"/>
          <a:stretch/>
        </p:blipFill>
        <p:spPr bwMode="auto">
          <a:xfrm>
            <a:off x="9777981" y="168546"/>
            <a:ext cx="2414019" cy="1613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9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2 Information och råd</a:t>
            </a:r>
          </a:p>
        </p:txBody>
      </p:sp>
      <p:sp>
        <p:nvSpPr>
          <p:cNvPr id="3" name="Platshållare för innehåll 2"/>
          <p:cNvSpPr>
            <a:spLocks noGrp="1"/>
          </p:cNvSpPr>
          <p:nvPr>
            <p:ph sz="quarter" idx="15"/>
          </p:nvPr>
        </p:nvSpPr>
        <p:spPr>
          <a:xfrm>
            <a:off x="633076" y="2024789"/>
            <a:ext cx="10866498" cy="4015649"/>
          </a:xfrm>
          <a:solidFill>
            <a:srgbClr val="FFFFFF">
              <a:alpha val="75000"/>
            </a:srgbClr>
          </a:solidFill>
        </p:spPr>
        <p:txBody>
          <a:bodyPr>
            <a:normAutofit/>
          </a:bodyPr>
          <a:lstStyle/>
          <a:p>
            <a:pPr>
              <a:lnSpc>
                <a:spcPct val="100000"/>
              </a:lnSpc>
              <a:spcBef>
                <a:spcPts val="2400"/>
              </a:spcBef>
              <a:spcAft>
                <a:spcPts val="600"/>
              </a:spcAft>
            </a:pPr>
            <a:r>
              <a:rPr lang="sv-SE" sz="3200" dirty="0"/>
              <a:t>Respektive verksamhet ska kunna ge föräldrar information, råd och stöd kring att prata med sina barn om förälderns nuvarande sjukdomstillstånd.</a:t>
            </a:r>
          </a:p>
          <a:p>
            <a:pPr>
              <a:lnSpc>
                <a:spcPct val="100000"/>
              </a:lnSpc>
              <a:spcBef>
                <a:spcPts val="1200"/>
              </a:spcBef>
              <a:spcAft>
                <a:spcPts val="600"/>
              </a:spcAft>
            </a:pPr>
            <a:r>
              <a:rPr lang="sv-SE" sz="3200" dirty="0"/>
              <a:t>Respektive verksamhet ska kunna ge information och råd direkt till barn.</a:t>
            </a:r>
          </a:p>
        </p:txBody>
      </p:sp>
      <p:pic>
        <p:nvPicPr>
          <p:cNvPr id="7" name="Bildobjekt 6">
            <a:extLst>
              <a:ext uri="{FF2B5EF4-FFF2-40B4-BE49-F238E27FC236}">
                <a16:creationId xmlns:a16="http://schemas.microsoft.com/office/drawing/2014/main" id="{B805EAA9-9CBB-4E31-A317-7F2D1B198672}"/>
              </a:ext>
            </a:extLst>
          </p:cNvPr>
          <p:cNvPicPr/>
          <p:nvPr/>
        </p:nvPicPr>
        <p:blipFill rotWithShape="1">
          <a:blip r:embed="rId2" cstate="print">
            <a:extLst>
              <a:ext uri="{28A0092B-C50C-407E-A947-70E740481C1C}">
                <a14:useLocalDpi xmlns:a14="http://schemas.microsoft.com/office/drawing/2010/main" val="0"/>
              </a:ext>
            </a:extLst>
          </a:blip>
          <a:srcRect l="25815" t="26509" r="23668" b="12759"/>
          <a:stretch/>
        </p:blipFill>
        <p:spPr bwMode="auto">
          <a:xfrm>
            <a:off x="9728791" y="187038"/>
            <a:ext cx="2284996" cy="1656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74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B69E926-D85C-47D7-99A4-E3C8B294FFDD}"/>
              </a:ext>
            </a:extLst>
          </p:cNvPr>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2 Information och råd</a:t>
            </a:r>
          </a:p>
        </p:txBody>
      </p:sp>
      <p:sp>
        <p:nvSpPr>
          <p:cNvPr id="3" name="Platshållare för innehåll 2"/>
          <p:cNvSpPr>
            <a:spLocks noGrp="1"/>
          </p:cNvSpPr>
          <p:nvPr>
            <p:ph sz="quarter" idx="15"/>
          </p:nvPr>
        </p:nvSpPr>
        <p:spPr>
          <a:xfrm>
            <a:off x="633076" y="2024789"/>
            <a:ext cx="11114976" cy="4015649"/>
          </a:xfrm>
          <a:solidFill>
            <a:srgbClr val="FFFFFF">
              <a:alpha val="75000"/>
            </a:srgbClr>
          </a:solidFill>
        </p:spPr>
        <p:txBody>
          <a:bodyPr>
            <a:normAutofit fontScale="92500"/>
          </a:bodyPr>
          <a:lstStyle/>
          <a:p>
            <a:pPr>
              <a:lnSpc>
                <a:spcPct val="100000"/>
              </a:lnSpc>
              <a:spcBef>
                <a:spcPts val="1200"/>
              </a:spcBef>
              <a:spcAft>
                <a:spcPts val="600"/>
              </a:spcAft>
            </a:pPr>
            <a:r>
              <a:rPr lang="sv-SE" sz="3200" dirty="0"/>
              <a:t>Oavsett barnens ålder så märker de att något inte är som vanligt i familjen, eller att deras familj är annorlunda än kompisens.</a:t>
            </a:r>
          </a:p>
          <a:p>
            <a:pPr>
              <a:lnSpc>
                <a:spcPct val="100000"/>
              </a:lnSpc>
              <a:spcBef>
                <a:spcPts val="1200"/>
              </a:spcBef>
              <a:spcAft>
                <a:spcPts val="600"/>
              </a:spcAft>
            </a:pPr>
            <a:r>
              <a:rPr lang="sv-SE" sz="3200" dirty="0"/>
              <a:t>Barnen snappar upp fragment från vuxnas samtal och kan skapa sig en mer skämmande bild än verkligheten är.</a:t>
            </a:r>
          </a:p>
          <a:p>
            <a:pPr>
              <a:lnSpc>
                <a:spcPct val="100000"/>
              </a:lnSpc>
              <a:spcBef>
                <a:spcPts val="1200"/>
              </a:spcBef>
              <a:spcAft>
                <a:spcPts val="600"/>
              </a:spcAft>
            </a:pPr>
            <a:r>
              <a:rPr lang="sv-SE" sz="3200" dirty="0"/>
              <a:t>Barn skaffar information från annat håll, den kan vara missledande.</a:t>
            </a:r>
          </a:p>
        </p:txBody>
      </p:sp>
      <p:pic>
        <p:nvPicPr>
          <p:cNvPr id="7" name="Bildobjekt 6">
            <a:extLst>
              <a:ext uri="{FF2B5EF4-FFF2-40B4-BE49-F238E27FC236}">
                <a16:creationId xmlns:a16="http://schemas.microsoft.com/office/drawing/2014/main" id="{43F9251C-275A-49A7-BFFD-F379DED06FA0}"/>
              </a:ext>
            </a:extLst>
          </p:cNvPr>
          <p:cNvPicPr/>
          <p:nvPr/>
        </p:nvPicPr>
        <p:blipFill rotWithShape="1">
          <a:blip r:embed="rId3" cstate="print">
            <a:extLst>
              <a:ext uri="{28A0092B-C50C-407E-A947-70E740481C1C}">
                <a14:useLocalDpi xmlns:a14="http://schemas.microsoft.com/office/drawing/2010/main" val="0"/>
              </a:ext>
            </a:extLst>
          </a:blip>
          <a:srcRect l="25815" t="26509" r="23668" b="12759"/>
          <a:stretch/>
        </p:blipFill>
        <p:spPr bwMode="auto">
          <a:xfrm>
            <a:off x="9728791" y="187038"/>
            <a:ext cx="2284996" cy="1656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8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A2D45B7-07EF-4F2E-A35C-8759039A44B9}"/>
              </a:ext>
            </a:extLst>
          </p:cNvPr>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2 Information och råd</a:t>
            </a:r>
          </a:p>
        </p:txBody>
      </p:sp>
      <p:sp>
        <p:nvSpPr>
          <p:cNvPr id="3" name="Platshållare för innehåll 2"/>
          <p:cNvSpPr>
            <a:spLocks noGrp="1"/>
          </p:cNvSpPr>
          <p:nvPr>
            <p:ph sz="quarter" idx="15"/>
          </p:nvPr>
        </p:nvSpPr>
        <p:spPr>
          <a:xfrm>
            <a:off x="633075" y="2024789"/>
            <a:ext cx="10647837" cy="4015649"/>
          </a:xfrm>
          <a:solidFill>
            <a:srgbClr val="FFFFFF">
              <a:alpha val="75000"/>
            </a:srgbClr>
          </a:solidFill>
        </p:spPr>
        <p:txBody>
          <a:bodyPr>
            <a:normAutofit/>
          </a:bodyPr>
          <a:lstStyle/>
          <a:p>
            <a:pPr>
              <a:lnSpc>
                <a:spcPct val="100000"/>
              </a:lnSpc>
              <a:spcBef>
                <a:spcPts val="1200"/>
              </a:spcBef>
              <a:spcAft>
                <a:spcPts val="600"/>
              </a:spcAft>
            </a:pPr>
            <a:r>
              <a:rPr lang="sv-SE" sz="3200" dirty="0"/>
              <a:t>Inte ha hemligheter för barnen, men förklara på rätt nivå utifrån ålder och mognad.</a:t>
            </a:r>
          </a:p>
          <a:p>
            <a:pPr>
              <a:lnSpc>
                <a:spcPct val="100000"/>
              </a:lnSpc>
              <a:spcBef>
                <a:spcPts val="1200"/>
              </a:spcBef>
              <a:spcAft>
                <a:spcPts val="600"/>
              </a:spcAft>
            </a:pPr>
            <a:r>
              <a:rPr lang="sv-SE" sz="3200" dirty="0"/>
              <a:t>Försöka få barnen att känna att de trots allt kan hantera situationen. Barn har resurser inom sig att klara svåra upplevelser, så länge de är delaktiga och känner trygghet.</a:t>
            </a:r>
          </a:p>
        </p:txBody>
      </p:sp>
      <p:pic>
        <p:nvPicPr>
          <p:cNvPr id="5" name="Bildobjekt 4">
            <a:extLst>
              <a:ext uri="{FF2B5EF4-FFF2-40B4-BE49-F238E27FC236}">
                <a16:creationId xmlns:a16="http://schemas.microsoft.com/office/drawing/2014/main" id="{A2073EFE-11B4-4154-954E-23E4B2831783}"/>
              </a:ext>
            </a:extLst>
          </p:cNvPr>
          <p:cNvPicPr/>
          <p:nvPr/>
        </p:nvPicPr>
        <p:blipFill rotWithShape="1">
          <a:blip r:embed="rId3" cstate="print">
            <a:extLst>
              <a:ext uri="{28A0092B-C50C-407E-A947-70E740481C1C}">
                <a14:useLocalDpi xmlns:a14="http://schemas.microsoft.com/office/drawing/2010/main" val="0"/>
              </a:ext>
            </a:extLst>
          </a:blip>
          <a:srcRect l="25815" t="26509" r="23668" b="12759"/>
          <a:stretch/>
        </p:blipFill>
        <p:spPr bwMode="auto">
          <a:xfrm>
            <a:off x="9728791" y="187038"/>
            <a:ext cx="2284996" cy="1656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595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C76EE16-A27F-47D0-ABCA-4F3DE4798945}"/>
              </a:ext>
            </a:extLst>
          </p:cNvPr>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2 Information och råd</a:t>
            </a:r>
          </a:p>
        </p:txBody>
      </p:sp>
      <p:sp>
        <p:nvSpPr>
          <p:cNvPr id="3" name="Platshållare för innehåll 2"/>
          <p:cNvSpPr>
            <a:spLocks noGrp="1"/>
          </p:cNvSpPr>
          <p:nvPr>
            <p:ph sz="quarter" idx="15"/>
          </p:nvPr>
        </p:nvSpPr>
        <p:spPr>
          <a:xfrm>
            <a:off x="633075" y="2024789"/>
            <a:ext cx="10240333" cy="4015649"/>
          </a:xfrm>
          <a:solidFill>
            <a:srgbClr val="FFFFFF">
              <a:alpha val="75000"/>
            </a:srgbClr>
          </a:solidFill>
        </p:spPr>
        <p:txBody>
          <a:bodyPr>
            <a:noAutofit/>
          </a:bodyPr>
          <a:lstStyle/>
          <a:p>
            <a:pPr>
              <a:lnSpc>
                <a:spcPct val="100000"/>
              </a:lnSpc>
              <a:spcBef>
                <a:spcPts val="1200"/>
              </a:spcBef>
              <a:spcAft>
                <a:spcPts val="600"/>
              </a:spcAft>
              <a:buNone/>
            </a:pPr>
            <a:r>
              <a:rPr lang="sv-SE" sz="3200" b="1" dirty="0"/>
              <a:t>Vem ska prata med barn? </a:t>
            </a:r>
          </a:p>
          <a:p>
            <a:pPr>
              <a:lnSpc>
                <a:spcPct val="100000"/>
              </a:lnSpc>
              <a:spcBef>
                <a:spcPts val="1200"/>
              </a:spcBef>
              <a:spcAft>
                <a:spcPts val="600"/>
              </a:spcAft>
            </a:pPr>
            <a:r>
              <a:rPr lang="sv-SE" sz="3200" dirty="0"/>
              <a:t>Allra bäst är om den som är sjuk och någon annan vuxen som känner barnet berättar.</a:t>
            </a:r>
          </a:p>
          <a:p>
            <a:pPr>
              <a:lnSpc>
                <a:spcPct val="100000"/>
              </a:lnSpc>
              <a:spcBef>
                <a:spcPts val="1200"/>
              </a:spcBef>
              <a:spcAft>
                <a:spcPts val="600"/>
              </a:spcAft>
            </a:pPr>
            <a:r>
              <a:rPr lang="sv-SE" sz="3200" dirty="0"/>
              <a:t>Om det behövs ytterligare stöd, lotsa familjen till rätt hjälp.</a:t>
            </a:r>
          </a:p>
        </p:txBody>
      </p:sp>
      <p:pic>
        <p:nvPicPr>
          <p:cNvPr id="5" name="Bildobjekt 4">
            <a:extLst>
              <a:ext uri="{FF2B5EF4-FFF2-40B4-BE49-F238E27FC236}">
                <a16:creationId xmlns:a16="http://schemas.microsoft.com/office/drawing/2014/main" id="{46F6E317-1294-4505-828A-0DD46DEC620B}"/>
              </a:ext>
            </a:extLst>
          </p:cNvPr>
          <p:cNvPicPr/>
          <p:nvPr/>
        </p:nvPicPr>
        <p:blipFill rotWithShape="1">
          <a:blip r:embed="rId3" cstate="print">
            <a:extLst>
              <a:ext uri="{28A0092B-C50C-407E-A947-70E740481C1C}">
                <a14:useLocalDpi xmlns:a14="http://schemas.microsoft.com/office/drawing/2010/main" val="0"/>
              </a:ext>
            </a:extLst>
          </a:blip>
          <a:srcRect l="25815" t="26509" r="23668" b="12759"/>
          <a:stretch/>
        </p:blipFill>
        <p:spPr bwMode="auto">
          <a:xfrm>
            <a:off x="9728791" y="187038"/>
            <a:ext cx="2284996" cy="1656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0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8FBDCE8-21D6-4922-A5D0-8A878E1B6CF3}"/>
              </a:ext>
            </a:extLst>
          </p:cNvPr>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2 Information och råd</a:t>
            </a:r>
          </a:p>
        </p:txBody>
      </p:sp>
      <p:sp>
        <p:nvSpPr>
          <p:cNvPr id="3" name="Platshållare för innehåll 2"/>
          <p:cNvSpPr>
            <a:spLocks noGrp="1"/>
          </p:cNvSpPr>
          <p:nvPr>
            <p:ph sz="quarter" idx="15"/>
          </p:nvPr>
        </p:nvSpPr>
        <p:spPr>
          <a:xfrm>
            <a:off x="633076" y="2024789"/>
            <a:ext cx="11313759" cy="4015649"/>
          </a:xfrm>
          <a:solidFill>
            <a:srgbClr val="FFFFFF">
              <a:alpha val="69804"/>
            </a:srgbClr>
          </a:solidFill>
        </p:spPr>
        <p:txBody>
          <a:bodyPr>
            <a:normAutofit/>
          </a:bodyPr>
          <a:lstStyle/>
          <a:p>
            <a:pPr>
              <a:lnSpc>
                <a:spcPct val="100000"/>
              </a:lnSpc>
              <a:spcBef>
                <a:spcPts val="1200"/>
              </a:spcBef>
              <a:spcAft>
                <a:spcPts val="600"/>
              </a:spcAft>
              <a:buNone/>
            </a:pPr>
            <a:r>
              <a:rPr lang="sv-SE" sz="3200" b="1" dirty="0"/>
              <a:t>Vad ska man säga? </a:t>
            </a:r>
          </a:p>
          <a:p>
            <a:pPr>
              <a:lnSpc>
                <a:spcPct val="100000"/>
              </a:lnSpc>
              <a:spcBef>
                <a:spcPts val="1200"/>
              </a:spcBef>
              <a:spcAft>
                <a:spcPts val="600"/>
              </a:spcAft>
            </a:pPr>
            <a:r>
              <a:rPr lang="sv-SE" sz="3200" dirty="0"/>
              <a:t>Använd inte så många ord. Säg vad sjukdomen heter och invänta sedan barnets frågor. Då styr barnet hur mycket det orkar höra.</a:t>
            </a:r>
          </a:p>
          <a:p>
            <a:pPr>
              <a:lnSpc>
                <a:spcPct val="100000"/>
              </a:lnSpc>
              <a:spcBef>
                <a:spcPts val="1200"/>
              </a:spcBef>
              <a:spcAft>
                <a:spcPts val="600"/>
              </a:spcAft>
            </a:pPr>
            <a:r>
              <a:rPr lang="sv-SE" sz="3200" dirty="0"/>
              <a:t>Prata konkret och praktiskt om hur vardagen kommer </a:t>
            </a:r>
            <a:br>
              <a:rPr lang="sv-SE" sz="3200" dirty="0"/>
            </a:br>
            <a:r>
              <a:rPr lang="sv-SE" sz="3200" dirty="0"/>
              <a:t>att förändras, eller varför den redan är olik t ex kompisens familjs.</a:t>
            </a:r>
          </a:p>
        </p:txBody>
      </p:sp>
      <p:pic>
        <p:nvPicPr>
          <p:cNvPr id="5" name="Bildobjekt 4">
            <a:extLst>
              <a:ext uri="{FF2B5EF4-FFF2-40B4-BE49-F238E27FC236}">
                <a16:creationId xmlns:a16="http://schemas.microsoft.com/office/drawing/2014/main" id="{0F9FA859-D165-4809-94D9-A627AFF6CDD5}"/>
              </a:ext>
            </a:extLst>
          </p:cNvPr>
          <p:cNvPicPr/>
          <p:nvPr/>
        </p:nvPicPr>
        <p:blipFill rotWithShape="1">
          <a:blip r:embed="rId3" cstate="print">
            <a:extLst>
              <a:ext uri="{28A0092B-C50C-407E-A947-70E740481C1C}">
                <a14:useLocalDpi xmlns:a14="http://schemas.microsoft.com/office/drawing/2010/main" val="0"/>
              </a:ext>
            </a:extLst>
          </a:blip>
          <a:srcRect l="25815" t="26509" r="23668" b="12759"/>
          <a:stretch/>
        </p:blipFill>
        <p:spPr bwMode="auto">
          <a:xfrm>
            <a:off x="9728791" y="187038"/>
            <a:ext cx="2284996" cy="1656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3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43604FD-A3AC-495C-9968-CD3EB42DCA39}"/>
              </a:ext>
            </a:extLst>
          </p:cNvPr>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2 Information och råd</a:t>
            </a:r>
          </a:p>
        </p:txBody>
      </p:sp>
      <p:sp>
        <p:nvSpPr>
          <p:cNvPr id="3" name="Platshållare för innehåll 2"/>
          <p:cNvSpPr>
            <a:spLocks noGrp="1"/>
          </p:cNvSpPr>
          <p:nvPr>
            <p:ph sz="quarter" idx="15"/>
          </p:nvPr>
        </p:nvSpPr>
        <p:spPr>
          <a:xfrm>
            <a:off x="633075" y="2024789"/>
            <a:ext cx="10329785" cy="4015649"/>
          </a:xfrm>
          <a:solidFill>
            <a:srgbClr val="FFFFFF">
              <a:alpha val="69804"/>
            </a:srgbClr>
          </a:solidFill>
        </p:spPr>
        <p:txBody>
          <a:bodyPr>
            <a:noAutofit/>
          </a:bodyPr>
          <a:lstStyle/>
          <a:p>
            <a:pPr>
              <a:lnSpc>
                <a:spcPct val="100000"/>
              </a:lnSpc>
              <a:spcBef>
                <a:spcPts val="1200"/>
              </a:spcBef>
              <a:spcAft>
                <a:spcPts val="600"/>
              </a:spcAft>
              <a:buNone/>
            </a:pPr>
            <a:r>
              <a:rPr lang="sv-SE" sz="3200" b="1" dirty="0"/>
              <a:t>Barns reaktioner </a:t>
            </a:r>
          </a:p>
          <a:p>
            <a:pPr>
              <a:lnSpc>
                <a:spcPct val="100000"/>
              </a:lnSpc>
              <a:spcBef>
                <a:spcPts val="1200"/>
              </a:spcBef>
              <a:spcAft>
                <a:spcPts val="600"/>
              </a:spcAft>
            </a:pPr>
            <a:r>
              <a:rPr lang="sv-SE" sz="3200" dirty="0"/>
              <a:t>Det blir inte alltid som du tänkt dig. Tänk på att du har försprång, du har haft längre tid att vänja dig.</a:t>
            </a:r>
          </a:p>
          <a:p>
            <a:pPr>
              <a:lnSpc>
                <a:spcPct val="100000"/>
              </a:lnSpc>
              <a:spcBef>
                <a:spcPts val="1200"/>
              </a:spcBef>
              <a:spcAft>
                <a:spcPts val="600"/>
              </a:spcAft>
            </a:pPr>
            <a:r>
              <a:rPr lang="sv-SE" sz="3200" dirty="0"/>
              <a:t>En del frågar mycket och reagerar. En del frågar ingenting alls just då, utan behöver mer tid.</a:t>
            </a:r>
          </a:p>
        </p:txBody>
      </p:sp>
      <p:pic>
        <p:nvPicPr>
          <p:cNvPr id="5" name="Bildobjekt 4">
            <a:extLst>
              <a:ext uri="{FF2B5EF4-FFF2-40B4-BE49-F238E27FC236}">
                <a16:creationId xmlns:a16="http://schemas.microsoft.com/office/drawing/2014/main" id="{00E0F72F-CF60-4F31-AC2B-F95F61E3B275}"/>
              </a:ext>
            </a:extLst>
          </p:cNvPr>
          <p:cNvPicPr/>
          <p:nvPr/>
        </p:nvPicPr>
        <p:blipFill rotWithShape="1">
          <a:blip r:embed="rId3" cstate="print">
            <a:extLst>
              <a:ext uri="{28A0092B-C50C-407E-A947-70E740481C1C}">
                <a14:useLocalDpi xmlns:a14="http://schemas.microsoft.com/office/drawing/2010/main" val="0"/>
              </a:ext>
            </a:extLst>
          </a:blip>
          <a:srcRect l="25815" t="26509" r="23668" b="12759"/>
          <a:stretch/>
        </p:blipFill>
        <p:spPr bwMode="auto">
          <a:xfrm>
            <a:off x="9728791" y="187038"/>
            <a:ext cx="2284996" cy="1656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1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lstStyle/>
          <a:p>
            <a:pPr>
              <a:lnSpc>
                <a:spcPct val="100000"/>
              </a:lnSpc>
            </a:pPr>
            <a:r>
              <a:rPr lang="sv-SE" sz="4000" dirty="0"/>
              <a:t>3 Stöd</a:t>
            </a:r>
          </a:p>
        </p:txBody>
      </p:sp>
      <p:sp>
        <p:nvSpPr>
          <p:cNvPr id="3" name="Platshållare för innehåll 2"/>
          <p:cNvSpPr>
            <a:spLocks noGrp="1"/>
          </p:cNvSpPr>
          <p:nvPr>
            <p:ph sz="quarter" idx="15"/>
          </p:nvPr>
        </p:nvSpPr>
        <p:spPr>
          <a:xfrm>
            <a:off x="633075" y="2024789"/>
            <a:ext cx="11244185" cy="4015649"/>
          </a:xfrm>
          <a:noFill/>
        </p:spPr>
        <p:txBody>
          <a:bodyPr>
            <a:noAutofit/>
          </a:bodyPr>
          <a:lstStyle/>
          <a:p>
            <a:pPr>
              <a:lnSpc>
                <a:spcPct val="100000"/>
              </a:lnSpc>
              <a:spcBef>
                <a:spcPts val="1200"/>
              </a:spcBef>
              <a:spcAft>
                <a:spcPts val="600"/>
              </a:spcAft>
            </a:pPr>
            <a:r>
              <a:rPr lang="sv-SE" sz="2800" dirty="0"/>
              <a:t>Verksamheten ska kunna ge stöd till barn som närstående, eller veta vem man ska hänvisa till. </a:t>
            </a:r>
          </a:p>
          <a:p>
            <a:pPr>
              <a:lnSpc>
                <a:spcPct val="100000"/>
              </a:lnSpc>
              <a:spcBef>
                <a:spcPts val="1200"/>
              </a:spcBef>
              <a:spcAft>
                <a:spcPts val="600"/>
              </a:spcAft>
            </a:pPr>
            <a:r>
              <a:rPr lang="sv-SE" sz="2800" dirty="0"/>
              <a:t>Information om barn som närstående finns på vårdgivarwebben.</a:t>
            </a:r>
          </a:p>
          <a:p>
            <a:pPr>
              <a:lnSpc>
                <a:spcPct val="100000"/>
              </a:lnSpc>
              <a:spcBef>
                <a:spcPts val="1200"/>
              </a:spcBef>
              <a:spcAft>
                <a:spcPts val="600"/>
              </a:spcAft>
            </a:pPr>
            <a:r>
              <a:rPr lang="sv-SE" sz="2800" dirty="0"/>
              <a:t>När förälder eller annan närstående drabbas av allvarliga svårigheter påverkar det alla i familjen, familjeklimatet, föräldrarnas psykiska hälsa, förutsättningarna för föräldraskap,</a:t>
            </a:r>
            <a:br>
              <a:rPr lang="sv-SE" sz="2800" dirty="0"/>
            </a:br>
            <a:r>
              <a:rPr lang="sv-SE" sz="2800" dirty="0"/>
              <a:t>vardagen och hur barnen mår. </a:t>
            </a:r>
          </a:p>
          <a:p>
            <a:pPr>
              <a:lnSpc>
                <a:spcPct val="100000"/>
              </a:lnSpc>
              <a:spcBef>
                <a:spcPts val="1200"/>
              </a:spcBef>
              <a:spcAft>
                <a:spcPts val="600"/>
              </a:spcAft>
            </a:pPr>
            <a:r>
              <a:rPr lang="sv-SE" sz="2800" dirty="0"/>
              <a:t>Stödet behöver inriktas på både familjens, föräldrarnas och barnens behov.</a:t>
            </a:r>
            <a:endParaRPr lang="sv-SE" sz="2800" b="1" dirty="0"/>
          </a:p>
        </p:txBody>
      </p:sp>
      <p:pic>
        <p:nvPicPr>
          <p:cNvPr id="5" name="Bildobjekt 4">
            <a:extLst>
              <a:ext uri="{FF2B5EF4-FFF2-40B4-BE49-F238E27FC236}">
                <a16:creationId xmlns:a16="http://schemas.microsoft.com/office/drawing/2014/main" id="{C9C04C32-EA6A-4CAF-842D-564FD6AD64B9}"/>
              </a:ext>
            </a:extLst>
          </p:cNvPr>
          <p:cNvPicPr/>
          <p:nvPr/>
        </p:nvPicPr>
        <p:blipFill rotWithShape="1">
          <a:blip r:embed="rId2" cstate="print">
            <a:extLst>
              <a:ext uri="{28A0092B-C50C-407E-A947-70E740481C1C}">
                <a14:useLocalDpi xmlns:a14="http://schemas.microsoft.com/office/drawing/2010/main" val="0"/>
              </a:ext>
            </a:extLst>
          </a:blip>
          <a:srcRect l="25191" t="26508" r="23909" b="12104"/>
          <a:stretch/>
        </p:blipFill>
        <p:spPr bwMode="auto">
          <a:xfrm>
            <a:off x="9696893" y="208302"/>
            <a:ext cx="2180367" cy="1737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0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4B150D9-6022-499A-ADFC-AFC0676D0C8B}"/>
              </a:ext>
            </a:extLst>
          </p:cNvPr>
          <p:cNvSpPr>
            <a:spLocks noGrp="1"/>
          </p:cNvSpPr>
          <p:nvPr>
            <p:ph type="title"/>
          </p:nvPr>
        </p:nvSpPr>
        <p:spPr>
          <a:solidFill>
            <a:srgbClr val="FFFFFF">
              <a:alpha val="75000"/>
            </a:srgbClr>
          </a:solidFill>
        </p:spPr>
        <p:txBody>
          <a:bodyPr anchor="t" anchorCtr="0"/>
          <a:lstStyle/>
          <a:p>
            <a:pPr>
              <a:lnSpc>
                <a:spcPct val="100000"/>
              </a:lnSpc>
            </a:pPr>
            <a:r>
              <a:rPr lang="sv-SE" sz="4000" dirty="0"/>
              <a:t>3 Stöd</a:t>
            </a:r>
          </a:p>
        </p:txBody>
      </p:sp>
      <p:sp>
        <p:nvSpPr>
          <p:cNvPr id="3" name="Platshållare för innehåll 2"/>
          <p:cNvSpPr>
            <a:spLocks noGrp="1"/>
          </p:cNvSpPr>
          <p:nvPr>
            <p:ph sz="quarter" idx="15"/>
          </p:nvPr>
        </p:nvSpPr>
        <p:spPr>
          <a:xfrm>
            <a:off x="633075" y="2024789"/>
            <a:ext cx="11124915" cy="4015649"/>
          </a:xfrm>
          <a:solidFill>
            <a:srgbClr val="FFFFFF">
              <a:alpha val="75000"/>
            </a:srgbClr>
          </a:solidFill>
        </p:spPr>
        <p:txBody>
          <a:bodyPr>
            <a:noAutofit/>
          </a:bodyPr>
          <a:lstStyle/>
          <a:p>
            <a:pPr>
              <a:lnSpc>
                <a:spcPct val="100000"/>
              </a:lnSpc>
              <a:spcBef>
                <a:spcPts val="1200"/>
              </a:spcBef>
              <a:spcAft>
                <a:spcPts val="600"/>
              </a:spcAft>
            </a:pPr>
            <a:r>
              <a:rPr lang="sv-SE" sz="2800" dirty="0"/>
              <a:t>Det handlar om att stärka skyddsfaktorer genom ofta rätt enkla åtgärder – att ge adekvat information och svar på frågor, hjälpa familjen att kunna tala om problemen, låta barnen ge uttryck för sin oro och sina upplevelser, se till att de har möjlighet till kamratrelationer och fritidsintressen och får stöd i skolarbetet. </a:t>
            </a:r>
          </a:p>
          <a:p>
            <a:pPr>
              <a:lnSpc>
                <a:spcPct val="100000"/>
              </a:lnSpc>
              <a:spcBef>
                <a:spcPts val="1200"/>
              </a:spcBef>
              <a:spcAft>
                <a:spcPts val="600"/>
              </a:spcAft>
            </a:pPr>
            <a:r>
              <a:rPr lang="sv-SE" sz="2800" dirty="0"/>
              <a:t>Trygga relationer i familjen och någon stödjande vuxen utöver föräldrarna är grundläggande, samt att föräldrarna får den hjälp och det stöd de behöver, både för egen del och i sitt föräldraskap.</a:t>
            </a:r>
          </a:p>
        </p:txBody>
      </p:sp>
      <p:pic>
        <p:nvPicPr>
          <p:cNvPr id="5" name="Bildobjekt 4">
            <a:extLst>
              <a:ext uri="{FF2B5EF4-FFF2-40B4-BE49-F238E27FC236}">
                <a16:creationId xmlns:a16="http://schemas.microsoft.com/office/drawing/2014/main" id="{17D0788C-08E6-4437-8CF3-16DF76332787}"/>
              </a:ext>
            </a:extLst>
          </p:cNvPr>
          <p:cNvPicPr/>
          <p:nvPr/>
        </p:nvPicPr>
        <p:blipFill rotWithShape="1">
          <a:blip r:embed="rId2" cstate="print">
            <a:extLst>
              <a:ext uri="{28A0092B-C50C-407E-A947-70E740481C1C}">
                <a14:useLocalDpi xmlns:a14="http://schemas.microsoft.com/office/drawing/2010/main" val="0"/>
              </a:ext>
            </a:extLst>
          </a:blip>
          <a:srcRect l="25191" t="26508" r="23909" b="12104"/>
          <a:stretch/>
        </p:blipFill>
        <p:spPr bwMode="auto">
          <a:xfrm>
            <a:off x="9696893" y="208302"/>
            <a:ext cx="2180367" cy="1737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177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hlinkClick r:id="rId2"/>
            <a:extLst>
              <a:ext uri="{FF2B5EF4-FFF2-40B4-BE49-F238E27FC236}">
                <a16:creationId xmlns:a16="http://schemas.microsoft.com/office/drawing/2014/main" id="{15920C73-EC6C-41F4-A63C-8763C927B937}"/>
              </a:ext>
            </a:extLst>
          </p:cNvPr>
          <p:cNvPicPr>
            <a:picLocks noChangeAspect="1"/>
          </p:cNvPicPr>
          <p:nvPr/>
        </p:nvPicPr>
        <p:blipFill rotWithShape="1">
          <a:blip r:embed="rId3"/>
          <a:srcRect l="6613" t="22603" r="38871" b="15700"/>
          <a:stretch/>
        </p:blipFill>
        <p:spPr>
          <a:xfrm>
            <a:off x="2320413" y="641555"/>
            <a:ext cx="7683910" cy="4889090"/>
          </a:xfrm>
          <a:prstGeom prst="rect">
            <a:avLst/>
          </a:prstGeom>
        </p:spPr>
      </p:pic>
      <p:sp>
        <p:nvSpPr>
          <p:cNvPr id="3" name="Rektangel 2">
            <a:extLst>
              <a:ext uri="{FF2B5EF4-FFF2-40B4-BE49-F238E27FC236}">
                <a16:creationId xmlns:a16="http://schemas.microsoft.com/office/drawing/2014/main" id="{D448D263-9838-4763-9DF5-046159A3B10F}"/>
              </a:ext>
            </a:extLst>
          </p:cNvPr>
          <p:cNvSpPr/>
          <p:nvPr/>
        </p:nvSpPr>
        <p:spPr>
          <a:xfrm>
            <a:off x="2320413" y="5570114"/>
            <a:ext cx="610583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https://www.youtube.com/watch?v=j5egjqsQMqU</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41460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lstStyle/>
          <a:p>
            <a:pPr>
              <a:lnSpc>
                <a:spcPct val="100000"/>
              </a:lnSpc>
            </a:pPr>
            <a:r>
              <a:rPr lang="sv-SE" sz="4000" dirty="0">
                <a:solidFill>
                  <a:schemeClr val="accent1"/>
                </a:solidFill>
              </a:rPr>
              <a:t>4 Behandling</a:t>
            </a:r>
          </a:p>
        </p:txBody>
      </p:sp>
      <p:sp>
        <p:nvSpPr>
          <p:cNvPr id="3" name="Platshållare för innehåll 2"/>
          <p:cNvSpPr>
            <a:spLocks noGrp="1"/>
          </p:cNvSpPr>
          <p:nvPr>
            <p:ph sz="quarter" idx="15"/>
          </p:nvPr>
        </p:nvSpPr>
        <p:spPr>
          <a:xfrm>
            <a:off x="633075" y="2024789"/>
            <a:ext cx="11214368" cy="4015649"/>
          </a:xfrm>
          <a:solidFill>
            <a:srgbClr val="FFFFFF">
              <a:alpha val="75000"/>
            </a:srgbClr>
          </a:solidFill>
        </p:spPr>
        <p:txBody>
          <a:bodyPr>
            <a:normAutofit/>
          </a:bodyPr>
          <a:lstStyle/>
          <a:p>
            <a:pPr>
              <a:lnSpc>
                <a:spcPct val="100000"/>
              </a:lnSpc>
              <a:spcBef>
                <a:spcPts val="1200"/>
              </a:spcBef>
              <a:spcAft>
                <a:spcPts val="600"/>
              </a:spcAft>
            </a:pPr>
            <a:r>
              <a:rPr lang="sv-SE" sz="3200" dirty="0"/>
              <a:t>En del barn behöver egen behandling, </a:t>
            </a:r>
            <a:br>
              <a:rPr lang="sv-SE" sz="3200" dirty="0"/>
            </a:br>
            <a:r>
              <a:rPr lang="sv-SE" sz="3200" dirty="0"/>
              <a:t>t ex i form av samtalsstöd eller olika former </a:t>
            </a:r>
            <a:br>
              <a:rPr lang="sv-SE" sz="3200" dirty="0"/>
            </a:br>
            <a:r>
              <a:rPr lang="sv-SE" sz="3200" dirty="0"/>
              <a:t>av anpassningar för att klara sin vardag och skolgång.</a:t>
            </a:r>
          </a:p>
          <a:p>
            <a:pPr>
              <a:lnSpc>
                <a:spcPct val="100000"/>
              </a:lnSpc>
              <a:spcBef>
                <a:spcPts val="1200"/>
              </a:spcBef>
              <a:spcAft>
                <a:spcPts val="600"/>
              </a:spcAft>
            </a:pPr>
            <a:r>
              <a:rPr lang="sv-SE" sz="3200" dirty="0"/>
              <a:t>Hänvisa familjen till rätt vårdnivå för hjälp – elevhälsa, barn och ungdomshälsan, socialtjänsten, </a:t>
            </a:r>
            <a:r>
              <a:rPr lang="sv-SE" sz="3200" dirty="0" err="1"/>
              <a:t>bup</a:t>
            </a:r>
            <a:r>
              <a:rPr lang="sv-SE" sz="3200" dirty="0"/>
              <a:t> eller annat.</a:t>
            </a:r>
          </a:p>
        </p:txBody>
      </p:sp>
      <p:pic>
        <p:nvPicPr>
          <p:cNvPr id="6" name="Bildobjekt 5">
            <a:extLst>
              <a:ext uri="{FF2B5EF4-FFF2-40B4-BE49-F238E27FC236}">
                <a16:creationId xmlns:a16="http://schemas.microsoft.com/office/drawing/2014/main" id="{71433A73-27C0-429A-8499-197D5B43217D}"/>
              </a:ext>
            </a:extLst>
          </p:cNvPr>
          <p:cNvPicPr/>
          <p:nvPr/>
        </p:nvPicPr>
        <p:blipFill rotWithShape="1">
          <a:blip r:embed="rId2" cstate="print">
            <a:extLst>
              <a:ext uri="{28A0092B-C50C-407E-A947-70E740481C1C}">
                <a14:useLocalDpi xmlns:a14="http://schemas.microsoft.com/office/drawing/2010/main" val="0"/>
              </a:ext>
            </a:extLst>
          </a:blip>
          <a:srcRect l="25480" t="26310" r="23557" b="13551"/>
          <a:stretch/>
        </p:blipFill>
        <p:spPr bwMode="auto">
          <a:xfrm>
            <a:off x="9675628" y="240201"/>
            <a:ext cx="2381486" cy="1784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07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95FFD2-CB11-4E70-AFEA-56AD8C5A035E}"/>
              </a:ext>
            </a:extLst>
          </p:cNvPr>
          <p:cNvSpPr>
            <a:spLocks noGrp="1"/>
          </p:cNvSpPr>
          <p:nvPr>
            <p:ph type="title"/>
          </p:nvPr>
        </p:nvSpPr>
        <p:spPr>
          <a:xfrm>
            <a:off x="633528" y="-99168"/>
            <a:ext cx="8336301" cy="1325563"/>
          </a:xfrm>
        </p:spPr>
        <p:txBody>
          <a:bodyPr/>
          <a:lstStyle/>
          <a:p>
            <a:r>
              <a:rPr lang="sv-SE" dirty="0"/>
              <a:t>5 Orosanmälan</a:t>
            </a:r>
          </a:p>
        </p:txBody>
      </p:sp>
      <p:sp>
        <p:nvSpPr>
          <p:cNvPr id="3" name="Platshållare för innehåll 2">
            <a:extLst>
              <a:ext uri="{FF2B5EF4-FFF2-40B4-BE49-F238E27FC236}">
                <a16:creationId xmlns:a16="http://schemas.microsoft.com/office/drawing/2014/main" id="{AEC18CED-8ADE-44FA-A966-9860410665A0}"/>
              </a:ext>
            </a:extLst>
          </p:cNvPr>
          <p:cNvSpPr>
            <a:spLocks noGrp="1"/>
          </p:cNvSpPr>
          <p:nvPr>
            <p:ph sz="quarter" idx="15"/>
          </p:nvPr>
        </p:nvSpPr>
        <p:spPr>
          <a:xfrm>
            <a:off x="633075" y="999460"/>
            <a:ext cx="11418037" cy="5751854"/>
          </a:xfrm>
        </p:spPr>
        <p:txBody>
          <a:bodyPr>
            <a:normAutofit/>
          </a:bodyPr>
          <a:lstStyle/>
          <a:p>
            <a:pPr marL="0" lvl="0" indent="0">
              <a:buNone/>
            </a:pPr>
            <a:r>
              <a:rPr lang="sv-SE" sz="1400" u="sng" dirty="0"/>
              <a:t>Det som hänt påverkar den dagliga omsorgen om barnet:</a:t>
            </a:r>
            <a:endParaRPr lang="sv-SE" sz="1400" dirty="0"/>
          </a:p>
          <a:p>
            <a:pPr lvl="1"/>
            <a:r>
              <a:rPr lang="sv-SE" sz="1200" b="1" dirty="0"/>
              <a:t>Somatisk eller psykiatrisk sjukdom, skadligt bruk/beroende alternativt funktionsnedsättning</a:t>
            </a:r>
            <a:r>
              <a:rPr lang="sv-SE" sz="1200" dirty="0"/>
              <a:t> försvårar för </a:t>
            </a:r>
            <a:br>
              <a:rPr lang="sv-SE" sz="1200" dirty="0"/>
            </a:br>
            <a:r>
              <a:rPr lang="sv-SE" sz="1200" dirty="0"/>
              <a:t>patienten att klara av den dagliga omsorgen om ett barn, tillfälligt eller varaktigt.</a:t>
            </a:r>
          </a:p>
          <a:p>
            <a:pPr lvl="1"/>
            <a:r>
              <a:rPr lang="sv-SE" sz="1200" b="1" dirty="0"/>
              <a:t>Medicinering och behandling</a:t>
            </a:r>
            <a:r>
              <a:rPr lang="sv-SE" sz="1200" dirty="0"/>
              <a:t> kan påverka förutsättningar och förmåga att klara av barnets dagliga omsorg och behov.</a:t>
            </a:r>
          </a:p>
          <a:p>
            <a:pPr lvl="1"/>
            <a:r>
              <a:rPr lang="sv-SE" sz="1200" b="1" dirty="0"/>
              <a:t>Behandling och vård</a:t>
            </a:r>
            <a:r>
              <a:rPr lang="sv-SE" sz="1200" dirty="0"/>
              <a:t> kan medföra mycket tid borta från hemmet där vi är osäkra på vem som är ansvarig för närstående barns dagliga omsorg.</a:t>
            </a:r>
          </a:p>
          <a:p>
            <a:pPr lvl="1"/>
            <a:r>
              <a:rPr lang="sv-SE" sz="1200" dirty="0"/>
              <a:t>Vid </a:t>
            </a:r>
            <a:r>
              <a:rPr lang="sv-SE" sz="1200" b="1" dirty="0"/>
              <a:t>allvarliga hälsosituationer eller palliativ vård</a:t>
            </a:r>
            <a:r>
              <a:rPr lang="sv-SE" sz="1200" dirty="0"/>
              <a:t> ligger fokus av naturliga skäl på patienten och vi kan då få oro för att omsorgen om barnet påverkas negativt.</a:t>
            </a:r>
            <a:r>
              <a:rPr lang="sv-SE" sz="1400" dirty="0"/>
              <a:t> </a:t>
            </a:r>
            <a:endParaRPr lang="sv-SE" sz="2000" dirty="0"/>
          </a:p>
          <a:p>
            <a:pPr marL="0" lvl="0" indent="0">
              <a:buNone/>
            </a:pPr>
            <a:r>
              <a:rPr lang="sv-SE" sz="1400" u="sng" dirty="0"/>
              <a:t>Vuxna motsätter sig att närstående barn får information</a:t>
            </a:r>
            <a:endParaRPr lang="sv-SE" sz="1400" dirty="0"/>
          </a:p>
          <a:p>
            <a:pPr lvl="1"/>
            <a:r>
              <a:rPr lang="sv-SE" sz="1200" dirty="0"/>
              <a:t>Trots att barn behöver och har rätt till information för att förstå närståendes hälsosituation vill den vuxne absolut inte berätta för barnet. </a:t>
            </a:r>
            <a:br>
              <a:rPr lang="sv-SE" sz="1200" dirty="0"/>
            </a:br>
            <a:r>
              <a:rPr lang="sv-SE" sz="1200" dirty="0"/>
              <a:t>Vi kan få oro när sådan information är viktig för barnets förmåga att förstå och hantera situationen.</a:t>
            </a:r>
            <a:endParaRPr lang="sv-SE" sz="2000" dirty="0"/>
          </a:p>
          <a:p>
            <a:pPr marL="0" lvl="0" indent="0">
              <a:buNone/>
            </a:pPr>
            <a:r>
              <a:rPr lang="sv-SE" sz="1400" u="sng" dirty="0"/>
              <a:t>Misstanke om att barn far illa</a:t>
            </a:r>
            <a:endParaRPr lang="sv-SE" sz="1400" dirty="0"/>
          </a:p>
          <a:p>
            <a:pPr lvl="1"/>
            <a:r>
              <a:rPr lang="sv-SE" sz="1200" dirty="0"/>
              <a:t>Orosanmälan vid </a:t>
            </a:r>
            <a:r>
              <a:rPr lang="sv-SE" sz="1200" u="sng" dirty="0">
                <a:hlinkClick r:id="rId2"/>
              </a:rPr>
              <a:t>misstanke om att ett barn far illa</a:t>
            </a:r>
            <a:r>
              <a:rPr lang="sv-SE" sz="1200" dirty="0"/>
              <a:t> genom exempelvis vanvård, försummelse, våld, sexuella övergrepp eller hedersrelaterat våld.</a:t>
            </a:r>
            <a:endParaRPr lang="sv-SE" sz="2000" dirty="0"/>
          </a:p>
          <a:p>
            <a:pPr marL="0" lvl="0" indent="0">
              <a:buNone/>
            </a:pPr>
            <a:r>
              <a:rPr lang="sv-SE" sz="1400" u="sng" dirty="0"/>
              <a:t>När det förekommer våld i familjen</a:t>
            </a:r>
            <a:endParaRPr lang="sv-SE" sz="1400" dirty="0"/>
          </a:p>
          <a:p>
            <a:pPr lvl="1"/>
            <a:r>
              <a:rPr lang="sv-SE" sz="1200" dirty="0"/>
              <a:t>Om vi får misstanke om att den vuxne patienten eller någon närstående i familjen är utsatt för våld har vi automatisk anmälningsplikt till socialtjänsten.</a:t>
            </a:r>
          </a:p>
        </p:txBody>
      </p:sp>
      <p:pic>
        <p:nvPicPr>
          <p:cNvPr id="4" name="Bildobjekt 3">
            <a:extLst>
              <a:ext uri="{FF2B5EF4-FFF2-40B4-BE49-F238E27FC236}">
                <a16:creationId xmlns:a16="http://schemas.microsoft.com/office/drawing/2014/main" id="{333A9B05-EA99-4D16-8BE5-88C629088198}"/>
              </a:ext>
            </a:extLst>
          </p:cNvPr>
          <p:cNvPicPr/>
          <p:nvPr/>
        </p:nvPicPr>
        <p:blipFill rotWithShape="1">
          <a:blip r:embed="rId3" cstate="print">
            <a:extLst>
              <a:ext uri="{28A0092B-C50C-407E-A947-70E740481C1C}">
                <a14:useLocalDpi xmlns:a14="http://schemas.microsoft.com/office/drawing/2010/main" val="0"/>
              </a:ext>
            </a:extLst>
          </a:blip>
          <a:srcRect l="25704" t="26310" r="23779" b="12958"/>
          <a:stretch/>
        </p:blipFill>
        <p:spPr bwMode="auto">
          <a:xfrm>
            <a:off x="10005237" y="106686"/>
            <a:ext cx="2045876" cy="1736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20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3A85D2-5DF1-42B7-97EA-4BDBAA0F4EAB}"/>
              </a:ext>
            </a:extLst>
          </p:cNvPr>
          <p:cNvSpPr>
            <a:spLocks noGrp="1"/>
          </p:cNvSpPr>
          <p:nvPr>
            <p:ph type="title"/>
          </p:nvPr>
        </p:nvSpPr>
        <p:spPr/>
        <p:txBody>
          <a:bodyPr/>
          <a:lstStyle/>
          <a:p>
            <a:r>
              <a:rPr lang="sv-SE" dirty="0"/>
              <a:t>6 Samverkan runt barnet</a:t>
            </a:r>
          </a:p>
        </p:txBody>
      </p:sp>
      <p:sp>
        <p:nvSpPr>
          <p:cNvPr id="3" name="Platshållare för innehåll 2">
            <a:extLst>
              <a:ext uri="{FF2B5EF4-FFF2-40B4-BE49-F238E27FC236}">
                <a16:creationId xmlns:a16="http://schemas.microsoft.com/office/drawing/2014/main" id="{DFF255CD-FDDA-4077-8D72-190D54A00CF1}"/>
              </a:ext>
            </a:extLst>
          </p:cNvPr>
          <p:cNvSpPr>
            <a:spLocks noGrp="1"/>
          </p:cNvSpPr>
          <p:nvPr>
            <p:ph sz="quarter" idx="15"/>
          </p:nvPr>
        </p:nvSpPr>
        <p:spPr>
          <a:xfrm>
            <a:off x="633075" y="2024789"/>
            <a:ext cx="11158431" cy="4015649"/>
          </a:xfrm>
        </p:spPr>
        <p:txBody>
          <a:bodyPr>
            <a:normAutofit fontScale="85000" lnSpcReduction="10000"/>
          </a:bodyPr>
          <a:lstStyle/>
          <a:p>
            <a:pPr marL="0" indent="0">
              <a:buNone/>
            </a:pPr>
            <a:r>
              <a:rPr lang="sv-SE" sz="2400" dirty="0"/>
              <a:t>För att stötta familjen behöver vi samverka med relevanta aktörer runt barnets behov:</a:t>
            </a:r>
            <a:endParaRPr lang="sv-SE" sz="2800" dirty="0"/>
          </a:p>
          <a:p>
            <a:pPr lvl="0"/>
            <a:r>
              <a:rPr lang="sv-SE" sz="2400" dirty="0"/>
              <a:t>Verksamheten följer sina rutiner för hur samverkan ska genomföras i specifika situationer.</a:t>
            </a:r>
          </a:p>
          <a:p>
            <a:pPr lvl="0"/>
            <a:r>
              <a:rPr lang="sv-SE" sz="2400" dirty="0"/>
              <a:t>Vi inhämtar samtycke och initierar samverkan genom </a:t>
            </a:r>
            <a:r>
              <a:rPr lang="sv-SE" sz="2400" u="sng" dirty="0">
                <a:hlinkClick r:id="rId2"/>
              </a:rPr>
              <a:t>Kronobarnsmodellen</a:t>
            </a:r>
            <a:r>
              <a:rPr lang="sv-SE" sz="2400" dirty="0"/>
              <a:t>:</a:t>
            </a:r>
          </a:p>
          <a:p>
            <a:pPr lvl="1"/>
            <a:r>
              <a:rPr lang="sv-SE" sz="2000" dirty="0"/>
              <a:t>När vi har </a:t>
            </a:r>
            <a:r>
              <a:rPr lang="sv-SE" sz="2000" u="sng" dirty="0">
                <a:hlinkClick r:id="rId3"/>
              </a:rPr>
              <a:t>etablerad vårdkontakt</a:t>
            </a:r>
            <a:r>
              <a:rPr lang="sv-SE" sz="2000" dirty="0"/>
              <a:t> med barnet bjuder vi in till samverkansmöten runt barnets plan.</a:t>
            </a:r>
          </a:p>
          <a:p>
            <a:pPr lvl="1"/>
            <a:r>
              <a:rPr lang="sv-SE" sz="2000" dirty="0"/>
              <a:t>När vi har </a:t>
            </a:r>
            <a:r>
              <a:rPr lang="sv-SE" sz="2000" u="sng" dirty="0">
                <a:hlinkClick r:id="rId4"/>
              </a:rPr>
              <a:t>tillfällig vårdkontakt eller barn som närstående</a:t>
            </a:r>
            <a:r>
              <a:rPr lang="sv-SE" sz="2000" dirty="0"/>
              <a:t> kontaktar vi Barnets bästa-ansvarig som initierar samverkan.</a:t>
            </a:r>
          </a:p>
          <a:p>
            <a:r>
              <a:rPr lang="sv-SE" sz="2400" dirty="0"/>
              <a:t>När vi har gjort orosanmälan ska vi </a:t>
            </a:r>
            <a:r>
              <a:rPr lang="sv-SE" sz="2400" u="sng" dirty="0"/>
              <a:t>inte</a:t>
            </a:r>
            <a:r>
              <a:rPr lang="sv-SE" sz="2400" dirty="0"/>
              <a:t> initiera samverkan i </a:t>
            </a:r>
            <a:r>
              <a:rPr lang="sv-SE" sz="2400" u="sng" dirty="0">
                <a:hlinkClick r:id="rId2"/>
              </a:rPr>
              <a:t>Kronobarnsmodellen</a:t>
            </a:r>
            <a:r>
              <a:rPr lang="sv-SE" sz="2400" dirty="0"/>
              <a:t> utan att först ha stämt av med socialtjänsten.</a:t>
            </a:r>
          </a:p>
          <a:p>
            <a:endParaRPr lang="sv-SE" sz="2200" dirty="0"/>
          </a:p>
          <a:p>
            <a:endParaRPr lang="sv-SE" dirty="0"/>
          </a:p>
        </p:txBody>
      </p:sp>
      <p:pic>
        <p:nvPicPr>
          <p:cNvPr id="4" name="Bildobjekt 3">
            <a:extLst>
              <a:ext uri="{FF2B5EF4-FFF2-40B4-BE49-F238E27FC236}">
                <a16:creationId xmlns:a16="http://schemas.microsoft.com/office/drawing/2014/main" id="{6992478E-4D3A-467E-BF7C-4E0D3D518760}"/>
              </a:ext>
            </a:extLst>
          </p:cNvPr>
          <p:cNvPicPr/>
          <p:nvPr/>
        </p:nvPicPr>
        <p:blipFill rotWithShape="1">
          <a:blip r:embed="rId5" cstate="print">
            <a:extLst>
              <a:ext uri="{28A0092B-C50C-407E-A947-70E740481C1C}">
                <a14:useLocalDpi xmlns:a14="http://schemas.microsoft.com/office/drawing/2010/main" val="0"/>
              </a:ext>
            </a:extLst>
          </a:blip>
          <a:srcRect l="24677" t="29401" r="23900" b="9955"/>
          <a:stretch/>
        </p:blipFill>
        <p:spPr bwMode="auto">
          <a:xfrm>
            <a:off x="9937787" y="278470"/>
            <a:ext cx="1853720" cy="13255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536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76B6F-4574-4435-A8DD-A5581B07A59A}"/>
              </a:ext>
            </a:extLst>
          </p:cNvPr>
          <p:cNvSpPr>
            <a:spLocks noGrp="1"/>
          </p:cNvSpPr>
          <p:nvPr>
            <p:ph type="title"/>
          </p:nvPr>
        </p:nvSpPr>
        <p:spPr/>
        <p:txBody>
          <a:bodyPr/>
          <a:lstStyle/>
          <a:p>
            <a:r>
              <a:rPr lang="sv-SE" dirty="0"/>
              <a:t>Barnfridsbrott (1/7 2021)</a:t>
            </a:r>
          </a:p>
        </p:txBody>
      </p:sp>
      <p:sp>
        <p:nvSpPr>
          <p:cNvPr id="3" name="Platshållare för innehåll 2">
            <a:extLst>
              <a:ext uri="{FF2B5EF4-FFF2-40B4-BE49-F238E27FC236}">
                <a16:creationId xmlns:a16="http://schemas.microsoft.com/office/drawing/2014/main" id="{AFDD7C96-8E99-4418-9C0D-5716A4F9394F}"/>
              </a:ext>
            </a:extLst>
          </p:cNvPr>
          <p:cNvSpPr>
            <a:spLocks noGrp="1"/>
          </p:cNvSpPr>
          <p:nvPr>
            <p:ph sz="quarter" idx="15"/>
          </p:nvPr>
        </p:nvSpPr>
        <p:spPr>
          <a:xfrm>
            <a:off x="633076" y="2024789"/>
            <a:ext cx="11363454" cy="4015649"/>
          </a:xfrm>
        </p:spPr>
        <p:txBody>
          <a:bodyPr>
            <a:normAutofit/>
          </a:bodyPr>
          <a:lstStyle/>
          <a:p>
            <a:pPr marL="0" lvl="0" indent="0">
              <a:lnSpc>
                <a:spcPct val="100000"/>
              </a:lnSpc>
              <a:spcBef>
                <a:spcPts val="1200"/>
              </a:spcBef>
              <a:buNone/>
              <a:defRPr/>
            </a:pPr>
            <a:r>
              <a:rPr lang="sv-SE" sz="2800" dirty="0">
                <a:solidFill>
                  <a:prstClr val="black"/>
                </a:solidFill>
                <a:latin typeface="Arial"/>
              </a:rPr>
              <a:t>Det är straffbart att låta ett barn bevittna eller utsätta barnet eller en närstående till barnet för våld eller andra övergrepp.</a:t>
            </a:r>
            <a:endParaRPr lang="sv-SE" altLang="sv-SE" sz="2800" dirty="0">
              <a:solidFill>
                <a:prstClr val="black"/>
              </a:solidFill>
              <a:latin typeface="Arial"/>
            </a:endParaRPr>
          </a:p>
          <a:p>
            <a:pPr marL="0" lvl="0" indent="0">
              <a:lnSpc>
                <a:spcPct val="100000"/>
              </a:lnSpc>
              <a:spcBef>
                <a:spcPts val="1200"/>
              </a:spcBef>
              <a:buNone/>
              <a:defRPr/>
            </a:pPr>
            <a:r>
              <a:rPr lang="sv-SE" sz="2800" dirty="0">
                <a:solidFill>
                  <a:prstClr val="black"/>
                </a:solidFill>
                <a:latin typeface="Arial"/>
              </a:rPr>
              <a:t>Barnet som bevittnat brott blir målsägande och har rätt till biträde av särskild företrädare/målsägandebiträde, samt skadestånd.</a:t>
            </a:r>
          </a:p>
          <a:p>
            <a:pPr marL="0" lvl="0" indent="0">
              <a:lnSpc>
                <a:spcPct val="100000"/>
              </a:lnSpc>
              <a:spcBef>
                <a:spcPts val="1200"/>
              </a:spcBef>
              <a:buNone/>
              <a:defRPr/>
            </a:pPr>
            <a:r>
              <a:rPr lang="sv-SE" sz="2800" dirty="0">
                <a:solidFill>
                  <a:prstClr val="black"/>
                </a:solidFill>
                <a:latin typeface="Arial"/>
              </a:rPr>
              <a:t>Bevittna innebär i att barnet ska ha sett eller hört de väsentliga delarna av brottet. </a:t>
            </a:r>
          </a:p>
          <a:p>
            <a:pPr marL="0" lvl="0" indent="0">
              <a:lnSpc>
                <a:spcPct val="100000"/>
              </a:lnSpc>
              <a:spcBef>
                <a:spcPts val="1200"/>
              </a:spcBef>
              <a:buNone/>
              <a:defRPr/>
            </a:pPr>
            <a:r>
              <a:rPr lang="sv-SE" sz="2800" dirty="0">
                <a:solidFill>
                  <a:prstClr val="black"/>
                </a:solidFill>
                <a:latin typeface="Arial"/>
              </a:rPr>
              <a:t>Det finns inget krav på att barnet förstår att det som händer utgör ett brott eller att barnet kan ge uttryck för sin upplevelse</a:t>
            </a:r>
            <a:endParaRPr lang="sv-SE" sz="2400" dirty="0"/>
          </a:p>
        </p:txBody>
      </p:sp>
    </p:spTree>
    <p:extLst>
      <p:ext uri="{BB962C8B-B14F-4D97-AF65-F5344CB8AC3E}">
        <p14:creationId xmlns:p14="http://schemas.microsoft.com/office/powerpoint/2010/main" val="213884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öger 4"/>
          <p:cNvSpPr/>
          <p:nvPr/>
        </p:nvSpPr>
        <p:spPr>
          <a:xfrm>
            <a:off x="2300159" y="5660201"/>
            <a:ext cx="1008993" cy="25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D8B2F329-D70D-4FC4-ADCF-82E189F21AC5}"/>
              </a:ext>
            </a:extLst>
          </p:cNvPr>
          <p:cNvPicPr>
            <a:picLocks noChangeAspect="1"/>
          </p:cNvPicPr>
          <p:nvPr/>
        </p:nvPicPr>
        <p:blipFill rotWithShape="1">
          <a:blip r:embed="rId2"/>
          <a:srcRect l="26136" t="12659" r="24243" b="5320"/>
          <a:stretch/>
        </p:blipFill>
        <p:spPr>
          <a:xfrm>
            <a:off x="3355334" y="287503"/>
            <a:ext cx="6049820" cy="5624946"/>
          </a:xfrm>
          <a:prstGeom prst="rect">
            <a:avLst/>
          </a:prstGeom>
        </p:spPr>
      </p:pic>
      <p:sp>
        <p:nvSpPr>
          <p:cNvPr id="8" name="Rektangel 7">
            <a:extLst>
              <a:ext uri="{FF2B5EF4-FFF2-40B4-BE49-F238E27FC236}">
                <a16:creationId xmlns:a16="http://schemas.microsoft.com/office/drawing/2014/main" id="{6D97ADEF-F227-4922-911D-7FF2D95BA9F6}"/>
              </a:ext>
            </a:extLst>
          </p:cNvPr>
          <p:cNvSpPr/>
          <p:nvPr/>
        </p:nvSpPr>
        <p:spPr>
          <a:xfrm>
            <a:off x="2376281" y="6310854"/>
            <a:ext cx="70288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hlinkClick r:id="rId3"/>
              </a:rPr>
              <a:t>Vårdgivarwebben - Barn som närstående (regionkronoberg.se)</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3665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pPr>
              <a:lnSpc>
                <a:spcPct val="100000"/>
              </a:lnSpc>
            </a:pPr>
            <a:r>
              <a:rPr lang="sv-SE" sz="4000" dirty="0"/>
              <a:t>Fickkort</a:t>
            </a:r>
          </a:p>
        </p:txBody>
      </p:sp>
      <p:pic>
        <p:nvPicPr>
          <p:cNvPr id="2050" name="Picture 2"/>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l="24170" t="8050" r="40697" b="3612"/>
          <a:stretch/>
        </p:blipFill>
        <p:spPr bwMode="auto">
          <a:xfrm>
            <a:off x="2320041" y="1340929"/>
            <a:ext cx="3308350" cy="4679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70" t="8519" r="40625" b="4074"/>
          <a:stretch/>
        </p:blipFill>
        <p:spPr bwMode="auto">
          <a:xfrm>
            <a:off x="6195249" y="1340879"/>
            <a:ext cx="3341438" cy="46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737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3528" y="517522"/>
            <a:ext cx="9772742" cy="1325563"/>
          </a:xfrm>
        </p:spPr>
        <p:txBody>
          <a:bodyPr anchor="t" anchorCtr="0">
            <a:normAutofit/>
          </a:bodyPr>
          <a:lstStyle/>
          <a:p>
            <a:pPr>
              <a:lnSpc>
                <a:spcPct val="100000"/>
              </a:lnSpc>
            </a:pPr>
            <a:r>
              <a:rPr lang="sv-SE" sz="4000" dirty="0"/>
              <a:t>Folder till barn och vårdnadshavare</a:t>
            </a:r>
          </a:p>
        </p:txBody>
      </p:sp>
      <p:pic>
        <p:nvPicPr>
          <p:cNvPr id="3074" name="Picture 2"/>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l="24142" t="8173" r="40642" b="4049"/>
          <a:stretch/>
        </p:blipFill>
        <p:spPr bwMode="auto">
          <a:xfrm>
            <a:off x="6315213" y="1805060"/>
            <a:ext cx="3441700" cy="4822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11" t="8544" r="40689" b="3793"/>
          <a:stretch/>
        </p:blipFill>
        <p:spPr bwMode="auto">
          <a:xfrm>
            <a:off x="2292709" y="1810653"/>
            <a:ext cx="3424035" cy="48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317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3528" y="517522"/>
            <a:ext cx="10438663" cy="1325563"/>
          </a:xfrm>
        </p:spPr>
        <p:txBody>
          <a:bodyPr anchor="t">
            <a:normAutofit/>
          </a:bodyPr>
          <a:lstStyle/>
          <a:p>
            <a:pPr>
              <a:lnSpc>
                <a:spcPct val="100000"/>
              </a:lnSpc>
            </a:pPr>
            <a:r>
              <a:rPr lang="sv-SE" sz="4000" dirty="0"/>
              <a:t>Länk direkt till barn och viktiga vuxna runt barnen</a:t>
            </a:r>
          </a:p>
        </p:txBody>
      </p:sp>
      <p:sp>
        <p:nvSpPr>
          <p:cNvPr id="3" name="Platshållare för innehåll 2"/>
          <p:cNvSpPr>
            <a:spLocks noGrp="1"/>
          </p:cNvSpPr>
          <p:nvPr>
            <p:ph idx="4294967295"/>
          </p:nvPr>
        </p:nvSpPr>
        <p:spPr>
          <a:xfrm>
            <a:off x="1889125" y="5526088"/>
            <a:ext cx="10302875" cy="485775"/>
          </a:xfrm>
        </p:spPr>
        <p:txBody>
          <a:bodyPr>
            <a:normAutofit fontScale="92500"/>
          </a:bodyPr>
          <a:lstStyle/>
          <a:p>
            <a:pPr>
              <a:lnSpc>
                <a:spcPct val="100000"/>
              </a:lnSpc>
              <a:spcBef>
                <a:spcPts val="0"/>
              </a:spcBef>
              <a:spcAft>
                <a:spcPts val="600"/>
              </a:spcAft>
            </a:pPr>
            <a:r>
              <a:rPr lang="sv-SE" sz="2000" dirty="0">
                <a:hlinkClick r:id="rId2"/>
              </a:rPr>
              <a:t>https://www.1177.se/Kronoberg/liv--halsa/psykisk-halsa/nar-nagot-hander-i-familjen/</a:t>
            </a:r>
            <a:r>
              <a:rPr lang="sv-SE" sz="2000" dirty="0"/>
              <a:t> </a:t>
            </a:r>
          </a:p>
        </p:txBody>
      </p:sp>
      <p:pic>
        <p:nvPicPr>
          <p:cNvPr id="5" name="Bildobjekt 4">
            <a:hlinkClick r:id="rId2"/>
            <a:extLst>
              <a:ext uri="{FF2B5EF4-FFF2-40B4-BE49-F238E27FC236}">
                <a16:creationId xmlns:a16="http://schemas.microsoft.com/office/drawing/2014/main" id="{BE14CE55-B999-428E-9D8D-F1ECC0314A3A}"/>
              </a:ext>
            </a:extLst>
          </p:cNvPr>
          <p:cNvPicPr>
            <a:picLocks noChangeAspect="1"/>
          </p:cNvPicPr>
          <p:nvPr/>
        </p:nvPicPr>
        <p:blipFill rotWithShape="1">
          <a:blip r:embed="rId3"/>
          <a:srcRect l="13517" t="15653" r="19942" b="31301"/>
          <a:stretch/>
        </p:blipFill>
        <p:spPr>
          <a:xfrm>
            <a:off x="1214118" y="1843085"/>
            <a:ext cx="8112641" cy="3637843"/>
          </a:xfrm>
          <a:prstGeom prst="rect">
            <a:avLst/>
          </a:prstGeom>
        </p:spPr>
      </p:pic>
    </p:spTree>
    <p:extLst>
      <p:ext uri="{BB962C8B-B14F-4D97-AF65-F5344CB8AC3E}">
        <p14:creationId xmlns:p14="http://schemas.microsoft.com/office/powerpoint/2010/main" val="2885055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45B4D1-2C4C-4FD7-A09F-77E4E197FFC5}"/>
              </a:ext>
            </a:extLst>
          </p:cNvPr>
          <p:cNvSpPr>
            <a:spLocks noGrp="1"/>
          </p:cNvSpPr>
          <p:nvPr>
            <p:ph type="title"/>
          </p:nvPr>
        </p:nvSpPr>
        <p:spPr/>
        <p:txBody>
          <a:bodyPr/>
          <a:lstStyle/>
          <a:p>
            <a:r>
              <a:rPr lang="sv-SE" dirty="0"/>
              <a:t>Reflektionsfrågor</a:t>
            </a:r>
          </a:p>
        </p:txBody>
      </p:sp>
      <p:sp>
        <p:nvSpPr>
          <p:cNvPr id="3" name="Platshållare för innehåll 2">
            <a:extLst>
              <a:ext uri="{FF2B5EF4-FFF2-40B4-BE49-F238E27FC236}">
                <a16:creationId xmlns:a16="http://schemas.microsoft.com/office/drawing/2014/main" id="{39D1D573-929A-4684-9080-C7F398AE5FFC}"/>
              </a:ext>
            </a:extLst>
          </p:cNvPr>
          <p:cNvSpPr>
            <a:spLocks noGrp="1"/>
          </p:cNvSpPr>
          <p:nvPr>
            <p:ph sz="quarter" idx="15"/>
          </p:nvPr>
        </p:nvSpPr>
        <p:spPr>
          <a:xfrm>
            <a:off x="633075" y="2024789"/>
            <a:ext cx="11224307" cy="4015649"/>
          </a:xfrm>
        </p:spPr>
        <p:txBody>
          <a:bodyPr>
            <a:normAutofit fontScale="92500" lnSpcReduction="10000"/>
          </a:bodyPr>
          <a:lstStyle/>
          <a:p>
            <a:r>
              <a:rPr lang="sv-SE" dirty="0"/>
              <a:t>Hur uppmärksammar vi barn som närstående hos oss?</a:t>
            </a:r>
          </a:p>
          <a:p>
            <a:r>
              <a:rPr lang="sv-SE" dirty="0"/>
              <a:t>Hur motiverar vi vårdnadshavare och närstående att prata med barnet när de inte vill eller tror att de skyddar barnet genom att inte prata om situationen eller det som hänt?</a:t>
            </a:r>
          </a:p>
          <a:p>
            <a:r>
              <a:rPr lang="sv-SE" dirty="0"/>
              <a:t>Hur säkerställer vi att barnet får information om situationen eller det som hänt, genom att vi stöttar vårdnadshavare, pratar med barnet tillsammans med vårdnadshavare eller pratar direkt med barnet? </a:t>
            </a:r>
          </a:p>
          <a:p>
            <a:r>
              <a:rPr lang="sv-SE" dirty="0"/>
              <a:t>Hur ser vi till att barn med särskilda behov eller med annat språk än svenska får information?</a:t>
            </a:r>
          </a:p>
          <a:p>
            <a:r>
              <a:rPr lang="sv-SE" dirty="0"/>
              <a:t>Vad behöver vi göra för att stärka vårt arbete med barn som närstående?</a:t>
            </a:r>
          </a:p>
          <a:p>
            <a:endParaRPr lang="sv-SE" dirty="0"/>
          </a:p>
        </p:txBody>
      </p:sp>
    </p:spTree>
    <p:extLst>
      <p:ext uri="{BB962C8B-B14F-4D97-AF65-F5344CB8AC3E}">
        <p14:creationId xmlns:p14="http://schemas.microsoft.com/office/powerpoint/2010/main" val="132683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7C99EF-9DEC-416C-BFE5-74F4E4211F02}"/>
              </a:ext>
            </a:extLst>
          </p:cNvPr>
          <p:cNvSpPr>
            <a:spLocks noGrp="1"/>
          </p:cNvSpPr>
          <p:nvPr>
            <p:ph type="title"/>
          </p:nvPr>
        </p:nvSpPr>
        <p:spPr/>
        <p:txBody>
          <a:bodyPr/>
          <a:lstStyle/>
          <a:p>
            <a:r>
              <a:rPr lang="sv-SE" sz="4800" dirty="0"/>
              <a:t>Vad är våra utmaningar med att uppmärksamma barn som närstående?</a:t>
            </a:r>
            <a:endParaRPr lang="sv-SE" altLang="sv-SE" sz="4800" dirty="0"/>
          </a:p>
        </p:txBody>
      </p:sp>
      <p:sp>
        <p:nvSpPr>
          <p:cNvPr id="3" name="Underrubrik 2">
            <a:extLst>
              <a:ext uri="{FF2B5EF4-FFF2-40B4-BE49-F238E27FC236}">
                <a16:creationId xmlns:a16="http://schemas.microsoft.com/office/drawing/2014/main" id="{58D0EE7D-C75C-4CFE-8F68-4F6A3B1B705C}"/>
              </a:ext>
            </a:extLst>
          </p:cNvPr>
          <p:cNvSpPr>
            <a:spLocks noGrp="1"/>
          </p:cNvSpPr>
          <p:nvPr>
            <p:ph type="subTitle" idx="1"/>
          </p:nvPr>
        </p:nvSpPr>
        <p:spPr>
          <a:xfrm>
            <a:off x="1691438" y="408007"/>
            <a:ext cx="7755574" cy="1207758"/>
          </a:xfrm>
        </p:spPr>
        <p:txBody>
          <a:bodyPr>
            <a:normAutofit/>
          </a:bodyPr>
          <a:lstStyle/>
          <a:p>
            <a:r>
              <a:rPr lang="sv-SE" dirty="0"/>
              <a:t>Diskutera &amp; reflektera:</a:t>
            </a:r>
          </a:p>
        </p:txBody>
      </p:sp>
    </p:spTree>
    <p:extLst>
      <p:ext uri="{BB962C8B-B14F-4D97-AF65-F5344CB8AC3E}">
        <p14:creationId xmlns:p14="http://schemas.microsoft.com/office/powerpoint/2010/main" val="415651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61411CA1-D8D3-4DC2-AB78-14E0C54EBA6B}"/>
              </a:ext>
            </a:extLst>
          </p:cNvPr>
          <p:cNvGraphicFramePr>
            <a:graphicFrameLocks noGrp="1"/>
          </p:cNvGraphicFramePr>
          <p:nvPr/>
        </p:nvGraphicFramePr>
        <p:xfrm>
          <a:off x="211433" y="186825"/>
          <a:ext cx="11769134" cy="5554602"/>
        </p:xfrm>
        <a:graphic>
          <a:graphicData uri="http://schemas.openxmlformats.org/drawingml/2006/table">
            <a:tbl>
              <a:tblPr firstRow="1" bandRow="1"/>
              <a:tblGrid>
                <a:gridCol w="1847983">
                  <a:extLst>
                    <a:ext uri="{9D8B030D-6E8A-4147-A177-3AD203B41FA5}">
                      <a16:colId xmlns:a16="http://schemas.microsoft.com/office/drawing/2014/main" val="1312222098"/>
                    </a:ext>
                  </a:extLst>
                </a:gridCol>
                <a:gridCol w="9921151">
                  <a:extLst>
                    <a:ext uri="{9D8B030D-6E8A-4147-A177-3AD203B41FA5}">
                      <a16:colId xmlns:a16="http://schemas.microsoft.com/office/drawing/2014/main" val="1723813172"/>
                    </a:ext>
                  </a:extLst>
                </a:gridCol>
              </a:tblGrid>
              <a:tr h="326471">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sv-SE" dirty="0"/>
                        <a:t>Målgrupp</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E6633"/>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sv-SE" dirty="0"/>
                        <a:t>Lagstiftning och nationella riktlinjer</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E6633"/>
                    </a:solidFill>
                  </a:tcPr>
                </a:tc>
                <a:extLst>
                  <a:ext uri="{0D108BD9-81ED-4DB2-BD59-A6C34878D82A}">
                    <a16:rowId xmlns:a16="http://schemas.microsoft.com/office/drawing/2014/main" val="2400877455"/>
                  </a:ext>
                </a:extLst>
              </a:tr>
              <a:tr h="884193">
                <a:tc rowSpan="2">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sv-SE" b="1" dirty="0"/>
                        <a:t>Barn som närstående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E6633">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spcAft>
                          <a:spcPts val="600"/>
                        </a:spcAft>
                      </a:pPr>
                      <a:r>
                        <a:rPr lang="sv-SE" sz="1800" b="1" dirty="0"/>
                        <a:t>Hälso- och sjukvårdslagen kap 5 § 7 och Patientsäkerhetslagen kap. 6 § 5</a:t>
                      </a:r>
                    </a:p>
                    <a:p>
                      <a:pPr>
                        <a:spcAft>
                          <a:spcPts val="600"/>
                        </a:spcAft>
                      </a:pPr>
                      <a:r>
                        <a:rPr lang="sv-SE" sz="1800" dirty="0"/>
                        <a:t>Hälso- och sjukvården ska särskilt beakta ett barns behov av information, råd och stöd om barnets förälder</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E6633">
                        <a:tint val="40000"/>
                      </a:srgbClr>
                    </a:solidFill>
                  </a:tcPr>
                </a:tc>
                <a:extLst>
                  <a:ext uri="{0D108BD9-81ED-4DB2-BD59-A6C34878D82A}">
                    <a16:rowId xmlns:a16="http://schemas.microsoft.com/office/drawing/2014/main" val="3051097976"/>
                  </a:ext>
                </a:extLst>
              </a:tr>
              <a:tr h="4198242">
                <a:tc vMerge="1">
                  <a:txBody>
                    <a:bodyPr/>
                    <a:lstStyle/>
                    <a:p>
                      <a:endParaRPr lang="sv-SE" dirty="0"/>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spcAft>
                          <a:spcPts val="1200"/>
                        </a:spcAft>
                      </a:pPr>
                      <a:r>
                        <a:rPr lang="sv-SE" sz="1800" b="0" dirty="0"/>
                        <a:t>Ett barns behov av information, råd och stöd ska särskilt beaktas om barnets förälder eller någon annan vuxen som barnet varaktigt bor tillsammans med</a:t>
                      </a:r>
                    </a:p>
                    <a:p>
                      <a:pPr>
                        <a:spcAft>
                          <a:spcPts val="1200"/>
                        </a:spcAft>
                      </a:pPr>
                      <a:r>
                        <a:rPr lang="sv-SE" sz="1800" b="0" dirty="0"/>
                        <a:t>1. har en psykisk störning eller en psykisk funktionsnedsättning,</a:t>
                      </a:r>
                    </a:p>
                    <a:p>
                      <a:pPr>
                        <a:spcAft>
                          <a:spcPts val="1200"/>
                        </a:spcAft>
                      </a:pPr>
                      <a:r>
                        <a:rPr lang="sv-SE" sz="1800" b="0" dirty="0"/>
                        <a:t>2. har en allvarlig fysisk sjukdom eller skada,</a:t>
                      </a:r>
                    </a:p>
                    <a:p>
                      <a:pPr>
                        <a:spcAft>
                          <a:spcPts val="1200"/>
                        </a:spcAft>
                      </a:pPr>
                      <a:r>
                        <a:rPr lang="sv-SE" sz="1800" b="0" dirty="0"/>
                        <a:t>3. har ett missbruk av alkohol, annat beroendeframkallande medel eller spel om pengar, </a:t>
                      </a:r>
                    </a:p>
                    <a:p>
                      <a:pPr>
                        <a:spcAft>
                          <a:spcPts val="1200"/>
                        </a:spcAft>
                      </a:pPr>
                      <a:r>
                        <a:rPr lang="sv-SE" sz="1800" b="0" dirty="0"/>
                        <a:t>4. utsätter eller har utsatt barnet eller en närstående till barnet för våld eller andra övergrepp.</a:t>
                      </a:r>
                    </a:p>
                    <a:p>
                      <a:pPr>
                        <a:spcAft>
                          <a:spcPts val="600"/>
                        </a:spcAft>
                      </a:pPr>
                      <a:endParaRPr lang="sv-SE" sz="1800" b="0" dirty="0"/>
                    </a:p>
                    <a:p>
                      <a:pPr>
                        <a:spcAft>
                          <a:spcPts val="600"/>
                        </a:spcAft>
                      </a:pPr>
                      <a:r>
                        <a:rPr lang="sv-SE" sz="1800" b="0" dirty="0"/>
                        <a:t>Detsamma gäller om barnets förälder eller någon annan vuxen som barnet varaktigt bor tillsammans med oväntat avlider.</a:t>
                      </a:r>
                      <a:endParaRPr lang="sv-SE" sz="100" b="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6633">
                        <a:tint val="20000"/>
                      </a:srgbClr>
                    </a:solidFill>
                  </a:tcPr>
                </a:tc>
                <a:extLst>
                  <a:ext uri="{0D108BD9-81ED-4DB2-BD59-A6C34878D82A}">
                    <a16:rowId xmlns:a16="http://schemas.microsoft.com/office/drawing/2014/main" val="1946959474"/>
                  </a:ext>
                </a:extLst>
              </a:tr>
            </a:tbl>
          </a:graphicData>
        </a:graphic>
      </p:graphicFrame>
    </p:spTree>
    <p:extLst>
      <p:ext uri="{BB962C8B-B14F-4D97-AF65-F5344CB8AC3E}">
        <p14:creationId xmlns:p14="http://schemas.microsoft.com/office/powerpoint/2010/main" val="1288145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F61CF-8C96-92F5-3488-15348F0E3C1F}"/>
              </a:ext>
            </a:extLst>
          </p:cNvPr>
          <p:cNvSpPr>
            <a:spLocks noGrp="1"/>
          </p:cNvSpPr>
          <p:nvPr>
            <p:ph type="title"/>
          </p:nvPr>
        </p:nvSpPr>
        <p:spPr>
          <a:xfrm>
            <a:off x="3047206" y="4844178"/>
            <a:ext cx="6097588" cy="582133"/>
          </a:xfrm>
        </p:spPr>
        <p:txBody>
          <a:bodyPr>
            <a:normAutofit fontScale="90000"/>
          </a:bodyPr>
          <a:lstStyle/>
          <a:p>
            <a:r>
              <a:rPr lang="sv-SE" dirty="0">
                <a:hlinkClick r:id="rId2"/>
              </a:rPr>
              <a:t>Vårdgivarwebben - Mänskliga rättigheter och barnets rättigheter</a:t>
            </a:r>
            <a:endParaRPr lang="sv-SE" dirty="0"/>
          </a:p>
        </p:txBody>
      </p:sp>
    </p:spTree>
    <p:extLst>
      <p:ext uri="{BB962C8B-B14F-4D97-AF65-F5344CB8AC3E}">
        <p14:creationId xmlns:p14="http://schemas.microsoft.com/office/powerpoint/2010/main" val="167094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CD3B67-F3BB-49A2-BC67-8DA979D10AFF}"/>
              </a:ext>
            </a:extLst>
          </p:cNvPr>
          <p:cNvSpPr>
            <a:spLocks noGrp="1"/>
          </p:cNvSpPr>
          <p:nvPr>
            <p:ph type="title"/>
          </p:nvPr>
        </p:nvSpPr>
        <p:spPr/>
        <p:txBody>
          <a:bodyPr/>
          <a:lstStyle/>
          <a:p>
            <a:r>
              <a:rPr lang="sv-SE" dirty="0"/>
              <a:t>Filmer: Ser du mig?</a:t>
            </a:r>
          </a:p>
        </p:txBody>
      </p:sp>
      <p:pic>
        <p:nvPicPr>
          <p:cNvPr id="8" name="Platshållare för innehåll 7">
            <a:hlinkClick r:id="rId2"/>
            <a:extLst>
              <a:ext uri="{FF2B5EF4-FFF2-40B4-BE49-F238E27FC236}">
                <a16:creationId xmlns:a16="http://schemas.microsoft.com/office/drawing/2014/main" id="{55F1A396-1E31-4718-9F1B-ED678FBADD2F}"/>
              </a:ext>
            </a:extLst>
          </p:cNvPr>
          <p:cNvPicPr>
            <a:picLocks noGrp="1" noChangeAspect="1"/>
          </p:cNvPicPr>
          <p:nvPr>
            <p:ph idx="4294967295"/>
          </p:nvPr>
        </p:nvPicPr>
        <p:blipFill rotWithShape="1">
          <a:blip r:embed="rId3"/>
          <a:srcRect l="2209" t="34096" r="60808" b="19439"/>
          <a:stretch/>
        </p:blipFill>
        <p:spPr>
          <a:xfrm>
            <a:off x="0" y="1779588"/>
            <a:ext cx="4852988" cy="3430587"/>
          </a:xfrm>
          <a:prstGeom prst="rect">
            <a:avLst/>
          </a:prstGeom>
        </p:spPr>
      </p:pic>
      <p:pic>
        <p:nvPicPr>
          <p:cNvPr id="5" name="Bildobjekt 4">
            <a:hlinkClick r:id="rId2"/>
            <a:extLst>
              <a:ext uri="{FF2B5EF4-FFF2-40B4-BE49-F238E27FC236}">
                <a16:creationId xmlns:a16="http://schemas.microsoft.com/office/drawing/2014/main" id="{5C25FB5B-150B-4910-A745-D2ABC84AABE8}"/>
              </a:ext>
            </a:extLst>
          </p:cNvPr>
          <p:cNvPicPr>
            <a:picLocks noChangeAspect="1"/>
          </p:cNvPicPr>
          <p:nvPr/>
        </p:nvPicPr>
        <p:blipFill rotWithShape="1">
          <a:blip r:embed="rId4"/>
          <a:srcRect l="3226" t="28527" r="60494" b="27752"/>
          <a:stretch/>
        </p:blipFill>
        <p:spPr>
          <a:xfrm>
            <a:off x="6199234" y="1765004"/>
            <a:ext cx="5081910" cy="3444948"/>
          </a:xfrm>
          <a:prstGeom prst="rect">
            <a:avLst/>
          </a:prstGeom>
        </p:spPr>
      </p:pic>
      <p:sp>
        <p:nvSpPr>
          <p:cNvPr id="9" name="Rektangel 8">
            <a:extLst>
              <a:ext uri="{FF2B5EF4-FFF2-40B4-BE49-F238E27FC236}">
                <a16:creationId xmlns:a16="http://schemas.microsoft.com/office/drawing/2014/main" id="{B6D4BC58-FC16-412F-ABBE-EC6505F28039}"/>
              </a:ext>
            </a:extLst>
          </p:cNvPr>
          <p:cNvSpPr/>
          <p:nvPr/>
        </p:nvSpPr>
        <p:spPr>
          <a:xfrm>
            <a:off x="765543" y="5604762"/>
            <a:ext cx="40318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hlinkClick r:id="rId2"/>
              </a:rPr>
              <a:t>Informationsmaterial - Socialstyrelsen</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6083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Begrepp</a:t>
            </a:r>
          </a:p>
        </p:txBody>
      </p:sp>
      <p:sp>
        <p:nvSpPr>
          <p:cNvPr id="3" name="Platshållare för innehåll 2"/>
          <p:cNvSpPr>
            <a:spLocks noGrp="1"/>
          </p:cNvSpPr>
          <p:nvPr>
            <p:ph sz="quarter" idx="15"/>
          </p:nvPr>
        </p:nvSpPr>
        <p:spPr>
          <a:xfrm>
            <a:off x="633075" y="2024789"/>
            <a:ext cx="10926133" cy="4015649"/>
          </a:xfrm>
          <a:solidFill>
            <a:srgbClr val="FFFFFF">
              <a:alpha val="75000"/>
            </a:srgbClr>
          </a:solidFill>
        </p:spPr>
        <p:txBody>
          <a:bodyPr>
            <a:noAutofit/>
          </a:bodyPr>
          <a:lstStyle/>
          <a:p>
            <a:pPr>
              <a:lnSpc>
                <a:spcPct val="100000"/>
              </a:lnSpc>
              <a:spcBef>
                <a:spcPts val="1200"/>
              </a:spcBef>
              <a:spcAft>
                <a:spcPts val="600"/>
              </a:spcAft>
            </a:pPr>
            <a:r>
              <a:rPr lang="sv-SE" sz="3200" b="1" dirty="0"/>
              <a:t>Minderåriga</a:t>
            </a:r>
            <a:r>
              <a:rPr lang="sv-SE" sz="3200" dirty="0"/>
              <a:t> – barn i åldern 0-18 år. </a:t>
            </a:r>
          </a:p>
          <a:p>
            <a:pPr>
              <a:lnSpc>
                <a:spcPct val="100000"/>
              </a:lnSpc>
              <a:spcBef>
                <a:spcPts val="1200"/>
              </a:spcBef>
              <a:spcAft>
                <a:spcPts val="600"/>
              </a:spcAft>
            </a:pPr>
            <a:r>
              <a:rPr lang="sv-SE" sz="3200" b="1" dirty="0"/>
              <a:t>Närstående </a:t>
            </a:r>
            <a:r>
              <a:rPr lang="sv-SE" sz="3200" dirty="0"/>
              <a:t>– det nätverk av personer och relationer som finns runt barnet eller som barnet själv väljer. </a:t>
            </a:r>
          </a:p>
          <a:p>
            <a:pPr marL="0" indent="0">
              <a:lnSpc>
                <a:spcPct val="100000"/>
              </a:lnSpc>
              <a:spcBef>
                <a:spcPts val="1200"/>
              </a:spcBef>
              <a:spcAft>
                <a:spcPts val="600"/>
              </a:spcAft>
              <a:buNone/>
            </a:pPr>
            <a:endParaRPr lang="sv-SE" sz="3200" dirty="0"/>
          </a:p>
          <a:p>
            <a:pPr marL="0" indent="0">
              <a:lnSpc>
                <a:spcPct val="100000"/>
              </a:lnSpc>
              <a:spcBef>
                <a:spcPts val="1200"/>
              </a:spcBef>
              <a:spcAft>
                <a:spcPts val="600"/>
              </a:spcAft>
              <a:buNone/>
            </a:pPr>
            <a:r>
              <a:rPr lang="sv-SE" sz="3200" dirty="0"/>
              <a:t>Det är inte den närståendes diagnos som är avgörande för om barnet behöver stöd – det är i vilken omfattning barnets behov påverkas.</a:t>
            </a:r>
          </a:p>
        </p:txBody>
      </p:sp>
    </p:spTree>
    <p:extLst>
      <p:ext uri="{BB962C8B-B14F-4D97-AF65-F5344CB8AC3E}">
        <p14:creationId xmlns:p14="http://schemas.microsoft.com/office/powerpoint/2010/main" val="22114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47210-A01D-4F0F-97EE-9901371FCF2C}"/>
              </a:ext>
            </a:extLst>
          </p:cNvPr>
          <p:cNvSpPr>
            <a:spLocks noGrp="1"/>
          </p:cNvSpPr>
          <p:nvPr>
            <p:ph type="title"/>
          </p:nvPr>
        </p:nvSpPr>
        <p:spPr/>
        <p:txBody>
          <a:bodyPr/>
          <a:lstStyle/>
          <a:p>
            <a:r>
              <a:rPr lang="sv-SE" dirty="0"/>
              <a:t>Närstående barn i journalen</a:t>
            </a:r>
          </a:p>
        </p:txBody>
      </p:sp>
      <p:sp>
        <p:nvSpPr>
          <p:cNvPr id="3" name="Platshållare för innehåll 2">
            <a:extLst>
              <a:ext uri="{FF2B5EF4-FFF2-40B4-BE49-F238E27FC236}">
                <a16:creationId xmlns:a16="http://schemas.microsoft.com/office/drawing/2014/main" id="{DD935419-91F3-40D4-82CC-1E50FC7583C9}"/>
              </a:ext>
            </a:extLst>
          </p:cNvPr>
          <p:cNvSpPr>
            <a:spLocks noGrp="1"/>
          </p:cNvSpPr>
          <p:nvPr>
            <p:ph sz="quarter" idx="15"/>
          </p:nvPr>
        </p:nvSpPr>
        <p:spPr>
          <a:xfrm>
            <a:off x="633076" y="1769165"/>
            <a:ext cx="10936072" cy="4800600"/>
          </a:xfrm>
        </p:spPr>
        <p:txBody>
          <a:bodyPr>
            <a:normAutofit fontScale="77500" lnSpcReduction="20000"/>
          </a:bodyPr>
          <a:lstStyle/>
          <a:p>
            <a:pPr>
              <a:spcAft>
                <a:spcPts val="1200"/>
              </a:spcAft>
            </a:pPr>
            <a:r>
              <a:rPr lang="sv-SE" dirty="0"/>
              <a:t>Cosmic uppdaterar gentemot Skatteverket varje natt och hämtar in uppgifter om vårdnadshavare och barn.</a:t>
            </a:r>
          </a:p>
          <a:p>
            <a:pPr>
              <a:spcAft>
                <a:spcPts val="1200"/>
              </a:spcAft>
            </a:pPr>
            <a:r>
              <a:rPr lang="sv-SE" dirty="0"/>
              <a:t>I den vuxnes journal syns vilka barn som den vuxne är vårdnadshavare för</a:t>
            </a:r>
          </a:p>
          <a:p>
            <a:pPr>
              <a:spcAft>
                <a:spcPts val="1200"/>
              </a:spcAft>
            </a:pPr>
            <a:r>
              <a:rPr lang="sv-SE" dirty="0"/>
              <a:t>I barnets journal syns vilka som är barnets vårdnadshavare</a:t>
            </a:r>
          </a:p>
          <a:p>
            <a:pPr>
              <a:spcAft>
                <a:spcPts val="1200"/>
              </a:spcAft>
            </a:pPr>
            <a:r>
              <a:rPr lang="sv-SE" dirty="0"/>
              <a:t>OBS! Barn som närstående, familjehemsplacerade barn, barn som bor i avlastningshem etc. syns inte om det saknas ett </a:t>
            </a:r>
            <a:r>
              <a:rPr lang="sv-SE" dirty="0" err="1"/>
              <a:t>vårdnadshavarskap</a:t>
            </a:r>
            <a:r>
              <a:rPr lang="sv-SE" dirty="0"/>
              <a:t>.</a:t>
            </a:r>
          </a:p>
          <a:p>
            <a:pPr>
              <a:spcAft>
                <a:spcPts val="1200"/>
              </a:spcAft>
            </a:pPr>
            <a:r>
              <a:rPr lang="sv-SE" dirty="0"/>
              <a:t>Om barnet eller vårdnadshavaren har skyddad identitet syns de inte i den andres journal.</a:t>
            </a:r>
          </a:p>
          <a:p>
            <a:pPr>
              <a:spcAft>
                <a:spcPts val="1200"/>
              </a:spcAft>
            </a:pPr>
            <a:r>
              <a:rPr lang="sv-SE" dirty="0"/>
              <a:t>Vi måste därför ALLTID fråga: ”finns det barn under 18 år?”</a:t>
            </a:r>
          </a:p>
          <a:p>
            <a:pPr>
              <a:spcAft>
                <a:spcPts val="1200"/>
              </a:spcAft>
            </a:pPr>
            <a:r>
              <a:rPr lang="sv-SE" dirty="0"/>
              <a:t>Även äldre personer kan ha egna barn eller närstående barn boende hos sig.</a:t>
            </a:r>
          </a:p>
        </p:txBody>
      </p:sp>
    </p:spTree>
    <p:extLst>
      <p:ext uri="{BB962C8B-B14F-4D97-AF65-F5344CB8AC3E}">
        <p14:creationId xmlns:p14="http://schemas.microsoft.com/office/powerpoint/2010/main" val="3194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normAutofit/>
          </a:bodyPr>
          <a:lstStyle/>
          <a:p>
            <a:pPr>
              <a:lnSpc>
                <a:spcPct val="100000"/>
              </a:lnSpc>
            </a:pPr>
            <a:r>
              <a:rPr lang="sv-SE" sz="4000" dirty="0"/>
              <a:t>Film om barn som närstående</a:t>
            </a:r>
          </a:p>
        </p:txBody>
      </p:sp>
      <p:pic>
        <p:nvPicPr>
          <p:cNvPr id="8" name="Platshållare för innehåll 7">
            <a:hlinkClick r:id="rId2" action="ppaction://hlinkfile"/>
            <a:extLst>
              <a:ext uri="{FF2B5EF4-FFF2-40B4-BE49-F238E27FC236}">
                <a16:creationId xmlns:a16="http://schemas.microsoft.com/office/drawing/2014/main" id="{59F4CEDB-56BD-4C72-A465-1FEB239765DF}"/>
              </a:ext>
            </a:extLst>
          </p:cNvPr>
          <p:cNvPicPr>
            <a:picLocks noGrp="1" noChangeAspect="1"/>
          </p:cNvPicPr>
          <p:nvPr>
            <p:ph sz="quarter" idx="15"/>
          </p:nvPr>
        </p:nvPicPr>
        <p:blipFill rotWithShape="1">
          <a:blip r:embed="rId3"/>
          <a:stretch/>
        </p:blipFill>
        <p:spPr>
          <a:xfrm>
            <a:off x="633528" y="1576802"/>
            <a:ext cx="7140222" cy="4016375"/>
          </a:xfrm>
          <a:prstGeom prst="rect">
            <a:avLst/>
          </a:prstGeom>
        </p:spPr>
      </p:pic>
      <p:sp>
        <p:nvSpPr>
          <p:cNvPr id="4" name="Rektangel 3">
            <a:extLst>
              <a:ext uri="{FF2B5EF4-FFF2-40B4-BE49-F238E27FC236}">
                <a16:creationId xmlns:a16="http://schemas.microsoft.com/office/drawing/2014/main" id="{AC10CF57-3B55-40FB-A20E-D65084C1032C}"/>
              </a:ext>
            </a:extLst>
          </p:cNvPr>
          <p:cNvSpPr/>
          <p:nvPr/>
        </p:nvSpPr>
        <p:spPr>
          <a:xfrm>
            <a:off x="7773750" y="3005430"/>
            <a:ext cx="493316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hlinkClick r:id="rId4"/>
              </a:rPr>
              <a:t>"Barn och unga berättar" | Nationellt kompetenscentrum anhöriga (anhoriga.se)</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582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noAutofit/>
          </a:bodyPr>
          <a:lstStyle/>
          <a:p>
            <a:pPr>
              <a:lnSpc>
                <a:spcPct val="100000"/>
              </a:lnSpc>
            </a:pPr>
            <a:r>
              <a:rPr lang="sv-SE" sz="4000" dirty="0"/>
              <a:t>Rutin för att uppmärksamma barn som närstående</a:t>
            </a:r>
          </a:p>
        </p:txBody>
      </p:sp>
      <p:sp>
        <p:nvSpPr>
          <p:cNvPr id="3" name="Platshållare för innehåll 2"/>
          <p:cNvSpPr>
            <a:spLocks noGrp="1"/>
          </p:cNvSpPr>
          <p:nvPr>
            <p:ph sz="quarter" idx="15"/>
          </p:nvPr>
        </p:nvSpPr>
        <p:spPr>
          <a:xfrm>
            <a:off x="633076" y="2024789"/>
            <a:ext cx="11005646" cy="4015649"/>
          </a:xfrm>
          <a:solidFill>
            <a:srgbClr val="FFFFFF">
              <a:alpha val="75000"/>
            </a:srgbClr>
          </a:solidFill>
        </p:spPr>
        <p:txBody>
          <a:bodyPr>
            <a:normAutofit/>
          </a:bodyPr>
          <a:lstStyle/>
          <a:p>
            <a:pPr>
              <a:lnSpc>
                <a:spcPct val="100000"/>
              </a:lnSpc>
              <a:spcBef>
                <a:spcPts val="1200"/>
              </a:spcBef>
              <a:spcAft>
                <a:spcPts val="600"/>
              </a:spcAft>
            </a:pPr>
            <a:r>
              <a:rPr lang="sv-SE" sz="3200" dirty="0"/>
              <a:t>När närstående har en situation som uppmärksammas i hälso- och sjukvårdslagen ska alla medarbetare alltid fråga om det finns minderåriga barn och dokumentera enligt Rutin för barn som närstående.</a:t>
            </a:r>
          </a:p>
          <a:p>
            <a:pPr>
              <a:lnSpc>
                <a:spcPct val="100000"/>
              </a:lnSpc>
              <a:spcBef>
                <a:spcPts val="1200"/>
              </a:spcBef>
              <a:spcAft>
                <a:spcPts val="600"/>
              </a:spcAft>
            </a:pPr>
            <a:r>
              <a:rPr lang="sv-SE" sz="3200" dirty="0"/>
              <a:t>Respektive verksamhetschef är ansvarig enligt lagstiftning för att denna rutin efterföljs.</a:t>
            </a:r>
          </a:p>
        </p:txBody>
      </p:sp>
    </p:spTree>
    <p:extLst>
      <p:ext uri="{BB962C8B-B14F-4D97-AF65-F5344CB8AC3E}">
        <p14:creationId xmlns:p14="http://schemas.microsoft.com/office/powerpoint/2010/main" val="40065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FFFF">
              <a:alpha val="75000"/>
            </a:srgbClr>
          </a:solidFill>
        </p:spPr>
        <p:txBody>
          <a:bodyPr anchor="t" anchorCtr="0">
            <a:noAutofit/>
          </a:bodyPr>
          <a:lstStyle/>
          <a:p>
            <a:pPr>
              <a:lnSpc>
                <a:spcPct val="100000"/>
              </a:lnSpc>
            </a:pPr>
            <a:r>
              <a:rPr lang="sv-SE" sz="4000" dirty="0"/>
              <a:t>Anmälningsskyldighet</a:t>
            </a:r>
          </a:p>
        </p:txBody>
      </p:sp>
      <p:sp>
        <p:nvSpPr>
          <p:cNvPr id="3" name="Platshållare för innehåll 2"/>
          <p:cNvSpPr>
            <a:spLocks noGrp="1"/>
          </p:cNvSpPr>
          <p:nvPr>
            <p:ph sz="quarter" idx="15"/>
          </p:nvPr>
        </p:nvSpPr>
        <p:spPr>
          <a:xfrm>
            <a:off x="633076" y="1480931"/>
            <a:ext cx="10359602" cy="4559508"/>
          </a:xfrm>
          <a:solidFill>
            <a:srgbClr val="FFFFFF">
              <a:alpha val="75000"/>
            </a:srgbClr>
          </a:solidFill>
        </p:spPr>
        <p:txBody>
          <a:bodyPr>
            <a:normAutofit fontScale="77500" lnSpcReduction="20000"/>
          </a:bodyPr>
          <a:lstStyle/>
          <a:p>
            <a:pPr>
              <a:spcBef>
                <a:spcPts val="1200"/>
              </a:spcBef>
              <a:spcAft>
                <a:spcPts val="600"/>
              </a:spcAft>
            </a:pPr>
            <a:r>
              <a:rPr lang="sv-SE" sz="3200" dirty="0"/>
              <a:t>Du </a:t>
            </a:r>
            <a:r>
              <a:rPr lang="sv-SE" sz="3200" b="1" dirty="0"/>
              <a:t>ska alltid </a:t>
            </a:r>
            <a:r>
              <a:rPr lang="sv-SE" sz="3200" dirty="0"/>
              <a:t>lämna en orosanmälan till socialtjänsten vid misstanke om att ett barn far illa. </a:t>
            </a:r>
          </a:p>
          <a:p>
            <a:pPr>
              <a:spcBef>
                <a:spcPts val="1200"/>
              </a:spcBef>
              <a:spcAft>
                <a:spcPts val="600"/>
              </a:spcAft>
            </a:pPr>
            <a:r>
              <a:rPr lang="sv-SE" sz="3200" dirty="0"/>
              <a:t>Det behöver inte betyda att det finns en misstanke om att någon förgriper sig på eller misshandlar barnet. </a:t>
            </a:r>
          </a:p>
          <a:p>
            <a:pPr>
              <a:spcBef>
                <a:spcPts val="1200"/>
              </a:spcBef>
              <a:spcAft>
                <a:spcPts val="600"/>
              </a:spcAft>
            </a:pPr>
            <a:r>
              <a:rPr lang="sv-SE" sz="3200" dirty="0"/>
              <a:t>Det räcker att det uppmärksammas att de vuxna inte är förmögna i den rådande situationen att ta hand om barnet.</a:t>
            </a:r>
          </a:p>
          <a:p>
            <a:pPr>
              <a:spcBef>
                <a:spcPts val="1200"/>
              </a:spcBef>
              <a:spcAft>
                <a:spcPts val="600"/>
              </a:spcAft>
            </a:pPr>
            <a:r>
              <a:rPr lang="sv-SE" sz="3200" dirty="0"/>
              <a:t>Socialtjänsten kan då bevilja insatser för att underlätta för familjen.</a:t>
            </a:r>
          </a:p>
        </p:txBody>
      </p:sp>
    </p:spTree>
    <p:extLst>
      <p:ext uri="{BB962C8B-B14F-4D97-AF65-F5344CB8AC3E}">
        <p14:creationId xmlns:p14="http://schemas.microsoft.com/office/powerpoint/2010/main" val="22646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C79BC26F-E41B-431E-A2FD-DD2FF2981AEF}" vid="{1794A325-B46E-4332-9EA3-DFD8149D00CB}"/>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79BC26F-E41B-431E-A2FD-DD2FF2981AEF}" vid="{C34F60EE-F9A6-4038-84E3-36F1202E236B}"/>
    </a:ext>
  </a:extLst>
</a:theme>
</file>

<file path=ppt/theme/theme3.xml><?xml version="1.0" encoding="utf-8"?>
<a:theme xmlns:a="http://schemas.openxmlformats.org/drawingml/2006/main" name="1_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4.xml><?xml version="1.0" encoding="utf-8"?>
<a:theme xmlns:a="http://schemas.openxmlformats.org/drawingml/2006/main" name="2_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5.xml><?xml version="1.0" encoding="utf-8"?>
<a:theme xmlns:a="http://schemas.openxmlformats.org/drawingml/2006/main" name="3_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6.xml><?xml version="1.0" encoding="utf-8"?>
<a:theme xmlns:a="http://schemas.openxmlformats.org/drawingml/2006/main" name="4_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7.xml><?xml version="1.0" encoding="utf-8"?>
<a:theme xmlns:a="http://schemas.openxmlformats.org/drawingml/2006/main" name="Kronobarnsmodellen">
  <a:themeElements>
    <a:clrScheme name="Kronobarnsmodellen">
      <a:dk1>
        <a:sysClr val="windowText" lastClr="000000"/>
      </a:dk1>
      <a:lt1>
        <a:sysClr val="window" lastClr="FFFFFF"/>
      </a:lt1>
      <a:dk2>
        <a:srgbClr val="44546A"/>
      </a:dk2>
      <a:lt2>
        <a:srgbClr val="E7E6E6"/>
      </a:lt2>
      <a:accent1>
        <a:srgbClr val="F39800"/>
      </a:accent1>
      <a:accent2>
        <a:srgbClr val="A05599"/>
      </a:accent2>
      <a:accent3>
        <a:srgbClr val="83B81A"/>
      </a:accent3>
      <a:accent4>
        <a:srgbClr val="E13288"/>
      </a:accent4>
      <a:accent5>
        <a:srgbClr val="FFD300"/>
      </a:accent5>
      <a:accent6>
        <a:srgbClr val="006633"/>
      </a:accent6>
      <a:hlink>
        <a:srgbClr val="0563C1"/>
      </a:hlink>
      <a:folHlink>
        <a:srgbClr val="954F72"/>
      </a:folHlink>
    </a:clrScheme>
    <a:fontScheme name="Kronobarnsmodellen">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EB5875F-A561-46FD-9B83-EAB2E24E8DC6}" vid="{1B4779F7-22B6-41A1-ADE6-2CD7F626009C}"/>
    </a:ext>
  </a:extLst>
</a:theme>
</file>

<file path=ppt/theme/theme8.xml><?xml version="1.0" encoding="utf-8"?>
<a:theme xmlns:a="http://schemas.openxmlformats.org/drawingml/2006/main" name="5_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BDDA80C7-8BED-464F-A009-1FAE942966C0}"/>
    </a:ext>
  </a:extLst>
</a:theme>
</file>

<file path=ppt/theme/theme9.xml><?xml version="1.0" encoding="utf-8"?>
<a:theme xmlns:a="http://schemas.openxmlformats.org/drawingml/2006/main" name="1_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401042FA-BC8C-469A-B1AB-98CEB166B00F}"/>
    </a:ext>
  </a:extLst>
</a:theme>
</file>

<file path=docProps/app.xml><?xml version="1.0" encoding="utf-8"?>
<Properties xmlns="http://schemas.openxmlformats.org/officeDocument/2006/extended-properties" xmlns:vt="http://schemas.openxmlformats.org/officeDocument/2006/docPropsVTypes">
  <Template>RK presentation</Template>
  <TotalTime>721</TotalTime>
  <Words>1741</Words>
  <Application>Microsoft Office PowerPoint</Application>
  <PresentationFormat>Bredbild</PresentationFormat>
  <Paragraphs>139</Paragraphs>
  <Slides>30</Slides>
  <Notes>11</Notes>
  <HiddenSlides>0</HiddenSlides>
  <MMClips>0</MMClips>
  <ScaleCrop>false</ScaleCrop>
  <HeadingPairs>
    <vt:vector size="6" baseType="variant">
      <vt:variant>
        <vt:lpstr>Använt teckensnitt</vt:lpstr>
      </vt:variant>
      <vt:variant>
        <vt:i4>8</vt:i4>
      </vt:variant>
      <vt:variant>
        <vt:lpstr>Tema</vt:lpstr>
      </vt:variant>
      <vt:variant>
        <vt:i4>9</vt:i4>
      </vt:variant>
      <vt:variant>
        <vt:lpstr>Bildrubriker</vt:lpstr>
      </vt:variant>
      <vt:variant>
        <vt:i4>30</vt:i4>
      </vt:variant>
    </vt:vector>
  </HeadingPairs>
  <TitlesOfParts>
    <vt:vector size="47" baseType="lpstr">
      <vt:lpstr>Arial</vt:lpstr>
      <vt:lpstr>Brandon Grotesque Black</vt:lpstr>
      <vt:lpstr>Brandon Grotesque Bold</vt:lpstr>
      <vt:lpstr>Calibri</vt:lpstr>
      <vt:lpstr>Garamond</vt:lpstr>
      <vt:lpstr>Open Sans</vt:lpstr>
      <vt:lpstr>Open Sans Bold</vt:lpstr>
      <vt:lpstr>Open Sans Extrabold</vt:lpstr>
      <vt:lpstr>Region Kronoberg LJUS</vt:lpstr>
      <vt:lpstr>Region Kronoberg MÖRK</vt:lpstr>
      <vt:lpstr>1_Region Kronoberg ljus</vt:lpstr>
      <vt:lpstr>2_Region Kronoberg ljus</vt:lpstr>
      <vt:lpstr>3_Region Kronoberg ljus</vt:lpstr>
      <vt:lpstr>4_Region Kronoberg ljus</vt:lpstr>
      <vt:lpstr>Kronobarnsmodellen</vt:lpstr>
      <vt:lpstr>5_Region Kronoberg LJUS</vt:lpstr>
      <vt:lpstr>1_Region Kronoberg MÖRK</vt:lpstr>
      <vt:lpstr>Barn som närstående</vt:lpstr>
      <vt:lpstr>PowerPoint-presentation</vt:lpstr>
      <vt:lpstr>PowerPoint-presentation</vt:lpstr>
      <vt:lpstr>Filmer: Ser du mig?</vt:lpstr>
      <vt:lpstr>Begrepp</vt:lpstr>
      <vt:lpstr>Närstående barn i journalen</vt:lpstr>
      <vt:lpstr>Film om barn som närstående</vt:lpstr>
      <vt:lpstr>Rutin för att uppmärksamma barn som närstående</vt:lpstr>
      <vt:lpstr>Anmälningsskyldighet</vt:lpstr>
      <vt:lpstr>Rutin Barn som närstående</vt:lpstr>
      <vt:lpstr>1 Uppmärksamma</vt:lpstr>
      <vt:lpstr>2 Information och råd</vt:lpstr>
      <vt:lpstr>2 Information och råd</vt:lpstr>
      <vt:lpstr>2 Information och råd</vt:lpstr>
      <vt:lpstr>2 Information och råd</vt:lpstr>
      <vt:lpstr>2 Information och råd</vt:lpstr>
      <vt:lpstr>2 Information och råd</vt:lpstr>
      <vt:lpstr>3 Stöd</vt:lpstr>
      <vt:lpstr>3 Stöd</vt:lpstr>
      <vt:lpstr>4 Behandling</vt:lpstr>
      <vt:lpstr>5 Orosanmälan</vt:lpstr>
      <vt:lpstr>6 Samverkan runt barnet</vt:lpstr>
      <vt:lpstr>Barnfridsbrott (1/7 2021)</vt:lpstr>
      <vt:lpstr>PowerPoint-presentation</vt:lpstr>
      <vt:lpstr>Fickkort</vt:lpstr>
      <vt:lpstr>Folder till barn och vårdnadshavare</vt:lpstr>
      <vt:lpstr>Länk direkt till barn och viktiga vuxna runt barnen</vt:lpstr>
      <vt:lpstr>Reflektionsfrågor</vt:lpstr>
      <vt:lpstr>Vad är våra utmaningar med att uppmärksamma barn som närstående?</vt:lpstr>
      <vt:lpstr>Vårdgivarwebben - Mänskliga rättigheter och barnets rättigheter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Våld i nära relationer</dc:title>
  <dc:subject/>
  <dc:creator>Swärd Susann RUV folkh o soc hållbarh</dc:creator>
  <cp:keywords/>
  <dc:description/>
  <cp:lastModifiedBy>Swärd Susann RUV folkh o soc hållbarh</cp:lastModifiedBy>
  <cp:revision>38</cp:revision>
  <cp:lastPrinted>2025-01-13T13:27:19Z</cp:lastPrinted>
  <dcterms:created xsi:type="dcterms:W3CDTF">2025-03-05T13:15:12Z</dcterms:created>
  <dcterms:modified xsi:type="dcterms:W3CDTF">2025-06-25T13:35:57Z</dcterms:modified>
  <cp:category/>
</cp:coreProperties>
</file>