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701" r:id="rId2"/>
  </p:sldMasterIdLst>
  <p:notesMasterIdLst>
    <p:notesMasterId r:id="rId18"/>
  </p:notesMasterIdLst>
  <p:sldIdLst>
    <p:sldId id="292" r:id="rId3"/>
    <p:sldId id="1853" r:id="rId4"/>
    <p:sldId id="1935" r:id="rId5"/>
    <p:sldId id="1936" r:id="rId6"/>
    <p:sldId id="1934" r:id="rId7"/>
    <p:sldId id="1854" r:id="rId8"/>
    <p:sldId id="634" r:id="rId9"/>
    <p:sldId id="639" r:id="rId10"/>
    <p:sldId id="640" r:id="rId11"/>
    <p:sldId id="641" r:id="rId12"/>
    <p:sldId id="647" r:id="rId13"/>
    <p:sldId id="649" r:id="rId14"/>
    <p:sldId id="653" r:id="rId15"/>
    <p:sldId id="1943" r:id="rId16"/>
    <p:sldId id="298" r:id="rId17"/>
  </p:sldIdLst>
  <p:sldSz cx="12192000" cy="6858000"/>
  <p:notesSz cx="6858000" cy="9144000"/>
  <p:embeddedFontLst>
    <p:embeddedFont>
      <p:font typeface="Brandon Grotesque Black" panose="020B0A03020203060202" pitchFamily="34" charset="0"/>
      <p:regular r:id="rId19"/>
      <p:italic r:id="rId20"/>
    </p:embeddedFont>
    <p:embeddedFont>
      <p:font typeface="Brandon Grotesque Bold" panose="020B0803020203060202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5" autoAdjust="0"/>
  </p:normalViewPr>
  <p:slideViewPr>
    <p:cSldViewPr snapToGrid="0" showGuides="1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2B520-6B38-46B4-9225-CA9DD638B182}" type="datetimeFigureOut">
              <a:rPr lang="sv-SE" smtClean="0"/>
              <a:t>2022-08-22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249A-EBC6-49A6-BDE3-C3411A91ED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7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4B43-F6FF-43ED-BF80-C3C4FE12BFE4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4B43-F6FF-43ED-BF80-C3C4FE12BFE4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9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4B43-F6FF-43ED-BF80-C3C4FE12BFE4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9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7409ABD3-02BD-4FCB-9A3A-2ABFAA9F1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7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7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objekt 7" descr="Region Kronobergs logotyp i vitt.">
            <a:extLst>
              <a:ext uri="{FF2B5EF4-FFF2-40B4-BE49-F238E27FC236}">
                <a16:creationId xmlns:a16="http://schemas.microsoft.com/office/drawing/2014/main" id="{1228A9B0-8CB1-47E6-B866-0880D1C19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D1AEA6A-A199-455A-AFD4-A33A8DED6567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92027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318252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2022-08-22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9" r:id="rId2"/>
    <p:sldLayoutId id="2147483682" r:id="rId3"/>
    <p:sldLayoutId id="2147483698" r:id="rId4"/>
    <p:sldLayoutId id="2147483688" r:id="rId5"/>
    <p:sldLayoutId id="2147483684" r:id="rId6"/>
    <p:sldLayoutId id="2147483697" r:id="rId7"/>
    <p:sldLayoutId id="2147483690" r:id="rId8"/>
    <p:sldLayoutId id="2147483686" r:id="rId9"/>
    <p:sldLayoutId id="2147483699" r:id="rId10"/>
    <p:sldLayoutId id="2147483700" r:id="rId11"/>
    <p:sldLayoutId id="2147483685" r:id="rId12"/>
    <p:sldLayoutId id="214748371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2022-08-22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B1F1D716-EDCA-42CA-8CB2-2B0715248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amiljefrid@vaxjo.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1177.se/Kronoberg/liv--halsa/psykisk-halsa/nar-nagot-hander-i-familjen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dersfortryck.se/" TargetMode="External"/><Relationship Id="rId3" Type="http://schemas.openxmlformats.org/officeDocument/2006/relationships/hyperlink" Target="mailto:clv-lekterapi@kronoberg.se" TargetMode="External"/><Relationship Id="rId7" Type="http://schemas.openxmlformats.org/officeDocument/2006/relationships/hyperlink" Target="http://www.kuling.n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mo.se/" TargetMode="External"/><Relationship Id="rId5" Type="http://schemas.openxmlformats.org/officeDocument/2006/relationships/hyperlink" Target="http://www.umo.se/" TargetMode="External"/><Relationship Id="rId4" Type="http://schemas.openxmlformats.org/officeDocument/2006/relationships/hyperlink" Target="http://www.bris.s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1169988"/>
            <a:ext cx="6313169" cy="2387600"/>
          </a:xfrm>
        </p:spPr>
        <p:txBody>
          <a:bodyPr/>
          <a:lstStyle/>
          <a:p>
            <a:r>
              <a:rPr lang="sv-SE" dirty="0"/>
              <a:t>barnfridsbrott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F0F38801-237C-446E-8EA0-B29743EE1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Ny lag från 1 juli 2021</a:t>
            </a:r>
          </a:p>
        </p:txBody>
      </p:sp>
    </p:spTree>
    <p:extLst>
      <p:ext uri="{BB962C8B-B14F-4D97-AF65-F5344CB8AC3E}">
        <p14:creationId xmlns:p14="http://schemas.microsoft.com/office/powerpoint/2010/main" val="289052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5130" y="685800"/>
            <a:ext cx="9245570" cy="1114200"/>
          </a:xfrm>
          <a:solidFill>
            <a:srgbClr val="FFFFFF">
              <a:alpha val="75000"/>
            </a:srgbClr>
          </a:solidFill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4000" dirty="0"/>
              <a:t>Information och råd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EB28AA-3E57-4EF0-AA25-E0D482D76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29556" r="21785" b="10852"/>
          <a:stretch/>
        </p:blipFill>
        <p:spPr bwMode="auto">
          <a:xfrm>
            <a:off x="7717132" y="3856383"/>
            <a:ext cx="4474868" cy="27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5130" y="1649896"/>
            <a:ext cx="8925340" cy="3836503"/>
          </a:xfrm>
          <a:noFill/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Respektive </a:t>
            </a:r>
            <a:r>
              <a:rPr lang="sv-SE" sz="3200" i="1" dirty="0"/>
              <a:t>verksamhet </a:t>
            </a:r>
            <a:r>
              <a:rPr lang="sv-SE" sz="3200" dirty="0"/>
              <a:t>ska kunna ge vårdnadshavare information, råd och stöd kring att prata med barn om våldsutsattheten.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Respektive </a:t>
            </a:r>
            <a:r>
              <a:rPr lang="sv-SE" sz="3200" i="1" dirty="0"/>
              <a:t>verksamhet</a:t>
            </a:r>
            <a:r>
              <a:rPr lang="sv-SE" sz="3200" dirty="0"/>
              <a:t> ska kunna ge information och råd direkt till barn, med vårdnadshavares samtycke</a:t>
            </a:r>
            <a:r>
              <a:rPr lang="sv-SE" dirty="0"/>
              <a:t>.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E9B79EA-766D-42E4-B880-DC0D4A984CEE}"/>
              </a:ext>
            </a:extLst>
          </p:cNvPr>
          <p:cNvSpPr/>
          <p:nvPr/>
        </p:nvSpPr>
        <p:spPr>
          <a:xfrm>
            <a:off x="9090422" y="5267739"/>
            <a:ext cx="1610141" cy="603013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5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953" y="556105"/>
            <a:ext cx="9185935" cy="910895"/>
          </a:xfrm>
          <a:solidFill>
            <a:srgbClr val="FFFFFF">
              <a:alpha val="75000"/>
            </a:srgbClr>
          </a:solidFill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sv-SE" sz="4000" dirty="0"/>
              <a:t>Stöd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EB1C9FE-9FC2-4DF3-B05F-E1D3E004D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29556" r="21785" b="10852"/>
          <a:stretch/>
        </p:blipFill>
        <p:spPr bwMode="auto">
          <a:xfrm>
            <a:off x="7717132" y="3856383"/>
            <a:ext cx="4474868" cy="27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9953" y="1112465"/>
            <a:ext cx="10371934" cy="3924000"/>
          </a:xfrm>
          <a:noFill/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Verksamheten ska hänvisa ett barn som varit utsatt för ett barnfridsbrott till </a:t>
            </a:r>
            <a:r>
              <a:rPr lang="sv-SE" sz="3200" i="1" dirty="0"/>
              <a:t>Familjefrid Kronoberg</a:t>
            </a:r>
            <a:r>
              <a:rPr lang="sv-SE" sz="3200" b="1" dirty="0"/>
              <a:t> </a:t>
            </a:r>
            <a:r>
              <a:rPr lang="sv-SE" sz="3200" dirty="0"/>
              <a:t>för stöd.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De ägs av regionen och länets 8 kommuner och kan komma ut i hela länet.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De samtalar och stöder både barn och vuxna, </a:t>
            </a:r>
            <a:br>
              <a:rPr lang="sv-SE" sz="3200" dirty="0"/>
            </a:br>
            <a:r>
              <a:rPr lang="sv-SE" sz="3200" dirty="0"/>
              <a:t>samt både våldsoffer och våldsutövare.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De nås på </a:t>
            </a:r>
            <a:r>
              <a:rPr lang="sv-SE" sz="2800" dirty="0"/>
              <a:t>0470-79 60 47 eller </a:t>
            </a:r>
            <a:br>
              <a:rPr lang="sv-SE" sz="2800" dirty="0"/>
            </a:br>
            <a:r>
              <a:rPr lang="sv-SE" sz="2800" dirty="0">
                <a:hlinkClick r:id="rId3"/>
              </a:rPr>
              <a:t>familjefrid@vaxjo.se</a:t>
            </a:r>
            <a:endParaRPr lang="sv-SE" sz="28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sv-SE" sz="2800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FDA3571B-B176-4F24-A4FD-25F5F3A1F0BC}"/>
              </a:ext>
            </a:extLst>
          </p:cNvPr>
          <p:cNvSpPr/>
          <p:nvPr/>
        </p:nvSpPr>
        <p:spPr>
          <a:xfrm>
            <a:off x="9053491" y="4642626"/>
            <a:ext cx="1610141" cy="603013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0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1621" y="497498"/>
            <a:ext cx="9082944" cy="1004870"/>
          </a:xfrm>
          <a:solidFill>
            <a:srgbClr val="FFFFFF">
              <a:alpha val="75000"/>
            </a:srgbClr>
          </a:solidFill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sv-SE" sz="4000" dirty="0"/>
              <a:t>Behandling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DE993F-D2E3-48A7-90CB-5798D6587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29556" r="21785" b="10852"/>
          <a:stretch/>
        </p:blipFill>
        <p:spPr bwMode="auto">
          <a:xfrm>
            <a:off x="7717132" y="3856383"/>
            <a:ext cx="4474868" cy="27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60C54FB9-D3B8-42FD-A23B-75EB0BE4D1BF}"/>
              </a:ext>
            </a:extLst>
          </p:cNvPr>
          <p:cNvSpPr/>
          <p:nvPr/>
        </p:nvSpPr>
        <p:spPr>
          <a:xfrm>
            <a:off x="9149495" y="4088203"/>
            <a:ext cx="1610141" cy="603013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0727" y="1290286"/>
            <a:ext cx="7308283" cy="3818425"/>
          </a:xfrm>
          <a:noFill/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En del barn behöver egen behandling för att hantera och bearbeta sin våldsutsatthet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Hänvisa barnet/familjen till Familjefrid Kronoberg för behandling som rör våldsutsattheten.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Om barnet behöver somatisk vård för skador som uppstått pga. våldsutsattheten ska barnet hänvisas till lämplig vårdnivå.</a:t>
            </a:r>
          </a:p>
        </p:txBody>
      </p:sp>
    </p:spTree>
    <p:extLst>
      <p:ext uri="{BB962C8B-B14F-4D97-AF65-F5344CB8AC3E}">
        <p14:creationId xmlns:p14="http://schemas.microsoft.com/office/powerpoint/2010/main" val="11371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5496" y="359999"/>
            <a:ext cx="9303854" cy="1440000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4000" dirty="0"/>
              <a:t>Mer information om barn som närstående finns på 1177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5983" y="1610139"/>
            <a:ext cx="10515600" cy="45411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dirty="0">
                <a:hlinkClick r:id="rId2"/>
              </a:rPr>
              <a:t>https://www.1177.se/Kronoberg/liv--halsa/psykisk-halsa/nar-nagot-hander-i-familjen/</a:t>
            </a: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99D0368-FFEA-4361-8A49-6B5BE6B24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7" t="13913" r="23689" b="31159"/>
          <a:stretch/>
        </p:blipFill>
        <p:spPr>
          <a:xfrm>
            <a:off x="735495" y="1997272"/>
            <a:ext cx="8328991" cy="4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0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CDAC816F-87BB-4D97-9240-9E668DF94F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-27154" r="3929" b="-28879"/>
          <a:stretch/>
        </p:blipFill>
        <p:spPr>
          <a:xfrm rot="549817">
            <a:off x="8521779" y="1448133"/>
            <a:ext cx="3011488" cy="3044825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799"/>
            <a:ext cx="7968152" cy="491162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900" b="1" u="sng" dirty="0"/>
              <a:t>Övrigt stöd i Kronobergs län: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600" b="1" dirty="0"/>
              <a:t>Elevhälsan</a:t>
            </a:r>
            <a:r>
              <a:rPr lang="sv-SE" dirty="0"/>
              <a:t> (t.ex. skolsköterska, skolkurator) i barnets skola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600" b="1" dirty="0"/>
              <a:t>En väg in </a:t>
            </a:r>
            <a:r>
              <a:rPr lang="sv-SE" dirty="0"/>
              <a:t>vid psykisk ohälsa (hänvisar vid behov vidare till Familjehälsan/BUP)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600" b="1" dirty="0"/>
              <a:t>Socialtjänsten </a:t>
            </a:r>
            <a:r>
              <a:rPr lang="sv-SE" dirty="0"/>
              <a:t>i barnets kommun (stöd i vardagen, ekonomiskt stöd m.m.)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600" b="1" dirty="0"/>
              <a:t>Glimten</a:t>
            </a:r>
            <a:r>
              <a:rPr lang="sv-SE" dirty="0"/>
              <a:t> - för barn som har någon i sin familj som missbrukar (nås via Familjefrid Kronoberg)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600" b="1" dirty="0"/>
              <a:t>Sorgegrupper</a:t>
            </a:r>
            <a:r>
              <a:rPr lang="sv-SE" dirty="0"/>
              <a:t> för både barn och vuxna (0470-58 84 49 eller </a:t>
            </a:r>
            <a:r>
              <a:rPr lang="sv-SE" dirty="0">
                <a:hlinkClick r:id="rId3"/>
              </a:rPr>
              <a:t>clv-lekterapi@kronoberg.se</a:t>
            </a:r>
            <a:r>
              <a:rPr lang="sv-SE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600" b="1" dirty="0"/>
              <a:t>BRIS</a:t>
            </a:r>
            <a:r>
              <a:rPr lang="sv-SE" dirty="0"/>
              <a:t> – hjälplinje och chatt för barn och ungdomar (116 111 eller </a:t>
            </a:r>
            <a:r>
              <a:rPr lang="sv-SE" dirty="0">
                <a:hlinkClick r:id="rId4"/>
              </a:rPr>
              <a:t>www.bris.se</a:t>
            </a:r>
            <a:r>
              <a:rPr lang="sv-SE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600" b="1" dirty="0"/>
              <a:t>UMO</a:t>
            </a:r>
            <a:r>
              <a:rPr lang="sv-SE" dirty="0"/>
              <a:t> - ungdomsmottagningen på nätet för ungdomar över 13 år (</a:t>
            </a:r>
            <a:r>
              <a:rPr lang="sv-SE" dirty="0">
                <a:hlinkClick r:id="rId5"/>
              </a:rPr>
              <a:t>www.umo.se</a:t>
            </a:r>
            <a:r>
              <a:rPr lang="sv-SE" dirty="0"/>
              <a:t> eller för andra språk än svenska </a:t>
            </a:r>
            <a:r>
              <a:rPr lang="sv-SE" dirty="0">
                <a:hlinkClick r:id="rId6"/>
              </a:rPr>
              <a:t>www.youmo.se</a:t>
            </a:r>
            <a:r>
              <a:rPr lang="sv-SE" dirty="0"/>
              <a:t>)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600" b="1" dirty="0"/>
              <a:t>Kuling.nu - </a:t>
            </a:r>
            <a:r>
              <a:rPr lang="sv-SE" dirty="0"/>
              <a:t>mötesplatsen för barn som har en förälder med psykisk sjukdom (</a:t>
            </a:r>
            <a:r>
              <a:rPr lang="sv-SE" dirty="0">
                <a:hlinkClick r:id="rId7"/>
              </a:rPr>
              <a:t>www.kuling.nu</a:t>
            </a:r>
            <a:r>
              <a:rPr lang="sv-SE" dirty="0"/>
              <a:t>)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500" b="1" dirty="0"/>
              <a:t>Hedersförtryck.se </a:t>
            </a:r>
            <a:r>
              <a:rPr lang="sv-SE" dirty="0"/>
              <a:t>– information för personer utsatta för hedersrelaterat våld och förtryck (</a:t>
            </a:r>
            <a:r>
              <a:rPr lang="sv-SE" err="1">
                <a:hlinkClick r:id="rId8"/>
              </a:rPr>
              <a:t>www</a:t>
            </a:r>
            <a:r>
              <a:rPr lang="sv-SE">
                <a:hlinkClick r:id="rId8"/>
              </a:rPr>
              <a:t>.hedersfortryck.se</a:t>
            </a:r>
            <a:r>
              <a:rPr lang="sv-SE"/>
              <a:t>) </a:t>
            </a:r>
            <a:endParaRPr lang="sv-SE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4"/>
            <a:ext cx="7968152" cy="1325563"/>
          </a:xfrm>
        </p:spPr>
        <p:txBody>
          <a:bodyPr/>
          <a:lstStyle/>
          <a:p>
            <a:r>
              <a:rPr lang="sv-SE" dirty="0"/>
              <a:t>Hänvisa barnet till </a:t>
            </a:r>
            <a:br>
              <a:rPr lang="sv-SE" dirty="0"/>
            </a:br>
            <a:r>
              <a:rPr lang="sv-SE" dirty="0"/>
              <a:t>rätt stöd och behandling</a:t>
            </a:r>
          </a:p>
        </p:txBody>
      </p:sp>
    </p:spTree>
    <p:extLst>
      <p:ext uri="{BB962C8B-B14F-4D97-AF65-F5344CB8AC3E}">
        <p14:creationId xmlns:p14="http://schemas.microsoft.com/office/powerpoint/2010/main" val="35334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0B0E9-08A8-4DE9-81FB-D27401A0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39328"/>
            <a:ext cx="9146029" cy="994172"/>
          </a:xfrm>
        </p:spPr>
        <p:txBody>
          <a:bodyPr/>
          <a:lstStyle/>
          <a:p>
            <a:r>
              <a:rPr lang="sv-SE" dirty="0"/>
              <a:t>Barnfridsbrott – ny lag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F0DD8-669D-4031-A88D-5286467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554480"/>
            <a:ext cx="10780776" cy="4498848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sv-SE" sz="3000" dirty="0"/>
              <a:t>För hälso- och sjukvården samt tandvården handlar det om: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000" b="1" dirty="0"/>
              <a:t>Anmälningsplikt </a:t>
            </a:r>
            <a:r>
              <a:rPr lang="sv-SE" sz="3000" dirty="0"/>
              <a:t>när vi misstänker våld i nära relation </a:t>
            </a:r>
            <a:br>
              <a:rPr lang="sv-SE" sz="3000" dirty="0"/>
            </a:br>
            <a:r>
              <a:rPr lang="sv-SE" sz="3000" dirty="0"/>
              <a:t>och det finns närstående barn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000" b="1" dirty="0"/>
              <a:t>Ge information, råd och stöd </a:t>
            </a:r>
            <a:r>
              <a:rPr lang="sv-SE" sz="3000" dirty="0"/>
              <a:t>till närstående barn som har bevittnat och/eller varit utsatt för våld i nära relation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807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0B0E9-08A8-4DE9-81FB-D27401A0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39328"/>
            <a:ext cx="9146029" cy="994172"/>
          </a:xfrm>
        </p:spPr>
        <p:txBody>
          <a:bodyPr/>
          <a:lstStyle/>
          <a:p>
            <a:r>
              <a:rPr lang="sv-SE" dirty="0"/>
              <a:t>Barnfridsbrott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F0DD8-669D-4031-A88D-5286467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554480"/>
            <a:ext cx="10780776" cy="449884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000" dirty="0"/>
              <a:t>Barnfridsbrott (4 kap. 3 § BrB) stärker det straffrättsliga skyddet för barn som bevittnar vissa brott mellan närstående.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000" i="1" dirty="0"/>
              <a:t>Bevittna</a:t>
            </a:r>
            <a:r>
              <a:rPr lang="sv-SE" sz="3000" dirty="0"/>
              <a:t> innebär att barnet ska ha sett eller hört de väsentliga delarna av brottet.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v-SE" sz="3000" dirty="0"/>
              <a:t>Det är inte tillräckligt att barnet ser följderna av brottet såsom t.ex. blåmärken på en närstående eller sönderslagna saker. 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5198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0B0E9-08A8-4DE9-81FB-D27401A0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39328"/>
            <a:ext cx="9146029" cy="994172"/>
          </a:xfrm>
        </p:spPr>
        <p:txBody>
          <a:bodyPr/>
          <a:lstStyle/>
          <a:p>
            <a:r>
              <a:rPr lang="sv-SE" dirty="0"/>
              <a:t>Barnfridsbrott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F0DD8-669D-4031-A88D-5286467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499616"/>
            <a:ext cx="9950660" cy="44988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Barnets förmåga att ge uttryck för sin upplevelse saknar däremot betydelse.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Det kan t.ex. vara ett spädbarn som befinner sig i famnen på den våldsutsatta eller ett barn med en intellektuell funktionsnedsättning som befunnit sig där det hör eller ser vad som händer. 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28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0B0E9-08A8-4DE9-81FB-D27401A0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39328"/>
            <a:ext cx="9146029" cy="994172"/>
          </a:xfrm>
        </p:spPr>
        <p:txBody>
          <a:bodyPr/>
          <a:lstStyle/>
          <a:p>
            <a:r>
              <a:rPr lang="sv-SE" dirty="0"/>
              <a:t>Barnfridsbrott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F0DD8-669D-4031-A88D-5286467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499616"/>
            <a:ext cx="10547008" cy="44988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200" dirty="0"/>
              <a:t>Barnfridsbrottet omfattar även t.ex. hot som uttalas på telefon och övergrepp via internet, om ett barn hör eller ser händelsen. 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sv-SE" sz="3200" dirty="0"/>
              <a:t>Barnet som bevittnat brott blir målsägande och har rätt till biträde av särskild företrädare/målsägandebiträde.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sv-SE" sz="3200" dirty="0"/>
              <a:t>Blir en person dömd för barnfridsbrott får barnet skadestånd.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761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6E446-5FF1-47C4-A778-04A18DF7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10996422" cy="1074301"/>
          </a:xfrm>
        </p:spPr>
        <p:txBody>
          <a:bodyPr>
            <a:normAutofit/>
          </a:bodyPr>
          <a:lstStyle/>
          <a:p>
            <a:r>
              <a:rPr lang="sv-SE" sz="3600" dirty="0"/>
              <a:t>Tvingande Anmälningsplikt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9D998D-9594-4F04-8E23-09DFB03F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06" y="1421296"/>
            <a:ext cx="10996422" cy="473102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Vid misstanke om att det förekommit våld mellan närstående </a:t>
            </a:r>
            <a:br>
              <a:rPr lang="sv-SE" sz="2800" dirty="0"/>
            </a:br>
            <a:r>
              <a:rPr lang="sv-SE" sz="2800" dirty="0"/>
              <a:t>– och där det finns barn – ska vi ALLTID göra en orosanmälan.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Detta gäller oavsett om de vuxna medger att våld mellan närstående har förekommit eller inte, det räcker med vår misstanke.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Vi behöver inte heller känna till vad barnet har upplevt.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Socialtjänsten är enligt lag tvungen att inleda utredning på alla orosanmälningar som kommer in vid misstanke om att barn har bevittnat våld mellan närstående.</a:t>
            </a:r>
          </a:p>
        </p:txBody>
      </p:sp>
    </p:spTree>
    <p:extLst>
      <p:ext uri="{BB962C8B-B14F-4D97-AF65-F5344CB8AC3E}">
        <p14:creationId xmlns:p14="http://schemas.microsoft.com/office/powerpoint/2010/main" val="22478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3232" y="360000"/>
            <a:ext cx="10488168" cy="2160000"/>
          </a:xfrm>
          <a:solidFill>
            <a:srgbClr val="FFFFFF">
              <a:alpha val="75000"/>
            </a:srgbClr>
          </a:solidFill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3600" dirty="0"/>
              <a:t>Barnfridsbrottet har ett särskilt lagstöd för hälso- och sjukvården:</a:t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232" y="1555658"/>
            <a:ext cx="10917936" cy="4095333"/>
          </a:xfrm>
          <a:solidFill>
            <a:srgbClr val="FFFFFF">
              <a:alpha val="75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b="1" dirty="0"/>
              <a:t>Hälso- och sjukvårdslagen 5 kap. 7 §</a:t>
            </a:r>
            <a:r>
              <a:rPr lang="sv-SE" sz="2400" dirty="0"/>
              <a:t> </a:t>
            </a:r>
          </a:p>
          <a:p>
            <a:pPr marL="0" indent="0">
              <a:buNone/>
            </a:pPr>
            <a:r>
              <a:rPr lang="sv-SE" sz="2400" dirty="0"/>
              <a:t>Ett barns behov av information, råd och stöd ska särskilt beaktas om barnets förälder eller någon annan vuxen som barnet varaktigt bor tillsammans med: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har en psykisk störning eller en psykisk funktionsnedsättning,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har en allvarlig fysisk sjukdom eller skada,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har ett missbruk av alkohol, annat beroendeframkallande medel eller spel om pengar, eller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>
                <a:highlight>
                  <a:srgbClr val="FFFF00"/>
                </a:highlight>
              </a:rPr>
              <a:t>utsätter eller har utsatt barnet eller en närstående till barnet för våld eller andra övergrepp.</a:t>
            </a:r>
          </a:p>
          <a:p>
            <a:pPr marL="0" indent="0">
              <a:buNone/>
            </a:pPr>
            <a:r>
              <a:rPr lang="sv-SE" sz="2400" dirty="0"/>
              <a:t>Detsamma gäller om barnets förälder eller någon annan vuxen som barnet varaktigt bor tillsammans med oväntat avlider. </a:t>
            </a:r>
          </a:p>
        </p:txBody>
      </p:sp>
    </p:spTree>
    <p:extLst>
      <p:ext uri="{BB962C8B-B14F-4D97-AF65-F5344CB8AC3E}">
        <p14:creationId xmlns:p14="http://schemas.microsoft.com/office/powerpoint/2010/main" val="685304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29556" r="21785" b="10852"/>
          <a:stretch/>
        </p:blipFill>
        <p:spPr bwMode="auto">
          <a:xfrm>
            <a:off x="629194" y="1181100"/>
            <a:ext cx="9144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63703FF-0A19-4C57-894F-7C6CE360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Kronobergs </a:t>
            </a:r>
            <a:br>
              <a:rPr lang="sv-SE" dirty="0"/>
            </a:br>
            <a:r>
              <a:rPr lang="sv-SE" dirty="0"/>
              <a:t>rutin för barn som närstående</a:t>
            </a:r>
          </a:p>
        </p:txBody>
      </p:sp>
    </p:spTree>
    <p:extLst>
      <p:ext uri="{BB962C8B-B14F-4D97-AF65-F5344CB8AC3E}">
        <p14:creationId xmlns:p14="http://schemas.microsoft.com/office/powerpoint/2010/main" val="35379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5313" y="924338"/>
            <a:ext cx="9276287" cy="875661"/>
          </a:xfrm>
          <a:solidFill>
            <a:srgbClr val="FFFFFF">
              <a:alpha val="75000"/>
            </a:srgbClr>
          </a:solidFill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4000" dirty="0"/>
              <a:t>Uppmärksamma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F924C8-1B20-48BF-A0F7-96AE69CC1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29556" r="21785" b="10852"/>
          <a:stretch/>
        </p:blipFill>
        <p:spPr bwMode="auto">
          <a:xfrm>
            <a:off x="7717132" y="3856383"/>
            <a:ext cx="4474868" cy="27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9ACA2585-379B-417E-B400-A15F4BDFD2C9}"/>
              </a:ext>
            </a:extLst>
          </p:cNvPr>
          <p:cNvSpPr/>
          <p:nvPr/>
        </p:nvSpPr>
        <p:spPr>
          <a:xfrm>
            <a:off x="9149495" y="5894987"/>
            <a:ext cx="1610141" cy="603013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5313" y="1711788"/>
            <a:ext cx="9621079" cy="4726578"/>
          </a:xfrm>
          <a:noFill/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i="1" dirty="0"/>
              <a:t>Alla som möter patienter </a:t>
            </a:r>
            <a:r>
              <a:rPr lang="sv-SE" sz="2800" dirty="0"/>
              <a:t>ska uppmärksamma om det finns barn som varaktigt befinner sig i den våldsutsattas eller våldsutövarens närhet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Vilken ålder har i så fall barnet/barnen?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Ange i Cosmic att du har frågat och vad som </a:t>
            </a:r>
            <a:br>
              <a:rPr lang="sv-SE" sz="2800" dirty="0"/>
            </a:br>
            <a:r>
              <a:rPr lang="sv-SE" sz="2800" dirty="0"/>
              <a:t>framkommit under samtalet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800" dirty="0"/>
              <a:t>Här ska barnets födelseår och namn </a:t>
            </a:r>
            <a:br>
              <a:rPr lang="sv-SE" sz="2800" dirty="0"/>
            </a:br>
            <a:r>
              <a:rPr lang="sv-SE" sz="2800" dirty="0"/>
              <a:t>finnas med.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7540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 MÖRK">
      <a:dk1>
        <a:sysClr val="windowText" lastClr="000000"/>
      </a:dk1>
      <a:lt1>
        <a:sysClr val="window" lastClr="FFFFFF"/>
      </a:lt1>
      <a:dk2>
        <a:srgbClr val="E13288"/>
      </a:dk2>
      <a:lt2>
        <a:srgbClr val="83B81A"/>
      </a:lt2>
      <a:accent1>
        <a:srgbClr val="009EE0"/>
      </a:accent1>
      <a:accent2>
        <a:srgbClr val="F39800"/>
      </a:accent2>
      <a:accent3>
        <a:srgbClr val="FBD300"/>
      </a:accent3>
      <a:accent4>
        <a:srgbClr val="412682"/>
      </a:accent4>
      <a:accent5>
        <a:srgbClr val="83B81A"/>
      </a:accent5>
      <a:accent6>
        <a:srgbClr val="BCB1AB"/>
      </a:accent6>
      <a:hlink>
        <a:srgbClr val="E13288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7619DAD0-3D17-4DF0-B11C-CDFABD33283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211</TotalTime>
  <Words>842</Words>
  <Application>Microsoft Office PowerPoint</Application>
  <PresentationFormat>Bredbild</PresentationFormat>
  <Paragraphs>67</Paragraphs>
  <Slides>15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Brandon Grotesque Bold</vt:lpstr>
      <vt:lpstr>Arial</vt:lpstr>
      <vt:lpstr>Calibri</vt:lpstr>
      <vt:lpstr>Brandon Grotesque Black</vt:lpstr>
      <vt:lpstr>Region Kronoberg ljus</vt:lpstr>
      <vt:lpstr>Region Kronoberg MÖRK</vt:lpstr>
      <vt:lpstr>barnfridsbrott</vt:lpstr>
      <vt:lpstr>Barnfridsbrott – ny lag 2021</vt:lpstr>
      <vt:lpstr>Barnfridsbrott</vt:lpstr>
      <vt:lpstr>Barnfridsbrott</vt:lpstr>
      <vt:lpstr>Barnfridsbrott</vt:lpstr>
      <vt:lpstr>Tvingande Anmälningsplikt</vt:lpstr>
      <vt:lpstr>Barnfridsbrottet har ett särskilt lagstöd för hälso- och sjukvården: </vt:lpstr>
      <vt:lpstr>Region Kronobergs  rutin för barn som närstående</vt:lpstr>
      <vt:lpstr>Uppmärksamma</vt:lpstr>
      <vt:lpstr>Information och råd</vt:lpstr>
      <vt:lpstr>Stöd</vt:lpstr>
      <vt:lpstr>Behandling</vt:lpstr>
      <vt:lpstr>Mer information om barn som närstående finns på 1177 </vt:lpstr>
      <vt:lpstr>Hänvisa barnet till  rätt stöd och behandling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Swärd Susann FSU stödstrukturer</dc:creator>
  <cp:lastModifiedBy>Swärd Susann FSU gemensamt</cp:lastModifiedBy>
  <cp:revision>13</cp:revision>
  <dcterms:created xsi:type="dcterms:W3CDTF">2022-05-10T12:17:16Z</dcterms:created>
  <dcterms:modified xsi:type="dcterms:W3CDTF">2022-08-22T12:37:48Z</dcterms:modified>
</cp:coreProperties>
</file>