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"/>
  </p:notesMasterIdLst>
  <p:handoutMasterIdLst>
    <p:handoutMasterId r:id="rId5"/>
  </p:handoutMasterIdLst>
  <p:sldIdLst>
    <p:sldId id="186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81A"/>
    <a:srgbClr val="5F8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16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6BE91-6AD9-4F0C-A3B3-EFEEAEF9A6CA}" type="datetimeFigureOut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3EDAF-AA29-4B52-9B64-931FC866990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75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9CE23-7E15-4D19-899C-300097DF1D83}" type="datetimeFigureOut">
              <a:rPr lang="sv-SE" smtClean="0"/>
              <a:t>2023-05-15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0CDCA-DADC-42C9-B8AB-DA734AC42C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69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36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47871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4537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31948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60751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3695231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1686384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43894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0980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850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574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2023-05-15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>
          <p15:clr>
            <a:srgbClr val="F26B43"/>
          </p15:clr>
        </p15:guide>
        <p15:guide id="2" orient="horz" pos="1277">
          <p15:clr>
            <a:srgbClr val="F26B43"/>
          </p15:clr>
        </p15:guide>
        <p15:guide id="3" orient="horz" pos="36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FCC8CE01-8506-47A4-A44A-307B8214EDDF}"/>
              </a:ext>
            </a:extLst>
          </p:cNvPr>
          <p:cNvSpPr/>
          <p:nvPr/>
        </p:nvSpPr>
        <p:spPr>
          <a:xfrm>
            <a:off x="10553745" y="5993869"/>
            <a:ext cx="1292087" cy="646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AA38E35-3FCA-4462-B094-4212E9B15B4B}"/>
              </a:ext>
            </a:extLst>
          </p:cNvPr>
          <p:cNvSpPr txBox="1"/>
          <p:nvPr/>
        </p:nvSpPr>
        <p:spPr>
          <a:xfrm>
            <a:off x="3200408" y="103519"/>
            <a:ext cx="6323162" cy="4385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100" b="1" dirty="0"/>
              <a:t>FRÅGA OM VÅLDSUTSATTHET</a:t>
            </a:r>
          </a:p>
          <a:p>
            <a:pPr algn="ctr"/>
            <a:r>
              <a:rPr lang="sv-SE" sz="1050" dirty="0"/>
              <a:t>Enskilt samtal med patienten, medföljande kan vara (förmedlare till) våldsutövaren</a:t>
            </a:r>
          </a:p>
        </p:txBody>
      </p:sp>
      <p:sp>
        <p:nvSpPr>
          <p:cNvPr id="26" name="Pil: nedåt 25">
            <a:extLst>
              <a:ext uri="{FF2B5EF4-FFF2-40B4-BE49-F238E27FC236}">
                <a16:creationId xmlns:a16="http://schemas.microsoft.com/office/drawing/2014/main" id="{F522086A-E127-49D7-A39A-2FC69493E992}"/>
              </a:ext>
            </a:extLst>
          </p:cNvPr>
          <p:cNvSpPr/>
          <p:nvPr/>
        </p:nvSpPr>
        <p:spPr>
          <a:xfrm>
            <a:off x="3692115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A74E0B6-C524-44E9-9647-A4CCFD5323B2}"/>
              </a:ext>
            </a:extLst>
          </p:cNvPr>
          <p:cNvSpPr txBox="1"/>
          <p:nvPr/>
        </p:nvSpPr>
        <p:spPr>
          <a:xfrm>
            <a:off x="3200408" y="813291"/>
            <a:ext cx="1199072" cy="3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Nej, inte våldsutsatt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A0B80DBD-C2DB-4772-85A4-05841BF2BD05}"/>
              </a:ext>
            </a:extLst>
          </p:cNvPr>
          <p:cNvSpPr txBox="1"/>
          <p:nvPr/>
        </p:nvSpPr>
        <p:spPr>
          <a:xfrm>
            <a:off x="3200408" y="1444480"/>
            <a:ext cx="1199072" cy="3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Kvarstår misstanke?</a:t>
            </a:r>
          </a:p>
        </p:txBody>
      </p:sp>
      <p:sp>
        <p:nvSpPr>
          <p:cNvPr id="31" name="Pil: nedåt 30">
            <a:extLst>
              <a:ext uri="{FF2B5EF4-FFF2-40B4-BE49-F238E27FC236}">
                <a16:creationId xmlns:a16="http://schemas.microsoft.com/office/drawing/2014/main" id="{A8DF4185-3025-4909-A3A3-1030F8B008D1}"/>
              </a:ext>
            </a:extLst>
          </p:cNvPr>
          <p:cNvSpPr/>
          <p:nvPr/>
        </p:nvSpPr>
        <p:spPr>
          <a:xfrm>
            <a:off x="3692115" y="121888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Pil: höger 31">
            <a:extLst>
              <a:ext uri="{FF2B5EF4-FFF2-40B4-BE49-F238E27FC236}">
                <a16:creationId xmlns:a16="http://schemas.microsoft.com/office/drawing/2014/main" id="{F943FE35-796B-4D23-9A24-94A5950F1F58}"/>
              </a:ext>
            </a:extLst>
          </p:cNvPr>
          <p:cNvSpPr/>
          <p:nvPr/>
        </p:nvSpPr>
        <p:spPr>
          <a:xfrm flipH="1">
            <a:off x="2951538" y="153821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3C823339-83C5-417B-B029-690EC020EC16}"/>
              </a:ext>
            </a:extLst>
          </p:cNvPr>
          <p:cNvSpPr txBox="1"/>
          <p:nvPr/>
        </p:nvSpPr>
        <p:spPr>
          <a:xfrm>
            <a:off x="2450668" y="1497876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50" name="Pil: nedåt 49">
            <a:extLst>
              <a:ext uri="{FF2B5EF4-FFF2-40B4-BE49-F238E27FC236}">
                <a16:creationId xmlns:a16="http://schemas.microsoft.com/office/drawing/2014/main" id="{7858BAAF-78BA-4A90-9EAA-E0862723429A}"/>
              </a:ext>
            </a:extLst>
          </p:cNvPr>
          <p:cNvSpPr/>
          <p:nvPr/>
        </p:nvSpPr>
        <p:spPr>
          <a:xfrm>
            <a:off x="5394022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2D044BE2-BDAD-48CA-9098-7799DC29F3BB}"/>
              </a:ext>
            </a:extLst>
          </p:cNvPr>
          <p:cNvSpPr txBox="1"/>
          <p:nvPr/>
        </p:nvSpPr>
        <p:spPr>
          <a:xfrm>
            <a:off x="4914528" y="813291"/>
            <a:ext cx="1199072" cy="36000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Ja, ej akut våldsutsatthet</a:t>
            </a:r>
          </a:p>
        </p:txBody>
      </p:sp>
      <p:sp>
        <p:nvSpPr>
          <p:cNvPr id="52" name="Pil: nedåt 51">
            <a:extLst>
              <a:ext uri="{FF2B5EF4-FFF2-40B4-BE49-F238E27FC236}">
                <a16:creationId xmlns:a16="http://schemas.microsoft.com/office/drawing/2014/main" id="{392FFA28-7EF4-4EC5-93F6-6E330E76C6D5}"/>
              </a:ext>
            </a:extLst>
          </p:cNvPr>
          <p:cNvSpPr/>
          <p:nvPr/>
        </p:nvSpPr>
        <p:spPr>
          <a:xfrm>
            <a:off x="7126082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7F6BE4D8-28C7-45A6-AF44-8934570BA3F2}"/>
              </a:ext>
            </a:extLst>
          </p:cNvPr>
          <p:cNvSpPr txBox="1"/>
          <p:nvPr/>
        </p:nvSpPr>
        <p:spPr>
          <a:xfrm>
            <a:off x="6628648" y="813291"/>
            <a:ext cx="1199072" cy="36000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Ja, akut våldsutsatt</a:t>
            </a:r>
          </a:p>
        </p:txBody>
      </p:sp>
      <p:sp>
        <p:nvSpPr>
          <p:cNvPr id="54" name="Pil: höger 53">
            <a:extLst>
              <a:ext uri="{FF2B5EF4-FFF2-40B4-BE49-F238E27FC236}">
                <a16:creationId xmlns:a16="http://schemas.microsoft.com/office/drawing/2014/main" id="{F36F806F-0E50-4BFE-B013-45A6C034BE59}"/>
              </a:ext>
            </a:extLst>
          </p:cNvPr>
          <p:cNvSpPr/>
          <p:nvPr/>
        </p:nvSpPr>
        <p:spPr>
          <a:xfrm>
            <a:off x="7992543" y="89188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91961E8E-54B8-4AFC-AD5F-31DF0B631D3C}"/>
              </a:ext>
            </a:extLst>
          </p:cNvPr>
          <p:cNvSpPr txBox="1"/>
          <p:nvPr/>
        </p:nvSpPr>
        <p:spPr>
          <a:xfrm>
            <a:off x="8342768" y="842865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Akut vårdinsats</a:t>
            </a:r>
          </a:p>
        </p:txBody>
      </p:sp>
      <p:cxnSp>
        <p:nvCxnSpPr>
          <p:cNvPr id="57" name="Koppling: böjd 56">
            <a:extLst>
              <a:ext uri="{FF2B5EF4-FFF2-40B4-BE49-F238E27FC236}">
                <a16:creationId xmlns:a16="http://schemas.microsoft.com/office/drawing/2014/main" id="{DD6674DA-7623-47BD-ACAB-365A8CD0D1CE}"/>
              </a:ext>
            </a:extLst>
          </p:cNvPr>
          <p:cNvCxnSpPr>
            <a:cxnSpLocks/>
          </p:cNvCxnSpPr>
          <p:nvPr/>
        </p:nvCxnSpPr>
        <p:spPr>
          <a:xfrm rot="5400000">
            <a:off x="7934102" y="1119796"/>
            <a:ext cx="432000" cy="453647"/>
          </a:xfrm>
          <a:prstGeom prst="curved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Koppling: böjd 59">
            <a:extLst>
              <a:ext uri="{FF2B5EF4-FFF2-40B4-BE49-F238E27FC236}">
                <a16:creationId xmlns:a16="http://schemas.microsoft.com/office/drawing/2014/main" id="{6A338FB9-ECB1-4347-BCCA-DD603C96F50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403382" y="911080"/>
            <a:ext cx="432000" cy="509466"/>
          </a:xfrm>
          <a:prstGeom prst="curvedConnector3">
            <a:avLst>
              <a:gd name="adj1" fmla="val 4105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ruta 62">
            <a:extLst>
              <a:ext uri="{FF2B5EF4-FFF2-40B4-BE49-F238E27FC236}">
                <a16:creationId xmlns:a16="http://schemas.microsoft.com/office/drawing/2014/main" id="{FB175161-A492-45B8-ABAE-9E22ED4E081B}"/>
              </a:ext>
            </a:extLst>
          </p:cNvPr>
          <p:cNvSpPr txBox="1"/>
          <p:nvPr/>
        </p:nvSpPr>
        <p:spPr>
          <a:xfrm>
            <a:off x="4914528" y="1444480"/>
            <a:ext cx="2916000" cy="252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Är det / finns det barn under 18 år?</a:t>
            </a:r>
          </a:p>
        </p:txBody>
      </p:sp>
      <p:sp>
        <p:nvSpPr>
          <p:cNvPr id="64" name="Pil: nedåt 63">
            <a:extLst>
              <a:ext uri="{FF2B5EF4-FFF2-40B4-BE49-F238E27FC236}">
                <a16:creationId xmlns:a16="http://schemas.microsoft.com/office/drawing/2014/main" id="{DFFBF58E-F285-481E-B2E7-B8B42E2B38AD}"/>
              </a:ext>
            </a:extLst>
          </p:cNvPr>
          <p:cNvSpPr/>
          <p:nvPr/>
        </p:nvSpPr>
        <p:spPr>
          <a:xfrm>
            <a:off x="5394022" y="1760979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Pil: nedåt 64">
            <a:extLst>
              <a:ext uri="{FF2B5EF4-FFF2-40B4-BE49-F238E27FC236}">
                <a16:creationId xmlns:a16="http://schemas.microsoft.com/office/drawing/2014/main" id="{05799956-0DA7-4BBB-BED5-5F07E6523A25}"/>
              </a:ext>
            </a:extLst>
          </p:cNvPr>
          <p:cNvSpPr/>
          <p:nvPr/>
        </p:nvSpPr>
        <p:spPr>
          <a:xfrm>
            <a:off x="7126082" y="1760979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05A7967F-D581-4330-937B-6EE090050873}"/>
              </a:ext>
            </a:extLst>
          </p:cNvPr>
          <p:cNvSpPr txBox="1"/>
          <p:nvPr/>
        </p:nvSpPr>
        <p:spPr>
          <a:xfrm>
            <a:off x="5276648" y="2005478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67" name="textruta 66">
            <a:extLst>
              <a:ext uri="{FF2B5EF4-FFF2-40B4-BE49-F238E27FC236}">
                <a16:creationId xmlns:a16="http://schemas.microsoft.com/office/drawing/2014/main" id="{EF3C655B-865C-4452-9967-EB1B1FF4F9FF}"/>
              </a:ext>
            </a:extLst>
          </p:cNvPr>
          <p:cNvSpPr txBox="1"/>
          <p:nvPr/>
        </p:nvSpPr>
        <p:spPr>
          <a:xfrm>
            <a:off x="7008708" y="2005478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68" name="Pil: nedåt 67">
            <a:extLst>
              <a:ext uri="{FF2B5EF4-FFF2-40B4-BE49-F238E27FC236}">
                <a16:creationId xmlns:a16="http://schemas.microsoft.com/office/drawing/2014/main" id="{4E60B835-6A5C-47D8-BFD2-3E8A47CF793C}"/>
              </a:ext>
            </a:extLst>
          </p:cNvPr>
          <p:cNvSpPr/>
          <p:nvPr/>
        </p:nvSpPr>
        <p:spPr>
          <a:xfrm>
            <a:off x="5394022" y="2316198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Pil: nedåt 68">
            <a:extLst>
              <a:ext uri="{FF2B5EF4-FFF2-40B4-BE49-F238E27FC236}">
                <a16:creationId xmlns:a16="http://schemas.microsoft.com/office/drawing/2014/main" id="{891BF101-0BAE-4274-A626-45F271B53308}"/>
              </a:ext>
            </a:extLst>
          </p:cNvPr>
          <p:cNvSpPr/>
          <p:nvPr/>
        </p:nvSpPr>
        <p:spPr>
          <a:xfrm>
            <a:off x="7126082" y="2316198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9CE5F8D2-E645-4C68-8EB1-1E1C4C8F1733}"/>
              </a:ext>
            </a:extLst>
          </p:cNvPr>
          <p:cNvSpPr txBox="1"/>
          <p:nvPr/>
        </p:nvSpPr>
        <p:spPr>
          <a:xfrm>
            <a:off x="8236601" y="1771986"/>
            <a:ext cx="3441947" cy="66172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u="sng" dirty="0"/>
              <a:t>Anmäl till socialtjänsten</a:t>
            </a:r>
          </a:p>
          <a:p>
            <a:pPr algn="ctr"/>
            <a:r>
              <a:rPr lang="sv-SE" sz="900" dirty="0"/>
              <a:t>OBS! Berätta inte för vårdnadshavare/närstående om orosanmälan när det handlar om våld, sexuella övergrepp eller hedersrelaterat våld!</a:t>
            </a:r>
          </a:p>
        </p:txBody>
      </p:sp>
      <p:sp>
        <p:nvSpPr>
          <p:cNvPr id="71" name="Pil: höger 70">
            <a:extLst>
              <a:ext uri="{FF2B5EF4-FFF2-40B4-BE49-F238E27FC236}">
                <a16:creationId xmlns:a16="http://schemas.microsoft.com/office/drawing/2014/main" id="{BC5B4259-E886-4579-91C4-E26A1E1BE9EB}"/>
              </a:ext>
            </a:extLst>
          </p:cNvPr>
          <p:cNvSpPr/>
          <p:nvPr/>
        </p:nvSpPr>
        <p:spPr>
          <a:xfrm>
            <a:off x="7748654" y="2034674"/>
            <a:ext cx="180000" cy="1800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9202877C-7EC7-4F48-92BF-8B55CAD63034}"/>
              </a:ext>
            </a:extLst>
          </p:cNvPr>
          <p:cNvSpPr txBox="1"/>
          <p:nvPr/>
        </p:nvSpPr>
        <p:spPr>
          <a:xfrm>
            <a:off x="4914528" y="2560696"/>
            <a:ext cx="2916000" cy="861774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Ge information om relevant vård </a:t>
            </a:r>
            <a:br>
              <a:rPr lang="sv-SE" sz="1000" b="1" dirty="0"/>
            </a:br>
            <a:r>
              <a:rPr lang="sv-SE" sz="1000" b="1" dirty="0"/>
              <a:t>och stöd för den våldsutsatta.</a:t>
            </a:r>
          </a:p>
          <a:p>
            <a:pPr algn="ctr"/>
            <a:r>
              <a:rPr lang="sv-SE" sz="1000" dirty="0"/>
              <a:t>Ge Visitkortet ”Vi finns här för dig”. </a:t>
            </a:r>
            <a:br>
              <a:rPr lang="sv-SE" sz="1000" dirty="0"/>
            </a:br>
            <a:r>
              <a:rPr lang="sv-SE" sz="1000" dirty="0"/>
              <a:t>Det samlade stödet i länet finns i den </a:t>
            </a:r>
            <a:br>
              <a:rPr lang="sv-SE" sz="1000" dirty="0"/>
            </a:br>
            <a:r>
              <a:rPr lang="sv-SE" sz="1000" dirty="0"/>
              <a:t>nedersta länken på webbsidan. </a:t>
            </a:r>
            <a:endParaRPr lang="sv-SE" sz="900" dirty="0"/>
          </a:p>
        </p:txBody>
      </p:sp>
      <p:sp>
        <p:nvSpPr>
          <p:cNvPr id="73" name="Pil: nedåt 72">
            <a:extLst>
              <a:ext uri="{FF2B5EF4-FFF2-40B4-BE49-F238E27FC236}">
                <a16:creationId xmlns:a16="http://schemas.microsoft.com/office/drawing/2014/main" id="{5F1690A9-E4D1-4DB8-954B-C892C33B279A}"/>
              </a:ext>
            </a:extLst>
          </p:cNvPr>
          <p:cNvSpPr/>
          <p:nvPr/>
        </p:nvSpPr>
        <p:spPr>
          <a:xfrm>
            <a:off x="6281887" y="3531365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Pil: höger 73">
            <a:extLst>
              <a:ext uri="{FF2B5EF4-FFF2-40B4-BE49-F238E27FC236}">
                <a16:creationId xmlns:a16="http://schemas.microsoft.com/office/drawing/2014/main" id="{8A5C7D0B-9A34-4248-9CA1-0228E192F91F}"/>
              </a:ext>
            </a:extLst>
          </p:cNvPr>
          <p:cNvSpPr/>
          <p:nvPr/>
        </p:nvSpPr>
        <p:spPr>
          <a:xfrm>
            <a:off x="7981981" y="2901583"/>
            <a:ext cx="180000" cy="180000"/>
          </a:xfrm>
          <a:prstGeom prst="righ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369B9A15-7280-483A-9681-917DBC1E4647}"/>
              </a:ext>
            </a:extLst>
          </p:cNvPr>
          <p:cNvSpPr txBox="1"/>
          <p:nvPr/>
        </p:nvSpPr>
        <p:spPr>
          <a:xfrm>
            <a:off x="8238626" y="2579175"/>
            <a:ext cx="3439921" cy="1066959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u="sng" dirty="0"/>
              <a:t>Stöd / krishantering</a:t>
            </a:r>
          </a:p>
          <a:p>
            <a:pPr>
              <a:spcAft>
                <a:spcPts val="200"/>
              </a:spcAft>
            </a:pPr>
            <a:r>
              <a:rPr lang="sv-SE" sz="1000" b="1" dirty="0"/>
              <a:t>Barn: </a:t>
            </a:r>
            <a:r>
              <a:rPr lang="sv-SE" sz="1000" dirty="0"/>
              <a:t>Kurator, En väg in</a:t>
            </a:r>
          </a:p>
          <a:p>
            <a:pPr>
              <a:spcAft>
                <a:spcPts val="200"/>
              </a:spcAft>
            </a:pPr>
            <a:r>
              <a:rPr lang="sv-SE" sz="1000" b="1" dirty="0"/>
              <a:t>Vuxna:</a:t>
            </a:r>
            <a:r>
              <a:rPr lang="sv-SE" sz="1000" dirty="0"/>
              <a:t> Kurator, psykosocial resurs VC, lasarettsrehab. Hjälp patienten att ta kontakt med socialtjänsten</a:t>
            </a:r>
          </a:p>
          <a:p>
            <a:pPr>
              <a:spcAft>
                <a:spcPts val="200"/>
              </a:spcAft>
            </a:pPr>
            <a:r>
              <a:rPr lang="sv-SE" sz="1000" b="1" dirty="0"/>
              <a:t>Familjefrid Kronoberg: </a:t>
            </a:r>
            <a:r>
              <a:rPr lang="sv-SE" sz="1000" dirty="0"/>
              <a:t>Stöd för både barn och vuxna, våldsoffer samt våldsutövare</a:t>
            </a:r>
            <a:endParaRPr lang="sv-SE" sz="900" dirty="0"/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7703658D-83C7-4871-927E-55A1B4D90429}"/>
              </a:ext>
            </a:extLst>
          </p:cNvPr>
          <p:cNvSpPr txBox="1"/>
          <p:nvPr/>
        </p:nvSpPr>
        <p:spPr>
          <a:xfrm>
            <a:off x="974785" y="2560695"/>
            <a:ext cx="3496083" cy="861774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u="sng" dirty="0"/>
              <a:t>Polisanmälan</a:t>
            </a:r>
          </a:p>
          <a:p>
            <a:pPr algn="ctr"/>
            <a:r>
              <a:rPr lang="sv-SE" sz="1000" dirty="0"/>
              <a:t>Vi får bryta sekretess och göra en polisanmälan vid grov misshandel, våldtäkt och hedersrelaterat våld eftersom detta kan ge mer än 1 års fängelse. </a:t>
            </a:r>
            <a:br>
              <a:rPr lang="sv-SE" sz="1000" dirty="0"/>
            </a:br>
            <a:r>
              <a:rPr lang="sv-SE" sz="1000" dirty="0"/>
              <a:t>Ring 112 vid akuta situationer, annars 114 14.</a:t>
            </a:r>
            <a:endParaRPr lang="sv-SE" sz="900" dirty="0"/>
          </a:p>
        </p:txBody>
      </p:sp>
      <p:sp>
        <p:nvSpPr>
          <p:cNvPr id="78" name="Pil: höger 77">
            <a:extLst>
              <a:ext uri="{FF2B5EF4-FFF2-40B4-BE49-F238E27FC236}">
                <a16:creationId xmlns:a16="http://schemas.microsoft.com/office/drawing/2014/main" id="{0343D2E9-805D-499F-8D37-84FFE7B7BA41}"/>
              </a:ext>
            </a:extLst>
          </p:cNvPr>
          <p:cNvSpPr/>
          <p:nvPr/>
        </p:nvSpPr>
        <p:spPr>
          <a:xfrm flipH="1">
            <a:off x="4547514" y="2901583"/>
            <a:ext cx="180000" cy="18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DEF17B96-CAA9-4A0A-A8F5-5114384D1253}"/>
              </a:ext>
            </a:extLst>
          </p:cNvPr>
          <p:cNvSpPr txBox="1"/>
          <p:nvPr/>
        </p:nvSpPr>
        <p:spPr>
          <a:xfrm>
            <a:off x="4019986" y="3817162"/>
            <a:ext cx="4716000" cy="252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Finns det risk att patienten far illa av anteckningar om våldsutsatthet?</a:t>
            </a:r>
          </a:p>
        </p:txBody>
      </p:sp>
      <p:sp>
        <p:nvSpPr>
          <p:cNvPr id="80" name="Pil: nedåt 79">
            <a:extLst>
              <a:ext uri="{FF2B5EF4-FFF2-40B4-BE49-F238E27FC236}">
                <a16:creationId xmlns:a16="http://schemas.microsoft.com/office/drawing/2014/main" id="{C429ED7D-CCD7-4534-A6B7-8F7408EDB24A}"/>
              </a:ext>
            </a:extLst>
          </p:cNvPr>
          <p:cNvSpPr/>
          <p:nvPr/>
        </p:nvSpPr>
        <p:spPr>
          <a:xfrm>
            <a:off x="7605447" y="4118940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Pil: nedåt 80">
            <a:extLst>
              <a:ext uri="{FF2B5EF4-FFF2-40B4-BE49-F238E27FC236}">
                <a16:creationId xmlns:a16="http://schemas.microsoft.com/office/drawing/2014/main" id="{CAAAB650-DA99-439F-A1A8-70DECB1A74EA}"/>
              </a:ext>
            </a:extLst>
          </p:cNvPr>
          <p:cNvSpPr/>
          <p:nvPr/>
        </p:nvSpPr>
        <p:spPr>
          <a:xfrm>
            <a:off x="4658490" y="4118940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textruta 81">
            <a:extLst>
              <a:ext uri="{FF2B5EF4-FFF2-40B4-BE49-F238E27FC236}">
                <a16:creationId xmlns:a16="http://schemas.microsoft.com/office/drawing/2014/main" id="{256F535B-8159-4FB0-A664-BC945A903558}"/>
              </a:ext>
            </a:extLst>
          </p:cNvPr>
          <p:cNvSpPr txBox="1"/>
          <p:nvPr/>
        </p:nvSpPr>
        <p:spPr>
          <a:xfrm>
            <a:off x="7488073" y="4348718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83" name="textruta 82">
            <a:extLst>
              <a:ext uri="{FF2B5EF4-FFF2-40B4-BE49-F238E27FC236}">
                <a16:creationId xmlns:a16="http://schemas.microsoft.com/office/drawing/2014/main" id="{FE807561-906B-4F6F-A16E-9A5FB32B6436}"/>
              </a:ext>
            </a:extLst>
          </p:cNvPr>
          <p:cNvSpPr txBox="1"/>
          <p:nvPr/>
        </p:nvSpPr>
        <p:spPr>
          <a:xfrm>
            <a:off x="4541116" y="4348718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84" name="Pil: nedåt 83">
            <a:extLst>
              <a:ext uri="{FF2B5EF4-FFF2-40B4-BE49-F238E27FC236}">
                <a16:creationId xmlns:a16="http://schemas.microsoft.com/office/drawing/2014/main" id="{02F36B9A-D868-45C1-8CD8-33B12F345162}"/>
              </a:ext>
            </a:extLst>
          </p:cNvPr>
          <p:cNvSpPr/>
          <p:nvPr/>
        </p:nvSpPr>
        <p:spPr>
          <a:xfrm>
            <a:off x="4658490" y="464471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1CCEE10D-B587-4D08-B42F-918F9D8113A2}"/>
              </a:ext>
            </a:extLst>
          </p:cNvPr>
          <p:cNvSpPr txBox="1"/>
          <p:nvPr/>
        </p:nvSpPr>
        <p:spPr>
          <a:xfrm>
            <a:off x="3367034" y="4874496"/>
            <a:ext cx="2772000" cy="36000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den skyddade anteckningsmallen ”Våldsutsatthet”</a:t>
            </a:r>
            <a:endParaRPr lang="sv-SE" sz="900" dirty="0"/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934C1009-38F9-4E2A-BD0C-E36A573CAA46}"/>
              </a:ext>
            </a:extLst>
          </p:cNvPr>
          <p:cNvSpPr txBox="1"/>
          <p:nvPr/>
        </p:nvSpPr>
        <p:spPr>
          <a:xfrm>
            <a:off x="6321627" y="4874496"/>
            <a:ext cx="2772000" cy="3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löpande </a:t>
            </a:r>
            <a:br>
              <a:rPr lang="sv-SE" sz="1000" b="1" dirty="0"/>
            </a:br>
            <a:r>
              <a:rPr lang="sv-SE" sz="1000" b="1" dirty="0"/>
              <a:t>journalanteckning</a:t>
            </a:r>
            <a:endParaRPr lang="sv-SE" sz="900" dirty="0"/>
          </a:p>
        </p:txBody>
      </p:sp>
      <p:sp>
        <p:nvSpPr>
          <p:cNvPr id="87" name="Pil: nedåt 86">
            <a:extLst>
              <a:ext uri="{FF2B5EF4-FFF2-40B4-BE49-F238E27FC236}">
                <a16:creationId xmlns:a16="http://schemas.microsoft.com/office/drawing/2014/main" id="{92174FA2-C8C4-4269-96E9-3BF0844D8692}"/>
              </a:ext>
            </a:extLst>
          </p:cNvPr>
          <p:cNvSpPr/>
          <p:nvPr/>
        </p:nvSpPr>
        <p:spPr>
          <a:xfrm>
            <a:off x="4658490" y="531482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7FF6777E-AF05-4212-9365-5F5687EECFA3}"/>
              </a:ext>
            </a:extLst>
          </p:cNvPr>
          <p:cNvSpPr txBox="1"/>
          <p:nvPr/>
        </p:nvSpPr>
        <p:spPr>
          <a:xfrm>
            <a:off x="3363700" y="5592292"/>
            <a:ext cx="277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Ska remiss skickas på patienten?</a:t>
            </a:r>
            <a:endParaRPr lang="sv-SE" sz="900" dirty="0"/>
          </a:p>
        </p:txBody>
      </p:sp>
      <p:sp>
        <p:nvSpPr>
          <p:cNvPr id="89" name="Pil: höger 88">
            <a:extLst>
              <a:ext uri="{FF2B5EF4-FFF2-40B4-BE49-F238E27FC236}">
                <a16:creationId xmlns:a16="http://schemas.microsoft.com/office/drawing/2014/main" id="{FC425B99-017F-42A9-BDEC-91A8BC436BFC}"/>
              </a:ext>
            </a:extLst>
          </p:cNvPr>
          <p:cNvSpPr/>
          <p:nvPr/>
        </p:nvSpPr>
        <p:spPr>
          <a:xfrm flipH="1">
            <a:off x="3031200" y="5620607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0B5C5823-DC6E-48B5-BE3A-286E7A4000B0}"/>
              </a:ext>
            </a:extLst>
          </p:cNvPr>
          <p:cNvSpPr txBox="1"/>
          <p:nvPr/>
        </p:nvSpPr>
        <p:spPr>
          <a:xfrm>
            <a:off x="2446701" y="5592292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91" name="Pil: nedåt 90">
            <a:extLst>
              <a:ext uri="{FF2B5EF4-FFF2-40B4-BE49-F238E27FC236}">
                <a16:creationId xmlns:a16="http://schemas.microsoft.com/office/drawing/2014/main" id="{3E1D2F65-63E3-49EE-B64E-EF8C358D4733}"/>
              </a:ext>
            </a:extLst>
          </p:cNvPr>
          <p:cNvSpPr/>
          <p:nvPr/>
        </p:nvSpPr>
        <p:spPr>
          <a:xfrm>
            <a:off x="2580213" y="5906023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2" name="Pil: höger 91">
            <a:extLst>
              <a:ext uri="{FF2B5EF4-FFF2-40B4-BE49-F238E27FC236}">
                <a16:creationId xmlns:a16="http://schemas.microsoft.com/office/drawing/2014/main" id="{0B6BBF31-E777-4F39-80B4-5A1783D0F27D}"/>
              </a:ext>
            </a:extLst>
          </p:cNvPr>
          <p:cNvSpPr/>
          <p:nvPr/>
        </p:nvSpPr>
        <p:spPr>
          <a:xfrm>
            <a:off x="6288200" y="5620607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161C0B74-59D9-4695-BEF5-83B3D2465A5D}"/>
              </a:ext>
            </a:extLst>
          </p:cNvPr>
          <p:cNvSpPr txBox="1"/>
          <p:nvPr/>
        </p:nvSpPr>
        <p:spPr>
          <a:xfrm>
            <a:off x="6620699" y="5592292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EFA5D6B2-2413-45E8-990E-2CFE017EE569}"/>
              </a:ext>
            </a:extLst>
          </p:cNvPr>
          <p:cNvSpPr txBox="1"/>
          <p:nvPr/>
        </p:nvSpPr>
        <p:spPr>
          <a:xfrm>
            <a:off x="2446701" y="6133921"/>
            <a:ext cx="6992073" cy="5539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Skriv inget om våldsutsattheten i remissen.</a:t>
            </a:r>
          </a:p>
          <a:p>
            <a:pPr algn="ctr"/>
            <a:r>
              <a:rPr lang="sv-SE" sz="1000" dirty="0"/>
              <a:t>Skicka ett meddelande i Messenger till mottagande verksamhet </a:t>
            </a:r>
            <a:br>
              <a:rPr lang="sv-SE" sz="1000" dirty="0"/>
            </a:br>
            <a:r>
              <a:rPr lang="sv-SE" sz="1000" dirty="0"/>
              <a:t>om att anteckning finns i anteckningsmallen ”Våldsutsatthet”</a:t>
            </a:r>
            <a:endParaRPr lang="sv-SE" sz="900" dirty="0"/>
          </a:p>
        </p:txBody>
      </p:sp>
      <p:sp>
        <p:nvSpPr>
          <p:cNvPr id="95" name="Pil: nedåt 94">
            <a:extLst>
              <a:ext uri="{FF2B5EF4-FFF2-40B4-BE49-F238E27FC236}">
                <a16:creationId xmlns:a16="http://schemas.microsoft.com/office/drawing/2014/main" id="{60F19122-0CE5-4D3E-8830-FFBFA9E14D67}"/>
              </a:ext>
            </a:extLst>
          </p:cNvPr>
          <p:cNvSpPr/>
          <p:nvPr/>
        </p:nvSpPr>
        <p:spPr>
          <a:xfrm>
            <a:off x="5394022" y="121888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Pil: nedåt 95">
            <a:extLst>
              <a:ext uri="{FF2B5EF4-FFF2-40B4-BE49-F238E27FC236}">
                <a16:creationId xmlns:a16="http://schemas.microsoft.com/office/drawing/2014/main" id="{1CD3E8A3-01AF-4D8E-B295-11E1C21A6799}"/>
              </a:ext>
            </a:extLst>
          </p:cNvPr>
          <p:cNvSpPr/>
          <p:nvPr/>
        </p:nvSpPr>
        <p:spPr>
          <a:xfrm>
            <a:off x="7126082" y="121888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7" name="Pil: nedåt 96">
            <a:extLst>
              <a:ext uri="{FF2B5EF4-FFF2-40B4-BE49-F238E27FC236}">
                <a16:creationId xmlns:a16="http://schemas.microsoft.com/office/drawing/2014/main" id="{2D8AD01B-7968-4611-B7E9-6DCD673333AA}"/>
              </a:ext>
            </a:extLst>
          </p:cNvPr>
          <p:cNvSpPr/>
          <p:nvPr/>
        </p:nvSpPr>
        <p:spPr>
          <a:xfrm>
            <a:off x="7605447" y="464471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3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2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PowerPointmall_bred</Template>
  <TotalTime>3250</TotalTime>
  <Words>246</Words>
  <Application>Microsoft Office PowerPoint</Application>
  <PresentationFormat>Bredbild</PresentationFormat>
  <Paragraphs>31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Brandon Grotesque Black</vt:lpstr>
      <vt:lpstr>Brandon Grotesque Bold</vt:lpstr>
      <vt:lpstr>Calibri</vt:lpstr>
      <vt:lpstr>Office-tema</vt:lpstr>
      <vt:lpstr>Region Kronoberg ljus</vt:lpstr>
      <vt:lpstr>PowerPoint-presentation</vt:lpstr>
    </vt:vector>
  </TitlesOfParts>
  <Company>Region Kronoberg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FSU stödstrukturer</dc:creator>
  <cp:lastModifiedBy>Swärd Susann FSU gemensamt</cp:lastModifiedBy>
  <cp:revision>128</cp:revision>
  <dcterms:created xsi:type="dcterms:W3CDTF">2020-09-02T09:44:49Z</dcterms:created>
  <dcterms:modified xsi:type="dcterms:W3CDTF">2023-05-15T14:51:18Z</dcterms:modified>
</cp:coreProperties>
</file>