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  <p:sldMasterId id="2147483817" r:id="rId3"/>
    <p:sldMasterId id="2147483831" r:id="rId4"/>
    <p:sldMasterId id="2147483882" r:id="rId5"/>
    <p:sldMasterId id="2147483924" r:id="rId6"/>
    <p:sldMasterId id="2147483944" r:id="rId7"/>
    <p:sldMasterId id="2147483971" r:id="rId8"/>
  </p:sldMasterIdLst>
  <p:notesMasterIdLst>
    <p:notesMasterId r:id="rId27"/>
  </p:notesMasterIdLst>
  <p:sldIdLst>
    <p:sldId id="1986" r:id="rId9"/>
    <p:sldId id="1881840176" r:id="rId10"/>
    <p:sldId id="1881840177" r:id="rId11"/>
    <p:sldId id="1881840178" r:id="rId12"/>
    <p:sldId id="1881840179" r:id="rId13"/>
    <p:sldId id="653" r:id="rId14"/>
    <p:sldId id="1881840180" r:id="rId15"/>
    <p:sldId id="1881840181" r:id="rId16"/>
    <p:sldId id="1881840182" r:id="rId17"/>
    <p:sldId id="1881840183" r:id="rId18"/>
    <p:sldId id="1881840184" r:id="rId19"/>
    <p:sldId id="1881840187" r:id="rId20"/>
    <p:sldId id="1881840188" r:id="rId21"/>
    <p:sldId id="1881840271" r:id="rId22"/>
    <p:sldId id="2302" r:id="rId23"/>
    <p:sldId id="564" r:id="rId24"/>
    <p:sldId id="1881840270" r:id="rId25"/>
    <p:sldId id="318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 showGuides="1">
      <p:cViewPr varScale="1">
        <p:scale>
          <a:sx n="60" d="100"/>
          <a:sy n="60" d="100"/>
        </p:scale>
        <p:origin x="8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6C5C8-132B-485C-91A3-F2B31B1AAA0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92AB31E-BF3B-4047-A0F3-943F0333B72B}">
      <dgm:prSet phldrT="[Text]"/>
      <dgm:spPr/>
      <dgm:t>
        <a:bodyPr/>
        <a:lstStyle/>
        <a:p>
          <a:r>
            <a:rPr lang="sv-SE" dirty="0" err="1"/>
            <a:t>Sharaf</a:t>
          </a:r>
          <a:endParaRPr lang="sv-SE" dirty="0"/>
        </a:p>
      </dgm:t>
    </dgm:pt>
    <dgm:pt modelId="{9CF35B04-E118-4A89-A08F-AC2F46B75348}" type="parTrans" cxnId="{E8A94DE4-5F05-46FF-A9E2-B452716DC43B}">
      <dgm:prSet/>
      <dgm:spPr/>
      <dgm:t>
        <a:bodyPr/>
        <a:lstStyle/>
        <a:p>
          <a:endParaRPr lang="sv-SE"/>
        </a:p>
      </dgm:t>
    </dgm:pt>
    <dgm:pt modelId="{C9DA742B-A671-4974-B14C-3B15261EF731}" type="sibTrans" cxnId="{E8A94DE4-5F05-46FF-A9E2-B452716DC43B}">
      <dgm:prSet/>
      <dgm:spPr/>
      <dgm:t>
        <a:bodyPr/>
        <a:lstStyle/>
        <a:p>
          <a:endParaRPr lang="sv-SE"/>
        </a:p>
      </dgm:t>
    </dgm:pt>
    <dgm:pt modelId="{B8F20779-3016-441B-A1FF-B3E38283FFAC}">
      <dgm:prSet phldrT="[Text]"/>
      <dgm:spPr/>
      <dgm:t>
        <a:bodyPr/>
        <a:lstStyle/>
        <a:p>
          <a:r>
            <a:rPr lang="sv-SE" dirty="0" err="1"/>
            <a:t>Namus</a:t>
          </a:r>
          <a:endParaRPr lang="sv-SE" dirty="0"/>
        </a:p>
      </dgm:t>
    </dgm:pt>
    <dgm:pt modelId="{93D71747-FCA3-4A1E-A07E-600A8F52A378}" type="parTrans" cxnId="{AFA5A720-EFEF-42AD-A9A2-CD4D928721E3}">
      <dgm:prSet/>
      <dgm:spPr/>
      <dgm:t>
        <a:bodyPr/>
        <a:lstStyle/>
        <a:p>
          <a:endParaRPr lang="sv-SE"/>
        </a:p>
      </dgm:t>
    </dgm:pt>
    <dgm:pt modelId="{C293A586-17A4-4471-B615-254A237CD46C}" type="sibTrans" cxnId="{AFA5A720-EFEF-42AD-A9A2-CD4D928721E3}">
      <dgm:prSet/>
      <dgm:spPr/>
      <dgm:t>
        <a:bodyPr/>
        <a:lstStyle/>
        <a:p>
          <a:endParaRPr lang="sv-SE"/>
        </a:p>
      </dgm:t>
    </dgm:pt>
    <dgm:pt modelId="{A4D207FD-BEFF-4533-B4C6-2B2A04D7B445}">
      <dgm:prSet phldrT="[Text]"/>
      <dgm:spPr/>
      <dgm:t>
        <a:bodyPr/>
        <a:lstStyle/>
        <a:p>
          <a:r>
            <a:rPr lang="sv-SE" dirty="0" err="1"/>
            <a:t>Ird</a:t>
          </a:r>
          <a:r>
            <a:rPr lang="sv-SE" dirty="0"/>
            <a:t>/</a:t>
          </a:r>
          <a:r>
            <a:rPr lang="sv-SE" dirty="0" err="1"/>
            <a:t>Erd</a:t>
          </a:r>
          <a:endParaRPr lang="sv-SE" dirty="0"/>
        </a:p>
      </dgm:t>
    </dgm:pt>
    <dgm:pt modelId="{4D9E4E25-D52C-4CB7-87D6-3D28D2922829}" type="parTrans" cxnId="{E425C8A2-8D3C-467C-97F1-744677E13219}">
      <dgm:prSet/>
      <dgm:spPr/>
      <dgm:t>
        <a:bodyPr/>
        <a:lstStyle/>
        <a:p>
          <a:endParaRPr lang="sv-SE"/>
        </a:p>
      </dgm:t>
    </dgm:pt>
    <dgm:pt modelId="{FFF2149E-69C7-494B-9C5C-106AD4681146}" type="sibTrans" cxnId="{E425C8A2-8D3C-467C-97F1-744677E13219}">
      <dgm:prSet/>
      <dgm:spPr/>
      <dgm:t>
        <a:bodyPr/>
        <a:lstStyle/>
        <a:p>
          <a:endParaRPr lang="sv-SE"/>
        </a:p>
      </dgm:t>
    </dgm:pt>
    <dgm:pt modelId="{BBCBA413-55EE-4D9E-9408-92912C73CDC4}">
      <dgm:prSet/>
      <dgm:spPr/>
      <dgm:t>
        <a:bodyPr/>
        <a:lstStyle/>
        <a:p>
          <a:r>
            <a:rPr lang="sv-SE" dirty="0"/>
            <a:t>Heder</a:t>
          </a:r>
        </a:p>
      </dgm:t>
    </dgm:pt>
    <dgm:pt modelId="{4D5A76BC-8392-461D-A5B0-10E90A50AC2E}" type="parTrans" cxnId="{64001A8C-9551-410E-B2CA-FA7405779E73}">
      <dgm:prSet/>
      <dgm:spPr/>
      <dgm:t>
        <a:bodyPr/>
        <a:lstStyle/>
        <a:p>
          <a:endParaRPr lang="sv-SE"/>
        </a:p>
      </dgm:t>
    </dgm:pt>
    <dgm:pt modelId="{4D23DAA8-80B0-444B-807B-A17F4119F7DF}" type="sibTrans" cxnId="{64001A8C-9551-410E-B2CA-FA7405779E73}">
      <dgm:prSet/>
      <dgm:spPr/>
      <dgm:t>
        <a:bodyPr/>
        <a:lstStyle/>
        <a:p>
          <a:endParaRPr lang="sv-SE"/>
        </a:p>
      </dgm:t>
    </dgm:pt>
    <dgm:pt modelId="{BAA94D4A-5CC2-41A8-B74B-F59B824C03F9}" type="pres">
      <dgm:prSet presAssocID="{5626C5C8-132B-485C-91A3-F2B31B1AAA07}" presName="linearFlow" presStyleCnt="0">
        <dgm:presLayoutVars>
          <dgm:dir/>
          <dgm:resizeHandles val="exact"/>
        </dgm:presLayoutVars>
      </dgm:prSet>
      <dgm:spPr/>
    </dgm:pt>
    <dgm:pt modelId="{FF4610F5-10CB-402D-9356-091BB1E62D51}" type="pres">
      <dgm:prSet presAssocID="{792AB31E-BF3B-4047-A0F3-943F0333B72B}" presName="node" presStyleLbl="node1" presStyleIdx="0" presStyleCnt="4" custLinFactX="1451" custLinFactNeighborX="100000" custLinFactNeighborY="-689">
        <dgm:presLayoutVars>
          <dgm:bulletEnabled val="1"/>
        </dgm:presLayoutVars>
      </dgm:prSet>
      <dgm:spPr/>
    </dgm:pt>
    <dgm:pt modelId="{4FB98A07-A634-4F05-9FD4-AEF45F7196BA}" type="pres">
      <dgm:prSet presAssocID="{C9DA742B-A671-4974-B14C-3B15261EF731}" presName="spacerL" presStyleCnt="0"/>
      <dgm:spPr/>
    </dgm:pt>
    <dgm:pt modelId="{07B3CB05-467D-47B3-B266-C164A63740F3}" type="pres">
      <dgm:prSet presAssocID="{C9DA742B-A671-4974-B14C-3B15261EF731}" presName="sibTrans" presStyleLbl="sibTrans2D1" presStyleIdx="0" presStyleCnt="3"/>
      <dgm:spPr/>
    </dgm:pt>
    <dgm:pt modelId="{6581B3CB-5B11-475C-B10F-1BBA76454FCB}" type="pres">
      <dgm:prSet presAssocID="{C9DA742B-A671-4974-B14C-3B15261EF731}" presName="spacerR" presStyleCnt="0"/>
      <dgm:spPr/>
    </dgm:pt>
    <dgm:pt modelId="{C802E207-02DD-40CF-862C-5F6D53138241}" type="pres">
      <dgm:prSet presAssocID="{B8F20779-3016-441B-A1FF-B3E38283FFAC}" presName="node" presStyleLbl="node1" presStyleIdx="1" presStyleCnt="4">
        <dgm:presLayoutVars>
          <dgm:bulletEnabled val="1"/>
        </dgm:presLayoutVars>
      </dgm:prSet>
      <dgm:spPr/>
    </dgm:pt>
    <dgm:pt modelId="{321A875C-65EE-45AA-923D-CCD2184A09B5}" type="pres">
      <dgm:prSet presAssocID="{C293A586-17A4-4471-B615-254A237CD46C}" presName="spacerL" presStyleCnt="0"/>
      <dgm:spPr/>
    </dgm:pt>
    <dgm:pt modelId="{F6E81B64-9EDE-4181-ADE4-93C185BE17D0}" type="pres">
      <dgm:prSet presAssocID="{C293A586-17A4-4471-B615-254A237CD46C}" presName="sibTrans" presStyleLbl="sibTrans2D1" presStyleIdx="1" presStyleCnt="3"/>
      <dgm:spPr/>
    </dgm:pt>
    <dgm:pt modelId="{897B3A50-39D9-435D-9482-A9CA829D6851}" type="pres">
      <dgm:prSet presAssocID="{C293A586-17A4-4471-B615-254A237CD46C}" presName="spacerR" presStyleCnt="0"/>
      <dgm:spPr/>
    </dgm:pt>
    <dgm:pt modelId="{9CEE3848-1116-40F4-B9C1-509C4D36902A}" type="pres">
      <dgm:prSet presAssocID="{A4D207FD-BEFF-4533-B4C6-2B2A04D7B445}" presName="node" presStyleLbl="node1" presStyleIdx="2" presStyleCnt="4">
        <dgm:presLayoutVars>
          <dgm:bulletEnabled val="1"/>
        </dgm:presLayoutVars>
      </dgm:prSet>
      <dgm:spPr/>
    </dgm:pt>
    <dgm:pt modelId="{656A85F0-CBE8-44D0-94F3-00F0C5F18ECC}" type="pres">
      <dgm:prSet presAssocID="{FFF2149E-69C7-494B-9C5C-106AD4681146}" presName="spacerL" presStyleCnt="0"/>
      <dgm:spPr/>
    </dgm:pt>
    <dgm:pt modelId="{C015D628-5720-488A-8DF5-3134476509E3}" type="pres">
      <dgm:prSet presAssocID="{FFF2149E-69C7-494B-9C5C-106AD4681146}" presName="sibTrans" presStyleLbl="sibTrans2D1" presStyleIdx="2" presStyleCnt="3"/>
      <dgm:spPr/>
    </dgm:pt>
    <dgm:pt modelId="{9B089E78-DB00-4AF4-A041-0DC776673B52}" type="pres">
      <dgm:prSet presAssocID="{FFF2149E-69C7-494B-9C5C-106AD4681146}" presName="spacerR" presStyleCnt="0"/>
      <dgm:spPr/>
    </dgm:pt>
    <dgm:pt modelId="{516564E5-1F27-4677-836B-177E3BAE4ED4}" type="pres">
      <dgm:prSet presAssocID="{BBCBA413-55EE-4D9E-9408-92912C73CDC4}" presName="node" presStyleLbl="node1" presStyleIdx="3" presStyleCnt="4">
        <dgm:presLayoutVars>
          <dgm:bulletEnabled val="1"/>
        </dgm:presLayoutVars>
      </dgm:prSet>
      <dgm:spPr/>
    </dgm:pt>
  </dgm:ptLst>
  <dgm:cxnLst>
    <dgm:cxn modelId="{5EC0741C-8892-473F-94BA-53CA9629BAC0}" type="presOf" srcId="{FFF2149E-69C7-494B-9C5C-106AD4681146}" destId="{C015D628-5720-488A-8DF5-3134476509E3}" srcOrd="0" destOrd="0" presId="urn:microsoft.com/office/officeart/2005/8/layout/equation1"/>
    <dgm:cxn modelId="{AFA5A720-EFEF-42AD-A9A2-CD4D928721E3}" srcId="{5626C5C8-132B-485C-91A3-F2B31B1AAA07}" destId="{B8F20779-3016-441B-A1FF-B3E38283FFAC}" srcOrd="1" destOrd="0" parTransId="{93D71747-FCA3-4A1E-A07E-600A8F52A378}" sibTransId="{C293A586-17A4-4471-B615-254A237CD46C}"/>
    <dgm:cxn modelId="{9F84CF25-13A1-46D6-B479-8DC7B4BB1108}" type="presOf" srcId="{B8F20779-3016-441B-A1FF-B3E38283FFAC}" destId="{C802E207-02DD-40CF-862C-5F6D53138241}" srcOrd="0" destOrd="0" presId="urn:microsoft.com/office/officeart/2005/8/layout/equation1"/>
    <dgm:cxn modelId="{CBA6A638-1643-4A26-B0FB-D3D92FEA8B1E}" type="presOf" srcId="{C9DA742B-A671-4974-B14C-3B15261EF731}" destId="{07B3CB05-467D-47B3-B266-C164A63740F3}" srcOrd="0" destOrd="0" presId="urn:microsoft.com/office/officeart/2005/8/layout/equation1"/>
    <dgm:cxn modelId="{7F716D40-A049-4727-ACE0-035F4D3BB800}" type="presOf" srcId="{A4D207FD-BEFF-4533-B4C6-2B2A04D7B445}" destId="{9CEE3848-1116-40F4-B9C1-509C4D36902A}" srcOrd="0" destOrd="0" presId="urn:microsoft.com/office/officeart/2005/8/layout/equation1"/>
    <dgm:cxn modelId="{9E49AA75-5986-4357-B2A0-8E0DDD3799EF}" type="presOf" srcId="{792AB31E-BF3B-4047-A0F3-943F0333B72B}" destId="{FF4610F5-10CB-402D-9356-091BB1E62D51}" srcOrd="0" destOrd="0" presId="urn:microsoft.com/office/officeart/2005/8/layout/equation1"/>
    <dgm:cxn modelId="{AD830457-7B8A-4781-822C-5C6C4CA4DA88}" type="presOf" srcId="{C293A586-17A4-4471-B615-254A237CD46C}" destId="{F6E81B64-9EDE-4181-ADE4-93C185BE17D0}" srcOrd="0" destOrd="0" presId="urn:microsoft.com/office/officeart/2005/8/layout/equation1"/>
    <dgm:cxn modelId="{64001A8C-9551-410E-B2CA-FA7405779E73}" srcId="{5626C5C8-132B-485C-91A3-F2B31B1AAA07}" destId="{BBCBA413-55EE-4D9E-9408-92912C73CDC4}" srcOrd="3" destOrd="0" parTransId="{4D5A76BC-8392-461D-A5B0-10E90A50AC2E}" sibTransId="{4D23DAA8-80B0-444B-807B-A17F4119F7DF}"/>
    <dgm:cxn modelId="{E425C8A2-8D3C-467C-97F1-744677E13219}" srcId="{5626C5C8-132B-485C-91A3-F2B31B1AAA07}" destId="{A4D207FD-BEFF-4533-B4C6-2B2A04D7B445}" srcOrd="2" destOrd="0" parTransId="{4D9E4E25-D52C-4CB7-87D6-3D28D2922829}" sibTransId="{FFF2149E-69C7-494B-9C5C-106AD4681146}"/>
    <dgm:cxn modelId="{3F361BAB-0D56-4D43-A7D0-60A6EC560B2D}" type="presOf" srcId="{5626C5C8-132B-485C-91A3-F2B31B1AAA07}" destId="{BAA94D4A-5CC2-41A8-B74B-F59B824C03F9}" srcOrd="0" destOrd="0" presId="urn:microsoft.com/office/officeart/2005/8/layout/equation1"/>
    <dgm:cxn modelId="{984046C0-4C3E-453A-AC64-584E332A33D5}" type="presOf" srcId="{BBCBA413-55EE-4D9E-9408-92912C73CDC4}" destId="{516564E5-1F27-4677-836B-177E3BAE4ED4}" srcOrd="0" destOrd="0" presId="urn:microsoft.com/office/officeart/2005/8/layout/equation1"/>
    <dgm:cxn modelId="{E8A94DE4-5F05-46FF-A9E2-B452716DC43B}" srcId="{5626C5C8-132B-485C-91A3-F2B31B1AAA07}" destId="{792AB31E-BF3B-4047-A0F3-943F0333B72B}" srcOrd="0" destOrd="0" parTransId="{9CF35B04-E118-4A89-A08F-AC2F46B75348}" sibTransId="{C9DA742B-A671-4974-B14C-3B15261EF731}"/>
    <dgm:cxn modelId="{1298AF34-D080-4F53-9E87-AD94E78CB698}" type="presParOf" srcId="{BAA94D4A-5CC2-41A8-B74B-F59B824C03F9}" destId="{FF4610F5-10CB-402D-9356-091BB1E62D51}" srcOrd="0" destOrd="0" presId="urn:microsoft.com/office/officeart/2005/8/layout/equation1"/>
    <dgm:cxn modelId="{43F976AA-C6B1-4045-8C3B-05F64C4B06FD}" type="presParOf" srcId="{BAA94D4A-5CC2-41A8-B74B-F59B824C03F9}" destId="{4FB98A07-A634-4F05-9FD4-AEF45F7196BA}" srcOrd="1" destOrd="0" presId="urn:microsoft.com/office/officeart/2005/8/layout/equation1"/>
    <dgm:cxn modelId="{E8F5D552-149E-4F98-94ED-79D6C012779D}" type="presParOf" srcId="{BAA94D4A-5CC2-41A8-B74B-F59B824C03F9}" destId="{07B3CB05-467D-47B3-B266-C164A63740F3}" srcOrd="2" destOrd="0" presId="urn:microsoft.com/office/officeart/2005/8/layout/equation1"/>
    <dgm:cxn modelId="{2E22204B-CF55-4CA9-A220-32EFCF4A1230}" type="presParOf" srcId="{BAA94D4A-5CC2-41A8-B74B-F59B824C03F9}" destId="{6581B3CB-5B11-475C-B10F-1BBA76454FCB}" srcOrd="3" destOrd="0" presId="urn:microsoft.com/office/officeart/2005/8/layout/equation1"/>
    <dgm:cxn modelId="{8C8CD076-A4FA-45B3-8DBF-C7531F7526D7}" type="presParOf" srcId="{BAA94D4A-5CC2-41A8-B74B-F59B824C03F9}" destId="{C802E207-02DD-40CF-862C-5F6D53138241}" srcOrd="4" destOrd="0" presId="urn:microsoft.com/office/officeart/2005/8/layout/equation1"/>
    <dgm:cxn modelId="{91BDE9BF-C396-41A1-A3AB-9954C9B8BBB3}" type="presParOf" srcId="{BAA94D4A-5CC2-41A8-B74B-F59B824C03F9}" destId="{321A875C-65EE-45AA-923D-CCD2184A09B5}" srcOrd="5" destOrd="0" presId="urn:microsoft.com/office/officeart/2005/8/layout/equation1"/>
    <dgm:cxn modelId="{A6D38E07-F2D8-4624-92CE-DE0BDE1ECE2C}" type="presParOf" srcId="{BAA94D4A-5CC2-41A8-B74B-F59B824C03F9}" destId="{F6E81B64-9EDE-4181-ADE4-93C185BE17D0}" srcOrd="6" destOrd="0" presId="urn:microsoft.com/office/officeart/2005/8/layout/equation1"/>
    <dgm:cxn modelId="{A6B78E09-F37D-454C-BFB9-5C0DFD28B833}" type="presParOf" srcId="{BAA94D4A-5CC2-41A8-B74B-F59B824C03F9}" destId="{897B3A50-39D9-435D-9482-A9CA829D6851}" srcOrd="7" destOrd="0" presId="urn:microsoft.com/office/officeart/2005/8/layout/equation1"/>
    <dgm:cxn modelId="{95238A60-462D-452A-9261-93B80AA82CD4}" type="presParOf" srcId="{BAA94D4A-5CC2-41A8-B74B-F59B824C03F9}" destId="{9CEE3848-1116-40F4-B9C1-509C4D36902A}" srcOrd="8" destOrd="0" presId="urn:microsoft.com/office/officeart/2005/8/layout/equation1"/>
    <dgm:cxn modelId="{EC2778EB-30A0-42FB-B9BE-B06C5FB1611C}" type="presParOf" srcId="{BAA94D4A-5CC2-41A8-B74B-F59B824C03F9}" destId="{656A85F0-CBE8-44D0-94F3-00F0C5F18ECC}" srcOrd="9" destOrd="0" presId="urn:microsoft.com/office/officeart/2005/8/layout/equation1"/>
    <dgm:cxn modelId="{A6DE14B0-C10B-4CBF-AE10-48104EA5E75D}" type="presParOf" srcId="{BAA94D4A-5CC2-41A8-B74B-F59B824C03F9}" destId="{C015D628-5720-488A-8DF5-3134476509E3}" srcOrd="10" destOrd="0" presId="urn:microsoft.com/office/officeart/2005/8/layout/equation1"/>
    <dgm:cxn modelId="{56E35428-87C9-4143-B0BA-D1822943D02E}" type="presParOf" srcId="{BAA94D4A-5CC2-41A8-B74B-F59B824C03F9}" destId="{9B089E78-DB00-4AF4-A041-0DC776673B52}" srcOrd="11" destOrd="0" presId="urn:microsoft.com/office/officeart/2005/8/layout/equation1"/>
    <dgm:cxn modelId="{9BC9BD2A-1C5A-4794-841B-D7E2B602D45D}" type="presParOf" srcId="{BAA94D4A-5CC2-41A8-B74B-F59B824C03F9}" destId="{516564E5-1F27-4677-836B-177E3BAE4ED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6C5C8-132B-485C-91A3-F2B31B1AAA0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92AB31E-BF3B-4047-A0F3-943F0333B72B}">
      <dgm:prSet phldrT="[Text]"/>
      <dgm:spPr/>
      <dgm:t>
        <a:bodyPr/>
        <a:lstStyle/>
        <a:p>
          <a:r>
            <a:rPr lang="sv-SE" dirty="0" err="1"/>
            <a:t>Sharaf</a:t>
          </a:r>
          <a:endParaRPr lang="sv-SE" dirty="0"/>
        </a:p>
      </dgm:t>
    </dgm:pt>
    <dgm:pt modelId="{9CF35B04-E118-4A89-A08F-AC2F46B75348}" type="parTrans" cxnId="{E8A94DE4-5F05-46FF-A9E2-B452716DC43B}">
      <dgm:prSet/>
      <dgm:spPr/>
      <dgm:t>
        <a:bodyPr/>
        <a:lstStyle/>
        <a:p>
          <a:endParaRPr lang="sv-SE"/>
        </a:p>
      </dgm:t>
    </dgm:pt>
    <dgm:pt modelId="{C9DA742B-A671-4974-B14C-3B15261EF731}" type="sibTrans" cxnId="{E8A94DE4-5F05-46FF-A9E2-B452716DC43B}">
      <dgm:prSet/>
      <dgm:spPr/>
      <dgm:t>
        <a:bodyPr/>
        <a:lstStyle/>
        <a:p>
          <a:endParaRPr lang="sv-SE"/>
        </a:p>
      </dgm:t>
    </dgm:pt>
    <dgm:pt modelId="{B8F20779-3016-441B-A1FF-B3E38283FFAC}">
      <dgm:prSet phldrT="[Text]"/>
      <dgm:spPr/>
      <dgm:t>
        <a:bodyPr/>
        <a:lstStyle/>
        <a:p>
          <a:r>
            <a:rPr lang="sv-SE" dirty="0" err="1"/>
            <a:t>Namus</a:t>
          </a:r>
          <a:endParaRPr lang="sv-SE" dirty="0"/>
        </a:p>
      </dgm:t>
    </dgm:pt>
    <dgm:pt modelId="{93D71747-FCA3-4A1E-A07E-600A8F52A378}" type="parTrans" cxnId="{AFA5A720-EFEF-42AD-A9A2-CD4D928721E3}">
      <dgm:prSet/>
      <dgm:spPr/>
      <dgm:t>
        <a:bodyPr/>
        <a:lstStyle/>
        <a:p>
          <a:endParaRPr lang="sv-SE"/>
        </a:p>
      </dgm:t>
    </dgm:pt>
    <dgm:pt modelId="{C293A586-17A4-4471-B615-254A237CD46C}" type="sibTrans" cxnId="{AFA5A720-EFEF-42AD-A9A2-CD4D928721E3}">
      <dgm:prSet/>
      <dgm:spPr/>
      <dgm:t>
        <a:bodyPr/>
        <a:lstStyle/>
        <a:p>
          <a:endParaRPr lang="sv-SE"/>
        </a:p>
      </dgm:t>
    </dgm:pt>
    <dgm:pt modelId="{BBCBA413-55EE-4D9E-9408-92912C73CDC4}">
      <dgm:prSet/>
      <dgm:spPr/>
      <dgm:t>
        <a:bodyPr/>
        <a:lstStyle/>
        <a:p>
          <a:r>
            <a:rPr lang="sv-SE" dirty="0"/>
            <a:t>Avsaknad av heder</a:t>
          </a:r>
        </a:p>
      </dgm:t>
    </dgm:pt>
    <dgm:pt modelId="{4D5A76BC-8392-461D-A5B0-10E90A50AC2E}" type="parTrans" cxnId="{64001A8C-9551-410E-B2CA-FA7405779E73}">
      <dgm:prSet/>
      <dgm:spPr/>
      <dgm:t>
        <a:bodyPr/>
        <a:lstStyle/>
        <a:p>
          <a:endParaRPr lang="sv-SE"/>
        </a:p>
      </dgm:t>
    </dgm:pt>
    <dgm:pt modelId="{4D23DAA8-80B0-444B-807B-A17F4119F7DF}" type="sibTrans" cxnId="{64001A8C-9551-410E-B2CA-FA7405779E73}">
      <dgm:prSet/>
      <dgm:spPr/>
      <dgm:t>
        <a:bodyPr/>
        <a:lstStyle/>
        <a:p>
          <a:endParaRPr lang="sv-SE"/>
        </a:p>
      </dgm:t>
    </dgm:pt>
    <dgm:pt modelId="{BAA94D4A-5CC2-41A8-B74B-F59B824C03F9}" type="pres">
      <dgm:prSet presAssocID="{5626C5C8-132B-485C-91A3-F2B31B1AAA07}" presName="linearFlow" presStyleCnt="0">
        <dgm:presLayoutVars>
          <dgm:dir/>
          <dgm:resizeHandles val="exact"/>
        </dgm:presLayoutVars>
      </dgm:prSet>
      <dgm:spPr/>
    </dgm:pt>
    <dgm:pt modelId="{FF4610F5-10CB-402D-9356-091BB1E62D51}" type="pres">
      <dgm:prSet presAssocID="{792AB31E-BF3B-4047-A0F3-943F0333B72B}" presName="node" presStyleLbl="node1" presStyleIdx="0" presStyleCnt="3">
        <dgm:presLayoutVars>
          <dgm:bulletEnabled val="1"/>
        </dgm:presLayoutVars>
      </dgm:prSet>
      <dgm:spPr/>
    </dgm:pt>
    <dgm:pt modelId="{4FB98A07-A634-4F05-9FD4-AEF45F7196BA}" type="pres">
      <dgm:prSet presAssocID="{C9DA742B-A671-4974-B14C-3B15261EF731}" presName="spacerL" presStyleCnt="0"/>
      <dgm:spPr/>
    </dgm:pt>
    <dgm:pt modelId="{07B3CB05-467D-47B3-B266-C164A63740F3}" type="pres">
      <dgm:prSet presAssocID="{C9DA742B-A671-4974-B14C-3B15261EF731}" presName="sibTrans" presStyleLbl="sibTrans2D1" presStyleIdx="0" presStyleCnt="2" custScaleX="82160" custScaleY="29483"/>
      <dgm:spPr>
        <a:prstGeom prst="rect">
          <a:avLst/>
        </a:prstGeom>
      </dgm:spPr>
    </dgm:pt>
    <dgm:pt modelId="{6581B3CB-5B11-475C-B10F-1BBA76454FCB}" type="pres">
      <dgm:prSet presAssocID="{C9DA742B-A671-4974-B14C-3B15261EF731}" presName="spacerR" presStyleCnt="0"/>
      <dgm:spPr/>
    </dgm:pt>
    <dgm:pt modelId="{C802E207-02DD-40CF-862C-5F6D53138241}" type="pres">
      <dgm:prSet presAssocID="{B8F20779-3016-441B-A1FF-B3E38283FFAC}" presName="node" presStyleLbl="node1" presStyleIdx="1" presStyleCnt="3">
        <dgm:presLayoutVars>
          <dgm:bulletEnabled val="1"/>
        </dgm:presLayoutVars>
      </dgm:prSet>
      <dgm:spPr/>
    </dgm:pt>
    <dgm:pt modelId="{321A875C-65EE-45AA-923D-CCD2184A09B5}" type="pres">
      <dgm:prSet presAssocID="{C293A586-17A4-4471-B615-254A237CD46C}" presName="spacerL" presStyleCnt="0"/>
      <dgm:spPr/>
    </dgm:pt>
    <dgm:pt modelId="{F6E81B64-9EDE-4181-ADE4-93C185BE17D0}" type="pres">
      <dgm:prSet presAssocID="{C293A586-17A4-4471-B615-254A237CD46C}" presName="sibTrans" presStyleLbl="sibTrans2D1" presStyleIdx="1" presStyleCnt="2"/>
      <dgm:spPr/>
    </dgm:pt>
    <dgm:pt modelId="{897B3A50-39D9-435D-9482-A9CA829D6851}" type="pres">
      <dgm:prSet presAssocID="{C293A586-17A4-4471-B615-254A237CD46C}" presName="spacerR" presStyleCnt="0"/>
      <dgm:spPr/>
    </dgm:pt>
    <dgm:pt modelId="{516564E5-1F27-4677-836B-177E3BAE4ED4}" type="pres">
      <dgm:prSet presAssocID="{BBCBA413-55EE-4D9E-9408-92912C73CDC4}" presName="node" presStyleLbl="node1" presStyleIdx="2" presStyleCnt="3">
        <dgm:presLayoutVars>
          <dgm:bulletEnabled val="1"/>
        </dgm:presLayoutVars>
      </dgm:prSet>
      <dgm:spPr/>
    </dgm:pt>
  </dgm:ptLst>
  <dgm:cxnLst>
    <dgm:cxn modelId="{AFA5A720-EFEF-42AD-A9A2-CD4D928721E3}" srcId="{5626C5C8-132B-485C-91A3-F2B31B1AAA07}" destId="{B8F20779-3016-441B-A1FF-B3E38283FFAC}" srcOrd="1" destOrd="0" parTransId="{93D71747-FCA3-4A1E-A07E-600A8F52A378}" sibTransId="{C293A586-17A4-4471-B615-254A237CD46C}"/>
    <dgm:cxn modelId="{9F84CF25-13A1-46D6-B479-8DC7B4BB1108}" type="presOf" srcId="{B8F20779-3016-441B-A1FF-B3E38283FFAC}" destId="{C802E207-02DD-40CF-862C-5F6D53138241}" srcOrd="0" destOrd="0" presId="urn:microsoft.com/office/officeart/2005/8/layout/equation1"/>
    <dgm:cxn modelId="{CBA6A638-1643-4A26-B0FB-D3D92FEA8B1E}" type="presOf" srcId="{C9DA742B-A671-4974-B14C-3B15261EF731}" destId="{07B3CB05-467D-47B3-B266-C164A63740F3}" srcOrd="0" destOrd="0" presId="urn:microsoft.com/office/officeart/2005/8/layout/equation1"/>
    <dgm:cxn modelId="{9E49AA75-5986-4357-B2A0-8E0DDD3799EF}" type="presOf" srcId="{792AB31E-BF3B-4047-A0F3-943F0333B72B}" destId="{FF4610F5-10CB-402D-9356-091BB1E62D51}" srcOrd="0" destOrd="0" presId="urn:microsoft.com/office/officeart/2005/8/layout/equation1"/>
    <dgm:cxn modelId="{AD830457-7B8A-4781-822C-5C6C4CA4DA88}" type="presOf" srcId="{C293A586-17A4-4471-B615-254A237CD46C}" destId="{F6E81B64-9EDE-4181-ADE4-93C185BE17D0}" srcOrd="0" destOrd="0" presId="urn:microsoft.com/office/officeart/2005/8/layout/equation1"/>
    <dgm:cxn modelId="{64001A8C-9551-410E-B2CA-FA7405779E73}" srcId="{5626C5C8-132B-485C-91A3-F2B31B1AAA07}" destId="{BBCBA413-55EE-4D9E-9408-92912C73CDC4}" srcOrd="2" destOrd="0" parTransId="{4D5A76BC-8392-461D-A5B0-10E90A50AC2E}" sibTransId="{4D23DAA8-80B0-444B-807B-A17F4119F7DF}"/>
    <dgm:cxn modelId="{3F361BAB-0D56-4D43-A7D0-60A6EC560B2D}" type="presOf" srcId="{5626C5C8-132B-485C-91A3-F2B31B1AAA07}" destId="{BAA94D4A-5CC2-41A8-B74B-F59B824C03F9}" srcOrd="0" destOrd="0" presId="urn:microsoft.com/office/officeart/2005/8/layout/equation1"/>
    <dgm:cxn modelId="{984046C0-4C3E-453A-AC64-584E332A33D5}" type="presOf" srcId="{BBCBA413-55EE-4D9E-9408-92912C73CDC4}" destId="{516564E5-1F27-4677-836B-177E3BAE4ED4}" srcOrd="0" destOrd="0" presId="urn:microsoft.com/office/officeart/2005/8/layout/equation1"/>
    <dgm:cxn modelId="{E8A94DE4-5F05-46FF-A9E2-B452716DC43B}" srcId="{5626C5C8-132B-485C-91A3-F2B31B1AAA07}" destId="{792AB31E-BF3B-4047-A0F3-943F0333B72B}" srcOrd="0" destOrd="0" parTransId="{9CF35B04-E118-4A89-A08F-AC2F46B75348}" sibTransId="{C9DA742B-A671-4974-B14C-3B15261EF731}"/>
    <dgm:cxn modelId="{1298AF34-D080-4F53-9E87-AD94E78CB698}" type="presParOf" srcId="{BAA94D4A-5CC2-41A8-B74B-F59B824C03F9}" destId="{FF4610F5-10CB-402D-9356-091BB1E62D51}" srcOrd="0" destOrd="0" presId="urn:microsoft.com/office/officeart/2005/8/layout/equation1"/>
    <dgm:cxn modelId="{43F976AA-C6B1-4045-8C3B-05F64C4B06FD}" type="presParOf" srcId="{BAA94D4A-5CC2-41A8-B74B-F59B824C03F9}" destId="{4FB98A07-A634-4F05-9FD4-AEF45F7196BA}" srcOrd="1" destOrd="0" presId="urn:microsoft.com/office/officeart/2005/8/layout/equation1"/>
    <dgm:cxn modelId="{E8F5D552-149E-4F98-94ED-79D6C012779D}" type="presParOf" srcId="{BAA94D4A-5CC2-41A8-B74B-F59B824C03F9}" destId="{07B3CB05-467D-47B3-B266-C164A63740F3}" srcOrd="2" destOrd="0" presId="urn:microsoft.com/office/officeart/2005/8/layout/equation1"/>
    <dgm:cxn modelId="{2E22204B-CF55-4CA9-A220-32EFCF4A1230}" type="presParOf" srcId="{BAA94D4A-5CC2-41A8-B74B-F59B824C03F9}" destId="{6581B3CB-5B11-475C-B10F-1BBA76454FCB}" srcOrd="3" destOrd="0" presId="urn:microsoft.com/office/officeart/2005/8/layout/equation1"/>
    <dgm:cxn modelId="{8C8CD076-A4FA-45B3-8DBF-C7531F7526D7}" type="presParOf" srcId="{BAA94D4A-5CC2-41A8-B74B-F59B824C03F9}" destId="{C802E207-02DD-40CF-862C-5F6D53138241}" srcOrd="4" destOrd="0" presId="urn:microsoft.com/office/officeart/2005/8/layout/equation1"/>
    <dgm:cxn modelId="{91BDE9BF-C396-41A1-A3AB-9954C9B8BBB3}" type="presParOf" srcId="{BAA94D4A-5CC2-41A8-B74B-F59B824C03F9}" destId="{321A875C-65EE-45AA-923D-CCD2184A09B5}" srcOrd="5" destOrd="0" presId="urn:microsoft.com/office/officeart/2005/8/layout/equation1"/>
    <dgm:cxn modelId="{A6D38E07-F2D8-4624-92CE-DE0BDE1ECE2C}" type="presParOf" srcId="{BAA94D4A-5CC2-41A8-B74B-F59B824C03F9}" destId="{F6E81B64-9EDE-4181-ADE4-93C185BE17D0}" srcOrd="6" destOrd="0" presId="urn:microsoft.com/office/officeart/2005/8/layout/equation1"/>
    <dgm:cxn modelId="{A6B78E09-F37D-454C-BFB9-5C0DFD28B833}" type="presParOf" srcId="{BAA94D4A-5CC2-41A8-B74B-F59B824C03F9}" destId="{897B3A50-39D9-435D-9482-A9CA829D6851}" srcOrd="7" destOrd="0" presId="urn:microsoft.com/office/officeart/2005/8/layout/equation1"/>
    <dgm:cxn modelId="{9BC9BD2A-1C5A-4794-841B-D7E2B602D45D}" type="presParOf" srcId="{BAA94D4A-5CC2-41A8-B74B-F59B824C03F9}" destId="{516564E5-1F27-4677-836B-177E3BAE4ED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610F5-10CB-402D-9356-091BB1E62D51}">
      <dsp:nvSpPr>
        <dsp:cNvPr id="0" name=""/>
        <dsp:cNvSpPr/>
      </dsp:nvSpPr>
      <dsp:spPr>
        <a:xfrm>
          <a:off x="122677" y="2050006"/>
          <a:ext cx="1235303" cy="1235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 err="1"/>
            <a:t>Sharaf</a:t>
          </a:r>
          <a:endParaRPr lang="sv-SE" sz="1900" kern="1200" dirty="0"/>
        </a:p>
      </dsp:txBody>
      <dsp:txXfrm>
        <a:off x="303583" y="2230912"/>
        <a:ext cx="873491" cy="873491"/>
      </dsp:txXfrm>
    </dsp:sp>
    <dsp:sp modelId="{07B3CB05-467D-47B3-B266-C164A63740F3}">
      <dsp:nvSpPr>
        <dsp:cNvPr id="0" name=""/>
        <dsp:cNvSpPr/>
      </dsp:nvSpPr>
      <dsp:spPr>
        <a:xfrm>
          <a:off x="1340056" y="2317931"/>
          <a:ext cx="716475" cy="71647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1435025" y="2591911"/>
        <a:ext cx="526537" cy="168515"/>
      </dsp:txXfrm>
    </dsp:sp>
    <dsp:sp modelId="{C802E207-02DD-40CF-862C-5F6D53138241}">
      <dsp:nvSpPr>
        <dsp:cNvPr id="0" name=""/>
        <dsp:cNvSpPr/>
      </dsp:nvSpPr>
      <dsp:spPr>
        <a:xfrm>
          <a:off x="2156838" y="2058517"/>
          <a:ext cx="1235303" cy="1235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 err="1"/>
            <a:t>Namus</a:t>
          </a:r>
          <a:endParaRPr lang="sv-SE" sz="1900" kern="1200" dirty="0"/>
        </a:p>
      </dsp:txBody>
      <dsp:txXfrm>
        <a:off x="2337744" y="2239423"/>
        <a:ext cx="873491" cy="873491"/>
      </dsp:txXfrm>
    </dsp:sp>
    <dsp:sp modelId="{F6E81B64-9EDE-4181-ADE4-93C185BE17D0}">
      <dsp:nvSpPr>
        <dsp:cNvPr id="0" name=""/>
        <dsp:cNvSpPr/>
      </dsp:nvSpPr>
      <dsp:spPr>
        <a:xfrm>
          <a:off x="3492449" y="2317931"/>
          <a:ext cx="716475" cy="71647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3587418" y="2591911"/>
        <a:ext cx="526537" cy="168515"/>
      </dsp:txXfrm>
    </dsp:sp>
    <dsp:sp modelId="{9CEE3848-1116-40F4-B9C1-509C4D36902A}">
      <dsp:nvSpPr>
        <dsp:cNvPr id="0" name=""/>
        <dsp:cNvSpPr/>
      </dsp:nvSpPr>
      <dsp:spPr>
        <a:xfrm>
          <a:off x="4309231" y="2058517"/>
          <a:ext cx="1235303" cy="1235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 err="1"/>
            <a:t>Ird</a:t>
          </a:r>
          <a:r>
            <a:rPr lang="sv-SE" sz="1900" kern="1200" dirty="0"/>
            <a:t>/</a:t>
          </a:r>
          <a:r>
            <a:rPr lang="sv-SE" sz="1900" kern="1200" dirty="0" err="1"/>
            <a:t>Erd</a:t>
          </a:r>
          <a:endParaRPr lang="sv-SE" sz="1900" kern="1200" dirty="0"/>
        </a:p>
      </dsp:txBody>
      <dsp:txXfrm>
        <a:off x="4490137" y="2239423"/>
        <a:ext cx="873491" cy="873491"/>
      </dsp:txXfrm>
    </dsp:sp>
    <dsp:sp modelId="{C015D628-5720-488A-8DF5-3134476509E3}">
      <dsp:nvSpPr>
        <dsp:cNvPr id="0" name=""/>
        <dsp:cNvSpPr/>
      </dsp:nvSpPr>
      <dsp:spPr>
        <a:xfrm>
          <a:off x="5644841" y="2317931"/>
          <a:ext cx="716475" cy="71647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700" kern="1200"/>
        </a:p>
      </dsp:txBody>
      <dsp:txXfrm>
        <a:off x="5739810" y="2465525"/>
        <a:ext cx="526537" cy="421287"/>
      </dsp:txXfrm>
    </dsp:sp>
    <dsp:sp modelId="{516564E5-1F27-4677-836B-177E3BAE4ED4}">
      <dsp:nvSpPr>
        <dsp:cNvPr id="0" name=""/>
        <dsp:cNvSpPr/>
      </dsp:nvSpPr>
      <dsp:spPr>
        <a:xfrm>
          <a:off x="6461624" y="2058517"/>
          <a:ext cx="1235303" cy="1235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Heder</a:t>
          </a:r>
        </a:p>
      </dsp:txBody>
      <dsp:txXfrm>
        <a:off x="6642530" y="2239423"/>
        <a:ext cx="873491" cy="873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610F5-10CB-402D-9356-091BB1E62D51}">
      <dsp:nvSpPr>
        <dsp:cNvPr id="0" name=""/>
        <dsp:cNvSpPr/>
      </dsp:nvSpPr>
      <dsp:spPr>
        <a:xfrm>
          <a:off x="2813" y="1134705"/>
          <a:ext cx="1368999" cy="1368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Sharaf</a:t>
          </a:r>
          <a:endParaRPr lang="sv-SE" sz="1600" kern="1200" dirty="0"/>
        </a:p>
      </dsp:txBody>
      <dsp:txXfrm>
        <a:off x="203298" y="1335190"/>
        <a:ext cx="968029" cy="968029"/>
      </dsp:txXfrm>
    </dsp:sp>
    <dsp:sp modelId="{07B3CB05-467D-47B3-B266-C164A63740F3}">
      <dsp:nvSpPr>
        <dsp:cNvPr id="0" name=""/>
        <dsp:cNvSpPr/>
      </dsp:nvSpPr>
      <dsp:spPr>
        <a:xfrm>
          <a:off x="1482975" y="1702155"/>
          <a:ext cx="652366" cy="23410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300" kern="1200"/>
        </a:p>
      </dsp:txBody>
      <dsp:txXfrm>
        <a:off x="1482975" y="1702155"/>
        <a:ext cx="652366" cy="234100"/>
      </dsp:txXfrm>
    </dsp:sp>
    <dsp:sp modelId="{C802E207-02DD-40CF-862C-5F6D53138241}">
      <dsp:nvSpPr>
        <dsp:cNvPr id="0" name=""/>
        <dsp:cNvSpPr/>
      </dsp:nvSpPr>
      <dsp:spPr>
        <a:xfrm>
          <a:off x="2246504" y="1134705"/>
          <a:ext cx="1368999" cy="1368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 err="1"/>
            <a:t>Namus</a:t>
          </a:r>
          <a:endParaRPr lang="sv-SE" sz="1600" kern="1200" dirty="0"/>
        </a:p>
      </dsp:txBody>
      <dsp:txXfrm>
        <a:off x="2446989" y="1335190"/>
        <a:ext cx="968029" cy="968029"/>
      </dsp:txXfrm>
    </dsp:sp>
    <dsp:sp modelId="{F6E81B64-9EDE-4181-ADE4-93C185BE17D0}">
      <dsp:nvSpPr>
        <dsp:cNvPr id="0" name=""/>
        <dsp:cNvSpPr/>
      </dsp:nvSpPr>
      <dsp:spPr>
        <a:xfrm>
          <a:off x="3726666" y="1422195"/>
          <a:ext cx="794019" cy="79401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300" kern="1200"/>
        </a:p>
      </dsp:txBody>
      <dsp:txXfrm>
        <a:off x="3831913" y="1585763"/>
        <a:ext cx="583525" cy="466883"/>
      </dsp:txXfrm>
    </dsp:sp>
    <dsp:sp modelId="{516564E5-1F27-4677-836B-177E3BAE4ED4}">
      <dsp:nvSpPr>
        <dsp:cNvPr id="0" name=""/>
        <dsp:cNvSpPr/>
      </dsp:nvSpPr>
      <dsp:spPr>
        <a:xfrm>
          <a:off x="4631848" y="1134705"/>
          <a:ext cx="1368999" cy="1368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Avsaknad av heder</a:t>
          </a:r>
        </a:p>
      </dsp:txBody>
      <dsp:txXfrm>
        <a:off x="4832333" y="1335190"/>
        <a:ext cx="968029" cy="968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2025-06-25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v-SE" sz="1200" dirty="0"/>
              <a:t>(docent Astrid </a:t>
            </a:r>
            <a:r>
              <a:rPr lang="sv-SE" sz="1200" dirty="0" err="1"/>
              <a:t>Schlytter</a:t>
            </a:r>
            <a:r>
              <a:rPr lang="sv-SE" sz="1200" dirty="0"/>
              <a:t>, Stockholms universitet) Minst 100 000 killar och tjejer under 25 år lever under hedersförtryck </a:t>
            </a:r>
            <a:br>
              <a:rPr lang="sv-SE" sz="1200" dirty="0"/>
            </a:br>
            <a:r>
              <a:rPr lang="sv-SE" sz="1000" dirty="0"/>
              <a:t>(Carin Götblads statliga utredning 2014)</a:t>
            </a:r>
          </a:p>
          <a:p>
            <a:pPr>
              <a:spcAft>
                <a:spcPts val="1200"/>
              </a:spcAft>
            </a:pPr>
            <a:r>
              <a:rPr lang="sv-SE" sz="1200" dirty="0"/>
              <a:t>70 000 unga fick inte välja vem de ska gifta sig med </a:t>
            </a:r>
            <a:r>
              <a:rPr lang="sv-SE" sz="1000" dirty="0"/>
              <a:t>(Ungdomsstyrelsens rapport 2009)</a:t>
            </a:r>
          </a:p>
          <a:p>
            <a:pPr>
              <a:spcAft>
                <a:spcPts val="1200"/>
              </a:spcAft>
            </a:pPr>
            <a:r>
              <a:rPr lang="sv-SE" sz="1200" dirty="0"/>
              <a:t>Upp till 30 % av flickorna och 25 % av pojkarna har drabbats av kränkande behandling, hot eller våld av vårdnadshavare eller annan familjemedlem/släkt. </a:t>
            </a:r>
            <a:br>
              <a:rPr lang="sv-SE" sz="1200" dirty="0"/>
            </a:br>
            <a:r>
              <a:rPr lang="sv-SE" sz="1000" dirty="0"/>
              <a:t>(Frihet och ansvar, Socialstyrelsen, 2007)</a:t>
            </a: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DC3C-AE19-4923-9D29-CF49ED1DD4D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4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(docent Astrid </a:t>
            </a:r>
            <a:r>
              <a:rPr lang="sv-SE" sz="1200" dirty="0" err="1"/>
              <a:t>Schlytter</a:t>
            </a:r>
            <a:r>
              <a:rPr lang="sv-SE" sz="1200" dirty="0"/>
              <a:t>, Stockholms universitet)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DC3C-AE19-4923-9D29-CF49ED1DD4D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91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(</a:t>
            </a:r>
            <a:r>
              <a:rPr lang="sv-SE" sz="1200" dirty="0" err="1"/>
              <a:t>Yourstone</a:t>
            </a:r>
            <a:r>
              <a:rPr lang="sv-SE" sz="1200" dirty="0"/>
              <a:t>, Eriksson &amp; Westerberg, 2015 samt Winter, Thompson &amp; Jeffreys, 2002).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1DC3C-AE19-4923-9D29-CF49ED1DD4D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11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16811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0892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solidFill>
            <a:schemeClr val="tx1"/>
          </a:solidFill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42579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5179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9236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77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204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6419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7531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97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990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278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865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9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791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2241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85353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67759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676956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60000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14437964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8579591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80046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73186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66592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34254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8334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61622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18135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73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279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97986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94712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93576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69835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9147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0849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8461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3930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15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4042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7637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27583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9582529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0720432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146929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53865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2813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F185F80-1A7B-498F-8387-1B29107FCB51}"/>
              </a:ext>
            </a:extLst>
          </p:cNvPr>
          <p:cNvSpPr txBox="1"/>
          <p:nvPr userDrawn="1"/>
        </p:nvSpPr>
        <p:spPr>
          <a:xfrm>
            <a:off x="-48683" y="4725145"/>
            <a:ext cx="369332" cy="200519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sv-SE" sz="1200" dirty="0">
                <a:solidFill>
                  <a:srgbClr val="3891A7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www.rattighetsfokus.se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datum 23">
            <a:extLst>
              <a:ext uri="{FF2B5EF4-FFF2-40B4-BE49-F238E27FC236}">
                <a16:creationId xmlns:a16="http://schemas.microsoft.com/office/drawing/2014/main" id="{81406D1E-37FA-40EE-8823-31C2861F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6AFC-55B3-4AFD-B427-2169A87E2E1B}" type="datetime1">
              <a:rPr lang="sv-SE"/>
              <a:pPr>
                <a:defRPr/>
              </a:pPr>
              <a:t>2025-06-25</a:t>
            </a:fld>
            <a:endParaRPr lang="sv-SE"/>
          </a:p>
        </p:txBody>
      </p:sp>
      <p:sp>
        <p:nvSpPr>
          <p:cNvPr id="6" name="Platshållare för sidfot 9">
            <a:extLst>
              <a:ext uri="{FF2B5EF4-FFF2-40B4-BE49-F238E27FC236}">
                <a16:creationId xmlns:a16="http://schemas.microsoft.com/office/drawing/2014/main" id="{972AAA64-97B4-4138-99C3-15F99E7E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21">
            <a:extLst>
              <a:ext uri="{FF2B5EF4-FFF2-40B4-BE49-F238E27FC236}">
                <a16:creationId xmlns:a16="http://schemas.microsoft.com/office/drawing/2014/main" id="{7AE03CC4-4A40-4FA8-8AE2-7F5C4C49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153B-801C-4B81-9684-3074D7AA431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0897488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29BFB0D4-1555-409D-A9C5-CBBC12A8B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6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6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3355378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2C8CDB-841E-4451-8F93-CF077CC5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8B9AFF0-69E0-4755-9B97-82BE6ACD3F9C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n-lt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3344443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34265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0612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4238297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30530227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19123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409833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57468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62005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14C67F-4F66-4075-8B48-4C7BCD86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15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5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2025-06-25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147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0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83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735683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51567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2324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25378783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13294532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170964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83166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344122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9058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414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29BFB0D4-1555-409D-A9C5-CBBC12A8B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6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6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3680690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2C8CDB-841E-4451-8F93-CF077CC5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8B9AFF0-69E0-4755-9B97-82BE6ACD3F9C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n-lt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4580623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67331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435224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41023721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6872702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35525450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2190118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&amp; stora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190332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5377428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14C67F-4F66-4075-8B48-4C7BCD86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766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838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F185F80-1A7B-498F-8387-1B29107FCB51}"/>
              </a:ext>
            </a:extLst>
          </p:cNvPr>
          <p:cNvSpPr txBox="1"/>
          <p:nvPr userDrawn="1"/>
        </p:nvSpPr>
        <p:spPr>
          <a:xfrm>
            <a:off x="-48683" y="4725145"/>
            <a:ext cx="369332" cy="200519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sv-SE" sz="1200" dirty="0">
                <a:solidFill>
                  <a:srgbClr val="3891A7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www.rattighetsfokus.se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datum 23">
            <a:extLst>
              <a:ext uri="{FF2B5EF4-FFF2-40B4-BE49-F238E27FC236}">
                <a16:creationId xmlns:a16="http://schemas.microsoft.com/office/drawing/2014/main" id="{81406D1E-37FA-40EE-8823-31C2861F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6AFC-55B3-4AFD-B427-2169A87E2E1B}" type="datetime1">
              <a:rPr lang="sv-SE"/>
              <a:pPr>
                <a:defRPr/>
              </a:pPr>
              <a:t>2025-06-25</a:t>
            </a:fld>
            <a:endParaRPr lang="sv-SE"/>
          </a:p>
        </p:txBody>
      </p:sp>
      <p:sp>
        <p:nvSpPr>
          <p:cNvPr id="6" name="Platshållare för sidfot 9">
            <a:extLst>
              <a:ext uri="{FF2B5EF4-FFF2-40B4-BE49-F238E27FC236}">
                <a16:creationId xmlns:a16="http://schemas.microsoft.com/office/drawing/2014/main" id="{972AAA64-97B4-4138-99C3-15F99E7E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21">
            <a:extLst>
              <a:ext uri="{FF2B5EF4-FFF2-40B4-BE49-F238E27FC236}">
                <a16:creationId xmlns:a16="http://schemas.microsoft.com/office/drawing/2014/main" id="{7AE03CC4-4A40-4FA8-8AE2-7F5C4C49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153B-801C-4B81-9684-3074D7AA431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209091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F5F77-25E2-48E9-9047-04006B3AB9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94481"/>
            <a:ext cx="9144000" cy="1199772"/>
          </a:xfrm>
        </p:spPr>
        <p:txBody>
          <a:bodyPr anchor="b">
            <a:noAutofit/>
          </a:bodyPr>
          <a:lstStyle>
            <a:lvl1pPr algn="ctr">
              <a:defRPr sz="4500" cap="none"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170C41-8C28-4F86-BBD0-0061F8B4FB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310562"/>
            <a:ext cx="9144000" cy="450111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 baseline="0">
                <a:solidFill>
                  <a:srgbClr val="F398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EF5E4B-C4B4-446E-993A-31B88795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2025-06-25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0E7D863-A4B8-4620-BF59-343648134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r="11573" b="1934"/>
          <a:stretch/>
        </p:blipFill>
        <p:spPr>
          <a:xfrm>
            <a:off x="4904949" y="3098478"/>
            <a:ext cx="2382099" cy="30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52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F5F77-25E2-48E9-9047-04006B3AB9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94481"/>
            <a:ext cx="9144000" cy="1199772"/>
          </a:xfrm>
        </p:spPr>
        <p:txBody>
          <a:bodyPr anchor="b">
            <a:noAutofit/>
          </a:bodyPr>
          <a:lstStyle>
            <a:lvl1pPr algn="ctr">
              <a:defRPr sz="4500" cap="none"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170C41-8C28-4F86-BBD0-0061F8B4FB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310562"/>
            <a:ext cx="9144000" cy="450111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 baseline="0">
                <a:solidFill>
                  <a:srgbClr val="F398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EF5E4B-C4B4-446E-993A-31B88795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2025-06-25</a:t>
            </a:fld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34E492D1-90AC-4F04-89CF-97F2E54EC6CC}"/>
              </a:ext>
            </a:extLst>
          </p:cNvPr>
          <p:cNvGrpSpPr/>
          <p:nvPr userDrawn="1"/>
        </p:nvGrpSpPr>
        <p:grpSpPr>
          <a:xfrm>
            <a:off x="4816006" y="3297737"/>
            <a:ext cx="2559987" cy="2521549"/>
            <a:chOff x="4865009" y="3243998"/>
            <a:chExt cx="2559987" cy="2521549"/>
          </a:xfrm>
        </p:grpSpPr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38F1DC17-4C33-4733-9DC4-BFF08DDF7BD0}"/>
                </a:ext>
              </a:extLst>
            </p:cNvPr>
            <p:cNvSpPr/>
            <p:nvPr userDrawn="1"/>
          </p:nvSpPr>
          <p:spPr>
            <a:xfrm>
              <a:off x="4865009" y="3243998"/>
              <a:ext cx="1615218" cy="1615218"/>
            </a:xfrm>
            <a:prstGeom prst="ellipse">
              <a:avLst/>
            </a:prstGeom>
            <a:solidFill>
              <a:srgbClr val="F398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6B6986A5-1503-4BAD-82A5-28160B8E6615}"/>
                </a:ext>
              </a:extLst>
            </p:cNvPr>
            <p:cNvSpPr/>
            <p:nvPr userDrawn="1"/>
          </p:nvSpPr>
          <p:spPr>
            <a:xfrm>
              <a:off x="5809778" y="4150329"/>
              <a:ext cx="1615218" cy="1615218"/>
            </a:xfrm>
            <a:prstGeom prst="ellipse">
              <a:avLst/>
            </a:prstGeom>
            <a:solidFill>
              <a:srgbClr val="A055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652514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 8">
            <a:extLst>
              <a:ext uri="{FF2B5EF4-FFF2-40B4-BE49-F238E27FC236}">
                <a16:creationId xmlns:a16="http://schemas.microsoft.com/office/drawing/2014/main" id="{575280FE-F70E-45CF-A5EC-910E077DDF39}"/>
              </a:ext>
            </a:extLst>
          </p:cNvPr>
          <p:cNvSpPr/>
          <p:nvPr userDrawn="1"/>
        </p:nvSpPr>
        <p:spPr>
          <a:xfrm>
            <a:off x="10625729" y="-738550"/>
            <a:ext cx="1615218" cy="1615218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A61D584-159F-48DB-A02B-FD1E61CC505C}"/>
              </a:ext>
            </a:extLst>
          </p:cNvPr>
          <p:cNvSpPr/>
          <p:nvPr userDrawn="1"/>
        </p:nvSpPr>
        <p:spPr>
          <a:xfrm>
            <a:off x="11384391" y="303388"/>
            <a:ext cx="1615218" cy="1615218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D6B65D-B818-4B01-9368-4024066B9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ABFD6D-11A6-41D4-A2AB-81E01E8FFDF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3DC9EE-4410-46C9-ACD4-CC9E16BA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941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 10">
            <a:extLst>
              <a:ext uri="{FF2B5EF4-FFF2-40B4-BE49-F238E27FC236}">
                <a16:creationId xmlns:a16="http://schemas.microsoft.com/office/drawing/2014/main" id="{7C41A687-F670-4980-8ED9-2635A967C7DF}"/>
              </a:ext>
            </a:extLst>
          </p:cNvPr>
          <p:cNvSpPr/>
          <p:nvPr userDrawn="1"/>
        </p:nvSpPr>
        <p:spPr>
          <a:xfrm>
            <a:off x="-838203" y="5121275"/>
            <a:ext cx="2743199" cy="2743199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9E512CDD-AA20-4C63-B3BB-0B8EB16D15A1}"/>
              </a:ext>
            </a:extLst>
          </p:cNvPr>
          <p:cNvSpPr/>
          <p:nvPr userDrawn="1"/>
        </p:nvSpPr>
        <p:spPr>
          <a:xfrm>
            <a:off x="10296803" y="-596948"/>
            <a:ext cx="2555970" cy="2555970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C5A6D0-FAA3-4D7B-8B75-89F417FC3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12BB58-7948-4705-B4A6-30C7F48153F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BE73F7A-61B3-4C65-8693-42B60880FA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D48DE4-1C0E-41FF-B52E-8514565B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2025-06-25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458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8BC597C8-864D-4BF2-9C8F-291E1081B30E}"/>
              </a:ext>
            </a:extLst>
          </p:cNvPr>
          <p:cNvSpPr/>
          <p:nvPr userDrawn="1"/>
        </p:nvSpPr>
        <p:spPr>
          <a:xfrm>
            <a:off x="10713351" y="-1103675"/>
            <a:ext cx="1615218" cy="1615218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07CC8CAD-15D6-4B26-86F1-2D7CC321300A}"/>
              </a:ext>
            </a:extLst>
          </p:cNvPr>
          <p:cNvSpPr/>
          <p:nvPr userDrawn="1"/>
        </p:nvSpPr>
        <p:spPr>
          <a:xfrm>
            <a:off x="11520960" y="0"/>
            <a:ext cx="1615218" cy="1615218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E27F3CD-9D01-4648-A533-A02CC674EBB9}"/>
              </a:ext>
            </a:extLst>
          </p:cNvPr>
          <p:cNvSpPr/>
          <p:nvPr userDrawn="1"/>
        </p:nvSpPr>
        <p:spPr>
          <a:xfrm>
            <a:off x="-921426" y="5284387"/>
            <a:ext cx="1615218" cy="1615218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1B6DAB2F-25B8-486F-AA0D-EA0C43AC0F88}"/>
              </a:ext>
            </a:extLst>
          </p:cNvPr>
          <p:cNvSpPr/>
          <p:nvPr userDrawn="1"/>
        </p:nvSpPr>
        <p:spPr>
          <a:xfrm>
            <a:off x="-113817" y="6368267"/>
            <a:ext cx="1615218" cy="1615218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A1E9E10-B796-4585-B22D-8A5F1D8AD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787453A-84CC-4ED2-9F1B-001AFB68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2025-06-25</a:t>
            </a:fld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33CFF16-9D18-4C07-9C38-3D1A341531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776413"/>
            <a:ext cx="10515600" cy="4311650"/>
          </a:xfrm>
        </p:spPr>
        <p:txBody>
          <a:bodyPr>
            <a:normAutofit/>
          </a:bodyPr>
          <a:lstStyle>
            <a:lvl1pPr>
              <a:defRPr sz="210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550021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874E60-BDC6-48FD-800F-386E53C37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800" baseline="0"/>
            </a:lvl1pPr>
          </a:lstStyle>
          <a:p>
            <a:r>
              <a:rPr lang="sv-SE" dirty="0"/>
              <a:t>Rubrik 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34D1EF3-EA25-476A-8348-D6A2F9C7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845-D26C-4B76-89FE-EDE3F1F9AD34}" type="datetimeFigureOut">
              <a:rPr lang="sv-SE" smtClean="0"/>
              <a:t>2025-06-25</a:t>
            </a:fld>
            <a:endParaRPr lang="sv-SE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A912808-6E1F-4F9C-A0B7-69C2C0C12C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1083" y="1958589"/>
            <a:ext cx="4367347" cy="4129860"/>
          </a:xfrm>
          <a:prstGeom prst="ellipse">
            <a:avLst/>
          </a:prstGeom>
          <a:solidFill>
            <a:srgbClr val="F39800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10" name="Platshållare för bild 4">
            <a:extLst>
              <a:ext uri="{FF2B5EF4-FFF2-40B4-BE49-F238E27FC236}">
                <a16:creationId xmlns:a16="http://schemas.microsoft.com/office/drawing/2014/main" id="{A9F79668-C0F1-42B2-B6A5-FEB7DC073E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0465" y="1958588"/>
            <a:ext cx="4367348" cy="4129861"/>
          </a:xfrm>
          <a:prstGeom prst="ellipse">
            <a:avLst/>
          </a:prstGeom>
          <a:solidFill>
            <a:srgbClr val="A05599">
              <a:alpha val="80000"/>
            </a:srgb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bild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3930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32F97478-E99B-4D89-B813-7688CE69D355}"/>
              </a:ext>
            </a:extLst>
          </p:cNvPr>
          <p:cNvSpPr/>
          <p:nvPr userDrawn="1"/>
        </p:nvSpPr>
        <p:spPr>
          <a:xfrm>
            <a:off x="1004487" y="3231432"/>
            <a:ext cx="1068271" cy="952336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FCA62C14-5710-47F1-8FB7-9E49B7EC00FA}"/>
              </a:ext>
            </a:extLst>
          </p:cNvPr>
          <p:cNvSpPr/>
          <p:nvPr userDrawn="1"/>
        </p:nvSpPr>
        <p:spPr>
          <a:xfrm>
            <a:off x="2247814" y="4640105"/>
            <a:ext cx="1068272" cy="952336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5B199C3E-FC04-4A5A-BD30-E864FEDDA1BC}"/>
              </a:ext>
            </a:extLst>
          </p:cNvPr>
          <p:cNvSpPr/>
          <p:nvPr userDrawn="1"/>
        </p:nvSpPr>
        <p:spPr>
          <a:xfrm>
            <a:off x="1624771" y="4473435"/>
            <a:ext cx="836820" cy="746003"/>
          </a:xfrm>
          <a:prstGeom prst="ellipse">
            <a:avLst/>
          </a:prstGeom>
          <a:solidFill>
            <a:srgbClr val="A055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F44D02E7-DD96-443A-BC10-935A7A05395A}"/>
              </a:ext>
            </a:extLst>
          </p:cNvPr>
          <p:cNvSpPr/>
          <p:nvPr userDrawn="1"/>
        </p:nvSpPr>
        <p:spPr>
          <a:xfrm>
            <a:off x="1509045" y="3894101"/>
            <a:ext cx="836821" cy="746004"/>
          </a:xfrm>
          <a:prstGeom prst="ellipse">
            <a:avLst/>
          </a:prstGeom>
          <a:solidFill>
            <a:srgbClr val="F398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DA2E21-1556-4D78-910D-BB05C56D6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28" y="2448538"/>
            <a:ext cx="6203344" cy="1960923"/>
          </a:xfrm>
          <a:prstGeom prst="rect">
            <a:avLst/>
          </a:prstGeo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AED4FCFF-6063-492B-9774-571A19C0A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5948" y="1350468"/>
            <a:ext cx="5820103" cy="489205"/>
          </a:xfrm>
        </p:spPr>
        <p:txBody>
          <a:bodyPr>
            <a:normAutofit/>
          </a:bodyPr>
          <a:lstStyle>
            <a:lvl1pPr>
              <a:defRPr sz="2000" cap="none" baseline="0"/>
            </a:lvl1pPr>
          </a:lstStyle>
          <a:p>
            <a:r>
              <a:rPr lang="sv-SE" dirty="0"/>
              <a:t>I arbetet med Kronobarnsmodellen samverkar:</a:t>
            </a:r>
          </a:p>
        </p:txBody>
      </p:sp>
    </p:spTree>
    <p:extLst>
      <p:ext uri="{BB962C8B-B14F-4D97-AF65-F5344CB8AC3E}">
        <p14:creationId xmlns:p14="http://schemas.microsoft.com/office/powerpoint/2010/main" val="6891916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3672684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52929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31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9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  <p:sldLayoutId id="2147483802" r:id="rId26"/>
    <p:sldLayoutId id="2147483803" r:id="rId27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7FD6BA-4039-4D8C-818E-3DF94A16FF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6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4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7FD6BA-4039-4D8C-818E-3DF94A16FF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7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DEF5A8-0FC6-4313-AEA6-C68D46CF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F360D6-F9A7-4212-B86F-1D39E7D2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3E696E-B1C4-40F2-B38E-5BBE37330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1845-D26C-4B76-89FE-EDE3F1F9AD34}" type="datetimeFigureOut">
              <a:rPr lang="sv-SE" smtClean="0"/>
              <a:t>2025-06-25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4809BE5-90EC-4279-9070-76129DC31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5959"/>
          <a:stretch/>
        </p:blipFill>
        <p:spPr>
          <a:xfrm>
            <a:off x="5455338" y="6307219"/>
            <a:ext cx="1281324" cy="4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none" baseline="0">
          <a:solidFill>
            <a:srgbClr val="A055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11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  <p:sldLayoutId id="2147483965" r:id="rId21"/>
    <p:sldLayoutId id="2147483966" r:id="rId22"/>
    <p:sldLayoutId id="2147483967" r:id="rId23"/>
    <p:sldLayoutId id="2147483968" r:id="rId24"/>
    <p:sldLayoutId id="2147483969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2025-06-25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477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3990" r:id="rId19"/>
    <p:sldLayoutId id="2147483991" r:id="rId20"/>
    <p:sldLayoutId id="2147483992" r:id="rId21"/>
    <p:sldLayoutId id="2147483993" r:id="rId22"/>
    <p:sldLayoutId id="2147483994" r:id="rId23"/>
    <p:sldLayoutId id="2147483995" r:id="rId24"/>
    <p:sldLayoutId id="2147483996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regionkronoberg.se/vardgivare/arbetsomraden-processer/manskliga-rattigheter-och-barnets-rattigheter/skydd-mot-valdsutsatthet/vald-i-nara-relationer/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regionkronoberg.se/vardgivare/arbetsomraden-processer/manskliga-rattigheter-och-barnets-rattigheter/skydd-mot-valdsutsatthe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regionkronoberg.se/vardgivare/arbetsomraden-processer/manskliga-rattigheter-och-barnets-rattigheter/skydd-mot-valdsutsatthet/hedersrelaterat-vald-och-fortryck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kronoberg.se/vardgivare/arbetsomraden-processer/manskliga-rattigheter-och-barnets-rattigheter/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8.sv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22.svg"/><Relationship Id="rId2" Type="http://schemas.openxmlformats.org/officeDocument/2006/relationships/image" Target="../media/image1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20.sv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C23BF21-18F7-4AEF-A7B1-7AEB2E1E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300" y="864105"/>
            <a:ext cx="6761763" cy="3535156"/>
          </a:xfrm>
        </p:spPr>
        <p:txBody>
          <a:bodyPr>
            <a:normAutofit/>
          </a:bodyPr>
          <a:lstStyle/>
          <a:p>
            <a:r>
              <a:rPr lang="sv-SE" sz="4400" dirty="0"/>
              <a:t>Negativ social kontroll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EF75D9AF-AB0B-4283-B50B-02EFF9AD9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6799" y="2020607"/>
            <a:ext cx="5174264" cy="1014693"/>
          </a:xfrm>
        </p:spPr>
        <p:txBody>
          <a:bodyPr>
            <a:normAutofit/>
          </a:bodyPr>
          <a:lstStyle/>
          <a:p>
            <a:r>
              <a:rPr lang="sv-SE" dirty="0"/>
              <a:t>Hedersrelaterat våld och förtryck</a:t>
            </a:r>
          </a:p>
        </p:txBody>
      </p:sp>
    </p:spTree>
    <p:extLst>
      <p:ext uri="{BB962C8B-B14F-4D97-AF65-F5344CB8AC3E}">
        <p14:creationId xmlns:p14="http://schemas.microsoft.com/office/powerpoint/2010/main" val="118085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154072"/>
            <a:ext cx="7215071" cy="1325563"/>
          </a:xfrm>
        </p:spPr>
        <p:txBody>
          <a:bodyPr/>
          <a:lstStyle/>
          <a:p>
            <a:r>
              <a:rPr lang="sv-SE" sz="3200" dirty="0"/>
              <a:t>Begränsningar av livsutrymmet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1233946"/>
            <a:ext cx="7735771" cy="401564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200" dirty="0"/>
              <a:t>Att inte få ha kläder de önskar på sig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200" dirty="0"/>
              <a:t>Att inte få umgås med de man vill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200" dirty="0"/>
              <a:t>Att inte få gå ut efter skolan på egen hand </a:t>
            </a:r>
            <a:br>
              <a:rPr lang="sv-SE" sz="2200" dirty="0"/>
            </a:br>
            <a:r>
              <a:rPr lang="sv-SE" sz="2200" dirty="0"/>
              <a:t>– eller gå ut alls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200" dirty="0"/>
              <a:t>Att inte få delta på obligatoriska  ämnen och </a:t>
            </a:r>
            <a:br>
              <a:rPr lang="sv-SE" sz="2200" dirty="0"/>
            </a:br>
            <a:r>
              <a:rPr lang="sv-SE" sz="2200" dirty="0"/>
              <a:t>aktiviteter i skolan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200" dirty="0"/>
              <a:t>Att inte få studera vidare efter gymnasiet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200" dirty="0"/>
              <a:t>Att inte få delta i det civila samhället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200" dirty="0"/>
              <a:t>Att inte få bestämma över sin kropp och sexualitet </a:t>
            </a:r>
            <a:br>
              <a:rPr lang="sv-SE" sz="2200" dirty="0"/>
            </a:br>
            <a:r>
              <a:rPr lang="sv-SE" sz="2200" dirty="0"/>
              <a:t>(inklusive risken för könsstympning)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200" dirty="0"/>
              <a:t>Att inte få gifta sig med vem de vill – tvingas till oönskad giftermål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722D4B62-A9BA-4B25-92B4-4EAC23981E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r="19659"/>
          <a:stretch/>
        </p:blipFill>
        <p:spPr>
          <a:xfrm>
            <a:off x="8062774" y="1233946"/>
            <a:ext cx="2719526" cy="2880854"/>
          </a:xfrm>
        </p:spPr>
      </p:pic>
    </p:spTree>
    <p:extLst>
      <p:ext uri="{BB962C8B-B14F-4D97-AF65-F5344CB8AC3E}">
        <p14:creationId xmlns:p14="http://schemas.microsoft.com/office/powerpoint/2010/main" val="25581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E8424D3-B2B6-4265-838D-E645089D4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30" t="28217" r="36424" b="32093"/>
          <a:stretch/>
        </p:blipFill>
        <p:spPr>
          <a:xfrm>
            <a:off x="1626781" y="251979"/>
            <a:ext cx="7868093" cy="635404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4C9ACBD-42B9-452F-91C2-FD5A460F33A2}"/>
              </a:ext>
            </a:extLst>
          </p:cNvPr>
          <p:cNvSpPr/>
          <p:nvPr/>
        </p:nvSpPr>
        <p:spPr>
          <a:xfrm>
            <a:off x="1626781" y="170121"/>
            <a:ext cx="8080745" cy="2913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F0F5222-04CE-430A-87B2-E0E1AB4B4EB4}"/>
              </a:ext>
            </a:extLst>
          </p:cNvPr>
          <p:cNvSpPr/>
          <p:nvPr/>
        </p:nvSpPr>
        <p:spPr>
          <a:xfrm>
            <a:off x="1453119" y="3622158"/>
            <a:ext cx="8080745" cy="2913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8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77D0BD8A-0A53-4ECA-AADA-F0538255F49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r="19187"/>
          <a:stretch/>
        </p:blipFill>
        <p:spPr>
          <a:xfrm rot="549817">
            <a:off x="8038354" y="921614"/>
            <a:ext cx="3124251" cy="3335183"/>
          </a:xfr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494" y="1114150"/>
            <a:ext cx="9759404" cy="46297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v-SE" sz="2400" dirty="0"/>
              <a:t>Allierar sig med, eller på något annat sätt stödjer  </a:t>
            </a:r>
            <a:br>
              <a:rPr lang="sv-SE" sz="2400" dirty="0"/>
            </a:br>
            <a:r>
              <a:rPr lang="sv-SE" sz="2400" dirty="0"/>
              <a:t>eller beskyddar en flicka som inte fogar sig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Inleder en relation med en flicka eller kvinna som </a:t>
            </a:r>
            <a:br>
              <a:rPr lang="sv-SE" sz="2400" dirty="0"/>
            </a:br>
            <a:r>
              <a:rPr lang="sv-SE" sz="2400" dirty="0"/>
              <a:t>har lovats eller anses tillhöra en annan man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Inleder en relation med en flicka eller kvinna </a:t>
            </a:r>
            <a:br>
              <a:rPr lang="sv-SE" sz="2400" dirty="0"/>
            </a:br>
            <a:r>
              <a:rPr lang="sv-SE" sz="2400" dirty="0"/>
              <a:t>mot hennes familjs vilja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Bryter mot familjens normer genom t.ex. kriminalitet eller missbruk (riskerar skickas till hemlandet för omskolning)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Våldet drabbar också homo- och bisexuella personer, transpersoner samt unga &amp; vuxna med funktionsnedsättning. </a:t>
            </a:r>
          </a:p>
          <a:p>
            <a:pPr>
              <a:lnSpc>
                <a:spcPct val="120000"/>
              </a:lnSpc>
            </a:pPr>
            <a:r>
              <a:rPr lang="sv-SE" sz="2400" dirty="0"/>
              <a:t>Även äldre män kan tvingas till våldshandling mot sin vilja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94" y="387"/>
            <a:ext cx="8794206" cy="1325563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accent1"/>
                </a:solidFill>
              </a:rPr>
              <a:t>Våldet drabbar även pojkar och unga män</a:t>
            </a:r>
          </a:p>
        </p:txBody>
      </p:sp>
    </p:spTree>
    <p:extLst>
      <p:ext uri="{BB962C8B-B14F-4D97-AF65-F5344CB8AC3E}">
        <p14:creationId xmlns:p14="http://schemas.microsoft.com/office/powerpoint/2010/main" val="407125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-91617"/>
            <a:ext cx="6160971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Exempel på frågor att ställa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818997"/>
            <a:ext cx="8027871" cy="40156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sv-SE" sz="1800" dirty="0"/>
              <a:t>En del barn/ungdomar/unga vuxna berättar att de har det </a:t>
            </a:r>
            <a:br>
              <a:rPr lang="sv-SE" sz="1800" dirty="0"/>
            </a:br>
            <a:r>
              <a:rPr lang="sv-SE" sz="1800" dirty="0"/>
              <a:t>svårt och jobbigt hemma. Hur ser det ut för dig?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Är du rädd för någon i din närhet?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Gör någon/några i din familj dig illa? Hur länge har det pågått?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Finns det något du vill men inte får göra?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Finns det något du inte vill göra men måste göra ändå?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Är du rädd för att bryta mot familjens regler?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Är du orolig för att någon i din familj ska göra dina syskon </a:t>
            </a:r>
            <a:br>
              <a:rPr lang="sv-SE" sz="1800" dirty="0"/>
            </a:br>
            <a:r>
              <a:rPr lang="sv-SE" sz="1800" dirty="0"/>
              <a:t>eller andra familjemedlemmar illa?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Är du orolig inför resan till hemlandet/utlandet? Vad gör dig orolig?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Har du berättat för någon om din situation/ om din diagnos?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Vad skulle hända om vi tog kontakt med dina föräldrar för att prata om det som hänt dig? </a:t>
            </a:r>
          </a:p>
          <a:p>
            <a:pPr>
              <a:spcBef>
                <a:spcPts val="600"/>
              </a:spcBef>
            </a:pPr>
            <a:endParaRPr lang="sv-SE" sz="1800" dirty="0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F27BB205-CF3C-4ECD-8AFF-852E9D2A55D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r="18546"/>
          <a:stretch/>
        </p:blipFill>
        <p:spPr>
          <a:xfrm>
            <a:off x="7655967" y="1280692"/>
            <a:ext cx="3354933" cy="355395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3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ECF9E8-3779-4B36-83D7-50243C63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gäller?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87D8BD-B581-482A-9968-AD371528E6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1658679"/>
            <a:ext cx="5841699" cy="5029200"/>
          </a:xfrm>
        </p:spPr>
        <p:txBody>
          <a:bodyPr>
            <a:normAutofit fontScale="92500"/>
          </a:bodyPr>
          <a:lstStyle/>
          <a:p>
            <a:r>
              <a:rPr lang="sv-SE" dirty="0"/>
              <a:t>Om patienten är under 18 år, eller har närstående barn under 18 år, måste vi göra en orosanmälan.</a:t>
            </a:r>
          </a:p>
          <a:p>
            <a:r>
              <a:rPr lang="sv-SE" dirty="0"/>
              <a:t>Om patienten inte är under 18 år och det inte finns närstående barn under 18 år ska vi uppmuntra kontakt med socialtjänsten samt ge visitkortet ”Vi finns här för dig”</a:t>
            </a:r>
          </a:p>
          <a:p>
            <a:r>
              <a:rPr lang="sv-SE" dirty="0"/>
              <a:t>Vi får inte bryta sekretess till socialtjänsten om det inte finns barn under 18 år, men vi får lov att anmäla till polisen, 11414 eller 112.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55F7E074-4EFA-479D-B3D3-AE95B6D7223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59" y="1304752"/>
            <a:ext cx="4537997" cy="4537997"/>
          </a:xfrm>
        </p:spPr>
      </p:pic>
    </p:spTree>
    <p:extLst>
      <p:ext uri="{BB962C8B-B14F-4D97-AF65-F5344CB8AC3E}">
        <p14:creationId xmlns:p14="http://schemas.microsoft.com/office/powerpoint/2010/main" val="151707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7C99EF-9DEC-416C-BFE5-74F4E421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2818523"/>
            <a:ext cx="8336301" cy="2086671"/>
          </a:xfrm>
        </p:spPr>
        <p:txBody>
          <a:bodyPr/>
          <a:lstStyle/>
          <a:p>
            <a:r>
              <a:rPr lang="sv-SE" sz="4800" dirty="0"/>
              <a:t>Vad är våra utmaningar med att upptäcka och agera vid misstanke om hedersrelaterat våld och förtryck?</a:t>
            </a:r>
            <a:endParaRPr lang="sv-SE" altLang="sv-SE" sz="48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8D0EE7D-C75C-4CFE-8F68-4F6A3B1B7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8212" y="715567"/>
            <a:ext cx="7755574" cy="1207758"/>
          </a:xfrm>
        </p:spPr>
        <p:txBody>
          <a:bodyPr>
            <a:normAutofit/>
          </a:bodyPr>
          <a:lstStyle/>
          <a:p>
            <a:r>
              <a:rPr lang="sv-SE" sz="3600" dirty="0"/>
              <a:t>Diskutera &amp; reflektera:</a:t>
            </a:r>
          </a:p>
        </p:txBody>
      </p:sp>
    </p:spTree>
    <p:extLst>
      <p:ext uri="{BB962C8B-B14F-4D97-AF65-F5344CB8AC3E}">
        <p14:creationId xmlns:p14="http://schemas.microsoft.com/office/powerpoint/2010/main" val="87783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  <a:extLst>
              <a:ext uri="{FF2B5EF4-FFF2-40B4-BE49-F238E27FC236}">
                <a16:creationId xmlns:a16="http://schemas.microsoft.com/office/drawing/2014/main" id="{85E6681C-95EC-41C8-9ED1-5C430F0E4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7" t="24496" r="13576" b="12093"/>
          <a:stretch/>
        </p:blipFill>
        <p:spPr>
          <a:xfrm>
            <a:off x="563525" y="542259"/>
            <a:ext cx="11475054" cy="561399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B36F07C-F0EE-464A-8ECD-17C9CCC97BB9}"/>
              </a:ext>
            </a:extLst>
          </p:cNvPr>
          <p:cNvSpPr/>
          <p:nvPr/>
        </p:nvSpPr>
        <p:spPr>
          <a:xfrm>
            <a:off x="7046507" y="6131075"/>
            <a:ext cx="4992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4"/>
              </a:rPr>
              <a:t>Vårdgivarwebben - Skydd mot våldsutsatthet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91229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692AB94-0831-407D-8572-E188963E4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2" t="16482" r="10521" b="5556"/>
          <a:stretch/>
        </p:blipFill>
        <p:spPr>
          <a:xfrm>
            <a:off x="850900" y="495300"/>
            <a:ext cx="9105900" cy="53467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36D60D02-F89A-4A15-A8B7-A450E5D2B9A4}"/>
              </a:ext>
            </a:extLst>
          </p:cNvPr>
          <p:cNvSpPr/>
          <p:nvPr/>
        </p:nvSpPr>
        <p:spPr>
          <a:xfrm>
            <a:off x="2326797" y="6089134"/>
            <a:ext cx="5811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4"/>
              </a:rPr>
              <a:t>Vårdgivarwebben - Hedersrelaterat våld och förtryck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613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206" y="4844178"/>
            <a:ext cx="6097588" cy="582133"/>
          </a:xfrm>
        </p:spPr>
        <p:txBody>
          <a:bodyPr>
            <a:normAutofit fontScale="90000"/>
          </a:bodyPr>
          <a:lstStyle/>
          <a:p>
            <a:r>
              <a:rPr lang="sv-SE" dirty="0">
                <a:hlinkClick r:id="rId2"/>
              </a:rPr>
              <a:t>Vårdgivarwebben - Mänskliga rättigheter och barnets rättigheter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610774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Hur vanligt är negativ social kontroll i Sverige?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7837371" cy="401564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sv-SE" sz="2400" dirty="0"/>
              <a:t>Minst 240 000 killar och tjejer under 25 år </a:t>
            </a:r>
            <a:br>
              <a:rPr lang="sv-SE" sz="2400" dirty="0"/>
            </a:br>
            <a:r>
              <a:rPr lang="sv-SE" sz="2400" dirty="0"/>
              <a:t>lever under hedersförtryck 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70 000 unga fick inte välja vem de ska gifta </a:t>
            </a:r>
            <a:br>
              <a:rPr lang="sv-SE" sz="2400" dirty="0"/>
            </a:br>
            <a:r>
              <a:rPr lang="sv-SE" sz="2400" dirty="0"/>
              <a:t>sig med </a:t>
            </a:r>
          </a:p>
          <a:p>
            <a:pPr>
              <a:spcAft>
                <a:spcPts val="1200"/>
              </a:spcAft>
            </a:pPr>
            <a:r>
              <a:rPr lang="sv-SE" sz="2400" dirty="0"/>
              <a:t>Upp till 30 % av flickorna och 25 % av pojkarna har drabbats av kränkande behandling, hot eller våld av vårdnadshavare eller annan familjemedlem/släkt. </a:t>
            </a:r>
            <a:br>
              <a:rPr lang="sv-SE" sz="2400" dirty="0"/>
            </a:br>
            <a:endParaRPr lang="sv-SE" sz="2400" dirty="0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F85EF958-B05E-4917-A82B-4E9E8DE409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r="3000"/>
          <a:stretch>
            <a:fillRect/>
          </a:stretch>
        </p:blipFill>
        <p:spPr>
          <a:xfrm>
            <a:off x="7620000" y="1233946"/>
            <a:ext cx="3162300" cy="3349894"/>
          </a:xfrm>
        </p:spPr>
      </p:pic>
    </p:spTree>
    <p:extLst>
      <p:ext uri="{BB962C8B-B14F-4D97-AF65-F5344CB8AC3E}">
        <p14:creationId xmlns:p14="http://schemas.microsoft.com/office/powerpoint/2010/main" val="19612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723072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Hur vanligt är negativ social kontroll i Sverige?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1843085"/>
            <a:ext cx="8269171" cy="461660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400" dirty="0"/>
              <a:t>Var tredje ungdom med utländsk bakgrund </a:t>
            </a:r>
            <a:br>
              <a:rPr lang="sv-SE" sz="2400" dirty="0"/>
            </a:br>
            <a:r>
              <a:rPr lang="sv-SE" sz="2400" dirty="0"/>
              <a:t>lever med hedersnormer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400" dirty="0"/>
              <a:t>Negativ social kontroll förekommer även </a:t>
            </a:r>
            <a:br>
              <a:rPr lang="sv-SE" sz="2400" dirty="0"/>
            </a:br>
            <a:r>
              <a:rPr lang="sv-SE" sz="2400" dirty="0"/>
              <a:t>bland barn och ungdomar i familjer utan </a:t>
            </a:r>
            <a:br>
              <a:rPr lang="sv-SE" sz="2400" dirty="0"/>
            </a:br>
            <a:r>
              <a:rPr lang="sv-SE" sz="2400" dirty="0"/>
              <a:t>utländsk bakgrund, t.ex. Jehovas vittnen, </a:t>
            </a:r>
            <a:br>
              <a:rPr lang="sv-SE" sz="2400" dirty="0"/>
            </a:br>
            <a:r>
              <a:rPr lang="sv-SE" sz="2400" dirty="0"/>
              <a:t>Knutby Filadelfia och </a:t>
            </a:r>
            <a:r>
              <a:rPr lang="sv-SE" sz="2400" dirty="0" err="1"/>
              <a:t>Plymyntarna</a:t>
            </a:r>
            <a:r>
              <a:rPr lang="sv-SE" sz="24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400" dirty="0"/>
              <a:t>20,000 barn lever i sekter i Sverige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400" dirty="0"/>
              <a:t>Stort mörkertal i alla former av negativ social kontroll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v-S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v-SE" sz="1600" dirty="0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F85EF958-B05E-4917-A82B-4E9E8DE409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4" r="18584"/>
          <a:stretch/>
        </p:blipFill>
        <p:spPr>
          <a:xfrm>
            <a:off x="7114744" y="1843085"/>
            <a:ext cx="3223056" cy="3414254"/>
          </a:xfrm>
        </p:spPr>
      </p:pic>
    </p:spTree>
    <p:extLst>
      <p:ext uri="{BB962C8B-B14F-4D97-AF65-F5344CB8AC3E}">
        <p14:creationId xmlns:p14="http://schemas.microsoft.com/office/powerpoint/2010/main" val="4558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250822"/>
            <a:ext cx="7824671" cy="1325563"/>
          </a:xfrm>
        </p:spPr>
        <p:txBody>
          <a:bodyPr/>
          <a:lstStyle/>
          <a:p>
            <a:r>
              <a:rPr lang="sv-SE" sz="3200" dirty="0"/>
              <a:t>Olika dimensioner i hedersbegreppet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1311731"/>
            <a:ext cx="7646871" cy="5010303"/>
          </a:xfrm>
        </p:spPr>
        <p:txBody>
          <a:bodyPr>
            <a:noAutofit/>
          </a:bodyPr>
          <a:lstStyle/>
          <a:p>
            <a:r>
              <a:rPr lang="sv-SE" sz="1800" dirty="0"/>
              <a:t>Heder är ett samlingsbegrepp för anseende, ära, aktning och respekt</a:t>
            </a:r>
          </a:p>
          <a:p>
            <a:pPr>
              <a:spcBef>
                <a:spcPts val="1200"/>
              </a:spcBef>
            </a:pPr>
            <a:r>
              <a:rPr lang="sv-SE" sz="1800" b="1" dirty="0" err="1"/>
              <a:t>Sharaf</a:t>
            </a:r>
            <a:r>
              <a:rPr lang="sv-SE" sz="1800" b="1" dirty="0"/>
              <a:t>: </a:t>
            </a:r>
            <a:r>
              <a:rPr lang="sv-SE" sz="1800" dirty="0"/>
              <a:t>att vara hederlig och ärlig som man, har samma betydelse som heder på svenska </a:t>
            </a:r>
          </a:p>
          <a:p>
            <a:pPr>
              <a:spcBef>
                <a:spcPts val="1200"/>
              </a:spcBef>
            </a:pPr>
            <a:r>
              <a:rPr lang="sv-SE" sz="1800" b="1" dirty="0" err="1"/>
              <a:t>Namus</a:t>
            </a:r>
            <a:r>
              <a:rPr lang="sv-SE" sz="1800" b="1" dirty="0"/>
              <a:t>: </a:t>
            </a:r>
            <a:r>
              <a:rPr lang="sv-SE" sz="1800" dirty="0"/>
              <a:t>männens heder som beror på kvinnliga medlemmars uppförande</a:t>
            </a:r>
          </a:p>
          <a:p>
            <a:pPr>
              <a:spcBef>
                <a:spcPts val="1200"/>
              </a:spcBef>
            </a:pPr>
            <a:r>
              <a:rPr lang="sv-SE" sz="1800" b="1" dirty="0" err="1"/>
              <a:t>Ird</a:t>
            </a:r>
            <a:r>
              <a:rPr lang="sv-SE" sz="1800" b="1" dirty="0"/>
              <a:t> / </a:t>
            </a:r>
            <a:r>
              <a:rPr lang="sv-SE" sz="1800" b="1" dirty="0" err="1"/>
              <a:t>Erd</a:t>
            </a:r>
            <a:r>
              <a:rPr lang="sv-SE" sz="1800" b="1" dirty="0"/>
              <a:t>: </a:t>
            </a:r>
            <a:r>
              <a:rPr lang="sv-SE" sz="1800" dirty="0"/>
              <a:t>kvinnas heder som är neutral och endast kan försämras</a:t>
            </a:r>
          </a:p>
          <a:p>
            <a:pPr>
              <a:spcBef>
                <a:spcPts val="1200"/>
              </a:spcBef>
            </a:pPr>
            <a:r>
              <a:rPr lang="sv-SE" sz="1800" dirty="0"/>
              <a:t>Heders-/skamkomplexet: Mannens känsla av stolthet, identitet och misslyckande hänger samman med kvinnans beteende</a:t>
            </a:r>
          </a:p>
          <a:p>
            <a:pPr>
              <a:spcBef>
                <a:spcPts val="1200"/>
              </a:spcBef>
            </a:pPr>
            <a:r>
              <a:rPr lang="sv-SE" sz="1800" dirty="0"/>
              <a:t>Hedersnormer spelar en avgörande roll – ju större heder, ju större socialt kapital</a:t>
            </a:r>
          </a:p>
          <a:p>
            <a:endParaRPr lang="sv-SE" sz="1800" dirty="0"/>
          </a:p>
          <a:p>
            <a:endParaRPr lang="sv-SE" sz="1800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7F6DA18A-90B5-4245-B1F3-1E41023D13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r="23563"/>
          <a:stretch>
            <a:fillRect/>
          </a:stretch>
        </p:blipFill>
        <p:spPr>
          <a:xfrm>
            <a:off x="8191500" y="1311731"/>
            <a:ext cx="3162300" cy="3349894"/>
          </a:xfrm>
        </p:spPr>
      </p:pic>
    </p:spTree>
    <p:extLst>
      <p:ext uri="{BB962C8B-B14F-4D97-AF65-F5344CB8AC3E}">
        <p14:creationId xmlns:p14="http://schemas.microsoft.com/office/powerpoint/2010/main" val="190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Hedersbegreppet</a:t>
            </a:r>
          </a:p>
        </p:txBody>
      </p:sp>
      <p:pic>
        <p:nvPicPr>
          <p:cNvPr id="14" name="Platshållare för bild 13" descr="Man">
            <a:extLst>
              <a:ext uri="{FF2B5EF4-FFF2-40B4-BE49-F238E27FC236}">
                <a16:creationId xmlns:a16="http://schemas.microsoft.com/office/drawing/2014/main" id="{416FA806-5F95-4F15-A253-D5BAA3DC12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91" r="2791"/>
          <a:stretch>
            <a:fillRect/>
          </a:stretch>
        </p:blipFill>
        <p:spPr>
          <a:xfrm>
            <a:off x="8455758" y="1766330"/>
            <a:ext cx="3534765" cy="3744454"/>
          </a:xfr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F86FFD-0091-44AC-A9B6-97005A322B58}"/>
              </a:ext>
            </a:extLst>
          </p:cNvPr>
          <p:cNvGraphicFramePr/>
          <p:nvPr>
            <p:extLst/>
          </p:nvPr>
        </p:nvGraphicFramePr>
        <p:xfrm>
          <a:off x="281531" y="143687"/>
          <a:ext cx="7701374" cy="535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EBFC98-9A9E-4E88-961F-C4C5176F9F8A}"/>
              </a:ext>
            </a:extLst>
          </p:cNvPr>
          <p:cNvGraphicFramePr/>
          <p:nvPr>
            <p:extLst/>
          </p:nvPr>
        </p:nvGraphicFramePr>
        <p:xfrm>
          <a:off x="1130387" y="3293148"/>
          <a:ext cx="6003662" cy="363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" name="Bild 15" descr="Kvinna">
            <a:extLst>
              <a:ext uri="{FF2B5EF4-FFF2-40B4-BE49-F238E27FC236}">
                <a16:creationId xmlns:a16="http://schemas.microsoft.com/office/drawing/2014/main" id="{7790FF4B-7945-4880-9FB4-BB143367D5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29848" y="2916936"/>
            <a:ext cx="442608" cy="442608"/>
          </a:xfrm>
          <a:prstGeom prst="rect">
            <a:avLst/>
          </a:prstGeom>
        </p:spPr>
      </p:pic>
      <p:pic>
        <p:nvPicPr>
          <p:cNvPr id="18" name="Bild 17" descr="Man">
            <a:extLst>
              <a:ext uri="{FF2B5EF4-FFF2-40B4-BE49-F238E27FC236}">
                <a16:creationId xmlns:a16="http://schemas.microsoft.com/office/drawing/2014/main" id="{AF729307-71E1-4A4A-B8D2-C1CA4FC614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350" y="2916936"/>
            <a:ext cx="512064" cy="512064"/>
          </a:xfrm>
          <a:prstGeom prst="rect">
            <a:avLst/>
          </a:prstGeom>
        </p:spPr>
      </p:pic>
      <p:pic>
        <p:nvPicPr>
          <p:cNvPr id="21" name="Bild 20" descr="Man">
            <a:extLst>
              <a:ext uri="{FF2B5EF4-FFF2-40B4-BE49-F238E27FC236}">
                <a16:creationId xmlns:a16="http://schemas.microsoft.com/office/drawing/2014/main" id="{BD9F2445-2A85-4319-BB5E-D0F500150E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23635" y="2889504"/>
            <a:ext cx="512064" cy="512064"/>
          </a:xfrm>
          <a:prstGeom prst="rect">
            <a:avLst/>
          </a:prstGeom>
        </p:spPr>
      </p:pic>
      <p:pic>
        <p:nvPicPr>
          <p:cNvPr id="22" name="Bild 21" descr="Kvinna">
            <a:extLst>
              <a:ext uri="{FF2B5EF4-FFF2-40B4-BE49-F238E27FC236}">
                <a16:creationId xmlns:a16="http://schemas.microsoft.com/office/drawing/2014/main" id="{EFF23E50-F5C6-4164-9E5F-AD4AF3848A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87344" y="2951664"/>
            <a:ext cx="442608" cy="442608"/>
          </a:xfrm>
          <a:prstGeom prst="rect">
            <a:avLst/>
          </a:prstGeom>
        </p:spPr>
      </p:pic>
      <p:sp>
        <p:nvSpPr>
          <p:cNvPr id="19" name="Måne 18">
            <a:extLst>
              <a:ext uri="{FF2B5EF4-FFF2-40B4-BE49-F238E27FC236}">
                <a16:creationId xmlns:a16="http://schemas.microsoft.com/office/drawing/2014/main" id="{F67EB64F-E90B-4894-98BA-79C5363FA30F}"/>
              </a:ext>
            </a:extLst>
          </p:cNvPr>
          <p:cNvSpPr/>
          <p:nvPr/>
        </p:nvSpPr>
        <p:spPr>
          <a:xfrm>
            <a:off x="3087344" y="2951664"/>
            <a:ext cx="91440" cy="380995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Måne 23">
            <a:extLst>
              <a:ext uri="{FF2B5EF4-FFF2-40B4-BE49-F238E27FC236}">
                <a16:creationId xmlns:a16="http://schemas.microsoft.com/office/drawing/2014/main" id="{AA7A3F34-91B0-4E0A-BCA0-93ABBF26A5CF}"/>
              </a:ext>
            </a:extLst>
          </p:cNvPr>
          <p:cNvSpPr/>
          <p:nvPr/>
        </p:nvSpPr>
        <p:spPr>
          <a:xfrm flipH="1">
            <a:off x="3413480" y="2939472"/>
            <a:ext cx="91440" cy="380995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Bild 24" descr="Man">
            <a:extLst>
              <a:ext uri="{FF2B5EF4-FFF2-40B4-BE49-F238E27FC236}">
                <a16:creationId xmlns:a16="http://schemas.microsoft.com/office/drawing/2014/main" id="{D29CA574-32A4-4A65-BB8E-ADC88ECC1F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67686" y="5239993"/>
            <a:ext cx="512064" cy="512064"/>
          </a:xfrm>
          <a:prstGeom prst="rect">
            <a:avLst/>
          </a:prstGeom>
        </p:spPr>
      </p:pic>
      <p:pic>
        <p:nvPicPr>
          <p:cNvPr id="26" name="Bild 25" descr="Man">
            <a:extLst>
              <a:ext uri="{FF2B5EF4-FFF2-40B4-BE49-F238E27FC236}">
                <a16:creationId xmlns:a16="http://schemas.microsoft.com/office/drawing/2014/main" id="{B8995C69-94FB-4AF4-8018-DEC59CDB7D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08139" y="5227320"/>
            <a:ext cx="512064" cy="512064"/>
          </a:xfrm>
          <a:prstGeom prst="rect">
            <a:avLst/>
          </a:prstGeom>
        </p:spPr>
      </p:pic>
      <p:pic>
        <p:nvPicPr>
          <p:cNvPr id="27" name="Bild 26" descr="Kvinna">
            <a:extLst>
              <a:ext uri="{FF2B5EF4-FFF2-40B4-BE49-F238E27FC236}">
                <a16:creationId xmlns:a16="http://schemas.microsoft.com/office/drawing/2014/main" id="{435DDD75-047E-4CB3-947B-2A13B9214F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71848" y="5289480"/>
            <a:ext cx="442608" cy="442608"/>
          </a:xfrm>
          <a:prstGeom prst="rect">
            <a:avLst/>
          </a:prstGeom>
        </p:spPr>
      </p:pic>
      <p:sp>
        <p:nvSpPr>
          <p:cNvPr id="28" name="Måne 27">
            <a:extLst>
              <a:ext uri="{FF2B5EF4-FFF2-40B4-BE49-F238E27FC236}">
                <a16:creationId xmlns:a16="http://schemas.microsoft.com/office/drawing/2014/main" id="{ED5F7A22-9915-442D-A58D-EB2CE26E3077}"/>
              </a:ext>
            </a:extLst>
          </p:cNvPr>
          <p:cNvSpPr/>
          <p:nvPr/>
        </p:nvSpPr>
        <p:spPr>
          <a:xfrm>
            <a:off x="4080992" y="5280336"/>
            <a:ext cx="91440" cy="380995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Måne 28">
            <a:extLst>
              <a:ext uri="{FF2B5EF4-FFF2-40B4-BE49-F238E27FC236}">
                <a16:creationId xmlns:a16="http://schemas.microsoft.com/office/drawing/2014/main" id="{BFEF2CE1-A05C-4042-8A2E-F63CD44E59F9}"/>
              </a:ext>
            </a:extLst>
          </p:cNvPr>
          <p:cNvSpPr/>
          <p:nvPr/>
        </p:nvSpPr>
        <p:spPr>
          <a:xfrm flipH="1">
            <a:off x="4407128" y="5268144"/>
            <a:ext cx="91440" cy="380995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5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4610F5-10CB-402D-9356-091BB1E6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B3CB05-467D-47B3-B266-C164A6374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02E207-02DD-40CF-862C-5F6D53138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E81B64-9EDE-4181-ADE4-93C185BE1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EE3848-1116-40F4-B9C1-509C4D369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15D628-5720-488A-8DF5-313447650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6564E5-1F27-4677-836B-177E3BAE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4610F5-10CB-402D-9356-091BB1E6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B3CB05-467D-47B3-B266-C164A6374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02E207-02DD-40CF-862C-5F6D53138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E81B64-9EDE-4181-ADE4-93C185BE1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6564E5-1F27-4677-836B-177E3BAE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7" grpId="0" uiExpand="1">
        <p:bldSub>
          <a:bldDgm bld="one"/>
        </p:bldSub>
      </p:bldGraphic>
      <p:bldP spid="19" grpId="0" animBg="1"/>
      <p:bldP spid="24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hedersbegreppen relaterar till varandra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6541971" cy="46039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sv-SE" sz="2800" dirty="0"/>
              <a:t>En kvinna med </a:t>
            </a:r>
            <a:r>
              <a:rPr lang="sv-SE" sz="2800" dirty="0" err="1"/>
              <a:t>Ird</a:t>
            </a:r>
            <a:r>
              <a:rPr lang="sv-SE" sz="2800" dirty="0"/>
              <a:t> (kvinnlig heder) upprätthåller </a:t>
            </a:r>
            <a:r>
              <a:rPr lang="sv-SE" sz="2800" dirty="0" err="1"/>
              <a:t>Namus</a:t>
            </a:r>
            <a:r>
              <a:rPr lang="sv-SE" sz="2800" dirty="0"/>
              <a:t> (mannens heder) </a:t>
            </a:r>
            <a:br>
              <a:rPr lang="sv-SE" sz="2800" dirty="0"/>
            </a:br>
            <a:r>
              <a:rPr lang="sv-SE" sz="2800" dirty="0"/>
              <a:t>genom lydnad, blygsamhet och trohet. </a:t>
            </a:r>
          </a:p>
          <a:p>
            <a:pPr>
              <a:lnSpc>
                <a:spcPct val="120000"/>
              </a:lnSpc>
            </a:pPr>
            <a:r>
              <a:rPr lang="sv-SE" sz="2800" dirty="0"/>
              <a:t>Kvinnan upprätthåller sin </a:t>
            </a:r>
            <a:r>
              <a:rPr lang="sv-SE" sz="2800" dirty="0" err="1"/>
              <a:t>Ird</a:t>
            </a:r>
            <a:r>
              <a:rPr lang="sv-SE" sz="2800" dirty="0"/>
              <a:t> genom sina handlingar och genom sin klädsel.</a:t>
            </a:r>
          </a:p>
          <a:p>
            <a:pPr>
              <a:lnSpc>
                <a:spcPct val="120000"/>
              </a:lnSpc>
            </a:pPr>
            <a:r>
              <a:rPr lang="sv-SE" sz="2800" dirty="0"/>
              <a:t>En ogift kvinna upprätthåller manliga släktingars </a:t>
            </a:r>
            <a:r>
              <a:rPr lang="sv-SE" sz="2800" dirty="0" err="1"/>
              <a:t>Namus</a:t>
            </a:r>
            <a:r>
              <a:rPr lang="sv-SE" sz="2800" dirty="0"/>
              <a:t> genom att avstå från föräktenskaplig sex och alla eventuella handlingar och/eller uppföranden som kan tolkas i sexuella termer. </a:t>
            </a:r>
          </a:p>
          <a:p>
            <a:pPr>
              <a:lnSpc>
                <a:spcPct val="120000"/>
              </a:lnSpc>
            </a:pPr>
            <a:r>
              <a:rPr lang="sv-SE" sz="2800" dirty="0"/>
              <a:t>En ogift kvinnas främsta uppgift är att inför andra släktmedlemmar bevisa sin oskuld. 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06559E8B-FE9D-404E-8FCF-C9BCCD7178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r="16456"/>
          <a:stretch>
            <a:fillRect/>
          </a:stretch>
        </p:blipFill>
        <p:spPr>
          <a:xfrm>
            <a:off x="7175500" y="1233946"/>
            <a:ext cx="3606800" cy="38207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11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6262571" cy="1325563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Systematiska kränkningar av framförallt kvinnors rättigheter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6262570" cy="4832503"/>
          </a:xfrm>
        </p:spPr>
        <p:txBody>
          <a:bodyPr>
            <a:normAutofit fontScale="77500" lnSpcReduction="20000"/>
          </a:bodyPr>
          <a:lstStyle/>
          <a:p>
            <a:r>
              <a:rPr lang="sv-SE" sz="2800" dirty="0"/>
              <a:t>Hedersrelaterat våld utgör en form av systematiska kränkningar av i huvudsak kvinnors mänskliga rättigheter, också kallade </a:t>
            </a:r>
            <a:r>
              <a:rPr lang="sv-SE" sz="2800" dirty="0" err="1"/>
              <a:t>harmful</a:t>
            </a:r>
            <a:r>
              <a:rPr lang="sv-SE" sz="2800" dirty="0"/>
              <a:t> </a:t>
            </a:r>
            <a:r>
              <a:rPr lang="sv-SE" sz="2800" dirty="0" err="1"/>
              <a:t>traditional</a:t>
            </a:r>
            <a:r>
              <a:rPr lang="sv-SE" sz="2800" dirty="0"/>
              <a:t> </a:t>
            </a:r>
            <a:r>
              <a:rPr lang="sv-SE" sz="2800" dirty="0" err="1"/>
              <a:t>practices</a:t>
            </a:r>
            <a:r>
              <a:rPr lang="sv-SE" sz="2800" dirty="0"/>
              <a:t> (HTTP)</a:t>
            </a:r>
          </a:p>
          <a:p>
            <a:r>
              <a:rPr lang="sv-SE" sz="2800" dirty="0"/>
              <a:t>Barn- och tvångsäktenskap</a:t>
            </a:r>
          </a:p>
          <a:p>
            <a:r>
              <a:rPr lang="sv-SE" sz="2800" dirty="0"/>
              <a:t>Son-preferens </a:t>
            </a:r>
          </a:p>
          <a:p>
            <a:r>
              <a:rPr lang="sv-SE" sz="2800" dirty="0"/>
              <a:t>Hemgiftsrelaterat våld </a:t>
            </a:r>
          </a:p>
          <a:p>
            <a:r>
              <a:rPr lang="sv-SE" sz="2800" dirty="0"/>
              <a:t>Kvinnlig könsstympning</a:t>
            </a: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F83859A2-2819-45CE-8C6D-CE598787A7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7" r="22287"/>
          <a:stretch/>
        </p:blipFill>
        <p:spPr>
          <a:xfrm>
            <a:off x="6896100" y="1233946"/>
            <a:ext cx="3886200" cy="411673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34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6516571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De viktigaste hedersnormerna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1720697"/>
            <a:ext cx="5462471" cy="4807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2800" dirty="0"/>
              <a:t>individens agerande påverkar hela familjens anseende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individens intressen är underordnade familjens intressen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individens sexualitet är en angelägenhet för familjen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sexuella relationer får bara finnas mellan man och kvinna inom äktenskapet</a:t>
            </a:r>
          </a:p>
          <a:p>
            <a:endParaRPr lang="sv-SE" sz="2800" dirty="0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43F0EE4A-8BA2-488C-B12D-0D30235E97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r="18546"/>
          <a:stretch/>
        </p:blipFill>
        <p:spPr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14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5CF081A-783C-48B5-BA0E-0EB762BD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Hedern är kollektiv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C9FD7C5-C9E8-4A4D-922B-F966CE952A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1625601"/>
            <a:ext cx="6402271" cy="4415546"/>
          </a:xfrm>
        </p:spPr>
        <p:txBody>
          <a:bodyPr>
            <a:no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sv-SE" sz="1800" dirty="0"/>
              <a:t>Hur andra ser på familjen är avgörande för samtliga familjemedlemmars heder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sv-SE" sz="1800" dirty="0"/>
              <a:t>Familjemedlemmar har ansvar för sin familjs heder och representerar familjen utåt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sv-SE" sz="1800" dirty="0"/>
              <a:t>En förlorad heder innebär vanära inte bara för individen utan även för hens familj och släkt.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sv-SE" sz="1800" dirty="0"/>
              <a:t>Förlorad heder måste återupptas med en synlig åtgärd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sv-SE" sz="1800" dirty="0"/>
              <a:t>Våldet ses och uttalas av kollektivet som en legitim oundviklig handling för att bemöta kvinnors olydnad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49948D6C-B14C-4828-9010-2F20CF985E9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r="14584"/>
          <a:stretch/>
        </p:blipFill>
        <p:spPr>
          <a:xfrm>
            <a:off x="7277100" y="1233946"/>
            <a:ext cx="3505200" cy="371313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80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1_Region Kronoberg ljus">
  <a:themeElements>
    <a:clrScheme name="Region Kronoberg LJUS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83B81A"/>
      </a:accent1>
      <a:accent2>
        <a:srgbClr val="1E6633"/>
      </a:accent2>
      <a:accent3>
        <a:srgbClr val="412682"/>
      </a:accent3>
      <a:accent4>
        <a:srgbClr val="FBD300"/>
      </a:accent4>
      <a:accent5>
        <a:srgbClr val="F3980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BC2B6388-CDCB-4389-ADE0-5FCEC97757FD}"/>
    </a:ext>
  </a:extLst>
</a:theme>
</file>

<file path=ppt/theme/theme4.xml><?xml version="1.0" encoding="utf-8"?>
<a:theme xmlns:a="http://schemas.openxmlformats.org/drawingml/2006/main" name="2_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5.xml><?xml version="1.0" encoding="utf-8"?>
<a:theme xmlns:a="http://schemas.openxmlformats.org/drawingml/2006/main" name="3_Region Kronoberg ljus">
  <a:themeElements>
    <a:clrScheme name="Region Kronoberg LJUS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83B81A"/>
      </a:accent1>
      <a:accent2>
        <a:srgbClr val="1E6633"/>
      </a:accent2>
      <a:accent3>
        <a:srgbClr val="412682"/>
      </a:accent3>
      <a:accent4>
        <a:srgbClr val="FBD300"/>
      </a:accent4>
      <a:accent5>
        <a:srgbClr val="F3980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BC2B6388-CDCB-4389-ADE0-5FCEC97757FD}"/>
    </a:ext>
  </a:extLst>
</a:theme>
</file>

<file path=ppt/theme/theme6.xml><?xml version="1.0" encoding="utf-8"?>
<a:theme xmlns:a="http://schemas.openxmlformats.org/drawingml/2006/main" name="Kronobarnsmodellen">
  <a:themeElements>
    <a:clrScheme name="Kronobarnsmodell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39800"/>
      </a:accent1>
      <a:accent2>
        <a:srgbClr val="A05599"/>
      </a:accent2>
      <a:accent3>
        <a:srgbClr val="83B81A"/>
      </a:accent3>
      <a:accent4>
        <a:srgbClr val="E13288"/>
      </a:accent4>
      <a:accent5>
        <a:srgbClr val="FFD300"/>
      </a:accent5>
      <a:accent6>
        <a:srgbClr val="006633"/>
      </a:accent6>
      <a:hlink>
        <a:srgbClr val="0563C1"/>
      </a:hlink>
      <a:folHlink>
        <a:srgbClr val="954F72"/>
      </a:folHlink>
    </a:clrScheme>
    <a:fontScheme name="Kronobarnsmodellen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EB5875F-A561-46FD-9B83-EAB2E24E8DC6}" vid="{1B4779F7-22B6-41A1-ADE6-2CD7F626009C}"/>
    </a:ext>
  </a:extLst>
</a:theme>
</file>

<file path=ppt/theme/theme7.xml><?xml version="1.0" encoding="utf-8"?>
<a:theme xmlns:a="http://schemas.openxmlformats.org/drawingml/2006/main" name="5_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BDDA80C7-8BED-464F-A009-1FAE942966C0}"/>
    </a:ext>
  </a:extLst>
</a:theme>
</file>

<file path=ppt/theme/theme8.xml><?xml version="1.0" encoding="utf-8"?>
<a:theme xmlns:a="http://schemas.openxmlformats.org/drawingml/2006/main" name="1_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401042FA-BC8C-469A-B1AB-98CEB166B00F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707</TotalTime>
  <Words>1037</Words>
  <Application>Microsoft Office PowerPoint</Application>
  <PresentationFormat>Bredbild</PresentationFormat>
  <Paragraphs>95</Paragraphs>
  <Slides>18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18</vt:i4>
      </vt:variant>
    </vt:vector>
  </HeadingPairs>
  <TitlesOfParts>
    <vt:vector size="34" baseType="lpstr">
      <vt:lpstr>Arial</vt:lpstr>
      <vt:lpstr>Brandon Grotesque Black</vt:lpstr>
      <vt:lpstr>Brandon Grotesque Bold</vt:lpstr>
      <vt:lpstr>Calibri</vt:lpstr>
      <vt:lpstr>Garamond</vt:lpstr>
      <vt:lpstr>Open Sans</vt:lpstr>
      <vt:lpstr>Open Sans Bold</vt:lpstr>
      <vt:lpstr>Open Sans Extrabold</vt:lpstr>
      <vt:lpstr>Region Kronoberg LJUS</vt:lpstr>
      <vt:lpstr>Region Kronoberg MÖRK</vt:lpstr>
      <vt:lpstr>1_Region Kronoberg ljus</vt:lpstr>
      <vt:lpstr>2_Region Kronoberg ljus</vt:lpstr>
      <vt:lpstr>3_Region Kronoberg ljus</vt:lpstr>
      <vt:lpstr>Kronobarnsmodellen</vt:lpstr>
      <vt:lpstr>5_Region Kronoberg LJUS</vt:lpstr>
      <vt:lpstr>1_Region Kronoberg MÖRK</vt:lpstr>
      <vt:lpstr>Negativ social kontroll</vt:lpstr>
      <vt:lpstr>Hur vanligt är negativ social kontroll i Sverige?</vt:lpstr>
      <vt:lpstr>Hur vanligt är negativ social kontroll i Sverige?</vt:lpstr>
      <vt:lpstr>Olika dimensioner i hedersbegreppet</vt:lpstr>
      <vt:lpstr>Hedersbegreppet</vt:lpstr>
      <vt:lpstr>Hur hedersbegreppen relaterar till varandra</vt:lpstr>
      <vt:lpstr>Systematiska kränkningar av framförallt kvinnors rättigheter</vt:lpstr>
      <vt:lpstr>De viktigaste hedersnormerna</vt:lpstr>
      <vt:lpstr>Hedern är kollektiv</vt:lpstr>
      <vt:lpstr>Begränsningar av livsutrymmet</vt:lpstr>
      <vt:lpstr>PowerPoint-presentation</vt:lpstr>
      <vt:lpstr>Våldet drabbar även pojkar och unga män</vt:lpstr>
      <vt:lpstr>Exempel på frågor att ställa</vt:lpstr>
      <vt:lpstr>Vad gäller?</vt:lpstr>
      <vt:lpstr>Vad är våra utmaningar med att upptäcka och agera vid misstanke om hedersrelaterat våld och förtryck?</vt:lpstr>
      <vt:lpstr>PowerPoint-presentation</vt:lpstr>
      <vt:lpstr>PowerPoint-presentation</vt:lpstr>
      <vt:lpstr>Vårdgivarwebben - Mänskliga rättigheter och barnets rättigheter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Våld i nära relationer</dc:title>
  <dc:subject/>
  <dc:creator>Swärd Susann RUV folkh o soc hållbarh</dc:creator>
  <cp:keywords/>
  <dc:description/>
  <cp:lastModifiedBy>Swärd Susann RUV folkh o soc hållbarh</cp:lastModifiedBy>
  <cp:revision>37</cp:revision>
  <cp:lastPrinted>2025-01-13T13:27:19Z</cp:lastPrinted>
  <dcterms:created xsi:type="dcterms:W3CDTF">2025-03-05T13:15:12Z</dcterms:created>
  <dcterms:modified xsi:type="dcterms:W3CDTF">2025-06-25T13:13:07Z</dcterms:modified>
  <cp:category/>
</cp:coreProperties>
</file>