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7.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9.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0" r:id="rId1"/>
    <p:sldMasterId id="2147483775" r:id="rId2"/>
    <p:sldMasterId id="2147483804" r:id="rId3"/>
    <p:sldMasterId id="2147483817" r:id="rId4"/>
    <p:sldMasterId id="2147483831" r:id="rId5"/>
    <p:sldMasterId id="2147483882" r:id="rId6"/>
    <p:sldMasterId id="2147483911" r:id="rId7"/>
    <p:sldMasterId id="2147483924" r:id="rId8"/>
    <p:sldMasterId id="2147483944" r:id="rId9"/>
    <p:sldMasterId id="2147483971" r:id="rId10"/>
    <p:sldMasterId id="2147484041" r:id="rId11"/>
  </p:sldMasterIdLst>
  <p:notesMasterIdLst>
    <p:notesMasterId r:id="rId78"/>
  </p:notesMasterIdLst>
  <p:sldIdLst>
    <p:sldId id="1881840277" r:id="rId12"/>
    <p:sldId id="664" r:id="rId13"/>
    <p:sldId id="2364" r:id="rId14"/>
    <p:sldId id="1881840197" r:id="rId15"/>
    <p:sldId id="1881840198" r:id="rId16"/>
    <p:sldId id="640" r:id="rId17"/>
    <p:sldId id="641" r:id="rId18"/>
    <p:sldId id="647" r:id="rId19"/>
    <p:sldId id="649" r:id="rId20"/>
    <p:sldId id="2418" r:id="rId21"/>
    <p:sldId id="1881840159" r:id="rId22"/>
    <p:sldId id="2425" r:id="rId23"/>
    <p:sldId id="2359" r:id="rId24"/>
    <p:sldId id="683" r:id="rId25"/>
    <p:sldId id="1881840164" r:id="rId26"/>
    <p:sldId id="1881840165" r:id="rId27"/>
    <p:sldId id="1980" r:id="rId28"/>
    <p:sldId id="1881840169" r:id="rId29"/>
    <p:sldId id="1983" r:id="rId30"/>
    <p:sldId id="1981" r:id="rId31"/>
    <p:sldId id="1982" r:id="rId32"/>
    <p:sldId id="2426" r:id="rId33"/>
    <p:sldId id="1984" r:id="rId34"/>
    <p:sldId id="369" r:id="rId35"/>
    <p:sldId id="564" r:id="rId36"/>
    <p:sldId id="2330" r:id="rId37"/>
    <p:sldId id="1881840271" r:id="rId38"/>
    <p:sldId id="1881840272" r:id="rId39"/>
    <p:sldId id="1881840273" r:id="rId40"/>
    <p:sldId id="1881840204" r:id="rId41"/>
    <p:sldId id="1881840205" r:id="rId42"/>
    <p:sldId id="1881840214" r:id="rId43"/>
    <p:sldId id="1881840215" r:id="rId44"/>
    <p:sldId id="1881840222" r:id="rId45"/>
    <p:sldId id="1881840224" r:id="rId46"/>
    <p:sldId id="1881840226" r:id="rId47"/>
    <p:sldId id="1881840227" r:id="rId48"/>
    <p:sldId id="1881840229" r:id="rId49"/>
    <p:sldId id="1881840232" r:id="rId50"/>
    <p:sldId id="1881840233" r:id="rId51"/>
    <p:sldId id="1881840235" r:id="rId52"/>
    <p:sldId id="2481" r:id="rId53"/>
    <p:sldId id="1881840245" r:id="rId54"/>
    <p:sldId id="2483" r:id="rId55"/>
    <p:sldId id="2484" r:id="rId56"/>
    <p:sldId id="2485" r:id="rId57"/>
    <p:sldId id="2487" r:id="rId58"/>
    <p:sldId id="2488" r:id="rId59"/>
    <p:sldId id="1881840240" r:id="rId60"/>
    <p:sldId id="1881840090" r:id="rId61"/>
    <p:sldId id="1881840091" r:id="rId62"/>
    <p:sldId id="1881840092" r:id="rId63"/>
    <p:sldId id="1881840094" r:id="rId64"/>
    <p:sldId id="1881840093" r:id="rId65"/>
    <p:sldId id="2393" r:id="rId66"/>
    <p:sldId id="2387" r:id="rId67"/>
    <p:sldId id="1881840242" r:id="rId68"/>
    <p:sldId id="2388" r:id="rId69"/>
    <p:sldId id="2389" r:id="rId70"/>
    <p:sldId id="2390" r:id="rId71"/>
    <p:sldId id="2391" r:id="rId72"/>
    <p:sldId id="1881840279" r:id="rId73"/>
    <p:sldId id="2274" r:id="rId74"/>
    <p:sldId id="337" r:id="rId75"/>
    <p:sldId id="1881840278" r:id="rId76"/>
    <p:sldId id="318" r:id="rId7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131"/>
    <a:srgbClr val="700545"/>
    <a:srgbClr val="F9D2DF"/>
    <a:srgbClr val="B4D9B9"/>
    <a:srgbClr val="F2F2F2"/>
    <a:srgbClr val="B5D9AF"/>
    <a:srgbClr val="F08CB5"/>
    <a:srgbClr val="006633"/>
    <a:srgbClr val="4EA93F"/>
    <a:srgbClr val="D831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83" autoAdjust="0"/>
  </p:normalViewPr>
  <p:slideViewPr>
    <p:cSldViewPr snapToGrid="0" showGuides="1">
      <p:cViewPr varScale="1">
        <p:scale>
          <a:sx n="145" d="100"/>
          <a:sy n="145" d="100"/>
        </p:scale>
        <p:origin x="3066" y="132"/>
      </p:cViewPr>
      <p:guideLst>
        <p:guide orient="horz" pos="2160"/>
        <p:guide pos="3840"/>
      </p:guideLst>
    </p:cSldViewPr>
  </p:slideViewPr>
  <p:outlineViewPr>
    <p:cViewPr>
      <p:scale>
        <a:sx n="33" d="100"/>
        <a:sy n="33" d="100"/>
      </p:scale>
      <p:origin x="0" y="-3032"/>
    </p:cViewPr>
  </p:outlineViewPr>
  <p:notesTextViewPr>
    <p:cViewPr>
      <p:scale>
        <a:sx n="1" d="1"/>
        <a:sy n="1" d="1"/>
      </p:scale>
      <p:origin x="0" y="0"/>
    </p:cViewPr>
  </p:notesTextViewPr>
  <p:sorterViewPr>
    <p:cViewPr>
      <p:scale>
        <a:sx n="80" d="100"/>
        <a:sy n="80" d="100"/>
      </p:scale>
      <p:origin x="0" y="-3628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0FD482-0830-4CE2-8CAC-E4BBA5E96A4D}" type="datetimeFigureOut">
              <a:rPr lang="sv-SE" smtClean="0"/>
              <a:t>2026-06-26</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19FAB8-8AA6-49BD-99AB-B816102A1334}" type="slidenum">
              <a:rPr lang="sv-SE" smtClean="0"/>
              <a:t>‹#›</a:t>
            </a:fld>
            <a:endParaRPr lang="sv-SE"/>
          </a:p>
        </p:txBody>
      </p:sp>
    </p:spTree>
    <p:extLst>
      <p:ext uri="{BB962C8B-B14F-4D97-AF65-F5344CB8AC3E}">
        <p14:creationId xmlns:p14="http://schemas.microsoft.com/office/powerpoint/2010/main" val="822642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a:t>
            </a:r>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14B43-F6FF-43ED-BF80-C3C4FE12BFE4}"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sv-S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8901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bg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4214054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8616627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5377428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14C67F-4F66-4075-8B48-4C7BCD8611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1861766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Avslutningsbi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6469838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pic>
        <p:nvPicPr>
          <p:cNvPr id="5" name="Bildobjekt 4">
            <a:extLst>
              <a:ext uri="{FF2B5EF4-FFF2-40B4-BE49-F238E27FC236}">
                <a16:creationId xmlns:a16="http://schemas.microsoft.com/office/drawing/2014/main" id="{5A95FB7F-C742-D5A9-1853-B5A158E6A2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284" r="19364"/>
          <a:stretch/>
        </p:blipFill>
        <p:spPr>
          <a:xfrm>
            <a:off x="6246338" y="0"/>
            <a:ext cx="5945662" cy="4331807"/>
          </a:xfrm>
          <a:prstGeom prst="rect">
            <a:avLst/>
          </a:prstGeom>
        </p:spPr>
      </p:pic>
    </p:spTree>
    <p:extLst>
      <p:ext uri="{BB962C8B-B14F-4D97-AF65-F5344CB8AC3E}">
        <p14:creationId xmlns:p14="http://schemas.microsoft.com/office/powerpoint/2010/main" val="33652997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566739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1628356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0436082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4">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24196808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11429370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893331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678053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4"/>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22501381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4458729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426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FE26AE9-4F06-BE8B-CA94-01B9E86FDC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150592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EF5F77-25E2-48E9-9047-04006B3AB9A7}"/>
              </a:ext>
            </a:extLst>
          </p:cNvPr>
          <p:cNvSpPr>
            <a:spLocks noGrp="1"/>
          </p:cNvSpPr>
          <p:nvPr>
            <p:ph type="ctrTitle" hasCustomPrompt="1"/>
          </p:nvPr>
        </p:nvSpPr>
        <p:spPr>
          <a:xfrm>
            <a:off x="1524000" y="994481"/>
            <a:ext cx="9144000" cy="1199772"/>
          </a:xfrm>
        </p:spPr>
        <p:txBody>
          <a:bodyPr anchor="b">
            <a:noAutofit/>
          </a:bodyPr>
          <a:lstStyle>
            <a:lvl1pPr algn="ctr">
              <a:defRPr sz="4500" cap="none" baseline="0"/>
            </a:lvl1pPr>
          </a:lstStyle>
          <a:p>
            <a:r>
              <a:rPr lang="sv-SE" dirty="0"/>
              <a:t>Rubrik</a:t>
            </a:r>
          </a:p>
        </p:txBody>
      </p:sp>
      <p:sp>
        <p:nvSpPr>
          <p:cNvPr id="3" name="Underrubrik 2">
            <a:extLst>
              <a:ext uri="{FF2B5EF4-FFF2-40B4-BE49-F238E27FC236}">
                <a16:creationId xmlns:a16="http://schemas.microsoft.com/office/drawing/2014/main" id="{7A170C41-8C28-4F86-BBD0-0061F8B4FB63}"/>
              </a:ext>
            </a:extLst>
          </p:cNvPr>
          <p:cNvSpPr>
            <a:spLocks noGrp="1"/>
          </p:cNvSpPr>
          <p:nvPr>
            <p:ph type="subTitle" idx="1" hasCustomPrompt="1"/>
          </p:nvPr>
        </p:nvSpPr>
        <p:spPr>
          <a:xfrm>
            <a:off x="1523999" y="2310562"/>
            <a:ext cx="9144000" cy="450111"/>
          </a:xfrm>
        </p:spPr>
        <p:txBody>
          <a:bodyPr>
            <a:normAutofit/>
          </a:bodyPr>
          <a:lstStyle>
            <a:lvl1pPr marL="0" indent="0" algn="ctr">
              <a:buNone/>
              <a:defRPr sz="2200" b="1" i="0" baseline="0">
                <a:solidFill>
                  <a:srgbClr val="F398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F1EF5E4B-C4B4-446E-993A-31B887952346}"/>
              </a:ext>
            </a:extLst>
          </p:cNvPr>
          <p:cNvSpPr>
            <a:spLocks noGrp="1"/>
          </p:cNvSpPr>
          <p:nvPr>
            <p:ph type="dt" sz="half" idx="10"/>
          </p:nvPr>
        </p:nvSpPr>
        <p:spPr/>
        <p:txBody>
          <a:bodyPr/>
          <a:lstStyle/>
          <a:p>
            <a:fld id="{B8CE1845-D26C-4B76-89FE-EDE3F1F9AD34}" type="datetimeFigureOut">
              <a:rPr lang="sv-SE" smtClean="0"/>
              <a:t>2026-06-26</a:t>
            </a:fld>
            <a:endParaRPr lang="sv-SE"/>
          </a:p>
        </p:txBody>
      </p:sp>
      <p:pic>
        <p:nvPicPr>
          <p:cNvPr id="11" name="Bildobjekt 10">
            <a:extLst>
              <a:ext uri="{FF2B5EF4-FFF2-40B4-BE49-F238E27FC236}">
                <a16:creationId xmlns:a16="http://schemas.microsoft.com/office/drawing/2014/main" id="{C0E7D863-A4B8-4620-BF59-3436481341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883" r="11573" b="1934"/>
          <a:stretch/>
        </p:blipFill>
        <p:spPr>
          <a:xfrm>
            <a:off x="4904949" y="3098478"/>
            <a:ext cx="2382099" cy="3051882"/>
          </a:xfrm>
          <a:prstGeom prst="rect">
            <a:avLst/>
          </a:prstGeom>
        </p:spPr>
      </p:pic>
    </p:spTree>
    <p:extLst>
      <p:ext uri="{BB962C8B-B14F-4D97-AF65-F5344CB8AC3E}">
        <p14:creationId xmlns:p14="http://schemas.microsoft.com/office/powerpoint/2010/main" val="867852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EF5F77-25E2-48E9-9047-04006B3AB9A7}"/>
              </a:ext>
            </a:extLst>
          </p:cNvPr>
          <p:cNvSpPr>
            <a:spLocks noGrp="1"/>
          </p:cNvSpPr>
          <p:nvPr>
            <p:ph type="ctrTitle" hasCustomPrompt="1"/>
          </p:nvPr>
        </p:nvSpPr>
        <p:spPr>
          <a:xfrm>
            <a:off x="1524000" y="994481"/>
            <a:ext cx="9144000" cy="1199772"/>
          </a:xfrm>
        </p:spPr>
        <p:txBody>
          <a:bodyPr anchor="b">
            <a:noAutofit/>
          </a:bodyPr>
          <a:lstStyle>
            <a:lvl1pPr algn="ctr">
              <a:defRPr sz="4500" cap="none" baseline="0"/>
            </a:lvl1pPr>
          </a:lstStyle>
          <a:p>
            <a:r>
              <a:rPr lang="sv-SE" dirty="0"/>
              <a:t>Rubrik</a:t>
            </a:r>
          </a:p>
        </p:txBody>
      </p:sp>
      <p:sp>
        <p:nvSpPr>
          <p:cNvPr id="3" name="Underrubrik 2">
            <a:extLst>
              <a:ext uri="{FF2B5EF4-FFF2-40B4-BE49-F238E27FC236}">
                <a16:creationId xmlns:a16="http://schemas.microsoft.com/office/drawing/2014/main" id="{7A170C41-8C28-4F86-BBD0-0061F8B4FB63}"/>
              </a:ext>
            </a:extLst>
          </p:cNvPr>
          <p:cNvSpPr>
            <a:spLocks noGrp="1"/>
          </p:cNvSpPr>
          <p:nvPr>
            <p:ph type="subTitle" idx="1" hasCustomPrompt="1"/>
          </p:nvPr>
        </p:nvSpPr>
        <p:spPr>
          <a:xfrm>
            <a:off x="1523999" y="2310562"/>
            <a:ext cx="9144000" cy="450111"/>
          </a:xfrm>
        </p:spPr>
        <p:txBody>
          <a:bodyPr>
            <a:normAutofit/>
          </a:bodyPr>
          <a:lstStyle>
            <a:lvl1pPr marL="0" indent="0" algn="ctr">
              <a:buNone/>
              <a:defRPr sz="2200" b="1" i="0" baseline="0">
                <a:solidFill>
                  <a:srgbClr val="F39800"/>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4" name="Platshållare för datum 3">
            <a:extLst>
              <a:ext uri="{FF2B5EF4-FFF2-40B4-BE49-F238E27FC236}">
                <a16:creationId xmlns:a16="http://schemas.microsoft.com/office/drawing/2014/main" id="{F1EF5E4B-C4B4-446E-993A-31B887952346}"/>
              </a:ext>
            </a:extLst>
          </p:cNvPr>
          <p:cNvSpPr>
            <a:spLocks noGrp="1"/>
          </p:cNvSpPr>
          <p:nvPr>
            <p:ph type="dt" sz="half" idx="10"/>
          </p:nvPr>
        </p:nvSpPr>
        <p:spPr/>
        <p:txBody>
          <a:bodyPr/>
          <a:lstStyle/>
          <a:p>
            <a:fld id="{B8CE1845-D26C-4B76-89FE-EDE3F1F9AD34}" type="datetimeFigureOut">
              <a:rPr lang="sv-SE" smtClean="0"/>
              <a:t>2026-06-26</a:t>
            </a:fld>
            <a:endParaRPr lang="sv-SE"/>
          </a:p>
        </p:txBody>
      </p:sp>
      <p:grpSp>
        <p:nvGrpSpPr>
          <p:cNvPr id="5" name="Grupp 4">
            <a:extLst>
              <a:ext uri="{FF2B5EF4-FFF2-40B4-BE49-F238E27FC236}">
                <a16:creationId xmlns:a16="http://schemas.microsoft.com/office/drawing/2014/main" id="{34E492D1-90AC-4F04-89CF-97F2E54EC6CC}"/>
              </a:ext>
            </a:extLst>
          </p:cNvPr>
          <p:cNvGrpSpPr/>
          <p:nvPr userDrawn="1"/>
        </p:nvGrpSpPr>
        <p:grpSpPr>
          <a:xfrm>
            <a:off x="4816006" y="3297737"/>
            <a:ext cx="2559987" cy="2521549"/>
            <a:chOff x="4865009" y="3243998"/>
            <a:chExt cx="2559987" cy="2521549"/>
          </a:xfrm>
        </p:grpSpPr>
        <p:sp>
          <p:nvSpPr>
            <p:cNvPr id="6" name="Ellips 5">
              <a:extLst>
                <a:ext uri="{FF2B5EF4-FFF2-40B4-BE49-F238E27FC236}">
                  <a16:creationId xmlns:a16="http://schemas.microsoft.com/office/drawing/2014/main" id="{38F1DC17-4C33-4733-9DC4-BFF08DDF7BD0}"/>
                </a:ext>
              </a:extLst>
            </p:cNvPr>
            <p:cNvSpPr/>
            <p:nvPr userDrawn="1"/>
          </p:nvSpPr>
          <p:spPr>
            <a:xfrm>
              <a:off x="4865009" y="3243998"/>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a:extLst>
                <a:ext uri="{FF2B5EF4-FFF2-40B4-BE49-F238E27FC236}">
                  <a16:creationId xmlns:a16="http://schemas.microsoft.com/office/drawing/2014/main" id="{6B6986A5-1503-4BAD-82A5-28160B8E6615}"/>
                </a:ext>
              </a:extLst>
            </p:cNvPr>
            <p:cNvSpPr/>
            <p:nvPr userDrawn="1"/>
          </p:nvSpPr>
          <p:spPr>
            <a:xfrm>
              <a:off x="5809778" y="4150329"/>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3652514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9" name="Ellips 8">
            <a:extLst>
              <a:ext uri="{FF2B5EF4-FFF2-40B4-BE49-F238E27FC236}">
                <a16:creationId xmlns:a16="http://schemas.microsoft.com/office/drawing/2014/main" id="{575280FE-F70E-45CF-A5EC-910E077DDF39}"/>
              </a:ext>
            </a:extLst>
          </p:cNvPr>
          <p:cNvSpPr/>
          <p:nvPr userDrawn="1"/>
        </p:nvSpPr>
        <p:spPr>
          <a:xfrm>
            <a:off x="10625729" y="-738550"/>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A61D584-159F-48DB-A02B-FD1E61CC505C}"/>
              </a:ext>
            </a:extLst>
          </p:cNvPr>
          <p:cNvSpPr/>
          <p:nvPr userDrawn="1"/>
        </p:nvSpPr>
        <p:spPr>
          <a:xfrm>
            <a:off x="11384391" y="303388"/>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5D6B65D-B818-4B01-9368-4024066B9643}"/>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innehåll 2">
            <a:extLst>
              <a:ext uri="{FF2B5EF4-FFF2-40B4-BE49-F238E27FC236}">
                <a16:creationId xmlns:a16="http://schemas.microsoft.com/office/drawing/2014/main" id="{B3ABFD6D-11A6-41D4-A2AB-81E01E8FFDFB}"/>
              </a:ext>
            </a:extLst>
          </p:cNvPr>
          <p:cNvSpPr>
            <a:spLocks noGrp="1"/>
          </p:cNvSpPr>
          <p:nvPr>
            <p:ph idx="1" hasCustomPrompt="1"/>
          </p:nvPr>
        </p:nvSpPr>
        <p:spPr/>
        <p:txBody>
          <a:bodyPr>
            <a:normAutofit/>
          </a:bodyPr>
          <a:lstStyle>
            <a:lvl1pPr>
              <a:defRPr sz="2100" baseline="0"/>
            </a:lvl1pPr>
          </a:lstStyle>
          <a:p>
            <a:pPr lvl="0"/>
            <a:r>
              <a:rPr lang="sv-SE" dirty="0"/>
              <a:t>Skriv text här</a:t>
            </a:r>
          </a:p>
        </p:txBody>
      </p:sp>
      <p:sp>
        <p:nvSpPr>
          <p:cNvPr id="4" name="Platshållare för datum 3">
            <a:extLst>
              <a:ext uri="{FF2B5EF4-FFF2-40B4-BE49-F238E27FC236}">
                <a16:creationId xmlns:a16="http://schemas.microsoft.com/office/drawing/2014/main" id="{843DC9EE-4410-46C9-ACD4-CC9E16BAFB80}"/>
              </a:ext>
            </a:extLst>
          </p:cNvPr>
          <p:cNvSpPr>
            <a:spLocks noGrp="1"/>
          </p:cNvSpPr>
          <p:nvPr>
            <p:ph type="dt" sz="half" idx="10"/>
          </p:nvPr>
        </p:nvSpPr>
        <p:spPr/>
        <p:txBody>
          <a:bodyPr/>
          <a:lstStyle/>
          <a:p>
            <a:fld id="{B8CE1845-D26C-4B76-89FE-EDE3F1F9AD34}" type="datetimeFigureOut">
              <a:rPr lang="sv-SE" smtClean="0"/>
              <a:t>2026-06-26</a:t>
            </a:fld>
            <a:endParaRPr lang="sv-SE"/>
          </a:p>
        </p:txBody>
      </p:sp>
    </p:spTree>
    <p:extLst>
      <p:ext uri="{BB962C8B-B14F-4D97-AF65-F5344CB8AC3E}">
        <p14:creationId xmlns:p14="http://schemas.microsoft.com/office/powerpoint/2010/main" val="4107941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11" name="Ellips 10">
            <a:extLst>
              <a:ext uri="{FF2B5EF4-FFF2-40B4-BE49-F238E27FC236}">
                <a16:creationId xmlns:a16="http://schemas.microsoft.com/office/drawing/2014/main" id="{7C41A687-F670-4980-8ED9-2635A967C7DF}"/>
              </a:ext>
            </a:extLst>
          </p:cNvPr>
          <p:cNvSpPr/>
          <p:nvPr userDrawn="1"/>
        </p:nvSpPr>
        <p:spPr>
          <a:xfrm>
            <a:off x="-838203" y="5121275"/>
            <a:ext cx="2743199" cy="2743199"/>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9E512CDD-AA20-4C63-B3BB-0B8EB16D15A1}"/>
              </a:ext>
            </a:extLst>
          </p:cNvPr>
          <p:cNvSpPr/>
          <p:nvPr userDrawn="1"/>
        </p:nvSpPr>
        <p:spPr>
          <a:xfrm>
            <a:off x="10296803" y="-596948"/>
            <a:ext cx="2555970" cy="2555970"/>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A3C5A6D0-FAA3-4D7B-8B75-89F417FC34A4}"/>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innehåll 2">
            <a:extLst>
              <a:ext uri="{FF2B5EF4-FFF2-40B4-BE49-F238E27FC236}">
                <a16:creationId xmlns:a16="http://schemas.microsoft.com/office/drawing/2014/main" id="{A812BB58-7948-4705-B4A6-30C7F48153FC}"/>
              </a:ext>
            </a:extLst>
          </p:cNvPr>
          <p:cNvSpPr>
            <a:spLocks noGrp="1"/>
          </p:cNvSpPr>
          <p:nvPr>
            <p:ph sz="half" idx="1" hasCustomPrompt="1"/>
          </p:nvPr>
        </p:nvSpPr>
        <p:spPr>
          <a:xfrm>
            <a:off x="838200" y="1825625"/>
            <a:ext cx="5181600" cy="4351338"/>
          </a:xfrm>
        </p:spPr>
        <p:txBody>
          <a:bodyPr>
            <a:normAutofit/>
          </a:bodyPr>
          <a:lstStyle>
            <a:lvl1pPr>
              <a:defRPr sz="2100" baseline="0"/>
            </a:lvl1pPr>
          </a:lstStyle>
          <a:p>
            <a:pPr lvl="0"/>
            <a:r>
              <a:rPr lang="sv-SE" dirty="0"/>
              <a:t>Skriv text här</a:t>
            </a:r>
          </a:p>
        </p:txBody>
      </p:sp>
      <p:sp>
        <p:nvSpPr>
          <p:cNvPr id="4" name="Platshållare för innehåll 3">
            <a:extLst>
              <a:ext uri="{FF2B5EF4-FFF2-40B4-BE49-F238E27FC236}">
                <a16:creationId xmlns:a16="http://schemas.microsoft.com/office/drawing/2014/main" id="{8BE73F7A-61B3-4C65-8693-42B60880FA03}"/>
              </a:ext>
            </a:extLst>
          </p:cNvPr>
          <p:cNvSpPr>
            <a:spLocks noGrp="1"/>
          </p:cNvSpPr>
          <p:nvPr>
            <p:ph sz="half" idx="2" hasCustomPrompt="1"/>
          </p:nvPr>
        </p:nvSpPr>
        <p:spPr>
          <a:xfrm>
            <a:off x="6172200" y="1825625"/>
            <a:ext cx="5181600" cy="4351338"/>
          </a:xfrm>
        </p:spPr>
        <p:txBody>
          <a:bodyPr>
            <a:normAutofit/>
          </a:bodyPr>
          <a:lstStyle>
            <a:lvl1pPr>
              <a:defRPr sz="2100" baseline="0"/>
            </a:lvl1pPr>
          </a:lstStyle>
          <a:p>
            <a:pPr lvl="0"/>
            <a:r>
              <a:rPr lang="sv-SE" dirty="0"/>
              <a:t>Skriv text här</a:t>
            </a:r>
          </a:p>
        </p:txBody>
      </p:sp>
      <p:sp>
        <p:nvSpPr>
          <p:cNvPr id="5" name="Platshållare för datum 4">
            <a:extLst>
              <a:ext uri="{FF2B5EF4-FFF2-40B4-BE49-F238E27FC236}">
                <a16:creationId xmlns:a16="http://schemas.microsoft.com/office/drawing/2014/main" id="{B2D48DE4-1C0E-41FF-B52E-8514565B1D76}"/>
              </a:ext>
            </a:extLst>
          </p:cNvPr>
          <p:cNvSpPr>
            <a:spLocks noGrp="1"/>
          </p:cNvSpPr>
          <p:nvPr>
            <p:ph type="dt" sz="half" idx="10"/>
          </p:nvPr>
        </p:nvSpPr>
        <p:spPr/>
        <p:txBody>
          <a:bodyPr/>
          <a:lstStyle/>
          <a:p>
            <a:fld id="{B8CE1845-D26C-4B76-89FE-EDE3F1F9AD34}" type="datetimeFigureOut">
              <a:rPr lang="sv-SE" smtClean="0"/>
              <a:t>2026-06-26</a:t>
            </a:fld>
            <a:endParaRPr lang="sv-SE" dirty="0"/>
          </a:p>
        </p:txBody>
      </p:sp>
    </p:spTree>
    <p:extLst>
      <p:ext uri="{BB962C8B-B14F-4D97-AF65-F5344CB8AC3E}">
        <p14:creationId xmlns:p14="http://schemas.microsoft.com/office/powerpoint/2010/main" val="1727458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8BC597C8-864D-4BF2-9C8F-291E1081B30E}"/>
              </a:ext>
            </a:extLst>
          </p:cNvPr>
          <p:cNvSpPr/>
          <p:nvPr userDrawn="1"/>
        </p:nvSpPr>
        <p:spPr>
          <a:xfrm>
            <a:off x="10713351" y="-1103675"/>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07CC8CAD-15D6-4B26-86F1-2D7CC321300A}"/>
              </a:ext>
            </a:extLst>
          </p:cNvPr>
          <p:cNvSpPr/>
          <p:nvPr userDrawn="1"/>
        </p:nvSpPr>
        <p:spPr>
          <a:xfrm>
            <a:off x="11520960" y="0"/>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1E27F3CD-9D01-4648-A533-A02CC674EBB9}"/>
              </a:ext>
            </a:extLst>
          </p:cNvPr>
          <p:cNvSpPr/>
          <p:nvPr userDrawn="1"/>
        </p:nvSpPr>
        <p:spPr>
          <a:xfrm>
            <a:off x="-921426" y="5284387"/>
            <a:ext cx="1615218" cy="1615218"/>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1B6DAB2F-25B8-486F-AA0D-EA0C43AC0F88}"/>
              </a:ext>
            </a:extLst>
          </p:cNvPr>
          <p:cNvSpPr/>
          <p:nvPr userDrawn="1"/>
        </p:nvSpPr>
        <p:spPr>
          <a:xfrm>
            <a:off x="-113817" y="6368267"/>
            <a:ext cx="1615218" cy="1615218"/>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BA1E9E10-B796-4585-B22D-8A5F1D8ADB81}"/>
              </a:ext>
            </a:extLst>
          </p:cNvPr>
          <p:cNvSpPr>
            <a:spLocks noGrp="1"/>
          </p:cNvSpPr>
          <p:nvPr>
            <p:ph type="title" hasCustomPrompt="1"/>
          </p:nvPr>
        </p:nvSpPr>
        <p:spPr/>
        <p:txBody>
          <a:bodyPr>
            <a:normAutofit/>
          </a:bodyPr>
          <a:lstStyle>
            <a:lvl1pPr>
              <a:defRPr sz="3800" baseline="0"/>
            </a:lvl1pPr>
          </a:lstStyle>
          <a:p>
            <a:r>
              <a:rPr lang="sv-SE" dirty="0"/>
              <a:t>Rubrik</a:t>
            </a:r>
            <a:br>
              <a:rPr lang="sv-SE" dirty="0"/>
            </a:br>
            <a:r>
              <a:rPr lang="sv-SE" dirty="0"/>
              <a:t>2 rader</a:t>
            </a:r>
          </a:p>
        </p:txBody>
      </p:sp>
      <p:sp>
        <p:nvSpPr>
          <p:cNvPr id="3" name="Platshållare för datum 2">
            <a:extLst>
              <a:ext uri="{FF2B5EF4-FFF2-40B4-BE49-F238E27FC236}">
                <a16:creationId xmlns:a16="http://schemas.microsoft.com/office/drawing/2014/main" id="{2787453A-84CC-4ED2-9F1B-001AFB68AD59}"/>
              </a:ext>
            </a:extLst>
          </p:cNvPr>
          <p:cNvSpPr>
            <a:spLocks noGrp="1"/>
          </p:cNvSpPr>
          <p:nvPr>
            <p:ph type="dt" sz="half" idx="10"/>
          </p:nvPr>
        </p:nvSpPr>
        <p:spPr/>
        <p:txBody>
          <a:bodyPr/>
          <a:lstStyle/>
          <a:p>
            <a:fld id="{B8CE1845-D26C-4B76-89FE-EDE3F1F9AD34}" type="datetimeFigureOut">
              <a:rPr lang="sv-SE" smtClean="0"/>
              <a:t>2026-06-26</a:t>
            </a:fld>
            <a:endParaRPr lang="sv-SE"/>
          </a:p>
        </p:txBody>
      </p:sp>
      <p:sp>
        <p:nvSpPr>
          <p:cNvPr id="6" name="Platshållare för text 5">
            <a:extLst>
              <a:ext uri="{FF2B5EF4-FFF2-40B4-BE49-F238E27FC236}">
                <a16:creationId xmlns:a16="http://schemas.microsoft.com/office/drawing/2014/main" id="{D33CFF16-9D18-4C07-9C38-3D1A341531CC}"/>
              </a:ext>
            </a:extLst>
          </p:cNvPr>
          <p:cNvSpPr>
            <a:spLocks noGrp="1"/>
          </p:cNvSpPr>
          <p:nvPr>
            <p:ph type="body" sz="quarter" idx="11" hasCustomPrompt="1"/>
          </p:nvPr>
        </p:nvSpPr>
        <p:spPr>
          <a:xfrm>
            <a:off x="838200" y="1776413"/>
            <a:ext cx="10515600" cy="4311650"/>
          </a:xfrm>
        </p:spPr>
        <p:txBody>
          <a:bodyPr>
            <a:normAutofit/>
          </a:bodyPr>
          <a:lstStyle>
            <a:lvl1pPr>
              <a:defRPr sz="2100" baseline="0"/>
            </a:lvl1pPr>
          </a:lstStyle>
          <a:p>
            <a:pPr lvl="0"/>
            <a:r>
              <a:rPr lang="sv-SE" dirty="0"/>
              <a:t>Skriv text här</a:t>
            </a:r>
          </a:p>
        </p:txBody>
      </p:sp>
    </p:spTree>
    <p:extLst>
      <p:ext uri="{BB962C8B-B14F-4D97-AF65-F5344CB8AC3E}">
        <p14:creationId xmlns:p14="http://schemas.microsoft.com/office/powerpoint/2010/main" val="255002146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E874E60-BDC6-48FD-800F-386E53C3710F}"/>
              </a:ext>
            </a:extLst>
          </p:cNvPr>
          <p:cNvSpPr>
            <a:spLocks noGrp="1"/>
          </p:cNvSpPr>
          <p:nvPr>
            <p:ph type="title" hasCustomPrompt="1"/>
          </p:nvPr>
        </p:nvSpPr>
        <p:spPr/>
        <p:txBody>
          <a:bodyPr>
            <a:normAutofit/>
          </a:bodyPr>
          <a:lstStyle>
            <a:lvl1pPr>
              <a:defRPr sz="3800" baseline="0"/>
            </a:lvl1pPr>
          </a:lstStyle>
          <a:p>
            <a:r>
              <a:rPr lang="sv-SE" dirty="0"/>
              <a:t>Rubrik </a:t>
            </a:r>
            <a:br>
              <a:rPr lang="sv-SE" dirty="0"/>
            </a:br>
            <a:r>
              <a:rPr lang="sv-SE" dirty="0"/>
              <a:t>2 rader</a:t>
            </a:r>
          </a:p>
        </p:txBody>
      </p:sp>
      <p:sp>
        <p:nvSpPr>
          <p:cNvPr id="3" name="Platshållare för datum 2">
            <a:extLst>
              <a:ext uri="{FF2B5EF4-FFF2-40B4-BE49-F238E27FC236}">
                <a16:creationId xmlns:a16="http://schemas.microsoft.com/office/drawing/2014/main" id="{734D1EF3-EA25-476A-8348-D6A2F9C79E23}"/>
              </a:ext>
            </a:extLst>
          </p:cNvPr>
          <p:cNvSpPr>
            <a:spLocks noGrp="1"/>
          </p:cNvSpPr>
          <p:nvPr>
            <p:ph type="dt" sz="half" idx="10"/>
          </p:nvPr>
        </p:nvSpPr>
        <p:spPr/>
        <p:txBody>
          <a:bodyPr/>
          <a:lstStyle/>
          <a:p>
            <a:fld id="{B8CE1845-D26C-4B76-89FE-EDE3F1F9AD34}" type="datetimeFigureOut">
              <a:rPr lang="sv-SE" smtClean="0"/>
              <a:t>2026-06-26</a:t>
            </a:fld>
            <a:endParaRPr lang="sv-SE"/>
          </a:p>
        </p:txBody>
      </p:sp>
      <p:sp>
        <p:nvSpPr>
          <p:cNvPr id="5" name="Platshållare för bild 4">
            <a:extLst>
              <a:ext uri="{FF2B5EF4-FFF2-40B4-BE49-F238E27FC236}">
                <a16:creationId xmlns:a16="http://schemas.microsoft.com/office/drawing/2014/main" id="{6A912808-6E1F-4F9C-A0B7-69C2C0C12C48}"/>
              </a:ext>
            </a:extLst>
          </p:cNvPr>
          <p:cNvSpPr>
            <a:spLocks noGrp="1"/>
          </p:cNvSpPr>
          <p:nvPr>
            <p:ph type="pic" sz="quarter" idx="11" hasCustomPrompt="1"/>
          </p:nvPr>
        </p:nvSpPr>
        <p:spPr>
          <a:xfrm>
            <a:off x="1781083" y="1958589"/>
            <a:ext cx="4367347" cy="4129860"/>
          </a:xfrm>
          <a:prstGeom prst="ellipse">
            <a:avLst/>
          </a:prstGeom>
          <a:solidFill>
            <a:srgbClr val="F39800">
              <a:alpha val="80000"/>
            </a:srgbClr>
          </a:solidFill>
        </p:spPr>
        <p:txBody>
          <a:bodyPr/>
          <a:lstStyle>
            <a:lvl1pPr marL="0" indent="0">
              <a:buNone/>
              <a:defRPr/>
            </a:lvl1pPr>
          </a:lstStyle>
          <a:p>
            <a:r>
              <a:rPr lang="sv-SE" dirty="0"/>
              <a:t>Klicka på ikonen för att lägga till bild</a:t>
            </a:r>
          </a:p>
        </p:txBody>
      </p:sp>
      <p:sp>
        <p:nvSpPr>
          <p:cNvPr id="10" name="Platshållare för bild 4">
            <a:extLst>
              <a:ext uri="{FF2B5EF4-FFF2-40B4-BE49-F238E27FC236}">
                <a16:creationId xmlns:a16="http://schemas.microsoft.com/office/drawing/2014/main" id="{A9F79668-C0F1-42B2-B6A5-FEB7DC073EE8}"/>
              </a:ext>
            </a:extLst>
          </p:cNvPr>
          <p:cNvSpPr>
            <a:spLocks noGrp="1"/>
          </p:cNvSpPr>
          <p:nvPr>
            <p:ph type="pic" sz="quarter" idx="12" hasCustomPrompt="1"/>
          </p:nvPr>
        </p:nvSpPr>
        <p:spPr>
          <a:xfrm>
            <a:off x="5880465" y="1958588"/>
            <a:ext cx="4367348" cy="4129861"/>
          </a:xfrm>
          <a:prstGeom prst="ellipse">
            <a:avLst/>
          </a:prstGeom>
          <a:solidFill>
            <a:srgbClr val="A05599">
              <a:alpha val="80000"/>
            </a:srgb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sv-SE" dirty="0"/>
              <a:t>Klicka på ikonen för att lägga till bild</a:t>
            </a:r>
          </a:p>
          <a:p>
            <a:endParaRPr lang="sv-SE" dirty="0"/>
          </a:p>
        </p:txBody>
      </p:sp>
    </p:spTree>
    <p:extLst>
      <p:ext uri="{BB962C8B-B14F-4D97-AF65-F5344CB8AC3E}">
        <p14:creationId xmlns:p14="http://schemas.microsoft.com/office/powerpoint/2010/main" val="3513393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241445966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om">
    <p:spTree>
      <p:nvGrpSpPr>
        <p:cNvPr id="1" name=""/>
        <p:cNvGrpSpPr/>
        <p:nvPr/>
      </p:nvGrpSpPr>
      <p:grpSpPr>
        <a:xfrm>
          <a:off x="0" y="0"/>
          <a:ext cx="0" cy="0"/>
          <a:chOff x="0" y="0"/>
          <a:chExt cx="0" cy="0"/>
        </a:xfrm>
      </p:grpSpPr>
      <p:sp>
        <p:nvSpPr>
          <p:cNvPr id="8" name="Ellips 7">
            <a:extLst>
              <a:ext uri="{FF2B5EF4-FFF2-40B4-BE49-F238E27FC236}">
                <a16:creationId xmlns:a16="http://schemas.microsoft.com/office/drawing/2014/main" id="{32F97478-E99B-4D89-B813-7688CE69D355}"/>
              </a:ext>
            </a:extLst>
          </p:cNvPr>
          <p:cNvSpPr/>
          <p:nvPr userDrawn="1"/>
        </p:nvSpPr>
        <p:spPr>
          <a:xfrm>
            <a:off x="1004487" y="3231432"/>
            <a:ext cx="1068271" cy="952336"/>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Ellips 8">
            <a:extLst>
              <a:ext uri="{FF2B5EF4-FFF2-40B4-BE49-F238E27FC236}">
                <a16:creationId xmlns:a16="http://schemas.microsoft.com/office/drawing/2014/main" id="{FCA62C14-5710-47F1-8FB7-9E49B7EC00FA}"/>
              </a:ext>
            </a:extLst>
          </p:cNvPr>
          <p:cNvSpPr/>
          <p:nvPr userDrawn="1"/>
        </p:nvSpPr>
        <p:spPr>
          <a:xfrm>
            <a:off x="2247814" y="4640105"/>
            <a:ext cx="1068272" cy="952336"/>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Ellips 9">
            <a:extLst>
              <a:ext uri="{FF2B5EF4-FFF2-40B4-BE49-F238E27FC236}">
                <a16:creationId xmlns:a16="http://schemas.microsoft.com/office/drawing/2014/main" id="{5B199C3E-FC04-4A5A-BD30-E864FEDDA1BC}"/>
              </a:ext>
            </a:extLst>
          </p:cNvPr>
          <p:cNvSpPr/>
          <p:nvPr userDrawn="1"/>
        </p:nvSpPr>
        <p:spPr>
          <a:xfrm>
            <a:off x="1624771" y="4473435"/>
            <a:ext cx="836820" cy="746003"/>
          </a:xfrm>
          <a:prstGeom prst="ellipse">
            <a:avLst/>
          </a:prstGeom>
          <a:solidFill>
            <a:srgbClr val="A055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Ellips 10">
            <a:extLst>
              <a:ext uri="{FF2B5EF4-FFF2-40B4-BE49-F238E27FC236}">
                <a16:creationId xmlns:a16="http://schemas.microsoft.com/office/drawing/2014/main" id="{F44D02E7-DD96-443A-BC10-935A7A05395A}"/>
              </a:ext>
            </a:extLst>
          </p:cNvPr>
          <p:cNvSpPr/>
          <p:nvPr userDrawn="1"/>
        </p:nvSpPr>
        <p:spPr>
          <a:xfrm>
            <a:off x="1509045" y="3894101"/>
            <a:ext cx="836821" cy="746004"/>
          </a:xfrm>
          <a:prstGeom prst="ellipse">
            <a:avLst/>
          </a:prstGeom>
          <a:solidFill>
            <a:srgbClr val="F398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07DA2E21-1556-4D78-910D-BB05C56D6B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94328" y="2448538"/>
            <a:ext cx="6203344" cy="1960923"/>
          </a:xfrm>
          <a:prstGeom prst="rect">
            <a:avLst/>
          </a:prstGeom>
        </p:spPr>
      </p:pic>
      <p:sp>
        <p:nvSpPr>
          <p:cNvPr id="7" name="Rubrik 6">
            <a:extLst>
              <a:ext uri="{FF2B5EF4-FFF2-40B4-BE49-F238E27FC236}">
                <a16:creationId xmlns:a16="http://schemas.microsoft.com/office/drawing/2014/main" id="{AED4FCFF-6063-492B-9774-571A19C0A260}"/>
              </a:ext>
            </a:extLst>
          </p:cNvPr>
          <p:cNvSpPr>
            <a:spLocks noGrp="1"/>
          </p:cNvSpPr>
          <p:nvPr>
            <p:ph type="title" hasCustomPrompt="1"/>
          </p:nvPr>
        </p:nvSpPr>
        <p:spPr>
          <a:xfrm>
            <a:off x="3185948" y="1350468"/>
            <a:ext cx="5820103" cy="489205"/>
          </a:xfrm>
        </p:spPr>
        <p:txBody>
          <a:bodyPr>
            <a:normAutofit/>
          </a:bodyPr>
          <a:lstStyle>
            <a:lvl1pPr>
              <a:defRPr sz="2000" cap="none" baseline="0"/>
            </a:lvl1pPr>
          </a:lstStyle>
          <a:p>
            <a:r>
              <a:rPr lang="sv-SE" dirty="0"/>
              <a:t>I arbetet med Kronobarnsmodellen samverkar:</a:t>
            </a:r>
          </a:p>
        </p:txBody>
      </p:sp>
    </p:spTree>
    <p:extLst>
      <p:ext uri="{BB962C8B-B14F-4D97-AF65-F5344CB8AC3E}">
        <p14:creationId xmlns:p14="http://schemas.microsoft.com/office/powerpoint/2010/main" val="6891916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el">
    <p:bg>
      <p:bgPr>
        <a:solidFill>
          <a:schemeClr val="accent1"/>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5AE3830-5278-7E19-E7AC-5058B5CB9D5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60266" t="6614" b="4210"/>
          <a:stretch/>
        </p:blipFill>
        <p:spPr>
          <a:xfrm>
            <a:off x="-1" y="0"/>
            <a:ext cx="6474059" cy="6857999"/>
          </a:xfrm>
          <a:prstGeom prst="rect">
            <a:avLst/>
          </a:prstGeom>
        </p:spPr>
      </p:pic>
      <p:sp>
        <p:nvSpPr>
          <p:cNvPr id="4" name="Rubrik 3">
            <a:extLst>
              <a:ext uri="{FF2B5EF4-FFF2-40B4-BE49-F238E27FC236}">
                <a16:creationId xmlns:a16="http://schemas.microsoft.com/office/drawing/2014/main" id="{9C1512DA-9E40-CF35-AC79-7F617696BB8B}"/>
              </a:ext>
            </a:extLst>
          </p:cNvPr>
          <p:cNvSpPr>
            <a:spLocks noGrp="1"/>
          </p:cNvSpPr>
          <p:nvPr>
            <p:ph type="title" hasCustomPrompt="1"/>
          </p:nvPr>
        </p:nvSpPr>
        <p:spPr>
          <a:xfrm>
            <a:off x="6546796" y="864105"/>
            <a:ext cx="4774267" cy="3535156"/>
          </a:xfrm>
        </p:spPr>
        <p:txBody>
          <a:bodyPr anchor="t">
            <a:normAutofit/>
          </a:bodyPr>
          <a:lstStyle>
            <a:lvl1pPr algn="r">
              <a:defRPr sz="6000" b="1" i="0">
                <a:solidFill>
                  <a:schemeClr val="tx1"/>
                </a:solidFill>
                <a:latin typeface="+mj-lt"/>
                <a:ea typeface="Open Sans Extrabold" panose="020B0906030804020204" pitchFamily="34" charset="0"/>
                <a:cs typeface="Open Sans Extrabold" panose="020B0906030804020204" pitchFamily="34" charset="0"/>
              </a:defRPr>
            </a:lvl1pPr>
          </a:lstStyle>
          <a:p>
            <a:r>
              <a:rPr lang="sv-SE" dirty="0"/>
              <a:t>Titel</a:t>
            </a:r>
          </a:p>
        </p:txBody>
      </p:sp>
      <p:sp>
        <p:nvSpPr>
          <p:cNvPr id="9" name="Underrubrik 2">
            <a:extLst>
              <a:ext uri="{FF2B5EF4-FFF2-40B4-BE49-F238E27FC236}">
                <a16:creationId xmlns:a16="http://schemas.microsoft.com/office/drawing/2014/main" id="{DC44104B-48FE-3858-DE21-17C04BBBC2C6}"/>
              </a:ext>
            </a:extLst>
          </p:cNvPr>
          <p:cNvSpPr>
            <a:spLocks noGrp="1"/>
          </p:cNvSpPr>
          <p:nvPr>
            <p:ph type="subTitle" idx="1" hasCustomPrompt="1"/>
          </p:nvPr>
        </p:nvSpPr>
        <p:spPr>
          <a:xfrm>
            <a:off x="6988630" y="5373407"/>
            <a:ext cx="4332434" cy="623887"/>
          </a:xfrm>
        </p:spPr>
        <p:txBody>
          <a:bodyPr anchor="ctr">
            <a:normAutofit/>
          </a:bodyPr>
          <a:lstStyle>
            <a:lvl1pPr marL="0" indent="0" algn="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6726846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378529298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354131320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9416811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560892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solidFill>
            <a:schemeClr val="tx1"/>
          </a:solid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6042579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555179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131192366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351877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188699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F9D2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79F0779-C10D-4A1E-D984-1FDEB74C15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798320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BB0A87F-8436-9960-B9ED-11AD0D6FFE0F}"/>
              </a:ext>
            </a:extLst>
          </p:cNvPr>
          <p:cNvSpPr>
            <a:spLocks noGrp="1"/>
          </p:cNvSpPr>
          <p:nvPr>
            <p:ph type="title"/>
          </p:nvPr>
        </p:nvSpPr>
        <p:spPr>
          <a:xfrm>
            <a:off x="633528" y="517522"/>
            <a:ext cx="5264851" cy="1325563"/>
          </a:xfrm>
        </p:spPr>
        <p:txBody>
          <a:bodyPr/>
          <a:lstStyle/>
          <a:p>
            <a:r>
              <a:rPr lang="sv-SE"/>
              <a:t>Klicka här för att ändra mall för rubrikformat</a:t>
            </a:r>
            <a:endParaRPr lang="sv-SE" dirty="0"/>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1" y="2025497"/>
            <a:ext cx="5264851"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solidFill>
                  <a:schemeClr val="tx1"/>
                </a:solidFil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22B9B9BF-470D-2B21-9F0B-EB1F45731FC6}"/>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rgbClr val="00413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8664190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Vinge till hög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D1CED-16DD-0340-44FF-56292D762D4A}"/>
              </a:ext>
            </a:extLst>
          </p:cNvPr>
          <p:cNvSpPr>
            <a:spLocks noGrp="1"/>
          </p:cNvSpPr>
          <p:nvPr>
            <p:ph type="title"/>
          </p:nvPr>
        </p:nvSpPr>
        <p:spPr>
          <a:xfrm>
            <a:off x="633528" y="517522"/>
            <a:ext cx="7519871" cy="1325563"/>
          </a:xfrm>
        </p:spPr>
        <p:txBody>
          <a:bodyPr/>
          <a:lstStyle/>
          <a:p>
            <a:r>
              <a:rPr lang="sv-SE"/>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1A4EDF47-93B2-F7A4-C94B-062D946533C3}"/>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5457531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a:t>Klicka här för att ändra mall för rubrikformat</a:t>
            </a:r>
            <a:endParaRPr lang="sv-SE" dirty="0"/>
          </a:p>
        </p:txBody>
      </p:sp>
      <p:sp>
        <p:nvSpPr>
          <p:cNvPr id="4" name="Platshållare för bildnummer 3">
            <a:extLst>
              <a:ext uri="{FF2B5EF4-FFF2-40B4-BE49-F238E27FC236}">
                <a16:creationId xmlns:a16="http://schemas.microsoft.com/office/drawing/2014/main" id="{DB2CEE24-4E29-6166-3822-C57F01CDE3C3}"/>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E072084-6E77-EEDD-3B3E-C0E1F2DF763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774B7BFD-E11B-A77F-4246-4F0379A43861}"/>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421897298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2619900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rgbClr val="F9D2DF"/>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7907278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rgbClr val="B4D9B9"/>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bg2"/>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107918655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rgbClr val="F9D2DF"/>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17719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rgbClr val="B4D9B9"/>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3823791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530224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7" name="Platshållare för bildnummer 6">
            <a:extLst>
              <a:ext uri="{FF2B5EF4-FFF2-40B4-BE49-F238E27FC236}">
                <a16:creationId xmlns:a16="http://schemas.microsoft.com/office/drawing/2014/main" id="{160E3B36-F312-C875-A9B5-C9CBB284C74C}"/>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FEF7A55C-9AA7-A56B-150C-95A34A6044D8}"/>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6" name="Platshållare för sidfot 5">
            <a:extLst>
              <a:ext uri="{FF2B5EF4-FFF2-40B4-BE49-F238E27FC236}">
                <a16:creationId xmlns:a16="http://schemas.microsoft.com/office/drawing/2014/main" id="{57128E3B-CFE4-7ADB-7D98-87DC33226A98}"/>
              </a:ext>
            </a:extLst>
          </p:cNvPr>
          <p:cNvSpPr>
            <a:spLocks noGrp="1"/>
          </p:cNvSpPr>
          <p:nvPr>
            <p:ph type="ftr" sz="quarter" idx="11"/>
          </p:nvPr>
        </p:nvSpPr>
        <p:spPr/>
        <p:txBody>
          <a:bodyPr/>
          <a:lstStyle/>
          <a:p>
            <a:endParaRPr lang="sv-SE" dirty="0"/>
          </a:p>
        </p:txBody>
      </p:sp>
    </p:spTree>
    <p:extLst>
      <p:ext uri="{BB962C8B-B14F-4D97-AF65-F5344CB8AC3E}">
        <p14:creationId xmlns:p14="http://schemas.microsoft.com/office/powerpoint/2010/main" val="350590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bg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938535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0867759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56769568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6000004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tx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14437964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tx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38579591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51B29E2-75A6-293F-DDDA-01AD3A6BCD3A}"/>
              </a:ext>
            </a:extLst>
          </p:cNvPr>
          <p:cNvSpPr>
            <a:spLocks noGrp="1"/>
          </p:cNvSpPr>
          <p:nvPr>
            <p:ph type="title"/>
          </p:nvPr>
        </p:nvSpPr>
        <p:spPr/>
        <p:txBody>
          <a:bodyPr/>
          <a:lstStyle>
            <a:lvl1pPr>
              <a:defRPr b="1" i="0">
                <a:latin typeface="+mj-lt"/>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8336301"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nummer 5">
            <a:extLst>
              <a:ext uri="{FF2B5EF4-FFF2-40B4-BE49-F238E27FC236}">
                <a16:creationId xmlns:a16="http://schemas.microsoft.com/office/drawing/2014/main" id="{12D118FC-EE09-9189-C275-E873A462B8F9}"/>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3" name="Platshållare för datum 3">
            <a:extLst>
              <a:ext uri="{FF2B5EF4-FFF2-40B4-BE49-F238E27FC236}">
                <a16:creationId xmlns:a16="http://schemas.microsoft.com/office/drawing/2014/main" id="{A01D25B9-C79D-A274-58C7-62B33FF4287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4" name="Platshållare för sidfot 4">
            <a:extLst>
              <a:ext uri="{FF2B5EF4-FFF2-40B4-BE49-F238E27FC236}">
                <a16:creationId xmlns:a16="http://schemas.microsoft.com/office/drawing/2014/main" id="{670F659B-43B1-5F87-B495-101348349521}"/>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5080046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13E1985-DEB6-B4FA-D8EF-15C862B6F61D}"/>
              </a:ext>
            </a:extLst>
          </p:cNvPr>
          <p:cNvSpPr>
            <a:spLocks noGrp="1"/>
          </p:cNvSpPr>
          <p:nvPr>
            <p:ph type="title"/>
          </p:nvPr>
        </p:nvSpPr>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8664"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5">
            <a:extLst>
              <a:ext uri="{FF2B5EF4-FFF2-40B4-BE49-F238E27FC236}">
                <a16:creationId xmlns:a16="http://schemas.microsoft.com/office/drawing/2014/main" id="{7C006566-392A-D605-2590-6469889C1F6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8" name="Platshållare för datum 3">
            <a:extLst>
              <a:ext uri="{FF2B5EF4-FFF2-40B4-BE49-F238E27FC236}">
                <a16:creationId xmlns:a16="http://schemas.microsoft.com/office/drawing/2014/main" id="{B3804973-0D2A-DF23-8E3D-0A574005BAFC}"/>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9" name="Platshållare för sidfot 4">
            <a:extLst>
              <a:ext uri="{FF2B5EF4-FFF2-40B4-BE49-F238E27FC236}">
                <a16:creationId xmlns:a16="http://schemas.microsoft.com/office/drawing/2014/main" id="{BB084F17-CF16-C29C-9E8B-74DB7C1401C5}"/>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6873186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D2256EB1-EAAE-3FFE-A737-12DF0B010D73}"/>
              </a:ext>
            </a:extLst>
          </p:cNvPr>
          <p:cNvSpPr>
            <a:spLocks noGrp="1"/>
          </p:cNvSpPr>
          <p:nvPr>
            <p:ph type="title"/>
          </p:nvPr>
        </p:nvSpPr>
        <p:spPr>
          <a:xfrm>
            <a:off x="6749932" y="517522"/>
            <a:ext cx="4880093" cy="1325563"/>
          </a:xfrm>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endParaRPr lang="sv-SE"/>
          </a:p>
        </p:txBody>
      </p:sp>
      <p:sp>
        <p:nvSpPr>
          <p:cNvPr id="7" name="Slide Number Placeholder 6">
            <a:extLst>
              <a:ext uri="{FF2B5EF4-FFF2-40B4-BE49-F238E27FC236}">
                <a16:creationId xmlns:a16="http://schemas.microsoft.com/office/drawing/2014/main" id="{0B9D0988-67F2-ECF6-1602-F1D93017BA60}"/>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6ED41BA6-E131-E7FD-4535-07177B0ABA9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9666592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endParaRPr lang="sv-SE" dirty="0"/>
          </a:p>
        </p:txBody>
      </p:sp>
      <p:sp>
        <p:nvSpPr>
          <p:cNvPr id="3" name="Slide Number Placeholder 6">
            <a:extLst>
              <a:ext uri="{FF2B5EF4-FFF2-40B4-BE49-F238E27FC236}">
                <a16:creationId xmlns:a16="http://schemas.microsoft.com/office/drawing/2014/main" id="{E13E6EFE-454E-E0E6-5F20-B9D7596464F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82D842ED-9775-7E0C-0353-CAD6AE3604C9}"/>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36834254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ita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12C2BA5-DA85-C753-A692-4FA713CEC7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61685135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chemeClr val="accent1"/>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Slide Number Placeholder 6">
            <a:extLst>
              <a:ext uri="{FF2B5EF4-FFF2-40B4-BE49-F238E27FC236}">
                <a16:creationId xmlns:a16="http://schemas.microsoft.com/office/drawing/2014/main" id="{8C5A5ACD-6A3B-7965-FFBF-5BE8A1391E38}"/>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F09FD99-77B7-C63C-2EF5-8E45BA2F4883}"/>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278334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2"/>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Slide Number Placeholder 6">
            <a:extLst>
              <a:ext uri="{FF2B5EF4-FFF2-40B4-BE49-F238E27FC236}">
                <a16:creationId xmlns:a16="http://schemas.microsoft.com/office/drawing/2014/main" id="{3BB90457-5C74-78FC-02D9-FC32640C066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4" name="Date Placeholder 4">
            <a:extLst>
              <a:ext uri="{FF2B5EF4-FFF2-40B4-BE49-F238E27FC236}">
                <a16:creationId xmlns:a16="http://schemas.microsoft.com/office/drawing/2014/main" id="{85BB414F-7DEA-E72F-A351-D5902F17B477}"/>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1361622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9C2854A0-3C5F-7E0A-ED5F-3AE2429722A4}"/>
              </a:ext>
            </a:extLst>
          </p:cNvPr>
          <p:cNvSpPr>
            <a:spLocks noGrp="1"/>
          </p:cNvSpPr>
          <p:nvPr>
            <p:ph type="title"/>
          </p:nvPr>
        </p:nvSpPr>
        <p:spPr>
          <a:xfrm>
            <a:off x="633529" y="517522"/>
            <a:ext cx="4359386" cy="1325563"/>
          </a:xfrm>
        </p:spPr>
        <p:txBody>
          <a:bodyPr/>
          <a:lstStyle/>
          <a:p>
            <a:r>
              <a:rPr lang="sv-SE" dirty="0"/>
              <a:t>Klicka här för att ändra mall för rubrikformat</a:t>
            </a:r>
          </a:p>
        </p:txBody>
      </p:sp>
      <p:sp>
        <p:nvSpPr>
          <p:cNvPr id="24" name="Platshållare för text 23">
            <a:extLst>
              <a:ext uri="{FF2B5EF4-FFF2-40B4-BE49-F238E27FC236}">
                <a16:creationId xmlns:a16="http://schemas.microsoft.com/office/drawing/2014/main" id="{21E6B3DC-E005-65F6-7865-029466C45C1E}"/>
              </a:ext>
            </a:extLst>
          </p:cNvPr>
          <p:cNvSpPr>
            <a:spLocks noGrp="1"/>
          </p:cNvSpPr>
          <p:nvPr>
            <p:ph type="body" sz="quarter" idx="16"/>
          </p:nvPr>
        </p:nvSpPr>
        <p:spPr>
          <a:xfrm>
            <a:off x="633530" y="2025497"/>
            <a:ext cx="4359386"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endParaRPr lang="sv-SE" dirty="0"/>
          </a:p>
        </p:txBody>
      </p:sp>
      <p:sp>
        <p:nvSpPr>
          <p:cNvPr id="9" name="Platshållare för bildnummer 5">
            <a:extLst>
              <a:ext uri="{FF2B5EF4-FFF2-40B4-BE49-F238E27FC236}">
                <a16:creationId xmlns:a16="http://schemas.microsoft.com/office/drawing/2014/main" id="{62873D0D-FB42-E43A-D086-74A407FA819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9BA7FDBC-9535-9890-068D-8BC2F23B124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8" name="Platshållare för sidfot 4">
            <a:extLst>
              <a:ext uri="{FF2B5EF4-FFF2-40B4-BE49-F238E27FC236}">
                <a16:creationId xmlns:a16="http://schemas.microsoft.com/office/drawing/2014/main" id="{CCA83016-5EAD-C785-E43A-DEFD208FF16D}"/>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14181357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36323738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287292797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31" y="517522"/>
            <a:ext cx="5264852" cy="1325563"/>
          </a:xfrm>
        </p:spPr>
        <p:txBody>
          <a:bodyPr/>
          <a:lstStyle/>
          <a:p>
            <a:r>
              <a:rPr lang="sv-SE" dirty="0"/>
              <a:t>Klicka här för att ändra mall för rubrikformat</a:t>
            </a:r>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2" y="2025497"/>
            <a:ext cx="5264850"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89BE894C-7FFB-094A-BDD2-295F19358BEC}"/>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chemeClr val="accent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412979869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atbubbla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29" y="517522"/>
            <a:ext cx="7519872" cy="1325563"/>
          </a:xfrm>
        </p:spPr>
        <p:txBody>
          <a:bodyPr/>
          <a:lstStyle/>
          <a:p>
            <a:r>
              <a:rPr lang="sv-SE" dirty="0"/>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291BF0A9-BCD6-7A10-D8DA-E20A25D13F5F}"/>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31294712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dirty="0"/>
              <a:t>Klicka här för att ändra mall för rubrikformat</a:t>
            </a:r>
          </a:p>
        </p:txBody>
      </p:sp>
      <p:sp>
        <p:nvSpPr>
          <p:cNvPr id="8" name="Platshållare för bildnummer 5">
            <a:extLst>
              <a:ext uri="{FF2B5EF4-FFF2-40B4-BE49-F238E27FC236}">
                <a16:creationId xmlns:a16="http://schemas.microsoft.com/office/drawing/2014/main" id="{4EB31791-A8BC-1E33-F99C-CD5EF0F9C045}"/>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6" name="Platshållare för datum 3">
            <a:extLst>
              <a:ext uri="{FF2B5EF4-FFF2-40B4-BE49-F238E27FC236}">
                <a16:creationId xmlns:a16="http://schemas.microsoft.com/office/drawing/2014/main" id="{FF38E539-0181-C3BE-D65D-6D2DA08EB419}"/>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2F6CC1F0-0F70-C897-1CBE-7223943F5FF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3593576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F2A93950-5ED0-47AC-DE6E-A06210CA6C52}"/>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AD121485-9AA9-0D96-4272-489D6518D6C4}"/>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3" name="Platshållare för sidfot 4">
            <a:extLst>
              <a:ext uri="{FF2B5EF4-FFF2-40B4-BE49-F238E27FC236}">
                <a16:creationId xmlns:a16="http://schemas.microsoft.com/office/drawing/2014/main" id="{C7647F53-7F9E-5368-783E-DA11170BF433}"/>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8169835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7" name="Platshållare för bildnummer 5">
            <a:extLst>
              <a:ext uri="{FF2B5EF4-FFF2-40B4-BE49-F238E27FC236}">
                <a16:creationId xmlns:a16="http://schemas.microsoft.com/office/drawing/2014/main" id="{3B4830F9-A051-2AAE-E0FF-9BA9538D3F2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5" name="Platshållare för datum 3">
            <a:extLst>
              <a:ext uri="{FF2B5EF4-FFF2-40B4-BE49-F238E27FC236}">
                <a16:creationId xmlns:a16="http://schemas.microsoft.com/office/drawing/2014/main" id="{260B711B-581C-C7B9-9F13-7716E8C827B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003CB0C0-0880-078B-8BE7-DC07972BB80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1BCF48E4-2D2A-F0C6-11B4-36A1A5D5C2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559914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ita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30A38B5A-DA93-EC1E-8DD4-9A90C8D89AF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9" name="Platshållare för bildnummer 8">
            <a:extLst>
              <a:ext uri="{FF2B5EF4-FFF2-40B4-BE49-F238E27FC236}">
                <a16:creationId xmlns:a16="http://schemas.microsoft.com/office/drawing/2014/main" id="{DD2C710C-EB1A-9DB0-A7E9-B3EB756AF54D}"/>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16D9AFC-C5C8-1466-2342-A2B12234A672}"/>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8A52543D-D4DF-B4A1-0001-65838BA326C7}"/>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DC5F6A89-8BD3-EF14-569B-0DB3F5F4EA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0669085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Citat_2">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6" name="Platshållare för bildnummer 5">
            <a:extLst>
              <a:ext uri="{FF2B5EF4-FFF2-40B4-BE49-F238E27FC236}">
                <a16:creationId xmlns:a16="http://schemas.microsoft.com/office/drawing/2014/main" id="{203C5CDB-1A46-C16E-45B0-3A7401F5795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3" name="Platshållare för datum 3">
            <a:extLst>
              <a:ext uri="{FF2B5EF4-FFF2-40B4-BE49-F238E27FC236}">
                <a16:creationId xmlns:a16="http://schemas.microsoft.com/office/drawing/2014/main" id="{BF65B4B6-9E14-4B74-5571-49A0ECE84252}"/>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2AF5E637-68B2-975F-0AB8-6103F58F703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2A24C050-2A7E-9D77-4DDD-F8A83EB7B7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2750849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Avsnitt_Mörk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2">
            <a:extLst>
              <a:ext uri="{FF2B5EF4-FFF2-40B4-BE49-F238E27FC236}">
                <a16:creationId xmlns:a16="http://schemas.microsoft.com/office/drawing/2014/main" id="{9304E0E5-6541-AB7F-7614-3EBE51B625F4}"/>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bildnummer 5">
            <a:extLst>
              <a:ext uri="{FF2B5EF4-FFF2-40B4-BE49-F238E27FC236}">
                <a16:creationId xmlns:a16="http://schemas.microsoft.com/office/drawing/2014/main" id="{BF785853-D5FC-5D6F-4080-BE226062A69F}"/>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C0D64608-E567-A380-2507-6F7BE5416B98}"/>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F91447F9-AD75-4018-24B0-8A81F9B418D4}"/>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6B1CBEAB-2F9F-AF1D-27EC-625F300A09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53584612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Avsnitt_Mörkgrön">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65F0A775-D430-03FA-0E80-939547111B4D}"/>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15BBD14D-1797-314B-496A-71DEF29E00D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E2C9097C-BFA2-08AC-1533-85BF710AE597}"/>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7D2BF5A-4596-9DF0-0AC2-33CE1AC93D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79939302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Avsnitt_Mörkrosa">
    <p:bg>
      <p:bgPr>
        <a:solidFill>
          <a:srgbClr val="70054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BF154BB3-81AC-7FCF-9AA7-3FFA545321ED}"/>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1A065A83-AA1E-5F57-0ACB-667631FF1300}"/>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DC6FED08-65E3-1863-C1B7-F35BDE01AE3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92D948F9-5C99-C750-9EA9-E6D60B6E9C6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3BBAEC73-A09F-7C8D-F202-96148CC7B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7181541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Avsnitt_Rosa">
    <p:bg>
      <p:bgPr>
        <a:solidFill>
          <a:schemeClr val="accent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4AA424CA-FCDC-245E-15FC-E36E748B7BF9}"/>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F59BC06-BE1E-50F8-CFBF-81D75CB54DE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775C409-E6E6-8340-B1FF-A7171D83978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86492A95-E3DE-744A-DC1E-24AC20D4C57E}"/>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D78E102-C7CD-1129-5DB5-73339A11AB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5824042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vådelat innehåll_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409763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vådelat innehåll_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632758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DCABAA49-B847-E534-66D8-9342DE1766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3C0F82EB-5ACD-C7CA-05AD-B96BC9CDB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19582529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A3558A6-D80F-9805-281E-5B97F9A0A9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07204329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67BAE-5378-A2B3-DCDA-3A8067B477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7F25A052-AB9F-0133-DEB4-B5A74D6B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2146929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nitt_Ljusrosa">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ubrik 2">
            <a:extLst>
              <a:ext uri="{FF2B5EF4-FFF2-40B4-BE49-F238E27FC236}">
                <a16:creationId xmlns:a16="http://schemas.microsoft.com/office/drawing/2014/main" id="{E3B3AC9B-F98B-219F-7B9A-68D22D4EF51A}"/>
              </a:ext>
            </a:extLst>
          </p:cNvPr>
          <p:cNvSpPr>
            <a:spLocks noGrp="1"/>
          </p:cNvSpPr>
          <p:nvPr>
            <p:ph type="title"/>
          </p:nvPr>
        </p:nvSpPr>
        <p:spPr>
          <a:xfrm>
            <a:off x="1927849" y="1954923"/>
            <a:ext cx="8336301" cy="2086671"/>
          </a:xfrm>
        </p:spPr>
        <p:txBody>
          <a:bodyPr anchor="ctr">
            <a:noAutofit/>
          </a:bodyPr>
          <a:lstStyle>
            <a:lvl1pPr algn="ctr">
              <a:defRPr sz="5400">
                <a:solidFill>
                  <a:srgbClr val="700545"/>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12" name="Bildobjekt 11" descr="Region Kronobergs logotyp">
            <a:extLst>
              <a:ext uri="{FF2B5EF4-FFF2-40B4-BE49-F238E27FC236}">
                <a16:creationId xmlns:a16="http://schemas.microsoft.com/office/drawing/2014/main" id="{B7B0F68E-6AB6-8240-C24A-270BB8047D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34356775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63BFF-6B4C-BC38-47EC-F7FCD69E6E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97C8BF8A-DC13-5EFE-8932-91F859584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noProof="0"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dirty="0"/>
              <a:t>Lägg till text</a:t>
            </a:r>
          </a:p>
        </p:txBody>
      </p:sp>
    </p:spTree>
    <p:extLst>
      <p:ext uri="{BB962C8B-B14F-4D97-AF65-F5344CB8AC3E}">
        <p14:creationId xmlns:p14="http://schemas.microsoft.com/office/powerpoint/2010/main" val="5386508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pic>
        <p:nvPicPr>
          <p:cNvPr id="5" name="Bildobjekt 4">
            <a:extLst>
              <a:ext uri="{FF2B5EF4-FFF2-40B4-BE49-F238E27FC236}">
                <a16:creationId xmlns:a16="http://schemas.microsoft.com/office/drawing/2014/main" id="{5A95FB7F-C742-D5A9-1853-B5A158E6A2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284" r="19364"/>
          <a:stretch/>
        </p:blipFill>
        <p:spPr>
          <a:xfrm>
            <a:off x="6246338" y="0"/>
            <a:ext cx="5945662" cy="4331807"/>
          </a:xfrm>
          <a:prstGeom prst="rect">
            <a:avLst/>
          </a:prstGeom>
        </p:spPr>
      </p:pic>
    </p:spTree>
    <p:extLst>
      <p:ext uri="{BB962C8B-B14F-4D97-AF65-F5344CB8AC3E}">
        <p14:creationId xmlns:p14="http://schemas.microsoft.com/office/powerpoint/2010/main" val="113872534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3815582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5255093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48415529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4">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11433118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7891821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246475249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4"/>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36530822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569565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vsnitt_Ljusgrön">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29FEE0A1-26C1-26E2-C5AF-EB1D578C4F0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ubrik 2">
            <a:extLst>
              <a:ext uri="{FF2B5EF4-FFF2-40B4-BE49-F238E27FC236}">
                <a16:creationId xmlns:a16="http://schemas.microsoft.com/office/drawing/2014/main" id="{9386AC30-CFF0-9F32-5F46-7FBAE80C2F7E}"/>
              </a:ext>
            </a:extLst>
          </p:cNvPr>
          <p:cNvSpPr>
            <a:spLocks noGrp="1"/>
          </p:cNvSpPr>
          <p:nvPr>
            <p:ph type="title"/>
          </p:nvPr>
        </p:nvSpPr>
        <p:spPr>
          <a:xfrm>
            <a:off x="1927849" y="1954923"/>
            <a:ext cx="8336301" cy="2086671"/>
          </a:xfrm>
        </p:spPr>
        <p:txBody>
          <a:bodyPr anchor="ctr">
            <a:noAutofit/>
          </a:bodyPr>
          <a:lstStyle>
            <a:lvl1pPr algn="ctr">
              <a:defRPr sz="5400">
                <a:solidFill>
                  <a:srgbClr val="004131"/>
                </a:solidFill>
              </a:defRPr>
            </a:lvl1pPr>
          </a:lstStyle>
          <a:p>
            <a:r>
              <a:rPr lang="sv-SE"/>
              <a:t>Klicka här för att ändra mall för rubrikformat</a:t>
            </a:r>
            <a:endParaRPr lang="sv-SE" dirty="0"/>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11" name="Platshållare för bildnummer 10">
            <a:extLst>
              <a:ext uri="{FF2B5EF4-FFF2-40B4-BE49-F238E27FC236}">
                <a16:creationId xmlns:a16="http://schemas.microsoft.com/office/drawing/2014/main" id="{18F64C69-6E07-53BF-8045-C5BF6FA11554}"/>
              </a:ext>
            </a:extLst>
          </p:cNvPr>
          <p:cNvSpPr>
            <a:spLocks noGrp="1"/>
          </p:cNvSpPr>
          <p:nvPr>
            <p:ph type="sldNum" sz="quarter" idx="12"/>
          </p:nvPr>
        </p:nvSpPr>
        <p:spPr/>
        <p:txBody>
          <a:bodyPr/>
          <a:lstStyle/>
          <a:p>
            <a:fld id="{FDD9FC71-94E5-4C63-83F9-09F1766974D0}" type="slidenum">
              <a:rPr lang="sv-SE" smtClean="0"/>
              <a:pPr/>
              <a:t>‹#›</a:t>
            </a:fld>
            <a:endParaRPr lang="sv-SE"/>
          </a:p>
        </p:txBody>
      </p:sp>
      <p:sp>
        <p:nvSpPr>
          <p:cNvPr id="9" name="Platshållare för datum 8">
            <a:extLst>
              <a:ext uri="{FF2B5EF4-FFF2-40B4-BE49-F238E27FC236}">
                <a16:creationId xmlns:a16="http://schemas.microsoft.com/office/drawing/2014/main" id="{AAD33853-A4D2-FAAA-520E-7FF69E0FDCE3}"/>
              </a:ext>
            </a:extLst>
          </p:cNvPr>
          <p:cNvSpPr>
            <a:spLocks noGrp="1"/>
          </p:cNvSpPr>
          <p:nvPr>
            <p:ph type="dt" sz="half" idx="10"/>
          </p:nvPr>
        </p:nvSpPr>
        <p:spPr/>
        <p:txBody>
          <a:bodyPr/>
          <a:lstStyle/>
          <a:p>
            <a:fld id="{663AC0A1-BF03-4687-BDDD-A787ED1917E4}" type="datetimeFigureOut">
              <a:rPr lang="sv-SE" smtClean="0"/>
              <a:pPr/>
              <a:t>2026-06-26</a:t>
            </a:fld>
            <a:endParaRPr lang="sv-SE" dirty="0"/>
          </a:p>
        </p:txBody>
      </p:sp>
      <p:sp>
        <p:nvSpPr>
          <p:cNvPr id="10" name="Platshållare för sidfot 9">
            <a:extLst>
              <a:ext uri="{FF2B5EF4-FFF2-40B4-BE49-F238E27FC236}">
                <a16:creationId xmlns:a16="http://schemas.microsoft.com/office/drawing/2014/main" id="{5710E6E5-1249-0368-3103-E7D3820AF02B}"/>
              </a:ext>
            </a:extLst>
          </p:cNvPr>
          <p:cNvSpPr>
            <a:spLocks noGrp="1"/>
          </p:cNvSpPr>
          <p:nvPr>
            <p:ph type="ftr" sz="quarter" idx="11"/>
          </p:nvPr>
        </p:nvSpPr>
        <p:spPr/>
        <p:txBody>
          <a:bodyPr/>
          <a:lstStyle/>
          <a:p>
            <a:endParaRPr lang="sv-SE" dirty="0"/>
          </a:p>
        </p:txBody>
      </p:sp>
      <p:pic>
        <p:nvPicPr>
          <p:cNvPr id="4" name="Bildobjekt 3" descr="Region Kronobergs logotyp">
            <a:extLst>
              <a:ext uri="{FF2B5EF4-FFF2-40B4-BE49-F238E27FC236}">
                <a16:creationId xmlns:a16="http://schemas.microsoft.com/office/drawing/2014/main" id="{4B4DC3DF-9ED1-6575-58B5-D011A8B62E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4184080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1112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FE26AE9-4F06-BE8B-CA94-01B9E86FDC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1365435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delat innehåll_Mörk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00413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590830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BC9B2779-0085-DC05-206F-6C55BAFBF795}"/>
              </a:ext>
            </a:extLst>
          </p:cNvPr>
          <p:cNvSpPr>
            <a:spLocks noGrp="1"/>
          </p:cNvSpPr>
          <p:nvPr>
            <p:ph type="title"/>
          </p:nvPr>
        </p:nvSpPr>
        <p:spPr/>
        <p:txBody>
          <a:bodyPr/>
          <a:lstStyle/>
          <a:p>
            <a:r>
              <a:rPr lang="sv-SE"/>
              <a:t>Klicka här för att ändra mall för rubrikformat</a:t>
            </a:r>
            <a:endParaRPr lang="sv-SE" dirty="0"/>
          </a:p>
        </p:txBody>
      </p:sp>
      <p:sp>
        <p:nvSpPr>
          <p:cNvPr id="11" name="Platshållare för innehåll 10">
            <a:extLst>
              <a:ext uri="{FF2B5EF4-FFF2-40B4-BE49-F238E27FC236}">
                <a16:creationId xmlns:a16="http://schemas.microsoft.com/office/drawing/2014/main" id="{A51BC271-153A-FD43-22C0-256512427AB1}"/>
              </a:ext>
            </a:extLst>
          </p:cNvPr>
          <p:cNvSpPr>
            <a:spLocks noGrp="1"/>
          </p:cNvSpPr>
          <p:nvPr>
            <p:ph sz="quarter" idx="15"/>
          </p:nvPr>
        </p:nvSpPr>
        <p:spPr>
          <a:xfrm>
            <a:off x="633076" y="2024789"/>
            <a:ext cx="833630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4D35334A-EDDD-1F87-D106-441E8C38C561}"/>
              </a:ext>
            </a:extLst>
          </p:cNvPr>
          <p:cNvSpPr>
            <a:spLocks noGrp="1"/>
          </p:cNvSpPr>
          <p:nvPr>
            <p:ph type="sldNum" sz="quarter" idx="14"/>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F8B84731-E19F-BD2C-F6B3-22EABE26FBC9}"/>
              </a:ext>
            </a:extLst>
          </p:cNvPr>
          <p:cNvSpPr>
            <a:spLocks noGrp="1"/>
          </p:cNvSpPr>
          <p:nvPr>
            <p:ph type="dt" sz="half" idx="12"/>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1EAB6E72-BA71-4497-2A7C-AF8043010F42}"/>
              </a:ext>
            </a:extLst>
          </p:cNvPr>
          <p:cNvSpPr>
            <a:spLocks noGrp="1"/>
          </p:cNvSpPr>
          <p:nvPr>
            <p:ph type="ftr" sz="quarter" idx="13"/>
          </p:nvPr>
        </p:nvSpPr>
        <p:spPr/>
        <p:txBody>
          <a:bodyPr/>
          <a:lstStyle/>
          <a:p>
            <a:endParaRPr lang="sv-SE" dirty="0"/>
          </a:p>
        </p:txBody>
      </p:sp>
    </p:spTree>
    <p:extLst>
      <p:ext uri="{BB962C8B-B14F-4D97-AF65-F5344CB8AC3E}">
        <p14:creationId xmlns:p14="http://schemas.microsoft.com/office/powerpoint/2010/main" val="3082541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delat innehåll_Mörkblå">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tx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40040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vådelat innehåll_Mörk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rgbClr val="700545"/>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bg1"/>
                </a:solidFill>
              </a:defRPr>
            </a:lvl1pPr>
          </a:lstStyle>
          <a:p>
            <a:r>
              <a:rPr lang="sv-SE"/>
              <a:t>Klicka här för att ändra mall för rubrikformat</a:t>
            </a:r>
            <a:endParaRPr lang="sv-SE" dirty="0"/>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776455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77AFBECA-246A-05A7-5C17-D7BFBDBC79D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C21C4AE1-A668-3E47-ACF7-601DCA98DC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552284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C91BEC45-D6B1-C25B-B718-25A7D269D28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29157780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66FCAF63-D791-08FB-B447-275E5EBA921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4" name="Bildobjekt 3" descr="Region Kronobergs logotyp">
            <a:extLst>
              <a:ext uri="{FF2B5EF4-FFF2-40B4-BE49-F238E27FC236}">
                <a16:creationId xmlns:a16="http://schemas.microsoft.com/office/drawing/2014/main" id="{7D7E0653-9834-7D40-C136-8456753114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3041434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1303A58C-AEBC-590B-41F0-90C687CF7B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CFC138CB-6770-7654-B2E1-BE56E63AA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solidFill>
                  <a:schemeClr val="bg1"/>
                </a:solidFill>
              </a:defRPr>
            </a:lvl1pPr>
          </a:lstStyle>
          <a:p>
            <a:pPr lvl="0"/>
            <a:r>
              <a:rPr lang="sv-SE"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7683900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Bild till höger">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14281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Rubrik och innehåll">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2F185F80-1A7B-498F-8387-1B29107FCB51}"/>
              </a:ext>
            </a:extLst>
          </p:cNvPr>
          <p:cNvSpPr txBox="1"/>
          <p:nvPr userDrawn="1"/>
        </p:nvSpPr>
        <p:spPr>
          <a:xfrm>
            <a:off x="-48683" y="4725145"/>
            <a:ext cx="369332" cy="2005191"/>
          </a:xfrm>
          <a:prstGeom prst="rect">
            <a:avLst/>
          </a:prstGeom>
          <a:noFill/>
          <a:ln>
            <a:noFill/>
          </a:ln>
        </p:spPr>
        <p:txBody>
          <a:bodyPr vert="vert270">
            <a:spAutoFit/>
          </a:bodyPr>
          <a:lstStyle/>
          <a:p>
            <a:pPr eaLnBrk="1" hangingPunct="1">
              <a:defRPr/>
            </a:pPr>
            <a:r>
              <a:rPr lang="sv-SE" sz="1200" dirty="0">
                <a:solidFill>
                  <a:srgbClr val="3891A7">
                    <a:lumMod val="20000"/>
                    <a:lumOff val="80000"/>
                  </a:srgbClr>
                </a:solidFill>
                <a:latin typeface="Calibri" pitchFamily="34" charset="0"/>
                <a:cs typeface="Calibri" pitchFamily="34" charset="0"/>
              </a:rPr>
              <a:t>www.rattighetsfokus.se</a:t>
            </a:r>
          </a:p>
        </p:txBody>
      </p:sp>
      <p:sp>
        <p:nvSpPr>
          <p:cNvPr id="2" name="Rubrik 1"/>
          <p:cNvSpPr>
            <a:spLocks noGrp="1"/>
          </p:cNvSpPr>
          <p:nvPr>
            <p:ph type="title"/>
          </p:nvPr>
        </p:nvSpPr>
        <p:spPr/>
        <p:txBody>
          <a:bodyPr/>
          <a:lstStyle/>
          <a:p>
            <a:r>
              <a:rPr lang="sv-SE"/>
              <a:t>Klicka här för att ändra format</a:t>
            </a:r>
            <a:endParaRPr lang="en-US"/>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datum 23">
            <a:extLst>
              <a:ext uri="{FF2B5EF4-FFF2-40B4-BE49-F238E27FC236}">
                <a16:creationId xmlns:a16="http://schemas.microsoft.com/office/drawing/2014/main" id="{81406D1E-37FA-40EE-8823-31C2861FD4F2}"/>
              </a:ext>
            </a:extLst>
          </p:cNvPr>
          <p:cNvSpPr>
            <a:spLocks noGrp="1"/>
          </p:cNvSpPr>
          <p:nvPr>
            <p:ph type="dt" sz="half" idx="10"/>
          </p:nvPr>
        </p:nvSpPr>
        <p:spPr/>
        <p:txBody>
          <a:bodyPr/>
          <a:lstStyle>
            <a:lvl1pPr>
              <a:defRPr/>
            </a:lvl1pPr>
          </a:lstStyle>
          <a:p>
            <a:pPr>
              <a:defRPr/>
            </a:pPr>
            <a:fld id="{5B176AFC-55B3-4AFD-B427-2169A87E2E1B}" type="datetime1">
              <a:rPr lang="sv-SE"/>
              <a:pPr>
                <a:defRPr/>
              </a:pPr>
              <a:t>2026-06-26</a:t>
            </a:fld>
            <a:endParaRPr lang="sv-SE"/>
          </a:p>
        </p:txBody>
      </p:sp>
      <p:sp>
        <p:nvSpPr>
          <p:cNvPr id="6" name="Platshållare för sidfot 9">
            <a:extLst>
              <a:ext uri="{FF2B5EF4-FFF2-40B4-BE49-F238E27FC236}">
                <a16:creationId xmlns:a16="http://schemas.microsoft.com/office/drawing/2014/main" id="{972AAA64-97B4-4138-99C3-15F99E7E784C}"/>
              </a:ext>
            </a:extLst>
          </p:cNvPr>
          <p:cNvSpPr>
            <a:spLocks noGrp="1"/>
          </p:cNvSpPr>
          <p:nvPr>
            <p:ph type="ftr" sz="quarter" idx="11"/>
          </p:nvPr>
        </p:nvSpPr>
        <p:spPr/>
        <p:txBody>
          <a:bodyPr/>
          <a:lstStyle>
            <a:lvl1pPr>
              <a:defRPr/>
            </a:lvl1pPr>
          </a:lstStyle>
          <a:p>
            <a:pPr>
              <a:defRPr/>
            </a:pPr>
            <a:endParaRPr lang="sv-SE"/>
          </a:p>
        </p:txBody>
      </p:sp>
      <p:sp>
        <p:nvSpPr>
          <p:cNvPr id="7" name="Platshållare för bildnummer 21">
            <a:extLst>
              <a:ext uri="{FF2B5EF4-FFF2-40B4-BE49-F238E27FC236}">
                <a16:creationId xmlns:a16="http://schemas.microsoft.com/office/drawing/2014/main" id="{7AE03CC4-4A40-4FA8-8AE2-7F5C4C497E98}"/>
              </a:ext>
            </a:extLst>
          </p:cNvPr>
          <p:cNvSpPr>
            <a:spLocks noGrp="1"/>
          </p:cNvSpPr>
          <p:nvPr>
            <p:ph type="sldNum" sz="quarter" idx="12"/>
          </p:nvPr>
        </p:nvSpPr>
        <p:spPr/>
        <p:txBody>
          <a:bodyPr/>
          <a:lstStyle>
            <a:lvl1pPr>
              <a:defRPr/>
            </a:lvl1pPr>
          </a:lstStyle>
          <a:p>
            <a:pPr>
              <a:defRPr/>
            </a:pPr>
            <a:fld id="{A5EE153B-801C-4B81-9684-3074D7AA4310}" type="slidenum">
              <a:rPr lang="sv-SE" altLang="sv-SE"/>
              <a:pPr>
                <a:defRPr/>
              </a:pPr>
              <a:t>‹#›</a:t>
            </a:fld>
            <a:endParaRPr lang="sv-SE" altLang="sv-SE"/>
          </a:p>
        </p:txBody>
      </p:sp>
    </p:spTree>
    <p:extLst>
      <p:ext uri="{BB962C8B-B14F-4D97-AF65-F5344CB8AC3E}">
        <p14:creationId xmlns:p14="http://schemas.microsoft.com/office/powerpoint/2010/main" val="1508974884"/>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amp; innehåll">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551B29E2-75A6-293F-DDDA-01AD3A6BCD3A}"/>
              </a:ext>
            </a:extLst>
          </p:cNvPr>
          <p:cNvSpPr>
            <a:spLocks noGrp="1"/>
          </p:cNvSpPr>
          <p:nvPr>
            <p:ph type="title"/>
          </p:nvPr>
        </p:nvSpPr>
        <p:spPr/>
        <p:txBody>
          <a:bodyPr/>
          <a:lstStyle>
            <a:lvl1pPr>
              <a:defRPr b="1" i="0">
                <a:latin typeface="+mj-lt"/>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8336301"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5" name="Platshållare för bildnummer 5">
            <a:extLst>
              <a:ext uri="{FF2B5EF4-FFF2-40B4-BE49-F238E27FC236}">
                <a16:creationId xmlns:a16="http://schemas.microsoft.com/office/drawing/2014/main" id="{12D118FC-EE09-9189-C275-E873A462B8F9}"/>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3" name="Platshållare för datum 3">
            <a:extLst>
              <a:ext uri="{FF2B5EF4-FFF2-40B4-BE49-F238E27FC236}">
                <a16:creationId xmlns:a16="http://schemas.microsoft.com/office/drawing/2014/main" id="{A01D25B9-C79D-A274-58C7-62B33FF4287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4" name="Platshållare för sidfot 4">
            <a:extLst>
              <a:ext uri="{FF2B5EF4-FFF2-40B4-BE49-F238E27FC236}">
                <a16:creationId xmlns:a16="http://schemas.microsoft.com/office/drawing/2014/main" id="{670F659B-43B1-5F87-B495-101348349521}"/>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93632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11" name="Rubrik 10">
            <a:extLst>
              <a:ext uri="{FF2B5EF4-FFF2-40B4-BE49-F238E27FC236}">
                <a16:creationId xmlns:a16="http://schemas.microsoft.com/office/drawing/2014/main" id="{513E1985-DEB6-B4FA-D8EF-15C862B6F61D}"/>
              </a:ext>
            </a:extLst>
          </p:cNvPr>
          <p:cNvSpPr>
            <a:spLocks noGrp="1"/>
          </p:cNvSpPr>
          <p:nvPr>
            <p:ph type="title"/>
          </p:nvPr>
        </p:nvSpPr>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33527"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8664" y="2025497"/>
            <a:ext cx="4649202" cy="4039853"/>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Platshållare för bildnummer 5">
            <a:extLst>
              <a:ext uri="{FF2B5EF4-FFF2-40B4-BE49-F238E27FC236}">
                <a16:creationId xmlns:a16="http://schemas.microsoft.com/office/drawing/2014/main" id="{7C006566-392A-D605-2590-6469889C1F6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8" name="Platshållare för datum 3">
            <a:extLst>
              <a:ext uri="{FF2B5EF4-FFF2-40B4-BE49-F238E27FC236}">
                <a16:creationId xmlns:a16="http://schemas.microsoft.com/office/drawing/2014/main" id="{B3804973-0D2A-DF23-8E3D-0A574005BAFC}"/>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9" name="Platshållare för sidfot 4">
            <a:extLst>
              <a:ext uri="{FF2B5EF4-FFF2-40B4-BE49-F238E27FC236}">
                <a16:creationId xmlns:a16="http://schemas.microsoft.com/office/drawing/2014/main" id="{BB084F17-CF16-C29C-9E8B-74DB7C1401C5}"/>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2797438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amp; 2 spal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0E7A07BE-FCFC-1EFE-15DE-8F28EC177ECC}"/>
              </a:ext>
            </a:extLst>
          </p:cNvPr>
          <p:cNvSpPr>
            <a:spLocks noGrp="1"/>
          </p:cNvSpPr>
          <p:nvPr>
            <p:ph type="title"/>
          </p:nvPr>
        </p:nvSpPr>
        <p:spPr/>
        <p:txBody>
          <a:bodyPr/>
          <a:lstStyle/>
          <a:p>
            <a:r>
              <a:rPr lang="sv-SE"/>
              <a:t>Klicka här för att ändra mall för rubrikformat</a:t>
            </a:r>
          </a:p>
        </p:txBody>
      </p:sp>
      <p:sp>
        <p:nvSpPr>
          <p:cNvPr id="10" name="Platshållare för innehåll 10">
            <a:extLst>
              <a:ext uri="{FF2B5EF4-FFF2-40B4-BE49-F238E27FC236}">
                <a16:creationId xmlns:a16="http://schemas.microsoft.com/office/drawing/2014/main" id="{E4FEB789-CFC9-2534-8ED9-E95125A2C064}"/>
              </a:ext>
            </a:extLst>
          </p:cNvPr>
          <p:cNvSpPr>
            <a:spLocks noGrp="1"/>
          </p:cNvSpPr>
          <p:nvPr>
            <p:ph sz="quarter" idx="16"/>
          </p:nvPr>
        </p:nvSpPr>
        <p:spPr>
          <a:xfrm>
            <a:off x="633528"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innehåll 10">
            <a:extLst>
              <a:ext uri="{FF2B5EF4-FFF2-40B4-BE49-F238E27FC236}">
                <a16:creationId xmlns:a16="http://schemas.microsoft.com/office/drawing/2014/main" id="{11B4E59E-0FE4-B739-9766-FB27CDB1DFCE}"/>
              </a:ext>
            </a:extLst>
          </p:cNvPr>
          <p:cNvSpPr>
            <a:spLocks noGrp="1"/>
          </p:cNvSpPr>
          <p:nvPr>
            <p:ph sz="quarter" idx="17"/>
          </p:nvPr>
        </p:nvSpPr>
        <p:spPr>
          <a:xfrm>
            <a:off x="5638664" y="2025497"/>
            <a:ext cx="4901030"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a:extLst>
              <a:ext uri="{FF2B5EF4-FFF2-40B4-BE49-F238E27FC236}">
                <a16:creationId xmlns:a16="http://schemas.microsoft.com/office/drawing/2014/main" id="{66034EB9-0D0C-D10C-1222-AA3B36F37AEB}"/>
              </a:ext>
            </a:extLst>
          </p:cNvPr>
          <p:cNvSpPr>
            <a:spLocks noGrp="1"/>
          </p:cNvSpPr>
          <p:nvPr>
            <p:ph type="sldNum" sz="quarter" idx="15"/>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249C2014-E2DB-E174-515A-4EA228E8E07D}"/>
              </a:ext>
            </a:extLst>
          </p:cNvPr>
          <p:cNvSpPr>
            <a:spLocks noGrp="1"/>
          </p:cNvSpPr>
          <p:nvPr>
            <p:ph type="dt" sz="half" idx="13"/>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F66F0875-1F5F-2D2B-867F-83DBF7430B50}"/>
              </a:ext>
            </a:extLst>
          </p:cNvPr>
          <p:cNvSpPr>
            <a:spLocks noGrp="1"/>
          </p:cNvSpPr>
          <p:nvPr>
            <p:ph type="ftr" sz="quarter" idx="14"/>
          </p:nvPr>
        </p:nvSpPr>
        <p:spPr/>
        <p:txBody>
          <a:bodyPr/>
          <a:lstStyle/>
          <a:p>
            <a:endParaRPr lang="sv-SE" dirty="0"/>
          </a:p>
        </p:txBody>
      </p:sp>
    </p:spTree>
    <p:extLst>
      <p:ext uri="{BB962C8B-B14F-4D97-AF65-F5344CB8AC3E}">
        <p14:creationId xmlns:p14="http://schemas.microsoft.com/office/powerpoint/2010/main" val="141055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22" name="Rubrik 21">
            <a:extLst>
              <a:ext uri="{FF2B5EF4-FFF2-40B4-BE49-F238E27FC236}">
                <a16:creationId xmlns:a16="http://schemas.microsoft.com/office/drawing/2014/main" id="{D2256EB1-EAAE-3FFE-A737-12DF0B010D73}"/>
              </a:ext>
            </a:extLst>
          </p:cNvPr>
          <p:cNvSpPr>
            <a:spLocks noGrp="1"/>
          </p:cNvSpPr>
          <p:nvPr>
            <p:ph type="title"/>
          </p:nvPr>
        </p:nvSpPr>
        <p:spPr>
          <a:xfrm>
            <a:off x="6749932" y="517522"/>
            <a:ext cx="4880093" cy="1325563"/>
          </a:xfrm>
        </p:spPr>
        <p:txBody>
          <a:bodyPr/>
          <a:lstStyle>
            <a:lvl1pPr>
              <a:defRPr b="1" i="0">
                <a:latin typeface="Open Sans Bold" panose="020B0806030504020204" pitchFamily="34" charset="0"/>
                <a:ea typeface="Open Sans Bold" panose="020B0806030504020204" pitchFamily="34" charset="0"/>
                <a:cs typeface="Open Sans Bold" panose="020B0806030504020204" pitchFamily="34" charset="0"/>
              </a:defRPr>
            </a:lvl1p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endParaRPr lang="sv-SE"/>
          </a:p>
        </p:txBody>
      </p:sp>
      <p:sp>
        <p:nvSpPr>
          <p:cNvPr id="7" name="Slide Number Placeholder 6">
            <a:extLst>
              <a:ext uri="{FF2B5EF4-FFF2-40B4-BE49-F238E27FC236}">
                <a16:creationId xmlns:a16="http://schemas.microsoft.com/office/drawing/2014/main" id="{0B9D0988-67F2-ECF6-1602-F1D93017BA60}"/>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6ED41BA6-E131-E7FD-4535-07177B0ABA9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6009136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endParaRPr lang="sv-SE" dirty="0"/>
          </a:p>
        </p:txBody>
      </p:sp>
      <p:sp>
        <p:nvSpPr>
          <p:cNvPr id="3" name="Slide Number Placeholder 6">
            <a:extLst>
              <a:ext uri="{FF2B5EF4-FFF2-40B4-BE49-F238E27FC236}">
                <a16:creationId xmlns:a16="http://schemas.microsoft.com/office/drawing/2014/main" id="{E13E6EFE-454E-E0E6-5F20-B9D7596464F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82D842ED-9775-7E0C-0353-CAD6AE3604C9}"/>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243637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chemeClr val="accent1"/>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Slide Number Placeholder 6">
            <a:extLst>
              <a:ext uri="{FF2B5EF4-FFF2-40B4-BE49-F238E27FC236}">
                <a16:creationId xmlns:a16="http://schemas.microsoft.com/office/drawing/2014/main" id="{8C5A5ACD-6A3B-7965-FFBF-5BE8A1391E38}"/>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F09FD99-77B7-C63C-2EF5-8E45BA2F4883}"/>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4044271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C8BEBAC8-A98F-5385-F98A-E772E6EC55D1}"/>
              </a:ext>
            </a:extLst>
          </p:cNvPr>
          <p:cNvSpPr>
            <a:spLocks noGrp="1"/>
          </p:cNvSpPr>
          <p:nvPr>
            <p:ph type="title"/>
          </p:nvPr>
        </p:nvSpPr>
        <p:spPr>
          <a:xfrm>
            <a:off x="6749932" y="517522"/>
            <a:ext cx="4880093" cy="1325563"/>
          </a:xfrm>
        </p:spPr>
        <p:txBody>
          <a:bodyPr/>
          <a:lstStyle/>
          <a:p>
            <a:r>
              <a:rPr lang="sv-SE" dirty="0"/>
              <a:t>Klicka här för att ändra mall för rubrikformat</a:t>
            </a:r>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749934" y="2025497"/>
            <a:ext cx="4880092" cy="401564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2"/>
          </a:solidFill>
        </p:spPr>
        <p:txBody>
          <a:bodyPr anchor="ctr">
            <a:noAutofit/>
          </a:bodyPr>
          <a:lstStyle>
            <a:lvl1pPr marL="0" indent="0" algn="ctr">
              <a:buNone/>
              <a:defRPr sz="2400" b="1"/>
            </a:lvl1pPr>
            <a:lvl2pPr marL="244475" indent="0" algn="ctr">
              <a:buNone/>
              <a:defRPr sz="2000" b="1"/>
            </a:lvl2pPr>
            <a:lvl3pPr marL="511175" indent="0" algn="ctr">
              <a:buNone/>
              <a:defRPr sz="1800" b="1"/>
            </a:lvl3pPr>
            <a:lvl4pPr marL="762000" indent="0" algn="ctr">
              <a:buNone/>
              <a:defRPr sz="1600" b="1"/>
            </a:lvl4pPr>
            <a:lvl5pPr marL="1030288" indent="0" algn="ctr">
              <a:buNone/>
              <a:defRPr sz="1400" b="1"/>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Slide Number Placeholder 6">
            <a:extLst>
              <a:ext uri="{FF2B5EF4-FFF2-40B4-BE49-F238E27FC236}">
                <a16:creationId xmlns:a16="http://schemas.microsoft.com/office/drawing/2014/main" id="{3BB90457-5C74-78FC-02D9-FC32640C0662}"/>
              </a:ext>
            </a:extLst>
          </p:cNvPr>
          <p:cNvSpPr>
            <a:spLocks noGrp="1"/>
          </p:cNvSpPr>
          <p:nvPr>
            <p:ph type="sldNum" sz="quarter" idx="16"/>
          </p:nvPr>
        </p:nvSpPr>
        <p:spPr>
          <a:xfrm>
            <a:off x="6252786" y="6426926"/>
            <a:ext cx="471753" cy="294549"/>
          </a:xfrm>
        </p:spPr>
        <p:txBody>
          <a:bodyPr/>
          <a:lstStyle/>
          <a:p>
            <a:fld id="{FDD9FC71-94E5-4C63-83F9-09F1766974D0}" type="slidenum">
              <a:rPr lang="sv-SE" smtClean="0"/>
              <a:pPr/>
              <a:t>‹#›</a:t>
            </a:fld>
            <a:endParaRPr lang="sv-SE"/>
          </a:p>
        </p:txBody>
      </p:sp>
      <p:sp>
        <p:nvSpPr>
          <p:cNvPr id="4" name="Date Placeholder 4">
            <a:extLst>
              <a:ext uri="{FF2B5EF4-FFF2-40B4-BE49-F238E27FC236}">
                <a16:creationId xmlns:a16="http://schemas.microsoft.com/office/drawing/2014/main" id="{85BB414F-7DEA-E72F-A351-D5902F17B477}"/>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2841304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19" name="Rubrik 18">
            <a:extLst>
              <a:ext uri="{FF2B5EF4-FFF2-40B4-BE49-F238E27FC236}">
                <a16:creationId xmlns:a16="http://schemas.microsoft.com/office/drawing/2014/main" id="{9C2854A0-3C5F-7E0A-ED5F-3AE2429722A4}"/>
              </a:ext>
            </a:extLst>
          </p:cNvPr>
          <p:cNvSpPr>
            <a:spLocks noGrp="1"/>
          </p:cNvSpPr>
          <p:nvPr>
            <p:ph type="title"/>
          </p:nvPr>
        </p:nvSpPr>
        <p:spPr>
          <a:xfrm>
            <a:off x="633529" y="517522"/>
            <a:ext cx="4359386" cy="1325563"/>
          </a:xfrm>
        </p:spPr>
        <p:txBody>
          <a:bodyPr/>
          <a:lstStyle/>
          <a:p>
            <a:r>
              <a:rPr lang="sv-SE" dirty="0"/>
              <a:t>Klicka här för att ändra mall för rubrikformat</a:t>
            </a:r>
          </a:p>
        </p:txBody>
      </p:sp>
      <p:sp>
        <p:nvSpPr>
          <p:cNvPr id="24" name="Platshållare för text 23">
            <a:extLst>
              <a:ext uri="{FF2B5EF4-FFF2-40B4-BE49-F238E27FC236}">
                <a16:creationId xmlns:a16="http://schemas.microsoft.com/office/drawing/2014/main" id="{21E6B3DC-E005-65F6-7865-029466C45C1E}"/>
              </a:ext>
            </a:extLst>
          </p:cNvPr>
          <p:cNvSpPr>
            <a:spLocks noGrp="1"/>
          </p:cNvSpPr>
          <p:nvPr>
            <p:ph type="body" sz="quarter" idx="16"/>
          </p:nvPr>
        </p:nvSpPr>
        <p:spPr>
          <a:xfrm>
            <a:off x="633530" y="2025497"/>
            <a:ext cx="4359386"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endParaRPr lang="sv-SE" dirty="0"/>
          </a:p>
        </p:txBody>
      </p:sp>
      <p:sp>
        <p:nvSpPr>
          <p:cNvPr id="9" name="Platshållare för bildnummer 5">
            <a:extLst>
              <a:ext uri="{FF2B5EF4-FFF2-40B4-BE49-F238E27FC236}">
                <a16:creationId xmlns:a16="http://schemas.microsoft.com/office/drawing/2014/main" id="{62873D0D-FB42-E43A-D086-74A407FA819C}"/>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9BA7FDBC-9535-9890-068D-8BC2F23B124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8" name="Platshållare för sidfot 4">
            <a:extLst>
              <a:ext uri="{FF2B5EF4-FFF2-40B4-BE49-F238E27FC236}">
                <a16:creationId xmlns:a16="http://schemas.microsoft.com/office/drawing/2014/main" id="{CCA83016-5EAD-C785-E43A-DEFD208FF16D}"/>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646491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1073521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Bild till höger_3">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Rubrik 28">
            <a:extLst>
              <a:ext uri="{FF2B5EF4-FFF2-40B4-BE49-F238E27FC236}">
                <a16:creationId xmlns:a16="http://schemas.microsoft.com/office/drawing/2014/main" id="{C158849C-30A8-FB72-39FB-B32011BE14F0}"/>
              </a:ext>
            </a:extLst>
          </p:cNvPr>
          <p:cNvSpPr>
            <a:spLocks noGrp="1"/>
          </p:cNvSpPr>
          <p:nvPr>
            <p:ph type="title"/>
          </p:nvPr>
        </p:nvSpPr>
        <p:spPr>
          <a:xfrm>
            <a:off x="633528" y="517522"/>
            <a:ext cx="5052899" cy="1325563"/>
          </a:xfrm>
        </p:spPr>
        <p:txBody>
          <a:bodyPr/>
          <a:lstStyle/>
          <a:p>
            <a:r>
              <a:rPr lang="sv-SE" dirty="0"/>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endParaRPr lang="sv-SE"/>
          </a:p>
        </p:txBody>
      </p:sp>
      <p:sp>
        <p:nvSpPr>
          <p:cNvPr id="22" name="Platshållare för bildnummer 5">
            <a:extLst>
              <a:ext uri="{FF2B5EF4-FFF2-40B4-BE49-F238E27FC236}">
                <a16:creationId xmlns:a16="http://schemas.microsoft.com/office/drawing/2014/main" id="{482E1F2C-2820-71FD-F462-305268E22848}"/>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17" name="Platshållare för datum 3">
            <a:extLst>
              <a:ext uri="{FF2B5EF4-FFF2-40B4-BE49-F238E27FC236}">
                <a16:creationId xmlns:a16="http://schemas.microsoft.com/office/drawing/2014/main" id="{981AD465-A6B2-E97D-4E98-7C31C66E63FB}"/>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19" name="Platshållare för sidfot 4">
            <a:extLst>
              <a:ext uri="{FF2B5EF4-FFF2-40B4-BE49-F238E27FC236}">
                <a16:creationId xmlns:a16="http://schemas.microsoft.com/office/drawing/2014/main" id="{16FEF121-A9B5-604D-F142-82B62704C6A9}"/>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11" name="Bildobjekt 10" descr="Region Kronobergs logotyp">
            <a:extLst>
              <a:ext uri="{FF2B5EF4-FFF2-40B4-BE49-F238E27FC236}">
                <a16:creationId xmlns:a16="http://schemas.microsoft.com/office/drawing/2014/main" id="{4C65C9E4-6A18-4E47-AF4A-18AC385A4B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bwMode="white">
          <a:xfrm>
            <a:off x="10299103" y="6130234"/>
            <a:ext cx="1718777" cy="534864"/>
          </a:xfrm>
          <a:prstGeom prst="rect">
            <a:avLst/>
          </a:prstGeom>
        </p:spPr>
      </p:pic>
    </p:spTree>
    <p:extLst>
      <p:ext uri="{BB962C8B-B14F-4D97-AF65-F5344CB8AC3E}">
        <p14:creationId xmlns:p14="http://schemas.microsoft.com/office/powerpoint/2010/main" val="35015241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ld och vinge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31" y="517522"/>
            <a:ext cx="5264852" cy="1325563"/>
          </a:xfrm>
        </p:spPr>
        <p:txBody>
          <a:bodyPr/>
          <a:lstStyle/>
          <a:p>
            <a:r>
              <a:rPr lang="sv-SE" dirty="0"/>
              <a:t>Klicka här för att ändra mall för rubrikformat</a:t>
            </a:r>
          </a:p>
        </p:txBody>
      </p:sp>
      <p:sp>
        <p:nvSpPr>
          <p:cNvPr id="20" name="Platshållare för text 23">
            <a:extLst>
              <a:ext uri="{FF2B5EF4-FFF2-40B4-BE49-F238E27FC236}">
                <a16:creationId xmlns:a16="http://schemas.microsoft.com/office/drawing/2014/main" id="{768531DD-7107-45FB-A5E1-64F1B2F78FA2}"/>
              </a:ext>
            </a:extLst>
          </p:cNvPr>
          <p:cNvSpPr>
            <a:spLocks noGrp="1"/>
          </p:cNvSpPr>
          <p:nvPr>
            <p:ph type="body" sz="quarter" idx="20"/>
          </p:nvPr>
        </p:nvSpPr>
        <p:spPr>
          <a:xfrm>
            <a:off x="633532" y="2025497"/>
            <a:ext cx="5264850" cy="4015649"/>
          </a:xfrm>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2" name="Platshållare för bild 16">
            <a:extLst>
              <a:ext uri="{FF2B5EF4-FFF2-40B4-BE49-F238E27FC236}">
                <a16:creationId xmlns:a16="http://schemas.microsoft.com/office/drawing/2014/main" id="{A6653161-3AC6-49BC-67C5-FB5599F51153}"/>
              </a:ext>
            </a:extLst>
          </p:cNvPr>
          <p:cNvSpPr>
            <a:spLocks noGrp="1"/>
          </p:cNvSpPr>
          <p:nvPr>
            <p:ph type="pic" sz="quarter" idx="15"/>
          </p:nvPr>
        </p:nvSpPr>
        <p:spPr>
          <a:xfrm>
            <a:off x="7094483" y="0"/>
            <a:ext cx="5097517" cy="5849007"/>
          </a:xfrm>
          <a:prstGeom prst="round2SameRect">
            <a:avLst>
              <a:gd name="adj1" fmla="val 0"/>
              <a:gd name="adj2" fmla="val 50000"/>
            </a:avLst>
          </a:prstGeom>
          <a:noFill/>
        </p:spPr>
        <p:txBody>
          <a:bodyPr anchor="b"/>
          <a:lstStyle>
            <a:lvl1pPr algn="l">
              <a:defRPr/>
            </a:lvl1pPr>
          </a:lstStyle>
          <a:p>
            <a:endParaRPr lang="sv-SE" dirty="0"/>
          </a:p>
        </p:txBody>
      </p:sp>
      <p:sp>
        <p:nvSpPr>
          <p:cNvPr id="2" name="Platshållare för text 10">
            <a:extLst>
              <a:ext uri="{FF2B5EF4-FFF2-40B4-BE49-F238E27FC236}">
                <a16:creationId xmlns:a16="http://schemas.microsoft.com/office/drawing/2014/main" id="{89BE894C-7FFB-094A-BDD2-295F19358BEC}"/>
              </a:ext>
            </a:extLst>
          </p:cNvPr>
          <p:cNvSpPr>
            <a:spLocks noGrp="1"/>
          </p:cNvSpPr>
          <p:nvPr>
            <p:ph type="body" sz="quarter" idx="25"/>
          </p:nvPr>
        </p:nvSpPr>
        <p:spPr>
          <a:xfrm>
            <a:off x="6194450" y="1691925"/>
            <a:ext cx="2657654" cy="2815311"/>
          </a:xfrm>
          <a:prstGeom prst="round2DiagRect">
            <a:avLst>
              <a:gd name="adj1" fmla="val 0"/>
              <a:gd name="adj2" fmla="val 42021"/>
            </a:avLst>
          </a:prstGeom>
          <a:solidFill>
            <a:schemeClr val="accent1"/>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29" name="Platshållare för bildnummer 28">
            <a:extLst>
              <a:ext uri="{FF2B5EF4-FFF2-40B4-BE49-F238E27FC236}">
                <a16:creationId xmlns:a16="http://schemas.microsoft.com/office/drawing/2014/main" id="{7DC0CC2B-BA1D-E748-9270-B5901D12948B}"/>
              </a:ext>
            </a:extLst>
          </p:cNvPr>
          <p:cNvSpPr>
            <a:spLocks noGrp="1"/>
          </p:cNvSpPr>
          <p:nvPr>
            <p:ph type="sldNum" sz="quarter" idx="24"/>
          </p:nvPr>
        </p:nvSpPr>
        <p:spPr/>
        <p:txBody>
          <a:bodyPr/>
          <a:lstStyle/>
          <a:p>
            <a:fld id="{FDD9FC71-94E5-4C63-83F9-09F1766974D0}" type="slidenum">
              <a:rPr lang="sv-SE" smtClean="0"/>
              <a:pPr/>
              <a:t>‹#›</a:t>
            </a:fld>
            <a:endParaRPr lang="sv-SE"/>
          </a:p>
        </p:txBody>
      </p:sp>
      <p:sp>
        <p:nvSpPr>
          <p:cNvPr id="27" name="Platshållare för datum 26">
            <a:extLst>
              <a:ext uri="{FF2B5EF4-FFF2-40B4-BE49-F238E27FC236}">
                <a16:creationId xmlns:a16="http://schemas.microsoft.com/office/drawing/2014/main" id="{439C5372-91A2-AD10-7FDC-6B153E2FEBDD}"/>
              </a:ext>
            </a:extLst>
          </p:cNvPr>
          <p:cNvSpPr>
            <a:spLocks noGrp="1"/>
          </p:cNvSpPr>
          <p:nvPr>
            <p:ph type="dt" sz="half" idx="22"/>
          </p:nvPr>
        </p:nvSpPr>
        <p:spPr/>
        <p:txBody>
          <a:bodyPr/>
          <a:lstStyle/>
          <a:p>
            <a:fld id="{663AC0A1-BF03-4687-BDDD-A787ED1917E4}" type="datetimeFigureOut">
              <a:rPr lang="sv-SE" smtClean="0"/>
              <a:pPr/>
              <a:t>2026-06-26</a:t>
            </a:fld>
            <a:endParaRPr lang="sv-SE" dirty="0"/>
          </a:p>
        </p:txBody>
      </p:sp>
      <p:sp>
        <p:nvSpPr>
          <p:cNvPr id="28" name="Platshållare för sidfot 27">
            <a:extLst>
              <a:ext uri="{FF2B5EF4-FFF2-40B4-BE49-F238E27FC236}">
                <a16:creationId xmlns:a16="http://schemas.microsoft.com/office/drawing/2014/main" id="{48E51396-5C82-1B3F-5E8F-777BBDE1AB90}"/>
              </a:ext>
            </a:extLst>
          </p:cNvPr>
          <p:cNvSpPr>
            <a:spLocks noGrp="1"/>
          </p:cNvSpPr>
          <p:nvPr>
            <p:ph type="ftr" sz="quarter" idx="23"/>
          </p:nvPr>
        </p:nvSpPr>
        <p:spPr/>
        <p:txBody>
          <a:bodyPr/>
          <a:lstStyle/>
          <a:p>
            <a:endParaRPr lang="sv-SE" dirty="0"/>
          </a:p>
        </p:txBody>
      </p:sp>
    </p:spTree>
    <p:extLst>
      <p:ext uri="{BB962C8B-B14F-4D97-AF65-F5344CB8AC3E}">
        <p14:creationId xmlns:p14="http://schemas.microsoft.com/office/powerpoint/2010/main" val="3667646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atbubbla till höger">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2EE59EE3-2143-C1B1-A9C0-AFD1AB684EB2}"/>
              </a:ext>
            </a:extLst>
          </p:cNvPr>
          <p:cNvSpPr>
            <a:spLocks noGrp="1"/>
          </p:cNvSpPr>
          <p:nvPr>
            <p:ph type="title"/>
          </p:nvPr>
        </p:nvSpPr>
        <p:spPr>
          <a:xfrm>
            <a:off x="633529" y="517522"/>
            <a:ext cx="7519872" cy="1325563"/>
          </a:xfrm>
        </p:spPr>
        <p:txBody>
          <a:bodyPr/>
          <a:lstStyle/>
          <a:p>
            <a:r>
              <a:rPr lang="sv-SE" dirty="0"/>
              <a:t>Klicka här för att ändra mall för rubrikformat</a:t>
            </a:r>
          </a:p>
        </p:txBody>
      </p:sp>
      <p:sp>
        <p:nvSpPr>
          <p:cNvPr id="6" name="Platshållare för text 23">
            <a:extLst>
              <a:ext uri="{FF2B5EF4-FFF2-40B4-BE49-F238E27FC236}">
                <a16:creationId xmlns:a16="http://schemas.microsoft.com/office/drawing/2014/main" id="{2B0E109E-854A-2C92-6415-8827F23B78A2}"/>
              </a:ext>
            </a:extLst>
          </p:cNvPr>
          <p:cNvSpPr>
            <a:spLocks noGrp="1"/>
          </p:cNvSpPr>
          <p:nvPr>
            <p:ph type="body" sz="quarter" idx="20"/>
          </p:nvPr>
        </p:nvSpPr>
        <p:spPr>
          <a:xfrm>
            <a:off x="633530" y="2025497"/>
            <a:ext cx="7519870" cy="401564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text 10">
            <a:extLst>
              <a:ext uri="{FF2B5EF4-FFF2-40B4-BE49-F238E27FC236}">
                <a16:creationId xmlns:a16="http://schemas.microsoft.com/office/drawing/2014/main" id="{291BF0A9-BCD6-7A10-D8DA-E20A25D13F5F}"/>
              </a:ext>
            </a:extLst>
          </p:cNvPr>
          <p:cNvSpPr>
            <a:spLocks noGrp="1"/>
          </p:cNvSpPr>
          <p:nvPr>
            <p:ph type="body" sz="quarter" idx="25"/>
          </p:nvPr>
        </p:nvSpPr>
        <p:spPr>
          <a:xfrm>
            <a:off x="8480608" y="674112"/>
            <a:ext cx="3024466" cy="3203883"/>
          </a:xfrm>
          <a:prstGeom prst="teardrop">
            <a:avLst/>
          </a:prstGeom>
          <a:solidFill>
            <a:schemeClr val="accent2"/>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4" name="Platshållare för bildnummer 13">
            <a:extLst>
              <a:ext uri="{FF2B5EF4-FFF2-40B4-BE49-F238E27FC236}">
                <a16:creationId xmlns:a16="http://schemas.microsoft.com/office/drawing/2014/main" id="{F478A2B2-935D-A2B7-DB5E-B89C67E23D69}"/>
              </a:ext>
            </a:extLst>
          </p:cNvPr>
          <p:cNvSpPr>
            <a:spLocks noGrp="1"/>
          </p:cNvSpPr>
          <p:nvPr>
            <p:ph type="sldNum" sz="quarter" idx="18"/>
          </p:nvPr>
        </p:nvSpPr>
        <p:spPr/>
        <p:txBody>
          <a:bodyPr/>
          <a:lstStyle/>
          <a:p>
            <a:fld id="{FDD9FC71-94E5-4C63-83F9-09F1766974D0}" type="slidenum">
              <a:rPr lang="sv-SE" smtClean="0"/>
              <a:pPr/>
              <a:t>‹#›</a:t>
            </a:fld>
            <a:endParaRPr lang="sv-SE"/>
          </a:p>
        </p:txBody>
      </p:sp>
      <p:sp>
        <p:nvSpPr>
          <p:cNvPr id="10" name="Platshållare för datum 9">
            <a:extLst>
              <a:ext uri="{FF2B5EF4-FFF2-40B4-BE49-F238E27FC236}">
                <a16:creationId xmlns:a16="http://schemas.microsoft.com/office/drawing/2014/main" id="{58B928F3-F06C-53B4-8A5C-BFAD3E53449C}"/>
              </a:ext>
            </a:extLst>
          </p:cNvPr>
          <p:cNvSpPr>
            <a:spLocks noGrp="1"/>
          </p:cNvSpPr>
          <p:nvPr>
            <p:ph type="dt" sz="half" idx="16"/>
          </p:nvPr>
        </p:nvSpPr>
        <p:spPr/>
        <p:txBody>
          <a:bodyPr/>
          <a:lstStyle/>
          <a:p>
            <a:fld id="{663AC0A1-BF03-4687-BDDD-A787ED1917E4}" type="datetimeFigureOut">
              <a:rPr lang="sv-SE" smtClean="0"/>
              <a:pPr/>
              <a:t>2026-06-26</a:t>
            </a:fld>
            <a:endParaRPr lang="sv-SE" dirty="0"/>
          </a:p>
        </p:txBody>
      </p:sp>
      <p:sp>
        <p:nvSpPr>
          <p:cNvPr id="11" name="Platshållare för sidfot 10">
            <a:extLst>
              <a:ext uri="{FF2B5EF4-FFF2-40B4-BE49-F238E27FC236}">
                <a16:creationId xmlns:a16="http://schemas.microsoft.com/office/drawing/2014/main" id="{5CB1FC55-8B48-449E-87CC-81CEC5C3B912}"/>
              </a:ext>
            </a:extLst>
          </p:cNvPr>
          <p:cNvSpPr>
            <a:spLocks noGrp="1"/>
          </p:cNvSpPr>
          <p:nvPr>
            <p:ph type="ftr" sz="quarter" idx="17"/>
          </p:nvPr>
        </p:nvSpPr>
        <p:spPr/>
        <p:txBody>
          <a:bodyPr/>
          <a:lstStyle/>
          <a:p>
            <a:endParaRPr lang="sv-SE" dirty="0"/>
          </a:p>
        </p:txBody>
      </p:sp>
    </p:spTree>
    <p:extLst>
      <p:ext uri="{BB962C8B-B14F-4D97-AF65-F5344CB8AC3E}">
        <p14:creationId xmlns:p14="http://schemas.microsoft.com/office/powerpoint/2010/main" val="2550023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1BD3A308-7549-9FA9-D648-1FF66274FDC9}"/>
              </a:ext>
            </a:extLst>
          </p:cNvPr>
          <p:cNvSpPr>
            <a:spLocks noGrp="1"/>
          </p:cNvSpPr>
          <p:nvPr>
            <p:ph type="title"/>
          </p:nvPr>
        </p:nvSpPr>
        <p:spPr/>
        <p:txBody>
          <a:bodyPr/>
          <a:lstStyle/>
          <a:p>
            <a:r>
              <a:rPr lang="sv-SE" dirty="0"/>
              <a:t>Klicka här för att ändra mall för rubrikformat</a:t>
            </a:r>
          </a:p>
        </p:txBody>
      </p:sp>
      <p:sp>
        <p:nvSpPr>
          <p:cNvPr id="8" name="Platshållare för bildnummer 5">
            <a:extLst>
              <a:ext uri="{FF2B5EF4-FFF2-40B4-BE49-F238E27FC236}">
                <a16:creationId xmlns:a16="http://schemas.microsoft.com/office/drawing/2014/main" id="{4EB31791-A8BC-1E33-F99C-CD5EF0F9C045}"/>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6" name="Platshållare för datum 3">
            <a:extLst>
              <a:ext uri="{FF2B5EF4-FFF2-40B4-BE49-F238E27FC236}">
                <a16:creationId xmlns:a16="http://schemas.microsoft.com/office/drawing/2014/main" id="{FF38E539-0181-C3BE-D65D-6D2DA08EB419}"/>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2F6CC1F0-0F70-C897-1CBE-7223943F5FF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1934432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till vänster">
    <p:spTree>
      <p:nvGrpSpPr>
        <p:cNvPr id="1" name=""/>
        <p:cNvGrpSpPr/>
        <p:nvPr/>
      </p:nvGrpSpPr>
      <p:grpSpPr>
        <a:xfrm>
          <a:off x="0" y="0"/>
          <a:ext cx="0" cy="0"/>
          <a:chOff x="0" y="0"/>
          <a:chExt cx="0" cy="0"/>
        </a:xfrm>
      </p:grpSpPr>
      <p:sp>
        <p:nvSpPr>
          <p:cNvPr id="8" name="Rubrik 7">
            <a:extLst>
              <a:ext uri="{FF2B5EF4-FFF2-40B4-BE49-F238E27FC236}">
                <a16:creationId xmlns:a16="http://schemas.microsoft.com/office/drawing/2014/main" id="{1FA3189C-AC3C-5251-C5C2-4B0A658D97D5}"/>
              </a:ext>
            </a:extLst>
          </p:cNvPr>
          <p:cNvSpPr>
            <a:spLocks noGrp="1"/>
          </p:cNvSpPr>
          <p:nvPr>
            <p:ph type="title"/>
          </p:nvPr>
        </p:nvSpPr>
        <p:spPr>
          <a:xfrm>
            <a:off x="6749928" y="517522"/>
            <a:ext cx="4880094" cy="1325563"/>
          </a:xfrm>
        </p:spPr>
        <p:txBody>
          <a:bodyPr/>
          <a:lstStyle/>
          <a:p>
            <a:r>
              <a:rPr lang="sv-SE"/>
              <a:t>Klicka här för att ändra mall för rubrikformat</a:t>
            </a:r>
          </a:p>
        </p:txBody>
      </p:sp>
      <p:sp>
        <p:nvSpPr>
          <p:cNvPr id="7" name="Platshållare för text 6">
            <a:extLst>
              <a:ext uri="{FF2B5EF4-FFF2-40B4-BE49-F238E27FC236}">
                <a16:creationId xmlns:a16="http://schemas.microsoft.com/office/drawing/2014/main" id="{CDAB5293-169E-6682-278F-924CC29F2273}"/>
              </a:ext>
            </a:extLst>
          </p:cNvPr>
          <p:cNvSpPr>
            <a:spLocks noGrp="1"/>
          </p:cNvSpPr>
          <p:nvPr>
            <p:ph type="body" sz="quarter" idx="18"/>
          </p:nvPr>
        </p:nvSpPr>
        <p:spPr>
          <a:xfrm>
            <a:off x="6749929" y="2025650"/>
            <a:ext cx="4880093"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 8">
            <a:extLst>
              <a:ext uri="{FF2B5EF4-FFF2-40B4-BE49-F238E27FC236}">
                <a16:creationId xmlns:a16="http://schemas.microsoft.com/office/drawing/2014/main" id="{D8625CD9-B7E5-4A83-826F-2160CEFBE4B3}"/>
              </a:ext>
            </a:extLst>
          </p:cNvPr>
          <p:cNvSpPr>
            <a:spLocks noGrp="1"/>
          </p:cNvSpPr>
          <p:nvPr>
            <p:ph type="pic" sz="quarter" idx="13"/>
          </p:nvPr>
        </p:nvSpPr>
        <p:spPr>
          <a:xfrm>
            <a:off x="-1" y="0"/>
            <a:ext cx="6096001" cy="6858000"/>
          </a:xfrm>
          <a:noFill/>
        </p:spPr>
        <p:txBody>
          <a:bodyPr/>
          <a:lstStyle/>
          <a:p>
            <a:r>
              <a:rPr lang="sv-SE"/>
              <a:t>Klicka på ikonen för att lägga till en bild</a:t>
            </a:r>
          </a:p>
        </p:txBody>
      </p:sp>
      <p:sp>
        <p:nvSpPr>
          <p:cNvPr id="5" name="Slide Number Placeholder 6">
            <a:extLst>
              <a:ext uri="{FF2B5EF4-FFF2-40B4-BE49-F238E27FC236}">
                <a16:creationId xmlns:a16="http://schemas.microsoft.com/office/drawing/2014/main" id="{7A3898C3-C390-76C6-3A23-0DB49CB28E46}"/>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2" name="Date Placeholder 4">
            <a:extLst>
              <a:ext uri="{FF2B5EF4-FFF2-40B4-BE49-F238E27FC236}">
                <a16:creationId xmlns:a16="http://schemas.microsoft.com/office/drawing/2014/main" id="{39399EC5-13DF-600B-6291-F3F79844E92D}"/>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518119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4" name="Platshållare för bildnummer 5">
            <a:extLst>
              <a:ext uri="{FF2B5EF4-FFF2-40B4-BE49-F238E27FC236}">
                <a16:creationId xmlns:a16="http://schemas.microsoft.com/office/drawing/2014/main" id="{F2A93950-5ED0-47AC-DE6E-A06210CA6C52}"/>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AD121485-9AA9-0D96-4272-489D6518D6C4}"/>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3" name="Platshållare för sidfot 4">
            <a:extLst>
              <a:ext uri="{FF2B5EF4-FFF2-40B4-BE49-F238E27FC236}">
                <a16:creationId xmlns:a16="http://schemas.microsoft.com/office/drawing/2014/main" id="{C7647F53-7F9E-5368-783E-DA11170BF433}"/>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828351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8" name="Rubrik 1">
            <a:extLst>
              <a:ext uri="{FF2B5EF4-FFF2-40B4-BE49-F238E27FC236}">
                <a16:creationId xmlns:a16="http://schemas.microsoft.com/office/drawing/2014/main" id="{3CCAE72D-F891-F7EC-0A60-881018CEEEAE}"/>
              </a:ext>
            </a:extLst>
          </p:cNvPr>
          <p:cNvSpPr>
            <a:spLocks noGrp="1"/>
          </p:cNvSpPr>
          <p:nvPr>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7" name="Platshållare för bildnummer 5">
            <a:extLst>
              <a:ext uri="{FF2B5EF4-FFF2-40B4-BE49-F238E27FC236}">
                <a16:creationId xmlns:a16="http://schemas.microsoft.com/office/drawing/2014/main" id="{3B4830F9-A051-2AAE-E0FF-9BA9538D3F2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5" name="Platshållare för datum 3">
            <a:extLst>
              <a:ext uri="{FF2B5EF4-FFF2-40B4-BE49-F238E27FC236}">
                <a16:creationId xmlns:a16="http://schemas.microsoft.com/office/drawing/2014/main" id="{260B711B-581C-C7B9-9F13-7716E8C827BA}"/>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003CB0C0-0880-078B-8BE7-DC07972BB80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1BCF48E4-2D2A-F0C6-11B4-36A1A5D5C2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9254984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itat_2">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Freeform 9">
            <a:extLst>
              <a:ext uri="{FF2B5EF4-FFF2-40B4-BE49-F238E27FC236}">
                <a16:creationId xmlns:a16="http://schemas.microsoft.com/office/drawing/2014/main" id="{1709AE4F-DE07-4194-9808-48C512EAA1A1}"/>
              </a:ext>
              <a:ext uri="{C183D7F6-B498-43B3-948B-1728B52AA6E4}">
                <adec:decorative xmlns:adec="http://schemas.microsoft.com/office/drawing/2017/decorative" val="1"/>
              </a:ext>
            </a:extLst>
          </p:cNvPr>
          <p:cNvSpPr>
            <a:spLocks noEditPoints="1"/>
          </p:cNvSpPr>
          <p:nvPr userDrawn="1"/>
        </p:nvSpPr>
        <p:spPr bwMode="auto">
          <a:xfrm>
            <a:off x="2019300" y="1303392"/>
            <a:ext cx="848052" cy="687556"/>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rgbClr val="B5D9AF"/>
          </a:solidFill>
          <a:ln>
            <a:noFill/>
          </a:ln>
        </p:spPr>
        <p:txBody>
          <a:bodyPr vert="horz" wrap="square" lIns="91440" tIns="45720" rIns="91440" bIns="45720" numCol="1" anchor="t" anchorCtr="0" compatLnSpc="1">
            <a:prstTxWarp prst="textNoShape">
              <a:avLst/>
            </a:prstTxWarp>
          </a:bodyPr>
          <a:lstStyle/>
          <a:p>
            <a:endParaRPr lang="sv-SE" dirty="0"/>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019300" y="2322786"/>
            <a:ext cx="8153400" cy="2354145"/>
          </a:xfrm>
          <a:prstGeom prst="rect">
            <a:avLst/>
          </a:prstGeom>
        </p:spPr>
        <p:txBody>
          <a:bodyPr anchor="ctr" anchorCtr="0"/>
          <a:lstStyle>
            <a:lvl1pPr algn="l">
              <a:lnSpc>
                <a:spcPts val="6800"/>
              </a:lnSpc>
              <a:defRPr sz="5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Citat</a:t>
            </a:r>
          </a:p>
        </p:txBody>
      </p:sp>
      <p:sp>
        <p:nvSpPr>
          <p:cNvPr id="6" name="Platshållare för bildnummer 5">
            <a:extLst>
              <a:ext uri="{FF2B5EF4-FFF2-40B4-BE49-F238E27FC236}">
                <a16:creationId xmlns:a16="http://schemas.microsoft.com/office/drawing/2014/main" id="{203C5CDB-1A46-C16E-45B0-3A7401F5795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3" name="Platshållare för datum 3">
            <a:extLst>
              <a:ext uri="{FF2B5EF4-FFF2-40B4-BE49-F238E27FC236}">
                <a16:creationId xmlns:a16="http://schemas.microsoft.com/office/drawing/2014/main" id="{BF65B4B6-9E14-4B74-5571-49A0ECE84252}"/>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2AF5E637-68B2-975F-0AB8-6103F58F703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2A24C050-2A7E-9D77-4DDD-F8A83EB7B7E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4477779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nitt_Mörkblå">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ubrik 2">
            <a:extLst>
              <a:ext uri="{FF2B5EF4-FFF2-40B4-BE49-F238E27FC236}">
                <a16:creationId xmlns:a16="http://schemas.microsoft.com/office/drawing/2014/main" id="{9304E0E5-6541-AB7F-7614-3EBE51B625F4}"/>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8" name="Platshållare för bildnummer 5">
            <a:extLst>
              <a:ext uri="{FF2B5EF4-FFF2-40B4-BE49-F238E27FC236}">
                <a16:creationId xmlns:a16="http://schemas.microsoft.com/office/drawing/2014/main" id="{BF785853-D5FC-5D6F-4080-BE226062A69F}"/>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6" name="Platshållare för datum 3">
            <a:extLst>
              <a:ext uri="{FF2B5EF4-FFF2-40B4-BE49-F238E27FC236}">
                <a16:creationId xmlns:a16="http://schemas.microsoft.com/office/drawing/2014/main" id="{C0D64608-E567-A380-2507-6F7BE5416B98}"/>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7" name="Platshållare för sidfot 4">
            <a:extLst>
              <a:ext uri="{FF2B5EF4-FFF2-40B4-BE49-F238E27FC236}">
                <a16:creationId xmlns:a16="http://schemas.microsoft.com/office/drawing/2014/main" id="{F91447F9-AD75-4018-24B0-8A81F9B418D4}"/>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9" name="Bildobjekt 8" descr="Region Kronobergs logotyp">
            <a:extLst>
              <a:ext uri="{FF2B5EF4-FFF2-40B4-BE49-F238E27FC236}">
                <a16:creationId xmlns:a16="http://schemas.microsoft.com/office/drawing/2014/main" id="{6B1CBEAB-2F9F-AF1D-27EC-625F300A09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19715013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vsnitt_Mörkgrön">
    <p:bg>
      <p:bgPr>
        <a:solidFill>
          <a:srgbClr val="004131"/>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65F0A775-D430-03FA-0E80-939547111B4D}"/>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15BBD14D-1797-314B-496A-71DEF29E00DF}"/>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E2C9097C-BFA2-08AC-1533-85BF710AE597}"/>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7D2BF5A-4596-9DF0-0AC2-33CE1AC93D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628309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_Mörkrosa">
    <p:bg>
      <p:bgPr>
        <a:solidFill>
          <a:srgbClr val="700545"/>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BF154BB3-81AC-7FCF-9AA7-3FFA545321ED}"/>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1A065A83-AA1E-5F57-0ACB-667631FF1300}"/>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2" name="Platshållare för datum 3">
            <a:extLst>
              <a:ext uri="{FF2B5EF4-FFF2-40B4-BE49-F238E27FC236}">
                <a16:creationId xmlns:a16="http://schemas.microsoft.com/office/drawing/2014/main" id="{DC6FED08-65E3-1863-C1B7-F35BDE01AE3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92D948F9-5C99-C750-9EA9-E6D60B6E9C6B}"/>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3BBAEC73-A09F-7C8D-F202-96148CC7BB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7921134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_Rosa">
    <p:bg>
      <p:bgPr>
        <a:solidFill>
          <a:schemeClr val="accent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5F02269-457D-71B6-35A9-850BBE531FD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ubrik 2">
            <a:extLst>
              <a:ext uri="{FF2B5EF4-FFF2-40B4-BE49-F238E27FC236}">
                <a16:creationId xmlns:a16="http://schemas.microsoft.com/office/drawing/2014/main" id="{4AA424CA-FCDC-245E-15FC-E36E748B7BF9}"/>
              </a:ext>
            </a:extLst>
          </p:cNvPr>
          <p:cNvSpPr>
            <a:spLocks noGrp="1"/>
          </p:cNvSpPr>
          <p:nvPr>
            <p:ph type="title"/>
          </p:nvPr>
        </p:nvSpPr>
        <p:spPr>
          <a:xfrm>
            <a:off x="1927849" y="1954923"/>
            <a:ext cx="8336301" cy="2086671"/>
          </a:xfrm>
        </p:spPr>
        <p:txBody>
          <a:bodyPr anchor="ctr">
            <a:noAutofit/>
          </a:bodyPr>
          <a:lstStyle>
            <a:lvl1pPr algn="ctr">
              <a:defRPr sz="5400"/>
            </a:lvl1pPr>
          </a:lstStyle>
          <a:p>
            <a:r>
              <a:rPr lang="sv-SE" dirty="0"/>
              <a:t>Klicka här för att ändra mall för rubrikformat</a:t>
            </a:r>
          </a:p>
        </p:txBody>
      </p:sp>
      <p:sp>
        <p:nvSpPr>
          <p:cNvPr id="5" name="Underrubrik 2">
            <a:extLst>
              <a:ext uri="{FF2B5EF4-FFF2-40B4-BE49-F238E27FC236}">
                <a16:creationId xmlns:a16="http://schemas.microsoft.com/office/drawing/2014/main" id="{1E434150-9D3A-3924-2208-1068EDB4831F}"/>
              </a:ext>
            </a:extLst>
          </p:cNvPr>
          <p:cNvSpPr>
            <a:spLocks noGrp="1"/>
          </p:cNvSpPr>
          <p:nvPr>
            <p:ph type="subTitle" idx="1" hasCustomPrompt="1"/>
          </p:nvPr>
        </p:nvSpPr>
        <p:spPr>
          <a:xfrm>
            <a:off x="2218212" y="4284267"/>
            <a:ext cx="7755574" cy="1207758"/>
          </a:xfrm>
        </p:spPr>
        <p:txBody>
          <a:bodyPr>
            <a:normAutofit/>
          </a:bodyPr>
          <a:lstStyle>
            <a:lvl1pPr marL="0" indent="0" algn="ctr">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sp>
        <p:nvSpPr>
          <p:cNvPr id="7" name="Platshållare för bildnummer 5">
            <a:extLst>
              <a:ext uri="{FF2B5EF4-FFF2-40B4-BE49-F238E27FC236}">
                <a16:creationId xmlns:a16="http://schemas.microsoft.com/office/drawing/2014/main" id="{9F59BC06-BE1E-50F8-CFBF-81D75CB54DE3}"/>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775C409-E6E6-8340-B1FF-A7171D839781}"/>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6" name="Platshållare för sidfot 4">
            <a:extLst>
              <a:ext uri="{FF2B5EF4-FFF2-40B4-BE49-F238E27FC236}">
                <a16:creationId xmlns:a16="http://schemas.microsoft.com/office/drawing/2014/main" id="{86492A95-E3DE-744A-DC1E-24AC20D4C57E}"/>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8" name="Bildobjekt 7" descr="Region Kronobergs logotyp">
            <a:extLst>
              <a:ext uri="{FF2B5EF4-FFF2-40B4-BE49-F238E27FC236}">
                <a16:creationId xmlns:a16="http://schemas.microsoft.com/office/drawing/2014/main" id="{9D78E102-C7CD-1129-5DB5-73339A11AB5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6731799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vådelat innehåll_Grön">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1"/>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34485011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vådelat innehåll_Rosa">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BDEC135-66DF-CEC9-615D-56171E81A97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r="50000"/>
          <a:stretch/>
        </p:blipFill>
        <p:spPr>
          <a:xfrm>
            <a:off x="0" y="-7497"/>
            <a:ext cx="6096000" cy="6858000"/>
          </a:xfrm>
          <a:prstGeom prst="rect">
            <a:avLst/>
          </a:prstGeom>
          <a:solidFill>
            <a:schemeClr val="accent2"/>
          </a:solidFill>
        </p:spPr>
      </p:pic>
      <p:sp>
        <p:nvSpPr>
          <p:cNvPr id="3" name="Rubrik 2">
            <a:extLst>
              <a:ext uri="{FF2B5EF4-FFF2-40B4-BE49-F238E27FC236}">
                <a16:creationId xmlns:a16="http://schemas.microsoft.com/office/drawing/2014/main" id="{3807393C-14C5-817F-0FB7-0BCDC99C30B2}"/>
              </a:ext>
            </a:extLst>
          </p:cNvPr>
          <p:cNvSpPr>
            <a:spLocks noGrp="1"/>
          </p:cNvSpPr>
          <p:nvPr>
            <p:ph type="title"/>
          </p:nvPr>
        </p:nvSpPr>
        <p:spPr bwMode="white">
          <a:xfrm>
            <a:off x="963924" y="1894115"/>
            <a:ext cx="4168151" cy="3069770"/>
          </a:xfrm>
        </p:spPr>
        <p:txBody>
          <a:bodyPr>
            <a:noAutofit/>
          </a:bodyPr>
          <a:lstStyle>
            <a:lvl1pPr algn="ctr">
              <a:defRPr sz="4400">
                <a:solidFill>
                  <a:schemeClr val="tx1"/>
                </a:solidFill>
              </a:defRPr>
            </a:lvl1pPr>
          </a:lstStyle>
          <a:p>
            <a:r>
              <a:rPr lang="sv-SE" dirty="0"/>
              <a:t>Klicka här för att ändra mall för rubrikformat</a:t>
            </a:r>
          </a:p>
        </p:txBody>
      </p:sp>
      <p:sp>
        <p:nvSpPr>
          <p:cNvPr id="7" name="Platshållare för text 11">
            <a:extLst>
              <a:ext uri="{FF2B5EF4-FFF2-40B4-BE49-F238E27FC236}">
                <a16:creationId xmlns:a16="http://schemas.microsoft.com/office/drawing/2014/main" id="{AB69E867-06EA-137D-F928-667746C1A6C2}"/>
              </a:ext>
            </a:extLst>
          </p:cNvPr>
          <p:cNvSpPr>
            <a:spLocks noGrp="1"/>
          </p:cNvSpPr>
          <p:nvPr>
            <p:ph type="body" sz="quarter" idx="10"/>
          </p:nvPr>
        </p:nvSpPr>
        <p:spPr>
          <a:xfrm>
            <a:off x="6749934" y="781397"/>
            <a:ext cx="4880091" cy="4995876"/>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5" name="Platshållare för bildnummer 5">
            <a:extLst>
              <a:ext uri="{FF2B5EF4-FFF2-40B4-BE49-F238E27FC236}">
                <a16:creationId xmlns:a16="http://schemas.microsoft.com/office/drawing/2014/main" id="{A164EF78-DEEC-6388-FACB-C26790AF8334}"/>
              </a:ext>
            </a:extLst>
          </p:cNvPr>
          <p:cNvSpPr>
            <a:spLocks noGrp="1"/>
          </p:cNvSpPr>
          <p:nvPr>
            <p:ph type="sldNum" sz="quarter" idx="4"/>
          </p:nvPr>
        </p:nvSpPr>
        <p:spPr bwMode="white">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dirty="0"/>
          </a:p>
        </p:txBody>
      </p:sp>
      <p:sp>
        <p:nvSpPr>
          <p:cNvPr id="2" name="Platshållare för datum 3">
            <a:extLst>
              <a:ext uri="{FF2B5EF4-FFF2-40B4-BE49-F238E27FC236}">
                <a16:creationId xmlns:a16="http://schemas.microsoft.com/office/drawing/2014/main" id="{3B684164-7CDF-B192-9F03-5ED1A1105727}"/>
              </a:ext>
            </a:extLst>
          </p:cNvPr>
          <p:cNvSpPr>
            <a:spLocks noGrp="1"/>
          </p:cNvSpPr>
          <p:nvPr>
            <p:ph type="dt" sz="half" idx="2"/>
          </p:nvPr>
        </p:nvSpPr>
        <p:spPr bwMode="white">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4" name="Platshållare för sidfot 4">
            <a:extLst>
              <a:ext uri="{FF2B5EF4-FFF2-40B4-BE49-F238E27FC236}">
                <a16:creationId xmlns:a16="http://schemas.microsoft.com/office/drawing/2014/main" id="{2C9FA2B6-4370-0FAC-64A2-925191566060}"/>
              </a:ext>
            </a:extLst>
          </p:cNvPr>
          <p:cNvSpPr>
            <a:spLocks noGrp="1"/>
          </p:cNvSpPr>
          <p:nvPr>
            <p:ph type="ftr" sz="quarter" idx="3"/>
          </p:nvPr>
        </p:nvSpPr>
        <p:spPr bwMode="white">
          <a:xfrm>
            <a:off x="2087880" y="6426926"/>
            <a:ext cx="3844569" cy="294549"/>
          </a:xfrm>
          <a:prstGeom prst="rect">
            <a:avLst/>
          </a:prstGeom>
        </p:spPr>
        <p:txBody>
          <a:bodyPr vert="horz" lIns="91440" tIns="45720" rIns="91440" bIns="45720" rtlCol="0" anchor="ctr"/>
          <a:lstStyle>
            <a:lvl1pPr algn="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spTree>
    <p:extLst>
      <p:ext uri="{BB962C8B-B14F-4D97-AF65-F5344CB8AC3E}">
        <p14:creationId xmlns:p14="http://schemas.microsoft.com/office/powerpoint/2010/main" val="41655465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3241DCC-EF83-BA75-77E2-666C4BAED7BA}"/>
              </a:ext>
              <a:ext uri="{C183D7F6-B498-43B3-948B-1728B52AA6E4}">
                <adec:decorative xmlns:adec="http://schemas.microsoft.com/office/drawing/2017/decorative" val="1"/>
              </a:ext>
            </a:extLst>
          </p:cNvPr>
          <p:cNvSpPr/>
          <p:nvPr userDrawn="1"/>
        </p:nvSpPr>
        <p:spPr>
          <a:xfrm>
            <a:off x="-1" y="3429000"/>
            <a:ext cx="12192000" cy="3429000"/>
          </a:xfrm>
          <a:prstGeom prst="rect">
            <a:avLst/>
          </a:prstGeom>
          <a:solidFill>
            <a:srgbClr val="0041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E"/>
          </a:p>
        </p:txBody>
      </p:sp>
      <p:pic>
        <p:nvPicPr>
          <p:cNvPr id="2" name="Bildobjekt 1">
            <a:extLst>
              <a:ext uri="{FF2B5EF4-FFF2-40B4-BE49-F238E27FC236}">
                <a16:creationId xmlns:a16="http://schemas.microsoft.com/office/drawing/2014/main" id="{DCABAA49-B847-E534-66D8-9342DE1766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38" t="-506" r="4923" b="69"/>
          <a:stretch/>
        </p:blipFill>
        <p:spPr>
          <a:xfrm>
            <a:off x="-1" y="294214"/>
            <a:ext cx="12192001" cy="6419017"/>
          </a:xfrm>
          <a:prstGeom prst="rect">
            <a:avLst/>
          </a:prstGeom>
        </p:spPr>
      </p:pic>
      <p:pic>
        <p:nvPicPr>
          <p:cNvPr id="3" name="Bildobjekt 2" descr="Region Kronobergs logotyp">
            <a:extLst>
              <a:ext uri="{FF2B5EF4-FFF2-40B4-BE49-F238E27FC236}">
                <a16:creationId xmlns:a16="http://schemas.microsoft.com/office/drawing/2014/main" id="{3C0F82EB-5ACD-C7CA-05AD-B96BC9CDB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101680" y="2255506"/>
            <a:ext cx="1988638" cy="2346987"/>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4065915" y="4938771"/>
            <a:ext cx="4060168" cy="582133"/>
          </a:xfrm>
        </p:spPr>
        <p:txBody>
          <a:bodyPr>
            <a:normAutofit/>
          </a:bodyPr>
          <a:lstStyle>
            <a:lvl1pPr algn="ctr">
              <a:defRPr sz="1600" b="0" i="0">
                <a:solidFill>
                  <a:schemeClr val="bg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3857324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till vänster_2">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CA256862-EE6C-34AD-6C41-43F80B95E148}"/>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1981DC1-92EB-A0FE-DDCD-63F7EB68BC94}"/>
              </a:ext>
            </a:extLst>
          </p:cNvPr>
          <p:cNvSpPr>
            <a:spLocks noGrp="1"/>
          </p:cNvSpPr>
          <p:nvPr>
            <p:ph type="body" sz="quarter" idx="18"/>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1225296" y="704336"/>
            <a:ext cx="7321296" cy="7321296"/>
          </a:xfrm>
          <a:prstGeom prst="teardrop">
            <a:avLst/>
          </a:prstGeom>
          <a:noFill/>
        </p:spPr>
        <p:txBody>
          <a:bodyPr anchor="t"/>
          <a:lstStyle>
            <a:lvl1pPr marL="0" indent="0" algn="r">
              <a:buNone/>
              <a:defRPr/>
            </a:lvl1pPr>
          </a:lstStyle>
          <a:p>
            <a:r>
              <a:rPr lang="sv-SE"/>
              <a:t>Klicka på ikonen för att lägga till en bild</a:t>
            </a:r>
            <a:endParaRPr lang="sv-SE" dirty="0"/>
          </a:p>
        </p:txBody>
      </p:sp>
      <p:sp>
        <p:nvSpPr>
          <p:cNvPr id="5" name="Slide Number Placeholder 6">
            <a:extLst>
              <a:ext uri="{FF2B5EF4-FFF2-40B4-BE49-F238E27FC236}">
                <a16:creationId xmlns:a16="http://schemas.microsoft.com/office/drawing/2014/main" id="{C3B6E33D-BA6F-2C1F-3C14-C99DDBF609D4}"/>
              </a:ext>
            </a:extLst>
          </p:cNvPr>
          <p:cNvSpPr>
            <a:spLocks noGrp="1"/>
          </p:cNvSpPr>
          <p:nvPr>
            <p:ph type="sldNum" sz="quarter" idx="17"/>
          </p:nvPr>
        </p:nvSpPr>
        <p:spPr>
          <a:xfrm>
            <a:off x="6252786" y="6426926"/>
            <a:ext cx="471753" cy="294549"/>
          </a:xfrm>
        </p:spPr>
        <p:txBody>
          <a:bodyPr/>
          <a:lstStyle/>
          <a:p>
            <a:fld id="{FDD9FC71-94E5-4C63-83F9-09F1766974D0}" type="slidenum">
              <a:rPr lang="sv-SE" smtClean="0"/>
              <a:pPr/>
              <a:t>‹#›</a:t>
            </a:fld>
            <a:endParaRPr lang="sv-SE"/>
          </a:p>
        </p:txBody>
      </p:sp>
      <p:sp>
        <p:nvSpPr>
          <p:cNvPr id="3" name="Date Placeholder 4">
            <a:extLst>
              <a:ext uri="{FF2B5EF4-FFF2-40B4-BE49-F238E27FC236}">
                <a16:creationId xmlns:a16="http://schemas.microsoft.com/office/drawing/2014/main" id="{888EF1CC-0BBB-23D6-30A8-9F4910180270}"/>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15858357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Avslutningsbild_2">
    <p:bg>
      <p:bgPr>
        <a:solidFill>
          <a:srgbClr val="00413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CA3558A6-D80F-9805-281E-5B97F9A0A9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8837" b="5077"/>
          <a:stretch/>
        </p:blipFill>
        <p:spPr>
          <a:xfrm>
            <a:off x="1974449" y="0"/>
            <a:ext cx="8243100" cy="6858000"/>
          </a:xfrm>
          <a:prstGeom prst="rect">
            <a:avLst/>
          </a:prstGeom>
        </p:spPr>
      </p:pic>
      <p:pic>
        <p:nvPicPr>
          <p:cNvPr id="3" name="Bildobjekt 2" descr="Region Kronobergs logotyp">
            <a:extLst>
              <a:ext uri="{FF2B5EF4-FFF2-40B4-BE49-F238E27FC236}">
                <a16:creationId xmlns:a16="http://schemas.microsoft.com/office/drawing/2014/main" id="{EDD5676D-7486-6BF0-3060-3690D28E9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5081877" y="2231968"/>
            <a:ext cx="2028246" cy="2394063"/>
          </a:xfrm>
          <a:prstGeom prst="rect">
            <a:avLst/>
          </a:prstGeom>
        </p:spPr>
      </p:pic>
      <p:sp>
        <p:nvSpPr>
          <p:cNvPr id="17" name="Rubrik 16">
            <a:extLst>
              <a:ext uri="{FF2B5EF4-FFF2-40B4-BE49-F238E27FC236}">
                <a16:creationId xmlns:a16="http://schemas.microsoft.com/office/drawing/2014/main" id="{A17BA132-B236-B5C8-8E0E-6E209B945A23}"/>
              </a:ext>
            </a:extLst>
          </p:cNvPr>
          <p:cNvSpPr>
            <a:spLocks noGrp="1"/>
          </p:cNvSpPr>
          <p:nvPr>
            <p:ph type="title" hasCustomPrompt="1"/>
          </p:nvPr>
        </p:nvSpPr>
        <p:spPr>
          <a:xfrm>
            <a:off x="3423555" y="5319890"/>
            <a:ext cx="5344888" cy="582133"/>
          </a:xfrm>
        </p:spPr>
        <p:txBody>
          <a:bodyPr>
            <a:normAutofit/>
          </a:bodyPr>
          <a:lstStyle>
            <a:lvl1pPr algn="ctr">
              <a:defRPr sz="20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sv-SE" dirty="0"/>
              <a:t>Lägg till webbadress</a:t>
            </a:r>
          </a:p>
        </p:txBody>
      </p:sp>
    </p:spTree>
    <p:extLst>
      <p:ext uri="{BB962C8B-B14F-4D97-AF65-F5344CB8AC3E}">
        <p14:creationId xmlns:p14="http://schemas.microsoft.com/office/powerpoint/2010/main" val="13262143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Grön">
    <p:bg>
      <p:bgPr>
        <a:solidFill>
          <a:schemeClr val="accent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5E67BAE-5378-A2B3-DCDA-3A8067B4774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7F25A052-AB9F-0133-DEB4-B5A74D6B97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13" name="Rubrik 8">
            <a:extLst>
              <a:ext uri="{FF2B5EF4-FFF2-40B4-BE49-F238E27FC236}">
                <a16:creationId xmlns:a16="http://schemas.microsoft.com/office/drawing/2014/main" id="{68A95451-3858-D0F1-2E01-C8409482E820}"/>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dirty="0"/>
              <a:t>Avslutning eller kontakt</a:t>
            </a:r>
          </a:p>
        </p:txBody>
      </p:sp>
      <p:sp>
        <p:nvSpPr>
          <p:cNvPr id="14" name="Underrubrik 2">
            <a:extLst>
              <a:ext uri="{FF2B5EF4-FFF2-40B4-BE49-F238E27FC236}">
                <a16:creationId xmlns:a16="http://schemas.microsoft.com/office/drawing/2014/main" id="{89EB1D23-790B-FFF2-213B-EE9E4F185956}"/>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mn-lt"/>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Lägg till text</a:t>
            </a:r>
          </a:p>
        </p:txBody>
      </p:sp>
    </p:spTree>
    <p:extLst>
      <p:ext uri="{BB962C8B-B14F-4D97-AF65-F5344CB8AC3E}">
        <p14:creationId xmlns:p14="http://schemas.microsoft.com/office/powerpoint/2010/main" val="27167385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Avslutningsbild_Text_Rosa">
    <p:bg>
      <p:bgPr>
        <a:solidFill>
          <a:schemeClr val="accent2"/>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C63BFF-6B4C-BC38-47EC-F7FCD69E6E2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l="-500" t="9062" r="71690" b="14627"/>
          <a:stretch/>
        </p:blipFill>
        <p:spPr>
          <a:xfrm>
            <a:off x="6706601" y="-1"/>
            <a:ext cx="5485398" cy="6857999"/>
          </a:xfrm>
          <a:prstGeom prst="rect">
            <a:avLst/>
          </a:prstGeom>
        </p:spPr>
      </p:pic>
      <p:pic>
        <p:nvPicPr>
          <p:cNvPr id="2" name="Bildobjekt 1" descr="Region Kronobergs logotyp">
            <a:extLst>
              <a:ext uri="{FF2B5EF4-FFF2-40B4-BE49-F238E27FC236}">
                <a16:creationId xmlns:a16="http://schemas.microsoft.com/office/drawing/2014/main" id="{97C8BF8A-DC13-5EFE-8932-91F8595846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black">
          <a:xfrm>
            <a:off x="9253990" y="3158068"/>
            <a:ext cx="1820640" cy="2148714"/>
          </a:xfrm>
          <a:prstGeom prst="rect">
            <a:avLst/>
          </a:prstGeom>
        </p:spPr>
      </p:pic>
      <p:sp>
        <p:nvSpPr>
          <p:cNvPr id="9" name="Rubrik 8">
            <a:extLst>
              <a:ext uri="{FF2B5EF4-FFF2-40B4-BE49-F238E27FC236}">
                <a16:creationId xmlns:a16="http://schemas.microsoft.com/office/drawing/2014/main" id="{69EE33FE-F484-2AF6-5C44-24CE79007602}"/>
              </a:ext>
            </a:extLst>
          </p:cNvPr>
          <p:cNvSpPr>
            <a:spLocks noGrp="1"/>
          </p:cNvSpPr>
          <p:nvPr>
            <p:ph type="title" hasCustomPrompt="1"/>
          </p:nvPr>
        </p:nvSpPr>
        <p:spPr>
          <a:xfrm>
            <a:off x="633530" y="1130064"/>
            <a:ext cx="5711548" cy="2929285"/>
          </a:xfrm>
        </p:spPr>
        <p:txBody>
          <a:bodyPr anchor="b">
            <a:noAutofit/>
          </a:bodyPr>
          <a:lstStyle>
            <a:lvl1pPr>
              <a:defRPr sz="5200">
                <a:latin typeface="+mj-lt"/>
              </a:defRPr>
            </a:lvl1pPr>
          </a:lstStyle>
          <a:p>
            <a:pPr lvl="0"/>
            <a:r>
              <a:rPr lang="sv-SE" noProof="0" dirty="0"/>
              <a:t>Avslutning eller kontakt</a:t>
            </a:r>
          </a:p>
        </p:txBody>
      </p:sp>
      <p:sp>
        <p:nvSpPr>
          <p:cNvPr id="12" name="Underrubrik 2">
            <a:extLst>
              <a:ext uri="{FF2B5EF4-FFF2-40B4-BE49-F238E27FC236}">
                <a16:creationId xmlns:a16="http://schemas.microsoft.com/office/drawing/2014/main" id="{6F52D620-F16A-6BB7-3456-DCA46CEAFD27}"/>
              </a:ext>
            </a:extLst>
          </p:cNvPr>
          <p:cNvSpPr>
            <a:spLocks noGrp="1"/>
          </p:cNvSpPr>
          <p:nvPr>
            <p:ph type="subTitle" idx="1" hasCustomPrompt="1"/>
          </p:nvPr>
        </p:nvSpPr>
        <p:spPr>
          <a:xfrm>
            <a:off x="633529" y="4238964"/>
            <a:ext cx="5711548" cy="1747769"/>
          </a:xfrm>
        </p:spPr>
        <p:txBody>
          <a:bodyPr anchor="t">
            <a:normAutofit/>
          </a:bodyPr>
          <a:lstStyle>
            <a:lvl1pPr marL="0" indent="0" algn="l">
              <a:buNone/>
              <a:defRPr sz="2400" cap="none"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noProof="0" dirty="0"/>
              <a:t>Lägg till text</a:t>
            </a:r>
          </a:p>
        </p:txBody>
      </p:sp>
    </p:spTree>
    <p:extLst>
      <p:ext uri="{BB962C8B-B14F-4D97-AF65-F5344CB8AC3E}">
        <p14:creationId xmlns:p14="http://schemas.microsoft.com/office/powerpoint/2010/main" val="3442466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t">
            <a:normAutofit/>
          </a:bodyPr>
          <a:lstStyle>
            <a:lvl1pPr algn="l">
              <a:defRPr sz="5400"/>
            </a:lvl1pPr>
          </a:lstStyle>
          <a:p>
            <a:r>
              <a:rPr lang="sv-SE"/>
              <a:t>Klicka här för att ändra format</a:t>
            </a:r>
            <a:endParaRPr lang="en-US" dirty="0"/>
          </a:p>
        </p:txBody>
      </p:sp>
      <p:sp>
        <p:nvSpPr>
          <p:cNvPr id="3" name="Subtitle 2"/>
          <p:cNvSpPr>
            <a:spLocks noGrp="1"/>
          </p:cNvSpPr>
          <p:nvPr>
            <p:ph type="subTitle" idx="1"/>
          </p:nvPr>
        </p:nvSpPr>
        <p:spPr>
          <a:xfrm>
            <a:off x="9144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dirty="0"/>
          </a:p>
        </p:txBody>
      </p:sp>
      <p:sp>
        <p:nvSpPr>
          <p:cNvPr id="5" name="Footer Placeholder 4"/>
          <p:cNvSpPr>
            <a:spLocks noGrp="1"/>
          </p:cNvSpPr>
          <p:nvPr>
            <p:ph type="ftr" sz="quarter" idx="11"/>
          </p:nvPr>
        </p:nvSpPr>
        <p:spPr/>
        <p:txBody>
          <a:bodyPr/>
          <a:lstStyle/>
          <a:p>
            <a:endParaRPr lang="sv-SE" dirty="0"/>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1555116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457614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sv-SE"/>
              <a:t>Klicka här för att ändra format</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3304274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Date Placeholder 4"/>
          <p:cNvSpPr>
            <a:spLocks noGrp="1"/>
          </p:cNvSpPr>
          <p:nvPr>
            <p:ph type="dt" sz="half" idx="10"/>
          </p:nvPr>
        </p:nvSpPr>
        <p:spPr/>
        <p:txBody>
          <a:bodyPr/>
          <a:lstStyle/>
          <a:p>
            <a:fld id="{6EB1D250-7B98-4DFB-A4FD-61743806032D}" type="datetimeFigureOut">
              <a:rPr lang="sv-SE" smtClean="0"/>
              <a:t>2026-06-26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8738646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sv-SE"/>
              <a:t>Klicka här för att ändra format</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839789"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172201"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7" name="Date Placeholder 6"/>
          <p:cNvSpPr>
            <a:spLocks noGrp="1"/>
          </p:cNvSpPr>
          <p:nvPr>
            <p:ph type="dt" sz="half" idx="10"/>
          </p:nvPr>
        </p:nvSpPr>
        <p:spPr/>
        <p:txBody>
          <a:bodyPr/>
          <a:lstStyle/>
          <a:p>
            <a:fld id="{6EB1D250-7B98-4DFB-A4FD-61743806032D}" type="datetimeFigureOut">
              <a:rPr lang="sv-SE" smtClean="0"/>
              <a:t>2026-06-26</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16726300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Date Placeholder 2"/>
          <p:cNvSpPr>
            <a:spLocks noGrp="1"/>
          </p:cNvSpPr>
          <p:nvPr>
            <p:ph type="dt" sz="half" idx="10"/>
          </p:nvPr>
        </p:nvSpPr>
        <p:spPr/>
        <p:txBody>
          <a:bodyPr/>
          <a:lstStyle/>
          <a:p>
            <a:fld id="{6EB1D250-7B98-4DFB-A4FD-61743806032D}" type="datetimeFigureOut">
              <a:rPr lang="sv-SE" smtClean="0"/>
              <a:t>2026-06-26</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7392160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1D250-7B98-4DFB-A4FD-61743806032D}" type="datetimeFigureOut">
              <a:rPr lang="sv-SE" smtClean="0"/>
              <a:t>2026-06-26</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1819692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och vinge till vänster">
    <p:spTree>
      <p:nvGrpSpPr>
        <p:cNvPr id="1" name=""/>
        <p:cNvGrpSpPr/>
        <p:nvPr/>
      </p:nvGrpSpPr>
      <p:grpSpPr>
        <a:xfrm>
          <a:off x="0" y="0"/>
          <a:ext cx="0" cy="0"/>
          <a:chOff x="0" y="0"/>
          <a:chExt cx="0" cy="0"/>
        </a:xfrm>
      </p:grpSpPr>
      <p:sp>
        <p:nvSpPr>
          <p:cNvPr id="3" name="Rubrik 5">
            <a:extLst>
              <a:ext uri="{FF2B5EF4-FFF2-40B4-BE49-F238E27FC236}">
                <a16:creationId xmlns:a16="http://schemas.microsoft.com/office/drawing/2014/main" id="{941F2BB2-4923-2EB4-A32E-700491F95E90}"/>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4" name="Platshållare för text 7">
            <a:extLst>
              <a:ext uri="{FF2B5EF4-FFF2-40B4-BE49-F238E27FC236}">
                <a16:creationId xmlns:a16="http://schemas.microsoft.com/office/drawing/2014/main" id="{174581D9-B191-A6A5-28F5-081EB298C8EA}"/>
              </a:ext>
            </a:extLst>
          </p:cNvPr>
          <p:cNvSpPr>
            <a:spLocks noGrp="1"/>
          </p:cNvSpPr>
          <p:nvPr>
            <p:ph type="body" sz="quarter" idx="19"/>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0" y="2146852"/>
            <a:ext cx="6096000" cy="4711147"/>
          </a:xfrm>
          <a:prstGeom prst="round1Rect">
            <a:avLst>
              <a:gd name="adj" fmla="val 50000"/>
            </a:avLst>
          </a:prstGeom>
          <a:noFill/>
        </p:spPr>
        <p:txBody>
          <a:bodyPr anchor="b"/>
          <a:lstStyle>
            <a:lvl1pPr algn="l">
              <a:defRPr/>
            </a:lvl1pPr>
          </a:lstStyle>
          <a:p>
            <a:r>
              <a:rPr lang="sv-SE"/>
              <a:t>Klicka på ikonen för att lägga till en bild</a:t>
            </a:r>
            <a:endParaRPr lang="sv-SE" dirty="0"/>
          </a:p>
        </p:txBody>
      </p:sp>
      <p:sp>
        <p:nvSpPr>
          <p:cNvPr id="8" name="Platshållare för text 10">
            <a:extLst>
              <a:ext uri="{FF2B5EF4-FFF2-40B4-BE49-F238E27FC236}">
                <a16:creationId xmlns:a16="http://schemas.microsoft.com/office/drawing/2014/main" id="{383B43EA-D897-39A6-66BF-D21512B2A3B3}"/>
              </a:ext>
            </a:extLst>
          </p:cNvPr>
          <p:cNvSpPr>
            <a:spLocks noGrp="1"/>
          </p:cNvSpPr>
          <p:nvPr>
            <p:ph type="body" sz="quarter" idx="17"/>
          </p:nvPr>
        </p:nvSpPr>
        <p:spPr>
          <a:xfrm>
            <a:off x="561974" y="556599"/>
            <a:ext cx="2657654" cy="2815311"/>
          </a:xfrm>
          <a:prstGeom prst="round2DiagRect">
            <a:avLst>
              <a:gd name="adj1" fmla="val 41601"/>
              <a:gd name="adj2" fmla="val 0"/>
            </a:avLst>
          </a:prstGeom>
          <a:solidFill>
            <a:srgbClr val="004131"/>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6" name="Slide Number Placeholder 6">
            <a:extLst>
              <a:ext uri="{FF2B5EF4-FFF2-40B4-BE49-F238E27FC236}">
                <a16:creationId xmlns:a16="http://schemas.microsoft.com/office/drawing/2014/main" id="{47A9AE5B-5646-B1B0-2B6D-F4BEB241C7B9}"/>
              </a:ext>
            </a:extLst>
          </p:cNvPr>
          <p:cNvSpPr>
            <a:spLocks noGrp="1"/>
          </p:cNvSpPr>
          <p:nvPr>
            <p:ph type="sldNum" sz="quarter" idx="18"/>
          </p:nvPr>
        </p:nvSpPr>
        <p:spPr>
          <a:xfrm>
            <a:off x="6252786" y="6426926"/>
            <a:ext cx="471753" cy="294549"/>
          </a:xfrm>
        </p:spPr>
        <p:txBody>
          <a:bodyPr/>
          <a:lstStyle/>
          <a:p>
            <a:fld id="{FDD9FC71-94E5-4C63-83F9-09F1766974D0}" type="slidenum">
              <a:rPr lang="sv-SE" smtClean="0"/>
              <a:pPr/>
              <a:t>‹#›</a:t>
            </a:fld>
            <a:endParaRPr lang="sv-SE"/>
          </a:p>
        </p:txBody>
      </p:sp>
      <p:sp>
        <p:nvSpPr>
          <p:cNvPr id="5" name="Date Placeholder 4">
            <a:extLst>
              <a:ext uri="{FF2B5EF4-FFF2-40B4-BE49-F238E27FC236}">
                <a16:creationId xmlns:a16="http://schemas.microsoft.com/office/drawing/2014/main" id="{DB0EF968-2B22-8C20-6352-D7111C1A2FD1}"/>
              </a:ext>
            </a:extLst>
          </p:cNvPr>
          <p:cNvSpPr>
            <a:spLocks noGrp="1"/>
          </p:cNvSpPr>
          <p:nvPr>
            <p:ph type="dt" sz="half" idx="14"/>
          </p:nvPr>
        </p:nvSpPr>
        <p:spPr>
          <a:xfrm>
            <a:off x="6782405" y="6426926"/>
            <a:ext cx="1129937" cy="294549"/>
          </a:xfrm>
        </p:spPr>
        <p:txBody>
          <a:bodyPr/>
          <a:lstStyle/>
          <a:p>
            <a:fld id="{663AC0A1-BF03-4687-BDDD-A787ED1917E4}" type="datetimeFigureOut">
              <a:rPr lang="sv-SE" smtClean="0"/>
              <a:pPr/>
              <a:t>2026-06-26</a:t>
            </a:fld>
            <a:endParaRPr lang="sv-SE" dirty="0"/>
          </a:p>
        </p:txBody>
      </p:sp>
    </p:spTree>
    <p:extLst>
      <p:ext uri="{BB962C8B-B14F-4D97-AF65-F5344CB8AC3E}">
        <p14:creationId xmlns:p14="http://schemas.microsoft.com/office/powerpoint/2010/main" val="717050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6EB1D250-7B98-4DFB-A4FD-61743806032D}" type="datetimeFigureOut">
              <a:rPr lang="sv-SE" smtClean="0"/>
              <a:t>2026-06-26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37637403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sv-SE"/>
              <a:t>Klicka här för att ändra format</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Date Placeholder 4"/>
          <p:cNvSpPr>
            <a:spLocks noGrp="1"/>
          </p:cNvSpPr>
          <p:nvPr>
            <p:ph type="dt" sz="half" idx="10"/>
          </p:nvPr>
        </p:nvSpPr>
        <p:spPr/>
        <p:txBody>
          <a:bodyPr/>
          <a:lstStyle/>
          <a:p>
            <a:fld id="{6EB1D250-7B98-4DFB-A4FD-61743806032D}" type="datetimeFigureOut">
              <a:rPr lang="sv-SE" smtClean="0"/>
              <a:t>2026-06-26</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96106347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966069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9452546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Titel med foto">
    <p:bg>
      <p:bgPr>
        <a:solidFill>
          <a:srgbClr val="4D4848"/>
        </a:solidFill>
        <a:effectLst/>
      </p:bgPr>
    </p:bg>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647921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29BFB0D4-1555-409D-A9C5-CBBC12A8B985}"/>
              </a:ext>
              <a:ext uri="{C183D7F6-B498-43B3-948B-1728B52AA6E4}">
                <adec:decorative xmlns:adec="http://schemas.microsoft.com/office/drawing/2017/decorative" val="1"/>
              </a:ext>
            </a:extLst>
          </p:cNvPr>
          <p:cNvSpPr/>
          <p:nvPr userDrawn="1"/>
        </p:nvSpPr>
        <p:spPr>
          <a:xfrm>
            <a:off x="6372406" y="0"/>
            <a:ext cx="5819595" cy="2685228"/>
          </a:xfrm>
          <a:custGeom>
            <a:avLst/>
            <a:gdLst>
              <a:gd name="connsiteX0" fmla="*/ 0 w 5819595"/>
              <a:gd name="connsiteY0" fmla="*/ 0 h 2685228"/>
              <a:gd name="connsiteX1" fmla="*/ 5819595 w 5819595"/>
              <a:gd name="connsiteY1" fmla="*/ 0 h 2685228"/>
              <a:gd name="connsiteX2" fmla="*/ 5819595 w 5819595"/>
              <a:gd name="connsiteY2" fmla="*/ 2685228 h 2685228"/>
              <a:gd name="connsiteX3" fmla="*/ 3496045 w 5819595"/>
              <a:gd name="connsiteY3" fmla="*/ 2685228 h 2685228"/>
              <a:gd name="connsiteX4" fmla="*/ 35886 w 5819595"/>
              <a:gd name="connsiteY4" fmla="*/ 139566 h 268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95" h="2685228">
                <a:moveTo>
                  <a:pt x="0" y="0"/>
                </a:moveTo>
                <a:lnTo>
                  <a:pt x="5819595" y="0"/>
                </a:lnTo>
                <a:lnTo>
                  <a:pt x="5819595" y="2685228"/>
                </a:lnTo>
                <a:lnTo>
                  <a:pt x="3496045" y="2685228"/>
                </a:lnTo>
                <a:cubicBezTo>
                  <a:pt x="1870272" y="2685228"/>
                  <a:pt x="494605" y="1614394"/>
                  <a:pt x="35886" y="139566"/>
                </a:cubicBez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3" name="Rektangel: diagonala rundade hörn 12">
            <a:extLst>
              <a:ext uri="{FF2B5EF4-FFF2-40B4-BE49-F238E27FC236}">
                <a16:creationId xmlns:a16="http://schemas.microsoft.com/office/drawing/2014/main" id="{085BFCB0-8CC1-4A75-93AC-792B15E36532}"/>
              </a:ext>
              <a:ext uri="{C183D7F6-B498-43B3-948B-1728B52AA6E4}">
                <adec:decorative xmlns:adec="http://schemas.microsoft.com/office/drawing/2017/decorative" val="1"/>
              </a:ext>
            </a:extLst>
          </p:cNvPr>
          <p:cNvSpPr/>
          <p:nvPr userDrawn="1"/>
        </p:nvSpPr>
        <p:spPr>
          <a:xfrm>
            <a:off x="10057165" y="1806822"/>
            <a:ext cx="2435585" cy="2524985"/>
          </a:xfrm>
          <a:prstGeom prst="round2DiagRect">
            <a:avLst>
              <a:gd name="adj1" fmla="val 0"/>
              <a:gd name="adj2" fmla="val 38747"/>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3553780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el med foto">
    <p:bg>
      <p:bgPr>
        <a:solidFill>
          <a:srgbClr val="4D4848"/>
        </a:solidFill>
        <a:effectLst/>
      </p:bgPr>
    </p:bg>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33444430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342653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506127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4238297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bg1"/>
                </a:solidFill>
              </a:defRPr>
            </a:lvl1pPr>
            <a:lvl2pPr marL="244475" indent="0" algn="ctr">
              <a:buNone/>
              <a:defRPr sz="2000" b="1">
                <a:solidFill>
                  <a:schemeClr val="bg1"/>
                </a:solidFill>
              </a:defRPr>
            </a:lvl2pPr>
            <a:lvl3pPr marL="511175" indent="0" algn="ctr">
              <a:buNone/>
              <a:defRPr sz="1800" b="1">
                <a:solidFill>
                  <a:schemeClr val="bg1"/>
                </a:solidFill>
              </a:defRPr>
            </a:lvl3pPr>
            <a:lvl4pPr marL="762000" indent="0" algn="ctr">
              <a:buNone/>
              <a:defRPr sz="1600" b="1">
                <a:solidFill>
                  <a:schemeClr val="bg1"/>
                </a:solidFill>
              </a:defRPr>
            </a:lvl4pPr>
            <a:lvl5pPr marL="1030288" indent="0" algn="ctr">
              <a:buNone/>
              <a:defRPr sz="1400" b="1">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fld id="{FDD9FC71-94E5-4C63-83F9-09F1766974D0}" type="slidenum">
              <a:rPr lang="sv-SE" smtClean="0"/>
              <a:pPr/>
              <a:t>‹#›</a:t>
            </a:fld>
            <a:endParaRPr lang="sv-SE"/>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fld id="{663AC0A1-BF03-4687-BDDD-A787ED1917E4}" type="datetimeFigureOut">
              <a:rPr lang="sv-SE" smtClean="0"/>
              <a:pPr/>
              <a:t>2026-06-26</a:t>
            </a:fld>
            <a:endParaRPr lang="sv-SE" dirty="0"/>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endParaRPr lang="sv-SE" dirty="0"/>
          </a:p>
        </p:txBody>
      </p:sp>
    </p:spTree>
    <p:extLst>
      <p:ext uri="{BB962C8B-B14F-4D97-AF65-F5344CB8AC3E}">
        <p14:creationId xmlns:p14="http://schemas.microsoft.com/office/powerpoint/2010/main" val="125281809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30530227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21912349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4098337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2"/>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1357468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11620051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7714C67F-4F66-4075-8B48-4C7BCD8611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979615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Avslutningsbild">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17887351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7951478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Bild och cirkel till vänster">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AE2A1714-E60F-4047-6C05-3F0D2753DC14}"/>
              </a:ext>
            </a:extLst>
          </p:cNvPr>
          <p:cNvSpPr>
            <a:spLocks noGrp="1"/>
          </p:cNvSpPr>
          <p:nvPr>
            <p:ph type="title"/>
          </p:nvPr>
        </p:nvSpPr>
        <p:spPr>
          <a:xfrm>
            <a:off x="6749930" y="517522"/>
            <a:ext cx="4880094" cy="1325563"/>
          </a:xfrm>
        </p:spPr>
        <p:txBody>
          <a:bodyPr/>
          <a:lstStyle/>
          <a:p>
            <a:r>
              <a:rPr lang="sv-SE"/>
              <a:t>Klicka här för att ändra mall för rubrikformat</a:t>
            </a:r>
          </a:p>
        </p:txBody>
      </p:sp>
      <p:sp>
        <p:nvSpPr>
          <p:cNvPr id="10" name="Platshållare för text 7">
            <a:extLst>
              <a:ext uri="{FF2B5EF4-FFF2-40B4-BE49-F238E27FC236}">
                <a16:creationId xmlns:a16="http://schemas.microsoft.com/office/drawing/2014/main" id="{ADFA9880-B20A-B284-7667-BB6E139D0DFF}"/>
              </a:ext>
            </a:extLst>
          </p:cNvPr>
          <p:cNvSpPr>
            <a:spLocks noGrp="1"/>
          </p:cNvSpPr>
          <p:nvPr>
            <p:ph type="body" sz="quarter" idx="21"/>
          </p:nvPr>
        </p:nvSpPr>
        <p:spPr>
          <a:xfrm>
            <a:off x="6749928" y="2025650"/>
            <a:ext cx="4880095"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3" name="Platshållare för bild 16">
            <a:extLst>
              <a:ext uri="{FF2B5EF4-FFF2-40B4-BE49-F238E27FC236}">
                <a16:creationId xmlns:a16="http://schemas.microsoft.com/office/drawing/2014/main" id="{EA50C948-0247-7936-CCAF-38904905F4EA}"/>
              </a:ext>
            </a:extLst>
          </p:cNvPr>
          <p:cNvSpPr>
            <a:spLocks noGrp="1"/>
          </p:cNvSpPr>
          <p:nvPr>
            <p:ph type="pic" sz="quarter" idx="15"/>
          </p:nvPr>
        </p:nvSpPr>
        <p:spPr>
          <a:xfrm>
            <a:off x="561974" y="658365"/>
            <a:ext cx="5534026" cy="5534026"/>
          </a:xfrm>
          <a:prstGeom prst="teardrop">
            <a:avLst/>
          </a:prstGeom>
          <a:noFill/>
        </p:spPr>
        <p:txBody>
          <a:bodyPr anchor="b"/>
          <a:lstStyle>
            <a:lvl1pPr algn="l">
              <a:defRPr/>
            </a:lvl1pPr>
          </a:lstStyle>
          <a:p>
            <a:r>
              <a:rPr lang="sv-SE"/>
              <a:t>Klicka på ikonen för att lägga till en bild</a:t>
            </a:r>
            <a:endParaRPr lang="sv-SE" dirty="0"/>
          </a:p>
        </p:txBody>
      </p:sp>
      <p:sp>
        <p:nvSpPr>
          <p:cNvPr id="2" name="Platshållare för text 10">
            <a:extLst>
              <a:ext uri="{FF2B5EF4-FFF2-40B4-BE49-F238E27FC236}">
                <a16:creationId xmlns:a16="http://schemas.microsoft.com/office/drawing/2014/main" id="{6FBCD0DE-5E17-C743-9CED-779F9D7E2CFC}"/>
              </a:ext>
            </a:extLst>
          </p:cNvPr>
          <p:cNvSpPr>
            <a:spLocks noGrp="1"/>
          </p:cNvSpPr>
          <p:nvPr>
            <p:ph type="body" sz="quarter" idx="17"/>
          </p:nvPr>
        </p:nvSpPr>
        <p:spPr>
          <a:xfrm>
            <a:off x="4322616" y="4005728"/>
            <a:ext cx="2251625" cy="2251625"/>
          </a:xfrm>
          <a:prstGeom prst="ellipse">
            <a:avLst/>
          </a:prstGeom>
          <a:solidFill>
            <a:schemeClr val="accent4"/>
          </a:solidFill>
        </p:spPr>
        <p:txBody>
          <a:bodyPr anchor="ctr">
            <a:noAutofit/>
          </a:bodyPr>
          <a:lstStyle>
            <a:lvl1pPr marL="0" indent="0" algn="ctr">
              <a:buNone/>
              <a:defRPr sz="2400" b="1">
                <a:solidFill>
                  <a:schemeClr val="tx1"/>
                </a:solidFill>
              </a:defRPr>
            </a:lvl1pPr>
            <a:lvl2pPr marL="244475" indent="0" algn="ctr">
              <a:buNone/>
              <a:defRPr sz="2000" b="1">
                <a:solidFill>
                  <a:schemeClr val="tx1"/>
                </a:solidFill>
              </a:defRPr>
            </a:lvl2pPr>
            <a:lvl3pPr marL="511175" indent="0" algn="ctr">
              <a:buNone/>
              <a:defRPr sz="1800" b="1">
                <a:solidFill>
                  <a:schemeClr val="tx1"/>
                </a:solidFill>
              </a:defRPr>
            </a:lvl3pPr>
            <a:lvl4pPr marL="762000" indent="0" algn="ctr">
              <a:buNone/>
              <a:defRPr sz="1600" b="1">
                <a:solidFill>
                  <a:schemeClr val="tx1"/>
                </a:solidFill>
              </a:defRPr>
            </a:lvl4pPr>
            <a:lvl5pPr marL="1030288" indent="0" algn="ctr">
              <a:buNone/>
              <a:defRPr sz="1400" b="1">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9" name="Platshållare för bildnummer 8">
            <a:extLst>
              <a:ext uri="{FF2B5EF4-FFF2-40B4-BE49-F238E27FC236}">
                <a16:creationId xmlns:a16="http://schemas.microsoft.com/office/drawing/2014/main" id="{CD0C11AC-6994-47F5-38EE-9940256649C4}"/>
              </a:ext>
            </a:extLst>
          </p:cNvPr>
          <p:cNvSpPr>
            <a:spLocks noGrp="1"/>
          </p:cNvSpPr>
          <p:nvPr>
            <p:ph type="sldNum" sz="quarter"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D9FC71-94E5-4C63-83F9-09F1766974D0}" type="slidenum">
              <a:rPr kumimoji="0" lang="sv-SE" sz="1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sv-SE" sz="1800" b="0" i="0" u="none" strike="noStrike" kern="1200" cap="none" spc="0" normalizeH="0" baseline="0" noProof="0">
              <a:ln>
                <a:noFill/>
              </a:ln>
              <a:solidFill>
                <a:prstClr val="black"/>
              </a:solidFill>
              <a:effectLst/>
              <a:uLnTx/>
              <a:uFillTx/>
              <a:latin typeface="Arial"/>
              <a:ea typeface="+mn-ea"/>
              <a:cs typeface="+mn-cs"/>
            </a:endParaRPr>
          </a:p>
        </p:txBody>
      </p:sp>
      <p:sp>
        <p:nvSpPr>
          <p:cNvPr id="5" name="Platshållare för datum 4">
            <a:extLst>
              <a:ext uri="{FF2B5EF4-FFF2-40B4-BE49-F238E27FC236}">
                <a16:creationId xmlns:a16="http://schemas.microsoft.com/office/drawing/2014/main" id="{01153A39-3A6E-2C51-3DD0-86E6507A8265}"/>
              </a:ext>
            </a:extLst>
          </p:cNvPr>
          <p:cNvSpPr>
            <a:spLocks noGrp="1"/>
          </p:cNvSpPr>
          <p:nvPr>
            <p:ph type="dt" sz="half" idx="18"/>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3AC0A1-BF03-4687-BDDD-A787ED1917E4}" type="datetimeFigureOut">
              <a:rPr kumimoji="0" lang="sv-SE" sz="12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2026-06-26</a:t>
            </a:fld>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Platshållare för sidfot 7">
            <a:extLst>
              <a:ext uri="{FF2B5EF4-FFF2-40B4-BE49-F238E27FC236}">
                <a16:creationId xmlns:a16="http://schemas.microsoft.com/office/drawing/2014/main" id="{A06EF699-DF7E-B62D-FBC1-92B42D79394B}"/>
              </a:ext>
            </a:extLst>
          </p:cNvPr>
          <p:cNvSpPr>
            <a:spLocks noGrp="1"/>
          </p:cNvSpPr>
          <p:nvPr>
            <p:ph type="ftr" sz="quarter" idx="19"/>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393183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el">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pic>
        <p:nvPicPr>
          <p:cNvPr id="5" name="Bildobjekt 4">
            <a:extLst>
              <a:ext uri="{FF2B5EF4-FFF2-40B4-BE49-F238E27FC236}">
                <a16:creationId xmlns:a16="http://schemas.microsoft.com/office/drawing/2014/main" id="{5A95FB7F-C742-D5A9-1853-B5A158E6A28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1284" r="19364"/>
          <a:stretch/>
        </p:blipFill>
        <p:spPr>
          <a:xfrm>
            <a:off x="6246338" y="0"/>
            <a:ext cx="5945662" cy="4331807"/>
          </a:xfrm>
          <a:prstGeom prst="rect">
            <a:avLst/>
          </a:prstGeom>
        </p:spPr>
      </p:pic>
    </p:spTree>
    <p:extLst>
      <p:ext uri="{BB962C8B-B14F-4D97-AF65-F5344CB8AC3E}">
        <p14:creationId xmlns:p14="http://schemas.microsoft.com/office/powerpoint/2010/main" val="1113083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 till höger">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6127D97-63F8-3A7B-5F3F-5D6D43033A61}"/>
              </a:ext>
            </a:extLst>
          </p:cNvPr>
          <p:cNvSpPr>
            <a:spLocks noGrp="1"/>
          </p:cNvSpPr>
          <p:nvPr>
            <p:ph type="title"/>
          </p:nvPr>
        </p:nvSpPr>
        <p:spPr>
          <a:xfrm>
            <a:off x="633528" y="517522"/>
            <a:ext cx="4359387" cy="1325563"/>
          </a:xfrm>
        </p:spPr>
        <p:txBody>
          <a:bodyPr/>
          <a:lstStyle/>
          <a:p>
            <a:r>
              <a:rPr lang="sv-SE"/>
              <a:t>Klicka här för att ändra mall för rubrikformat</a:t>
            </a:r>
          </a:p>
        </p:txBody>
      </p:sp>
      <p:sp>
        <p:nvSpPr>
          <p:cNvPr id="8" name="Platshållare för text 7">
            <a:extLst>
              <a:ext uri="{FF2B5EF4-FFF2-40B4-BE49-F238E27FC236}">
                <a16:creationId xmlns:a16="http://schemas.microsoft.com/office/drawing/2014/main" id="{C3E1FC7A-8A4C-9CEE-4D55-68EAF67290D3}"/>
              </a:ext>
            </a:extLst>
          </p:cNvPr>
          <p:cNvSpPr>
            <a:spLocks noGrp="1"/>
          </p:cNvSpPr>
          <p:nvPr>
            <p:ph type="body" sz="quarter" idx="20"/>
          </p:nvPr>
        </p:nvSpPr>
        <p:spPr>
          <a:xfrm>
            <a:off x="633528" y="2025650"/>
            <a:ext cx="4359387" cy="40147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7" name="Platshållare för bild 16">
            <a:extLst>
              <a:ext uri="{FF2B5EF4-FFF2-40B4-BE49-F238E27FC236}">
                <a16:creationId xmlns:a16="http://schemas.microsoft.com/office/drawing/2014/main" id="{7990E242-628B-CE46-E817-2EA4D6F6F1AD}"/>
              </a:ext>
            </a:extLst>
          </p:cNvPr>
          <p:cNvSpPr>
            <a:spLocks noGrp="1"/>
          </p:cNvSpPr>
          <p:nvPr>
            <p:ph type="pic" sz="quarter" idx="15"/>
          </p:nvPr>
        </p:nvSpPr>
        <p:spPr>
          <a:xfrm>
            <a:off x="5239657" y="-1220312"/>
            <a:ext cx="7097483" cy="7097483"/>
          </a:xfrm>
          <a:prstGeom prst="teardrop">
            <a:avLst/>
          </a:prstGeom>
          <a:noFill/>
        </p:spPr>
        <p:txBody>
          <a:bodyPr anchor="b"/>
          <a:lstStyle>
            <a:lvl1pPr algn="l">
              <a:defRPr/>
            </a:lvl1pPr>
          </a:lstStyle>
          <a:p>
            <a:r>
              <a:rPr lang="sv-SE"/>
              <a:t>Klicka på ikonen för att lägga till en bild</a:t>
            </a:r>
            <a:endParaRPr lang="sv-SE" dirty="0"/>
          </a:p>
        </p:txBody>
      </p:sp>
      <p:sp>
        <p:nvSpPr>
          <p:cNvPr id="4" name="Platshållare för bildnummer 3">
            <a:extLst>
              <a:ext uri="{FF2B5EF4-FFF2-40B4-BE49-F238E27FC236}">
                <a16:creationId xmlns:a16="http://schemas.microsoft.com/office/drawing/2014/main" id="{668A851D-3666-6F01-53F4-C83FDF177253}"/>
              </a:ext>
            </a:extLst>
          </p:cNvPr>
          <p:cNvSpPr>
            <a:spLocks noGrp="1"/>
          </p:cNvSpPr>
          <p:nvPr>
            <p:ph type="sldNum" sz="quarter" idx="19"/>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AC963393-39D9-C156-678C-1AFBB0705A12}"/>
              </a:ext>
            </a:extLst>
          </p:cNvPr>
          <p:cNvSpPr>
            <a:spLocks noGrp="1"/>
          </p:cNvSpPr>
          <p:nvPr>
            <p:ph type="dt" sz="half" idx="17"/>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2934F78E-EE75-DC7A-D191-6F3503630954}"/>
              </a:ext>
            </a:extLst>
          </p:cNvPr>
          <p:cNvSpPr>
            <a:spLocks noGrp="1"/>
          </p:cNvSpPr>
          <p:nvPr>
            <p:ph type="ftr" sz="quarter" idx="18"/>
          </p:nvPr>
        </p:nvSpPr>
        <p:spPr/>
        <p:txBody>
          <a:bodyPr/>
          <a:lstStyle/>
          <a:p>
            <a:endParaRPr lang="sv-SE" dirty="0"/>
          </a:p>
        </p:txBody>
      </p:sp>
    </p:spTree>
    <p:extLst>
      <p:ext uri="{BB962C8B-B14F-4D97-AF65-F5344CB8AC3E}">
        <p14:creationId xmlns:p14="http://schemas.microsoft.com/office/powerpoint/2010/main" val="22154697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ubrik &amp; innehåll">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7356839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Rubrik &amp; 2 spalter">
    <p:bg>
      <p:bgPr>
        <a:solidFill>
          <a:schemeClr val="bg1"/>
        </a:solidFill>
        <a:effectLst/>
      </p:bgPr>
    </p:bg>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7515672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ild till vänster">
    <p:bg>
      <p:bgPr>
        <a:solidFill>
          <a:schemeClr val="bg1"/>
        </a:solidFill>
        <a:effectLst/>
      </p:bgPr>
    </p:bg>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2324241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ld till höger">
    <p:bg>
      <p:bgPr>
        <a:solidFill>
          <a:schemeClr val="bg1"/>
        </a:solidFill>
        <a:effectLst/>
      </p:bgPr>
    </p:bg>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4">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25378783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Avsnitts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13294532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itat">
    <p:bg>
      <p:bgPr>
        <a:solidFill>
          <a:schemeClr val="bg1"/>
        </a:solidFill>
        <a:effectLst/>
      </p:bgPr>
    </p:bg>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3170964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nnehåll &amp; stora siffror">
    <p:bg>
      <p:bgPr>
        <a:solidFill>
          <a:schemeClr val="bg1"/>
        </a:solidFill>
        <a:effectLst/>
      </p:bgPr>
    </p:bg>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4"/>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22831668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ast 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23441227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9058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vslutningsbild">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FE26AE9-4F06-BE8B-CA94-01B9E86FDC5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2E9DD8D-881E-40DC-BF61-D608435DC8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30065" y="1427607"/>
            <a:ext cx="3531870" cy="4002786"/>
          </a:xfrm>
          <a:prstGeom prst="rect">
            <a:avLst/>
          </a:prstGeom>
        </p:spPr>
      </p:pic>
    </p:spTree>
    <p:extLst>
      <p:ext uri="{BB962C8B-B14F-4D97-AF65-F5344CB8AC3E}">
        <p14:creationId xmlns:p14="http://schemas.microsoft.com/office/powerpoint/2010/main" val="265484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till höger_2">
    <p:spTree>
      <p:nvGrpSpPr>
        <p:cNvPr id="1" name=""/>
        <p:cNvGrpSpPr/>
        <p:nvPr/>
      </p:nvGrpSpPr>
      <p:grpSpPr>
        <a:xfrm>
          <a:off x="0" y="0"/>
          <a:ext cx="0" cy="0"/>
          <a:chOff x="0" y="0"/>
          <a:chExt cx="0" cy="0"/>
        </a:xfrm>
      </p:grpSpPr>
      <p:sp>
        <p:nvSpPr>
          <p:cNvPr id="31" name="Rektangel med rundat hörn 30">
            <a:extLst>
              <a:ext uri="{FF2B5EF4-FFF2-40B4-BE49-F238E27FC236}">
                <a16:creationId xmlns:a16="http://schemas.microsoft.com/office/drawing/2014/main" id="{14E865C4-2AAB-7D8B-EC3A-97BBE53BB780}"/>
              </a:ext>
              <a:ext uri="{C183D7F6-B498-43B3-948B-1728B52AA6E4}">
                <adec:decorative xmlns:adec="http://schemas.microsoft.com/office/drawing/2017/decorative" val="1"/>
              </a:ext>
            </a:extLst>
          </p:cNvPr>
          <p:cNvSpPr/>
          <p:nvPr userDrawn="1"/>
        </p:nvSpPr>
        <p:spPr>
          <a:xfrm>
            <a:off x="8562973" y="616114"/>
            <a:ext cx="3629027" cy="6241886"/>
          </a:xfrm>
          <a:prstGeom prst="round1Rect">
            <a:avLst>
              <a:gd name="adj" fmla="val 50000"/>
            </a:avLst>
          </a:prstGeom>
          <a:solidFill>
            <a:srgbClr val="B4D9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5">
            <a:extLst>
              <a:ext uri="{FF2B5EF4-FFF2-40B4-BE49-F238E27FC236}">
                <a16:creationId xmlns:a16="http://schemas.microsoft.com/office/drawing/2014/main" id="{B0888258-5F69-4461-1EF5-61C228B86497}"/>
              </a:ext>
            </a:extLst>
          </p:cNvPr>
          <p:cNvSpPr>
            <a:spLocks noGrp="1"/>
          </p:cNvSpPr>
          <p:nvPr>
            <p:ph type="title"/>
          </p:nvPr>
        </p:nvSpPr>
        <p:spPr>
          <a:xfrm>
            <a:off x="633529" y="517522"/>
            <a:ext cx="5052898" cy="1325563"/>
          </a:xfrm>
        </p:spPr>
        <p:txBody>
          <a:bodyPr/>
          <a:lstStyle/>
          <a:p>
            <a:r>
              <a:rPr lang="sv-SE"/>
              <a:t>Klicka här för att ändra mall för rubrikformat</a:t>
            </a:r>
          </a:p>
        </p:txBody>
      </p:sp>
      <p:sp>
        <p:nvSpPr>
          <p:cNvPr id="30" name="Platshållare för text 23">
            <a:extLst>
              <a:ext uri="{FF2B5EF4-FFF2-40B4-BE49-F238E27FC236}">
                <a16:creationId xmlns:a16="http://schemas.microsoft.com/office/drawing/2014/main" id="{C2AAFA03-2D02-09D7-6A14-3C1178DD2EDC}"/>
              </a:ext>
            </a:extLst>
          </p:cNvPr>
          <p:cNvSpPr>
            <a:spLocks noGrp="1"/>
          </p:cNvSpPr>
          <p:nvPr>
            <p:ph type="body" sz="quarter" idx="20"/>
          </p:nvPr>
        </p:nvSpPr>
        <p:spPr>
          <a:xfrm>
            <a:off x="633529" y="2025497"/>
            <a:ext cx="5052897" cy="401564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8" name="Platshållare för bild 27">
            <a:extLst>
              <a:ext uri="{FF2B5EF4-FFF2-40B4-BE49-F238E27FC236}">
                <a16:creationId xmlns:a16="http://schemas.microsoft.com/office/drawing/2014/main" id="{976D0C01-CC2E-282A-9FA6-A5D978963CC3}"/>
              </a:ext>
            </a:extLst>
          </p:cNvPr>
          <p:cNvSpPr>
            <a:spLocks noGrp="1"/>
          </p:cNvSpPr>
          <p:nvPr>
            <p:ph type="pic" sz="quarter" idx="15"/>
          </p:nvPr>
        </p:nvSpPr>
        <p:spPr>
          <a:xfrm>
            <a:off x="6244303" y="1233946"/>
            <a:ext cx="4537997" cy="4807200"/>
          </a:xfrm>
          <a:prstGeom prst="round2DiagRect">
            <a:avLst>
              <a:gd name="adj1" fmla="val 41761"/>
              <a:gd name="adj2" fmla="val 0"/>
            </a:avLst>
          </a:prstGeom>
          <a:noFill/>
        </p:spPr>
        <p:txBody>
          <a:bodyPr/>
          <a:lstStyle/>
          <a:p>
            <a:r>
              <a:rPr lang="sv-SE"/>
              <a:t>Klicka på ikonen för att lägga till en bild</a:t>
            </a:r>
          </a:p>
        </p:txBody>
      </p:sp>
      <p:sp>
        <p:nvSpPr>
          <p:cNvPr id="4" name="Platshållare för bildnummer 3">
            <a:extLst>
              <a:ext uri="{FF2B5EF4-FFF2-40B4-BE49-F238E27FC236}">
                <a16:creationId xmlns:a16="http://schemas.microsoft.com/office/drawing/2014/main" id="{B0DBF6F4-F46B-57B9-1ADA-AE5CB852743B}"/>
              </a:ext>
            </a:extLst>
          </p:cNvPr>
          <p:cNvSpPr>
            <a:spLocks noGrp="1"/>
          </p:cNvSpPr>
          <p:nvPr>
            <p:ph type="sldNum" sz="quarter" idx="23"/>
          </p:nvPr>
        </p:nvSpPr>
        <p:spPr/>
        <p:txBody>
          <a:bodyPr/>
          <a:lstStyle/>
          <a:p>
            <a:fld id="{FDD9FC71-94E5-4C63-83F9-09F1766974D0}" type="slidenum">
              <a:rPr lang="sv-SE" smtClean="0"/>
              <a:pPr/>
              <a:t>‹#›</a:t>
            </a:fld>
            <a:endParaRPr lang="sv-SE"/>
          </a:p>
        </p:txBody>
      </p:sp>
      <p:sp>
        <p:nvSpPr>
          <p:cNvPr id="2" name="Platshållare för datum 1">
            <a:extLst>
              <a:ext uri="{FF2B5EF4-FFF2-40B4-BE49-F238E27FC236}">
                <a16:creationId xmlns:a16="http://schemas.microsoft.com/office/drawing/2014/main" id="{897553C7-B092-A71C-7D19-1B5907A545BF}"/>
              </a:ext>
            </a:extLst>
          </p:cNvPr>
          <p:cNvSpPr>
            <a:spLocks noGrp="1"/>
          </p:cNvSpPr>
          <p:nvPr>
            <p:ph type="dt" sz="half" idx="21"/>
          </p:nvPr>
        </p:nvSpPr>
        <p:spPr/>
        <p:txBody>
          <a:bodyPr/>
          <a:lstStyle/>
          <a:p>
            <a:fld id="{663AC0A1-BF03-4687-BDDD-A787ED1917E4}" type="datetimeFigureOut">
              <a:rPr lang="sv-SE" smtClean="0"/>
              <a:pPr/>
              <a:t>2026-06-26</a:t>
            </a:fld>
            <a:endParaRPr lang="sv-SE" dirty="0"/>
          </a:p>
        </p:txBody>
      </p:sp>
      <p:sp>
        <p:nvSpPr>
          <p:cNvPr id="3" name="Platshållare för sidfot 2">
            <a:extLst>
              <a:ext uri="{FF2B5EF4-FFF2-40B4-BE49-F238E27FC236}">
                <a16:creationId xmlns:a16="http://schemas.microsoft.com/office/drawing/2014/main" id="{B3F539D1-6402-4870-44EE-DD03D1F3C59E}"/>
              </a:ext>
            </a:extLst>
          </p:cNvPr>
          <p:cNvSpPr>
            <a:spLocks noGrp="1"/>
          </p:cNvSpPr>
          <p:nvPr>
            <p:ph type="ftr" sz="quarter" idx="22"/>
          </p:nvPr>
        </p:nvSpPr>
        <p:spPr/>
        <p:txBody>
          <a:bodyPr/>
          <a:lstStyle/>
          <a:p>
            <a:endParaRPr lang="sv-SE" dirty="0"/>
          </a:p>
        </p:txBody>
      </p:sp>
      <p:pic>
        <p:nvPicPr>
          <p:cNvPr id="5" name="Bildobjekt 4" descr="Region Kronobergs logotyp">
            <a:extLst>
              <a:ext uri="{FF2B5EF4-FFF2-40B4-BE49-F238E27FC236}">
                <a16:creationId xmlns:a16="http://schemas.microsoft.com/office/drawing/2014/main" id="{3891D30F-5414-1D96-E793-81F0CA69AF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0998857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6EB1D250-7B98-4DFB-A4FD-61743806032D}" type="datetimeFigureOut">
              <a:rPr lang="sv-SE" smtClean="0"/>
              <a:t>2026-06-26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3534EC4E-653F-44F8-91A4-8055E33ABF2E}" type="slidenum">
              <a:rPr lang="sv-SE" smtClean="0"/>
              <a:t>‹#›</a:t>
            </a:fld>
            <a:endParaRPr lang="sv-SE"/>
          </a:p>
        </p:txBody>
      </p:sp>
    </p:spTree>
    <p:extLst>
      <p:ext uri="{BB962C8B-B14F-4D97-AF65-F5344CB8AC3E}">
        <p14:creationId xmlns:p14="http://schemas.microsoft.com/office/powerpoint/2010/main" val="20840935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Frihandsfigur: Form 9">
            <a:extLst>
              <a:ext uri="{FF2B5EF4-FFF2-40B4-BE49-F238E27FC236}">
                <a16:creationId xmlns:a16="http://schemas.microsoft.com/office/drawing/2014/main" id="{29BFB0D4-1555-409D-A9C5-CBBC12A8B985}"/>
              </a:ext>
              <a:ext uri="{C183D7F6-B498-43B3-948B-1728B52AA6E4}">
                <adec:decorative xmlns:adec="http://schemas.microsoft.com/office/drawing/2017/decorative" val="1"/>
              </a:ext>
            </a:extLst>
          </p:cNvPr>
          <p:cNvSpPr/>
          <p:nvPr userDrawn="1"/>
        </p:nvSpPr>
        <p:spPr>
          <a:xfrm>
            <a:off x="6372406" y="0"/>
            <a:ext cx="5819595" cy="2685228"/>
          </a:xfrm>
          <a:custGeom>
            <a:avLst/>
            <a:gdLst>
              <a:gd name="connsiteX0" fmla="*/ 0 w 5819595"/>
              <a:gd name="connsiteY0" fmla="*/ 0 h 2685228"/>
              <a:gd name="connsiteX1" fmla="*/ 5819595 w 5819595"/>
              <a:gd name="connsiteY1" fmla="*/ 0 h 2685228"/>
              <a:gd name="connsiteX2" fmla="*/ 5819595 w 5819595"/>
              <a:gd name="connsiteY2" fmla="*/ 2685228 h 2685228"/>
              <a:gd name="connsiteX3" fmla="*/ 3496045 w 5819595"/>
              <a:gd name="connsiteY3" fmla="*/ 2685228 h 2685228"/>
              <a:gd name="connsiteX4" fmla="*/ 35886 w 5819595"/>
              <a:gd name="connsiteY4" fmla="*/ 139566 h 2685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9595" h="2685228">
                <a:moveTo>
                  <a:pt x="0" y="0"/>
                </a:moveTo>
                <a:lnTo>
                  <a:pt x="5819595" y="0"/>
                </a:lnTo>
                <a:lnTo>
                  <a:pt x="5819595" y="2685228"/>
                </a:lnTo>
                <a:lnTo>
                  <a:pt x="3496045" y="2685228"/>
                </a:lnTo>
                <a:cubicBezTo>
                  <a:pt x="1870272" y="2685228"/>
                  <a:pt x="494605" y="1614394"/>
                  <a:pt x="35886" y="139566"/>
                </a:cubicBezTo>
                <a:close/>
              </a:path>
            </a:pathLst>
          </a:custGeom>
          <a:solidFill>
            <a:schemeClr val="accent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sv-SE"/>
          </a:p>
        </p:txBody>
      </p:sp>
      <p:sp>
        <p:nvSpPr>
          <p:cNvPr id="13" name="Rektangel: diagonala rundade hörn 12">
            <a:extLst>
              <a:ext uri="{FF2B5EF4-FFF2-40B4-BE49-F238E27FC236}">
                <a16:creationId xmlns:a16="http://schemas.microsoft.com/office/drawing/2014/main" id="{085BFCB0-8CC1-4A75-93AC-792B15E36532}"/>
              </a:ext>
              <a:ext uri="{C183D7F6-B498-43B3-948B-1728B52AA6E4}">
                <adec:decorative xmlns:adec="http://schemas.microsoft.com/office/drawing/2017/decorative" val="1"/>
              </a:ext>
            </a:extLst>
          </p:cNvPr>
          <p:cNvSpPr/>
          <p:nvPr userDrawn="1"/>
        </p:nvSpPr>
        <p:spPr>
          <a:xfrm>
            <a:off x="10057165" y="1806822"/>
            <a:ext cx="2435585" cy="2524985"/>
          </a:xfrm>
          <a:prstGeom prst="round2DiagRect">
            <a:avLst>
              <a:gd name="adj1" fmla="val 0"/>
              <a:gd name="adj2" fmla="val 38747"/>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1169988"/>
            <a:ext cx="5712278" cy="2387600"/>
          </a:xfrm>
        </p:spPr>
        <p:txBody>
          <a:bodyPr anchor="b"/>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3687763"/>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 </a:t>
            </a:r>
          </a:p>
        </p:txBody>
      </p:sp>
    </p:spTree>
    <p:extLst>
      <p:ext uri="{BB962C8B-B14F-4D97-AF65-F5344CB8AC3E}">
        <p14:creationId xmlns:p14="http://schemas.microsoft.com/office/powerpoint/2010/main" val="36806903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el med foto">
    <p:spTree>
      <p:nvGrpSpPr>
        <p:cNvPr id="1" name=""/>
        <p:cNvGrpSpPr/>
        <p:nvPr/>
      </p:nvGrpSpPr>
      <p:grpSpPr>
        <a:xfrm>
          <a:off x="0" y="0"/>
          <a:ext cx="0" cy="0"/>
          <a:chOff x="0" y="0"/>
          <a:chExt cx="0" cy="0"/>
        </a:xfrm>
      </p:grpSpPr>
      <p:sp>
        <p:nvSpPr>
          <p:cNvPr id="7" name="Platshållare för bild 5">
            <a:extLst>
              <a:ext uri="{FF2B5EF4-FFF2-40B4-BE49-F238E27FC236}">
                <a16:creationId xmlns:a16="http://schemas.microsoft.com/office/drawing/2014/main" id="{4F06FA1F-3619-4153-ADE7-3A35D8A53324}"/>
              </a:ext>
            </a:extLst>
          </p:cNvPr>
          <p:cNvSpPr>
            <a:spLocks noGrp="1"/>
          </p:cNvSpPr>
          <p:nvPr>
            <p:ph type="pic" sz="quarter" idx="11"/>
          </p:nvPr>
        </p:nvSpPr>
        <p:spPr>
          <a:xfrm>
            <a:off x="-1" y="0"/>
            <a:ext cx="12220575" cy="6867525"/>
          </a:xfrm>
          <a:solidFill>
            <a:schemeClr val="accent6">
              <a:lumMod val="60000"/>
              <a:lumOff val="40000"/>
            </a:schemeClr>
          </a:solidFill>
        </p:spPr>
        <p:txBody>
          <a:bodyPr lIns="252000" tIns="144000" rIns="72000">
            <a:normAutofit/>
          </a:bodyPr>
          <a:lstStyle>
            <a:lvl1pPr marL="0" indent="0">
              <a:buNone/>
              <a:defRPr sz="1600">
                <a:solidFill>
                  <a:schemeClr val="bg1"/>
                </a:solidFill>
              </a:defRPr>
            </a:lvl1pPr>
          </a:lstStyle>
          <a:p>
            <a:r>
              <a:rPr lang="sv-SE"/>
              <a:t>Klicka på ikonen för att lägga till en bild</a:t>
            </a:r>
          </a:p>
        </p:txBody>
      </p:sp>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166294" y="-177398"/>
            <a:ext cx="11989327" cy="5968558"/>
          </a:xfrm>
          <a:custGeom>
            <a:avLst/>
            <a:gdLst>
              <a:gd name="connsiteX0" fmla="*/ 0 w 16844794"/>
              <a:gd name="connsiteY0" fmla="*/ 486071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0 w 16844794"/>
              <a:gd name="connsiteY8" fmla="*/ 4860710 h 10491496"/>
              <a:gd name="connsiteX0" fmla="*/ 4780547 w 16844794"/>
              <a:gd name="connsiteY0" fmla="*/ 4636120 h 10491496"/>
              <a:gd name="connsiteX1" fmla="*/ 4860710 w 16844794"/>
              <a:gd name="connsiteY1" fmla="*/ 0 h 10491496"/>
              <a:gd name="connsiteX2" fmla="*/ 11984084 w 16844794"/>
              <a:gd name="connsiteY2" fmla="*/ 0 h 10491496"/>
              <a:gd name="connsiteX3" fmla="*/ 16844794 w 16844794"/>
              <a:gd name="connsiteY3" fmla="*/ 4860710 h 10491496"/>
              <a:gd name="connsiteX4" fmla="*/ 16844794 w 16844794"/>
              <a:gd name="connsiteY4" fmla="*/ 5630786 h 10491496"/>
              <a:gd name="connsiteX5" fmla="*/ 11984084 w 16844794"/>
              <a:gd name="connsiteY5" fmla="*/ 10491496 h 10491496"/>
              <a:gd name="connsiteX6" fmla="*/ 4860710 w 16844794"/>
              <a:gd name="connsiteY6" fmla="*/ 10491496 h 10491496"/>
              <a:gd name="connsiteX7" fmla="*/ 0 w 16844794"/>
              <a:gd name="connsiteY7" fmla="*/ 5630786 h 10491496"/>
              <a:gd name="connsiteX8" fmla="*/ 4780547 w 16844794"/>
              <a:gd name="connsiteY8" fmla="*/ 4636120 h 10491496"/>
              <a:gd name="connsiteX0" fmla="*/ 1138410 w 13202657"/>
              <a:gd name="connsiteY0" fmla="*/ 4636120 h 10491496"/>
              <a:gd name="connsiteX1" fmla="*/ 1218573 w 13202657"/>
              <a:gd name="connsiteY1" fmla="*/ 0 h 10491496"/>
              <a:gd name="connsiteX2" fmla="*/ 8341947 w 13202657"/>
              <a:gd name="connsiteY2" fmla="*/ 0 h 10491496"/>
              <a:gd name="connsiteX3" fmla="*/ 13202657 w 13202657"/>
              <a:gd name="connsiteY3" fmla="*/ 4860710 h 10491496"/>
              <a:gd name="connsiteX4" fmla="*/ 13202657 w 13202657"/>
              <a:gd name="connsiteY4" fmla="*/ 5630786 h 10491496"/>
              <a:gd name="connsiteX5" fmla="*/ 8341947 w 13202657"/>
              <a:gd name="connsiteY5" fmla="*/ 10491496 h 10491496"/>
              <a:gd name="connsiteX6" fmla="*/ 1218573 w 13202657"/>
              <a:gd name="connsiteY6" fmla="*/ 10491496 h 10491496"/>
              <a:gd name="connsiteX7" fmla="*/ 1122368 w 13202657"/>
              <a:gd name="connsiteY7" fmla="*/ 5614744 h 10491496"/>
              <a:gd name="connsiteX8" fmla="*/ 1138410 w 13202657"/>
              <a:gd name="connsiteY8" fmla="*/ 4636120 h 10491496"/>
              <a:gd name="connsiteX0" fmla="*/ 1142113 w 13206360"/>
              <a:gd name="connsiteY0" fmla="*/ 4636120 h 10491496"/>
              <a:gd name="connsiteX1" fmla="*/ 1222276 w 13206360"/>
              <a:gd name="connsiteY1" fmla="*/ 0 h 10491496"/>
              <a:gd name="connsiteX2" fmla="*/ 8345650 w 13206360"/>
              <a:gd name="connsiteY2" fmla="*/ 0 h 10491496"/>
              <a:gd name="connsiteX3" fmla="*/ 13206360 w 13206360"/>
              <a:gd name="connsiteY3" fmla="*/ 4860710 h 10491496"/>
              <a:gd name="connsiteX4" fmla="*/ 13206360 w 13206360"/>
              <a:gd name="connsiteY4" fmla="*/ 5630786 h 10491496"/>
              <a:gd name="connsiteX5" fmla="*/ 8345650 w 13206360"/>
              <a:gd name="connsiteY5" fmla="*/ 10491496 h 10491496"/>
              <a:gd name="connsiteX6" fmla="*/ 1222276 w 13206360"/>
              <a:gd name="connsiteY6" fmla="*/ 10491496 h 10491496"/>
              <a:gd name="connsiteX7" fmla="*/ 1126071 w 13206360"/>
              <a:gd name="connsiteY7" fmla="*/ 5614744 h 10491496"/>
              <a:gd name="connsiteX8" fmla="*/ 1142113 w 13206360"/>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18048 w 13198337"/>
              <a:gd name="connsiteY7" fmla="*/ 5614744 h 10491496"/>
              <a:gd name="connsiteX8" fmla="*/ 1134090 w 13198337"/>
              <a:gd name="connsiteY8" fmla="*/ 4636120 h 10491496"/>
              <a:gd name="connsiteX0" fmla="*/ 1134090 w 13198337"/>
              <a:gd name="connsiteY0" fmla="*/ 4636120 h 10491496"/>
              <a:gd name="connsiteX1" fmla="*/ 1214253 w 13198337"/>
              <a:gd name="connsiteY1" fmla="*/ 0 h 10491496"/>
              <a:gd name="connsiteX2" fmla="*/ 8337627 w 13198337"/>
              <a:gd name="connsiteY2" fmla="*/ 0 h 10491496"/>
              <a:gd name="connsiteX3" fmla="*/ 13198337 w 13198337"/>
              <a:gd name="connsiteY3" fmla="*/ 4860710 h 10491496"/>
              <a:gd name="connsiteX4" fmla="*/ 13198337 w 13198337"/>
              <a:gd name="connsiteY4" fmla="*/ 5630786 h 10491496"/>
              <a:gd name="connsiteX5" fmla="*/ 8337627 w 13198337"/>
              <a:gd name="connsiteY5" fmla="*/ 10491496 h 10491496"/>
              <a:gd name="connsiteX6" fmla="*/ 1214253 w 13198337"/>
              <a:gd name="connsiteY6" fmla="*/ 10491496 h 10491496"/>
              <a:gd name="connsiteX7" fmla="*/ 1198259 w 13198337"/>
              <a:gd name="connsiteY7" fmla="*/ 5614744 h 10491496"/>
              <a:gd name="connsiteX8" fmla="*/ 1134090 w 13198337"/>
              <a:gd name="connsiteY8" fmla="*/ 4636120 h 10491496"/>
              <a:gd name="connsiteX0" fmla="*/ 1169436 w 13185557"/>
              <a:gd name="connsiteY0" fmla="*/ 4668205 h 10491496"/>
              <a:gd name="connsiteX1" fmla="*/ 1201473 w 13185557"/>
              <a:gd name="connsiteY1" fmla="*/ 0 h 10491496"/>
              <a:gd name="connsiteX2" fmla="*/ 8324847 w 13185557"/>
              <a:gd name="connsiteY2" fmla="*/ 0 h 10491496"/>
              <a:gd name="connsiteX3" fmla="*/ 13185557 w 13185557"/>
              <a:gd name="connsiteY3" fmla="*/ 4860710 h 10491496"/>
              <a:gd name="connsiteX4" fmla="*/ 13185557 w 13185557"/>
              <a:gd name="connsiteY4" fmla="*/ 5630786 h 10491496"/>
              <a:gd name="connsiteX5" fmla="*/ 8324847 w 13185557"/>
              <a:gd name="connsiteY5" fmla="*/ 10491496 h 10491496"/>
              <a:gd name="connsiteX6" fmla="*/ 1201473 w 13185557"/>
              <a:gd name="connsiteY6" fmla="*/ 10491496 h 10491496"/>
              <a:gd name="connsiteX7" fmla="*/ 1185479 w 13185557"/>
              <a:gd name="connsiteY7" fmla="*/ 5614744 h 10491496"/>
              <a:gd name="connsiteX8" fmla="*/ 1169436 w 13185557"/>
              <a:gd name="connsiteY8" fmla="*/ 4668205 h 10491496"/>
              <a:gd name="connsiteX0" fmla="*/ 284 w 12016405"/>
              <a:gd name="connsiteY0" fmla="*/ 4668205 h 10491496"/>
              <a:gd name="connsiteX1" fmla="*/ 32321 w 12016405"/>
              <a:gd name="connsiteY1" fmla="*/ 0 h 10491496"/>
              <a:gd name="connsiteX2" fmla="*/ 7155695 w 12016405"/>
              <a:gd name="connsiteY2" fmla="*/ 0 h 10491496"/>
              <a:gd name="connsiteX3" fmla="*/ 12016405 w 12016405"/>
              <a:gd name="connsiteY3" fmla="*/ 4860710 h 10491496"/>
              <a:gd name="connsiteX4" fmla="*/ 12016405 w 12016405"/>
              <a:gd name="connsiteY4" fmla="*/ 5630786 h 10491496"/>
              <a:gd name="connsiteX5" fmla="*/ 7155695 w 12016405"/>
              <a:gd name="connsiteY5" fmla="*/ 10491496 h 10491496"/>
              <a:gd name="connsiteX6" fmla="*/ 32321 w 12016405"/>
              <a:gd name="connsiteY6" fmla="*/ 10491496 h 10491496"/>
              <a:gd name="connsiteX7" fmla="*/ 16327 w 12016405"/>
              <a:gd name="connsiteY7" fmla="*/ 5614744 h 10491496"/>
              <a:gd name="connsiteX8" fmla="*/ 284 w 12016405"/>
              <a:gd name="connsiteY8" fmla="*/ 4668205 h 10491496"/>
              <a:gd name="connsiteX0" fmla="*/ 0 w 12016121"/>
              <a:gd name="connsiteY0" fmla="*/ 4668205 h 10491496"/>
              <a:gd name="connsiteX1" fmla="*/ 32037 w 12016121"/>
              <a:gd name="connsiteY1" fmla="*/ 0 h 10491496"/>
              <a:gd name="connsiteX2" fmla="*/ 7155411 w 12016121"/>
              <a:gd name="connsiteY2" fmla="*/ 0 h 10491496"/>
              <a:gd name="connsiteX3" fmla="*/ 12016121 w 12016121"/>
              <a:gd name="connsiteY3" fmla="*/ 4860710 h 10491496"/>
              <a:gd name="connsiteX4" fmla="*/ 12016121 w 12016121"/>
              <a:gd name="connsiteY4" fmla="*/ 5630786 h 10491496"/>
              <a:gd name="connsiteX5" fmla="*/ 7155411 w 12016121"/>
              <a:gd name="connsiteY5" fmla="*/ 10491496 h 10491496"/>
              <a:gd name="connsiteX6" fmla="*/ 32037 w 12016121"/>
              <a:gd name="connsiteY6" fmla="*/ 10491496 h 10491496"/>
              <a:gd name="connsiteX7" fmla="*/ 16043 w 12016121"/>
              <a:gd name="connsiteY7" fmla="*/ 5614744 h 10491496"/>
              <a:gd name="connsiteX8" fmla="*/ 0 w 12016121"/>
              <a:gd name="connsiteY8" fmla="*/ 4668205 h 10491496"/>
              <a:gd name="connsiteX0" fmla="*/ 19695 w 12003732"/>
              <a:gd name="connsiteY0" fmla="*/ 4668205 h 10491496"/>
              <a:gd name="connsiteX1" fmla="*/ 19648 w 12003732"/>
              <a:gd name="connsiteY1" fmla="*/ 0 h 10491496"/>
              <a:gd name="connsiteX2" fmla="*/ 7143022 w 12003732"/>
              <a:gd name="connsiteY2" fmla="*/ 0 h 10491496"/>
              <a:gd name="connsiteX3" fmla="*/ 12003732 w 12003732"/>
              <a:gd name="connsiteY3" fmla="*/ 4860710 h 10491496"/>
              <a:gd name="connsiteX4" fmla="*/ 12003732 w 12003732"/>
              <a:gd name="connsiteY4" fmla="*/ 5630786 h 10491496"/>
              <a:gd name="connsiteX5" fmla="*/ 7143022 w 12003732"/>
              <a:gd name="connsiteY5" fmla="*/ 10491496 h 10491496"/>
              <a:gd name="connsiteX6" fmla="*/ 19648 w 12003732"/>
              <a:gd name="connsiteY6" fmla="*/ 10491496 h 10491496"/>
              <a:gd name="connsiteX7" fmla="*/ 3654 w 12003732"/>
              <a:gd name="connsiteY7" fmla="*/ 5614744 h 10491496"/>
              <a:gd name="connsiteX8" fmla="*/ 19695 w 12003732"/>
              <a:gd name="connsiteY8" fmla="*/ 4668205 h 10491496"/>
              <a:gd name="connsiteX0" fmla="*/ 5290 w 11989327"/>
              <a:gd name="connsiteY0" fmla="*/ 4668205 h 10491496"/>
              <a:gd name="connsiteX1" fmla="*/ 5243 w 11989327"/>
              <a:gd name="connsiteY1" fmla="*/ 0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4668205 h 10491496"/>
              <a:gd name="connsiteX1" fmla="*/ 5243 w 11989327"/>
              <a:gd name="connsiteY1" fmla="*/ 4555958 h 10491496"/>
              <a:gd name="connsiteX2" fmla="*/ 7128617 w 11989327"/>
              <a:gd name="connsiteY2" fmla="*/ 0 h 10491496"/>
              <a:gd name="connsiteX3" fmla="*/ 11989327 w 11989327"/>
              <a:gd name="connsiteY3" fmla="*/ 4860710 h 10491496"/>
              <a:gd name="connsiteX4" fmla="*/ 11989327 w 11989327"/>
              <a:gd name="connsiteY4" fmla="*/ 5630786 h 10491496"/>
              <a:gd name="connsiteX5" fmla="*/ 7128617 w 11989327"/>
              <a:gd name="connsiteY5" fmla="*/ 10491496 h 10491496"/>
              <a:gd name="connsiteX6" fmla="*/ 5243 w 11989327"/>
              <a:gd name="connsiteY6" fmla="*/ 10491496 h 10491496"/>
              <a:gd name="connsiteX7" fmla="*/ 5291 w 11989327"/>
              <a:gd name="connsiteY7" fmla="*/ 5630786 h 10491496"/>
              <a:gd name="connsiteX8" fmla="*/ 5290 w 11989327"/>
              <a:gd name="connsiteY8" fmla="*/ 4668205 h 10491496"/>
              <a:gd name="connsiteX0" fmla="*/ 5290 w 11989327"/>
              <a:gd name="connsiteY0" fmla="*/ 1089855 h 6913146"/>
              <a:gd name="connsiteX1" fmla="*/ 5243 w 11989327"/>
              <a:gd name="connsiteY1" fmla="*/ 977608 h 6913146"/>
              <a:gd name="connsiteX2" fmla="*/ 7818427 w 11989327"/>
              <a:gd name="connsiteY2" fmla="*/ 961566 h 6913146"/>
              <a:gd name="connsiteX3" fmla="*/ 11989327 w 11989327"/>
              <a:gd name="connsiteY3" fmla="*/ 1282360 h 6913146"/>
              <a:gd name="connsiteX4" fmla="*/ 11989327 w 11989327"/>
              <a:gd name="connsiteY4" fmla="*/ 2052436 h 6913146"/>
              <a:gd name="connsiteX5" fmla="*/ 7128617 w 11989327"/>
              <a:gd name="connsiteY5" fmla="*/ 6913146 h 6913146"/>
              <a:gd name="connsiteX6" fmla="*/ 5243 w 11989327"/>
              <a:gd name="connsiteY6" fmla="*/ 6913146 h 6913146"/>
              <a:gd name="connsiteX7" fmla="*/ 5291 w 11989327"/>
              <a:gd name="connsiteY7" fmla="*/ 2052436 h 6913146"/>
              <a:gd name="connsiteX8" fmla="*/ 5290 w 11989327"/>
              <a:gd name="connsiteY8" fmla="*/ 1089855 h 6913146"/>
              <a:gd name="connsiteX0" fmla="*/ 5290 w 11989327"/>
              <a:gd name="connsiteY0" fmla="*/ 1333331 h 7156622"/>
              <a:gd name="connsiteX1" fmla="*/ 5243 w 11989327"/>
              <a:gd name="connsiteY1" fmla="*/ 1221084 h 7156622"/>
              <a:gd name="connsiteX2" fmla="*/ 7818427 w 11989327"/>
              <a:gd name="connsiteY2" fmla="*/ 1205042 h 7156622"/>
              <a:gd name="connsiteX3" fmla="*/ 11989327 w 11989327"/>
              <a:gd name="connsiteY3" fmla="*/ 1188952 h 7156622"/>
              <a:gd name="connsiteX4" fmla="*/ 11989327 w 11989327"/>
              <a:gd name="connsiteY4" fmla="*/ 2295912 h 7156622"/>
              <a:gd name="connsiteX5" fmla="*/ 7128617 w 11989327"/>
              <a:gd name="connsiteY5" fmla="*/ 7156622 h 7156622"/>
              <a:gd name="connsiteX6" fmla="*/ 5243 w 11989327"/>
              <a:gd name="connsiteY6" fmla="*/ 7156622 h 7156622"/>
              <a:gd name="connsiteX7" fmla="*/ 5291 w 11989327"/>
              <a:gd name="connsiteY7" fmla="*/ 2295912 h 7156622"/>
              <a:gd name="connsiteX8" fmla="*/ 5290 w 11989327"/>
              <a:gd name="connsiteY8" fmla="*/ 1333331 h 7156622"/>
              <a:gd name="connsiteX0" fmla="*/ 5290 w 11989327"/>
              <a:gd name="connsiteY0" fmla="*/ 657151 h 6480442"/>
              <a:gd name="connsiteX1" fmla="*/ 5243 w 11989327"/>
              <a:gd name="connsiteY1" fmla="*/ 544904 h 6480442"/>
              <a:gd name="connsiteX2" fmla="*/ 7818427 w 11989327"/>
              <a:gd name="connsiteY2" fmla="*/ 528862 h 6480442"/>
              <a:gd name="connsiteX3" fmla="*/ 11989327 w 11989327"/>
              <a:gd name="connsiteY3" fmla="*/ 512772 h 6480442"/>
              <a:gd name="connsiteX4" fmla="*/ 11989327 w 11989327"/>
              <a:gd name="connsiteY4" fmla="*/ 1619732 h 6480442"/>
              <a:gd name="connsiteX5" fmla="*/ 7128617 w 11989327"/>
              <a:gd name="connsiteY5" fmla="*/ 6480442 h 6480442"/>
              <a:gd name="connsiteX6" fmla="*/ 5243 w 11989327"/>
              <a:gd name="connsiteY6" fmla="*/ 6480442 h 6480442"/>
              <a:gd name="connsiteX7" fmla="*/ 5291 w 11989327"/>
              <a:gd name="connsiteY7" fmla="*/ 1619732 h 6480442"/>
              <a:gd name="connsiteX8" fmla="*/ 5290 w 11989327"/>
              <a:gd name="connsiteY8" fmla="*/ 657151 h 6480442"/>
              <a:gd name="connsiteX0" fmla="*/ 5290 w 11989327"/>
              <a:gd name="connsiteY0" fmla="*/ 679201 h 6245818"/>
              <a:gd name="connsiteX1" fmla="*/ 5243 w 11989327"/>
              <a:gd name="connsiteY1" fmla="*/ 310280 h 6245818"/>
              <a:gd name="connsiteX2" fmla="*/ 7818427 w 11989327"/>
              <a:gd name="connsiteY2" fmla="*/ 294238 h 6245818"/>
              <a:gd name="connsiteX3" fmla="*/ 11989327 w 11989327"/>
              <a:gd name="connsiteY3" fmla="*/ 278148 h 6245818"/>
              <a:gd name="connsiteX4" fmla="*/ 11989327 w 11989327"/>
              <a:gd name="connsiteY4" fmla="*/ 1385108 h 6245818"/>
              <a:gd name="connsiteX5" fmla="*/ 7128617 w 11989327"/>
              <a:gd name="connsiteY5" fmla="*/ 6245818 h 6245818"/>
              <a:gd name="connsiteX6" fmla="*/ 5243 w 11989327"/>
              <a:gd name="connsiteY6" fmla="*/ 6245818 h 6245818"/>
              <a:gd name="connsiteX7" fmla="*/ 5291 w 11989327"/>
              <a:gd name="connsiteY7" fmla="*/ 1385108 h 6245818"/>
              <a:gd name="connsiteX8" fmla="*/ 5290 w 11989327"/>
              <a:gd name="connsiteY8" fmla="*/ 679201 h 6245818"/>
              <a:gd name="connsiteX0" fmla="*/ 5290 w 11989327"/>
              <a:gd name="connsiteY0" fmla="*/ 401941 h 5968558"/>
              <a:gd name="connsiteX1" fmla="*/ 5243 w 11989327"/>
              <a:gd name="connsiteY1" fmla="*/ 33020 h 5968558"/>
              <a:gd name="connsiteX2" fmla="*/ 7818427 w 11989327"/>
              <a:gd name="connsiteY2" fmla="*/ 16978 h 5968558"/>
              <a:gd name="connsiteX3" fmla="*/ 11989327 w 11989327"/>
              <a:gd name="connsiteY3" fmla="*/ 888 h 5968558"/>
              <a:gd name="connsiteX4" fmla="*/ 11989327 w 11989327"/>
              <a:gd name="connsiteY4" fmla="*/ 1107848 h 5968558"/>
              <a:gd name="connsiteX5" fmla="*/ 7128617 w 11989327"/>
              <a:gd name="connsiteY5" fmla="*/ 5968558 h 5968558"/>
              <a:gd name="connsiteX6" fmla="*/ 5243 w 11989327"/>
              <a:gd name="connsiteY6" fmla="*/ 5968558 h 5968558"/>
              <a:gd name="connsiteX7" fmla="*/ 5291 w 11989327"/>
              <a:gd name="connsiteY7" fmla="*/ 1107848 h 5968558"/>
              <a:gd name="connsiteX8" fmla="*/ 5290 w 11989327"/>
              <a:gd name="connsiteY8" fmla="*/ 401941 h 596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89327" h="5968558">
                <a:moveTo>
                  <a:pt x="5290" y="401941"/>
                </a:moveTo>
                <a:cubicBezTo>
                  <a:pt x="5290" y="11466"/>
                  <a:pt x="-221" y="4139799"/>
                  <a:pt x="5243" y="33020"/>
                </a:cubicBezTo>
                <a:lnTo>
                  <a:pt x="7818427" y="16978"/>
                </a:lnTo>
                <a:cubicBezTo>
                  <a:pt x="10502923" y="16978"/>
                  <a:pt x="9085706" y="-4577"/>
                  <a:pt x="11989327" y="888"/>
                </a:cubicBezTo>
                <a:lnTo>
                  <a:pt x="11989327" y="1107848"/>
                </a:lnTo>
                <a:cubicBezTo>
                  <a:pt x="11989327" y="3792344"/>
                  <a:pt x="9813113" y="5968558"/>
                  <a:pt x="7128617" y="5968558"/>
                </a:cubicBezTo>
                <a:lnTo>
                  <a:pt x="5243" y="5968558"/>
                </a:lnTo>
                <a:cubicBezTo>
                  <a:pt x="15821" y="3465989"/>
                  <a:pt x="-10751" y="2220218"/>
                  <a:pt x="5291" y="1107848"/>
                </a:cubicBezTo>
                <a:cubicBezTo>
                  <a:pt x="5291" y="851156"/>
                  <a:pt x="5290" y="658633"/>
                  <a:pt x="5290" y="401941"/>
                </a:cubicBezTo>
                <a:close/>
              </a:path>
            </a:pathLst>
          </a:custGeom>
          <a:solidFill>
            <a:schemeClr val="accent1">
              <a:alpha val="56000"/>
            </a:schemeClr>
          </a:solidFill>
        </p:spPr>
        <p:txBody>
          <a:bodyPr lIns="1080000" bIns="2556000" anchor="b"/>
          <a:lstStyle>
            <a:lvl1pPr algn="l">
              <a:defRPr sz="6200">
                <a:solidFill>
                  <a:schemeClr val="tx2"/>
                </a:solidFill>
              </a:defRPr>
            </a:lvl1pPr>
          </a:lstStyle>
          <a:p>
            <a:r>
              <a:rPr lang="sv-SE" dirty="0"/>
              <a:t>titelrubrik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2" y="3230562"/>
            <a:ext cx="4827670" cy="1341437"/>
          </a:xfrm>
        </p:spPr>
        <p:txBody>
          <a:bodyPr/>
          <a:lstStyle>
            <a:lvl1pPr marL="0" indent="0" algn="l">
              <a:buNone/>
              <a:defRPr sz="2700" cap="all" baseline="0">
                <a:solidFill>
                  <a:schemeClr val="tx2"/>
                </a:solidFill>
                <a:latin typeface="Brandon Grotesque Bold" panose="020B0803020203060202"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underrubrik</a:t>
            </a:r>
          </a:p>
        </p:txBody>
      </p:sp>
      <p:pic>
        <p:nvPicPr>
          <p:cNvPr id="9" name="Bildobjekt 8">
            <a:extLst>
              <a:ext uri="{FF2B5EF4-FFF2-40B4-BE49-F238E27FC236}">
                <a16:creationId xmlns:a16="http://schemas.microsoft.com/office/drawing/2014/main" id="{082C8CDB-841E-4451-8F93-CF077CC5F5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14" name="textruta 13">
            <a:extLst>
              <a:ext uri="{FF2B5EF4-FFF2-40B4-BE49-F238E27FC236}">
                <a16:creationId xmlns:a16="http://schemas.microsoft.com/office/drawing/2014/main" id="{68B9AFF0-69E0-4755-9B97-82BE6ACD3F9C}"/>
              </a:ext>
            </a:extLst>
          </p:cNvPr>
          <p:cNvSpPr txBox="1"/>
          <p:nvPr userDrawn="1"/>
        </p:nvSpPr>
        <p:spPr>
          <a:xfrm>
            <a:off x="9448799" y="-1463689"/>
            <a:ext cx="2768010" cy="1384995"/>
          </a:xfrm>
          <a:prstGeom prst="rect">
            <a:avLst/>
          </a:prstGeom>
          <a:solidFill>
            <a:schemeClr val="tx2"/>
          </a:solidFill>
        </p:spPr>
        <p:txBody>
          <a:bodyPr wrap="square" rtlCol="0">
            <a:spAutoFit/>
          </a:bodyPr>
          <a:lstStyle/>
          <a:p>
            <a:r>
              <a:rPr lang="sv-SE" sz="1200" b="1" dirty="0">
                <a:solidFill>
                  <a:schemeClr val="bg1"/>
                </a:solidFill>
                <a:latin typeface="+mn-lt"/>
              </a:rPr>
              <a:t>Infoga foto:</a:t>
            </a:r>
            <a:br>
              <a:rPr lang="sv-SE" sz="1200" dirty="0">
                <a:solidFill>
                  <a:schemeClr val="bg1"/>
                </a:solidFill>
                <a:latin typeface="+mn-lt"/>
              </a:rPr>
            </a:br>
            <a:r>
              <a:rPr lang="sv-SE" sz="1200" dirty="0">
                <a:solidFill>
                  <a:schemeClr val="bg1"/>
                </a:solidFill>
                <a:latin typeface="+mn-lt"/>
              </a:rPr>
              <a:t>Markera den grå ytan – högerklicka på musen och placera längst fram –  klicka på symbolen mitt på sliden &amp; infoga önskat foto. Placera sen fotot</a:t>
            </a:r>
            <a:br>
              <a:rPr lang="sv-SE" sz="1200" dirty="0">
                <a:solidFill>
                  <a:schemeClr val="bg1"/>
                </a:solidFill>
                <a:latin typeface="+mn-lt"/>
              </a:rPr>
            </a:br>
            <a:r>
              <a:rPr lang="sv-SE" sz="1200" dirty="0">
                <a:solidFill>
                  <a:schemeClr val="bg1"/>
                </a:solidFill>
                <a:latin typeface="+mn-lt"/>
              </a:rPr>
              <a:t>längst bak så att text, tonad platta </a:t>
            </a:r>
            <a:br>
              <a:rPr lang="sv-SE" sz="1200" dirty="0">
                <a:solidFill>
                  <a:schemeClr val="bg1"/>
                </a:solidFill>
                <a:latin typeface="+mn-lt"/>
              </a:rPr>
            </a:br>
            <a:r>
              <a:rPr lang="sv-SE" sz="1200" dirty="0">
                <a:solidFill>
                  <a:schemeClr val="bg1"/>
                </a:solidFill>
                <a:latin typeface="+mn-lt"/>
              </a:rPr>
              <a:t>och logo placeras överst.</a:t>
            </a:r>
          </a:p>
        </p:txBody>
      </p:sp>
    </p:spTree>
    <p:extLst>
      <p:ext uri="{BB962C8B-B14F-4D97-AF65-F5344CB8AC3E}">
        <p14:creationId xmlns:p14="http://schemas.microsoft.com/office/powerpoint/2010/main" val="4580623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Rubrik &amp; innehåll">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0" y="1719263"/>
            <a:ext cx="967038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809"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36733178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Rubrik &amp; 2 spalter">
    <p:spTree>
      <p:nvGrpSpPr>
        <p:cNvPr id="1" name=""/>
        <p:cNvGrpSpPr/>
        <p:nvPr/>
      </p:nvGrpSpPr>
      <p:grpSpPr>
        <a:xfrm>
          <a:off x="0" y="0"/>
          <a:ext cx="0" cy="0"/>
          <a:chOff x="0" y="0"/>
          <a:chExt cx="0" cy="0"/>
        </a:xfrm>
      </p:grpSpPr>
      <p:sp>
        <p:nvSpPr>
          <p:cNvPr id="4" name="Platshållare för innehåll 3">
            <a:extLst>
              <a:ext uri="{FF2B5EF4-FFF2-40B4-BE49-F238E27FC236}">
                <a16:creationId xmlns:a16="http://schemas.microsoft.com/office/drawing/2014/main" id="{3E2DAA93-7C8C-4D51-93DF-15EE88B4A960}"/>
              </a:ext>
            </a:extLst>
          </p:cNvPr>
          <p:cNvSpPr>
            <a:spLocks noGrp="1"/>
          </p:cNvSpPr>
          <p:nvPr>
            <p:ph sz="quarter" idx="11"/>
          </p:nvPr>
        </p:nvSpPr>
        <p:spPr>
          <a:xfrm>
            <a:off x="628651"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7"/>
            <a:ext cx="9669600"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6" name="Platshållare för innehåll 3">
            <a:extLst>
              <a:ext uri="{FF2B5EF4-FFF2-40B4-BE49-F238E27FC236}">
                <a16:creationId xmlns:a16="http://schemas.microsoft.com/office/drawing/2014/main" id="{080DDE41-53B5-421A-9E94-B341E8631D9B}"/>
              </a:ext>
            </a:extLst>
          </p:cNvPr>
          <p:cNvSpPr>
            <a:spLocks noGrp="1"/>
          </p:cNvSpPr>
          <p:nvPr>
            <p:ph sz="quarter" idx="12"/>
          </p:nvPr>
        </p:nvSpPr>
        <p:spPr>
          <a:xfrm>
            <a:off x="5633788" y="1719263"/>
            <a:ext cx="4649202" cy="4039853"/>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343522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Bild till vänster">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E5368555-1434-4513-B4A0-A0D3F34EC883}"/>
              </a:ext>
            </a:extLst>
          </p:cNvPr>
          <p:cNvSpPr>
            <a:spLocks noGrp="1"/>
          </p:cNvSpPr>
          <p:nvPr>
            <p:ph type="pic" sz="quarter" idx="11"/>
          </p:nvPr>
        </p:nvSpPr>
        <p:spPr>
          <a:xfrm>
            <a:off x="0" y="0"/>
            <a:ext cx="6096000" cy="6882063"/>
          </a:xfrm>
          <a:solidFill>
            <a:schemeClr val="accent6">
              <a:lumMod val="60000"/>
              <a:lumOff val="40000"/>
            </a:schemeClr>
          </a:solidFill>
        </p:spPr>
        <p:txBody>
          <a:bodyPr lIns="252000" tIns="144000" rIns="72000">
            <a:normAutofit/>
          </a:bodyPr>
          <a:lstStyle>
            <a:lvl1pPr marL="0" indent="0">
              <a:buNone/>
              <a:defRPr sz="1600"/>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5727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572794" y="239181"/>
            <a:ext cx="5058583" cy="1325563"/>
          </a:xfrm>
        </p:spPr>
        <p:txBody>
          <a:bodyPr/>
          <a:lstStyle>
            <a:lvl1pPr>
              <a:defRPr>
                <a:solidFill>
                  <a:schemeClr val="tx2"/>
                </a:solidFill>
              </a:defRPr>
            </a:lvl1pPr>
          </a:lstStyle>
          <a:p>
            <a:r>
              <a:rPr lang="sv-SE" dirty="0"/>
              <a:t>Rubrik</a:t>
            </a:r>
            <a:br>
              <a:rPr lang="sv-SE" dirty="0"/>
            </a:br>
            <a:r>
              <a:rPr lang="sv-SE" dirty="0"/>
              <a:t>2 rader</a:t>
            </a:r>
          </a:p>
        </p:txBody>
      </p:sp>
    </p:spTree>
    <p:extLst>
      <p:ext uri="{BB962C8B-B14F-4D97-AF65-F5344CB8AC3E}">
        <p14:creationId xmlns:p14="http://schemas.microsoft.com/office/powerpoint/2010/main" val="41023721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Bild till höger">
    <p:spTree>
      <p:nvGrpSpPr>
        <p:cNvPr id="1" name=""/>
        <p:cNvGrpSpPr/>
        <p:nvPr/>
      </p:nvGrpSpPr>
      <p:grpSpPr>
        <a:xfrm>
          <a:off x="0" y="0"/>
          <a:ext cx="0" cy="0"/>
          <a:chOff x="0" y="0"/>
          <a:chExt cx="0" cy="0"/>
        </a:xfrm>
      </p:grpSpPr>
      <p:sp>
        <p:nvSpPr>
          <p:cNvPr id="8" name="Rektangel: diagonala rundade hörn 4">
            <a:extLst>
              <a:ext uri="{FF2B5EF4-FFF2-40B4-BE49-F238E27FC236}">
                <a16:creationId xmlns:a16="http://schemas.microsoft.com/office/drawing/2014/main" id="{E7008C88-C1C1-4F6D-8A76-1E0E454A1DE5}"/>
              </a:ext>
            </a:extLst>
          </p:cNvPr>
          <p:cNvSpPr/>
          <p:nvPr userDrawn="1"/>
        </p:nvSpPr>
        <p:spPr>
          <a:xfrm>
            <a:off x="9271347" y="445079"/>
            <a:ext cx="2954242" cy="6461772"/>
          </a:xfrm>
          <a:custGeom>
            <a:avLst/>
            <a:gdLst>
              <a:gd name="connsiteX0" fmla="*/ 0 w 7476308"/>
              <a:gd name="connsiteY0" fmla="*/ 0 h 7597733"/>
              <a:gd name="connsiteX1" fmla="*/ 3970966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78147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0 w 7476308"/>
              <a:gd name="connsiteY6" fmla="*/ 4092391 h 7597733"/>
              <a:gd name="connsiteX7" fmla="*/ 0 w 7476308"/>
              <a:gd name="connsiteY7" fmla="*/ 0 h 7597733"/>
              <a:gd name="connsiteX8" fmla="*/ 0 w 7476308"/>
              <a:gd name="connsiteY8"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505342 w 7476308"/>
              <a:gd name="connsiteY5" fmla="*/ 7597733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317452 w 7476308"/>
              <a:gd name="connsiteY5" fmla="*/ 6858697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476308 w 7476308"/>
              <a:gd name="connsiteY4" fmla="*/ 7597733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4670477 w 7476308"/>
              <a:gd name="connsiteY4" fmla="*/ 4428648 h 7597733"/>
              <a:gd name="connsiteX5" fmla="*/ 3730810 w 7476308"/>
              <a:gd name="connsiteY5" fmla="*/ 6633229 h 7597733"/>
              <a:gd name="connsiteX6" fmla="*/ 937363 w 7476308"/>
              <a:gd name="connsiteY6" fmla="*/ 6502958 h 7597733"/>
              <a:gd name="connsiteX7" fmla="*/ 0 w 7476308"/>
              <a:gd name="connsiteY7" fmla="*/ 4092391 h 7597733"/>
              <a:gd name="connsiteX8" fmla="*/ 0 w 7476308"/>
              <a:gd name="connsiteY8" fmla="*/ 0 h 7597733"/>
              <a:gd name="connsiteX9" fmla="*/ 0 w 7476308"/>
              <a:gd name="connsiteY9"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7175325 w 7476308"/>
              <a:gd name="connsiteY4" fmla="*/ 732967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597733"/>
              <a:gd name="connsiteX1" fmla="*/ 2897099 w 7476308"/>
              <a:gd name="connsiteY1" fmla="*/ 0 h 7597733"/>
              <a:gd name="connsiteX2" fmla="*/ 7476308 w 7476308"/>
              <a:gd name="connsiteY2" fmla="*/ 3505342 h 7597733"/>
              <a:gd name="connsiteX3" fmla="*/ 7476308 w 7476308"/>
              <a:gd name="connsiteY3" fmla="*/ 7597733 h 7597733"/>
              <a:gd name="connsiteX4" fmla="*/ 5384103 w 7476308"/>
              <a:gd name="connsiteY4" fmla="*/ 6164756 h 7597733"/>
              <a:gd name="connsiteX5" fmla="*/ 4670477 w 7476308"/>
              <a:gd name="connsiteY5" fmla="*/ 4428648 h 7597733"/>
              <a:gd name="connsiteX6" fmla="*/ 3730810 w 7476308"/>
              <a:gd name="connsiteY6" fmla="*/ 6633229 h 7597733"/>
              <a:gd name="connsiteX7" fmla="*/ 937363 w 7476308"/>
              <a:gd name="connsiteY7" fmla="*/ 6502958 h 7597733"/>
              <a:gd name="connsiteX8" fmla="*/ 0 w 7476308"/>
              <a:gd name="connsiteY8" fmla="*/ 4092391 h 7597733"/>
              <a:gd name="connsiteX9" fmla="*/ 0 w 7476308"/>
              <a:gd name="connsiteY9" fmla="*/ 0 h 7597733"/>
              <a:gd name="connsiteX10" fmla="*/ 0 w 7476308"/>
              <a:gd name="connsiteY10" fmla="*/ 0 h 7597733"/>
              <a:gd name="connsiteX0" fmla="*/ 0 w 7476308"/>
              <a:gd name="connsiteY0" fmla="*/ 0 h 7603170"/>
              <a:gd name="connsiteX1" fmla="*/ 2897099 w 7476308"/>
              <a:gd name="connsiteY1" fmla="*/ 0 h 7603170"/>
              <a:gd name="connsiteX2" fmla="*/ 7476308 w 7476308"/>
              <a:gd name="connsiteY2" fmla="*/ 3505342 h 7603170"/>
              <a:gd name="connsiteX3" fmla="*/ 7476308 w 7476308"/>
              <a:gd name="connsiteY3" fmla="*/ 7597733 h 7603170"/>
              <a:gd name="connsiteX4" fmla="*/ 4670477 w 7476308"/>
              <a:gd name="connsiteY4" fmla="*/ 4428648 h 7603170"/>
              <a:gd name="connsiteX5" fmla="*/ 3730810 w 7476308"/>
              <a:gd name="connsiteY5" fmla="*/ 6633229 h 7603170"/>
              <a:gd name="connsiteX6" fmla="*/ 937363 w 7476308"/>
              <a:gd name="connsiteY6" fmla="*/ 6502958 h 7603170"/>
              <a:gd name="connsiteX7" fmla="*/ 0 w 7476308"/>
              <a:gd name="connsiteY7" fmla="*/ 4092391 h 7603170"/>
              <a:gd name="connsiteX8" fmla="*/ 0 w 7476308"/>
              <a:gd name="connsiteY8" fmla="*/ 0 h 7603170"/>
              <a:gd name="connsiteX9" fmla="*/ 0 w 7476308"/>
              <a:gd name="connsiteY9" fmla="*/ 0 h 7603170"/>
              <a:gd name="connsiteX0" fmla="*/ 0 w 7476308"/>
              <a:gd name="connsiteY0" fmla="*/ 0 h 6633229"/>
              <a:gd name="connsiteX1" fmla="*/ 2897099 w 7476308"/>
              <a:gd name="connsiteY1" fmla="*/ 0 h 6633229"/>
              <a:gd name="connsiteX2" fmla="*/ 7476308 w 7476308"/>
              <a:gd name="connsiteY2" fmla="*/ 3505342 h 6633229"/>
              <a:gd name="connsiteX3" fmla="*/ 4670477 w 7476308"/>
              <a:gd name="connsiteY3" fmla="*/ 4428648 h 6633229"/>
              <a:gd name="connsiteX4" fmla="*/ 3730810 w 7476308"/>
              <a:gd name="connsiteY4" fmla="*/ 6633229 h 6633229"/>
              <a:gd name="connsiteX5" fmla="*/ 937363 w 7476308"/>
              <a:gd name="connsiteY5" fmla="*/ 6502958 h 6633229"/>
              <a:gd name="connsiteX6" fmla="*/ 0 w 7476308"/>
              <a:gd name="connsiteY6" fmla="*/ 4092391 h 6633229"/>
              <a:gd name="connsiteX7" fmla="*/ 0 w 7476308"/>
              <a:gd name="connsiteY7" fmla="*/ 0 h 6633229"/>
              <a:gd name="connsiteX8" fmla="*/ 0 w 7476308"/>
              <a:gd name="connsiteY8" fmla="*/ 0 h 6633229"/>
              <a:gd name="connsiteX0" fmla="*/ 0 w 4670477"/>
              <a:gd name="connsiteY0" fmla="*/ 0 h 6633229"/>
              <a:gd name="connsiteX1" fmla="*/ 2897099 w 4670477"/>
              <a:gd name="connsiteY1" fmla="*/ 0 h 6633229"/>
              <a:gd name="connsiteX2" fmla="*/ 4670477 w 4670477"/>
              <a:gd name="connsiteY2" fmla="*/ 4428648 h 6633229"/>
              <a:gd name="connsiteX3" fmla="*/ 3730810 w 4670477"/>
              <a:gd name="connsiteY3" fmla="*/ 6633229 h 6633229"/>
              <a:gd name="connsiteX4" fmla="*/ 937363 w 4670477"/>
              <a:gd name="connsiteY4" fmla="*/ 6502958 h 6633229"/>
              <a:gd name="connsiteX5" fmla="*/ 0 w 4670477"/>
              <a:gd name="connsiteY5" fmla="*/ 4092391 h 6633229"/>
              <a:gd name="connsiteX6" fmla="*/ 0 w 4670477"/>
              <a:gd name="connsiteY6" fmla="*/ 0 h 6633229"/>
              <a:gd name="connsiteX7" fmla="*/ 0 w 4670477"/>
              <a:gd name="connsiteY7" fmla="*/ 0 h 6633229"/>
              <a:gd name="connsiteX0" fmla="*/ 0 w 3829368"/>
              <a:gd name="connsiteY0" fmla="*/ 0 h 6633229"/>
              <a:gd name="connsiteX1" fmla="*/ 2897099 w 3829368"/>
              <a:gd name="connsiteY1" fmla="*/ 0 h 6633229"/>
              <a:gd name="connsiteX2" fmla="*/ 3730810 w 3829368"/>
              <a:gd name="connsiteY2" fmla="*/ 6633229 h 6633229"/>
              <a:gd name="connsiteX3" fmla="*/ 937363 w 3829368"/>
              <a:gd name="connsiteY3" fmla="*/ 6502958 h 6633229"/>
              <a:gd name="connsiteX4" fmla="*/ 0 w 3829368"/>
              <a:gd name="connsiteY4" fmla="*/ 4092391 h 6633229"/>
              <a:gd name="connsiteX5" fmla="*/ 0 w 3829368"/>
              <a:gd name="connsiteY5" fmla="*/ 0 h 6633229"/>
              <a:gd name="connsiteX6" fmla="*/ 0 w 3829368"/>
              <a:gd name="connsiteY6" fmla="*/ 0 h 6633229"/>
              <a:gd name="connsiteX0" fmla="*/ 0 w 3789095"/>
              <a:gd name="connsiteY0" fmla="*/ 0 h 6633229"/>
              <a:gd name="connsiteX1" fmla="*/ 2897099 w 3789095"/>
              <a:gd name="connsiteY1" fmla="*/ 0 h 6633229"/>
              <a:gd name="connsiteX2" fmla="*/ 3730810 w 3789095"/>
              <a:gd name="connsiteY2" fmla="*/ 6633229 h 6633229"/>
              <a:gd name="connsiteX3" fmla="*/ 937363 w 3789095"/>
              <a:gd name="connsiteY3" fmla="*/ 6502958 h 6633229"/>
              <a:gd name="connsiteX4" fmla="*/ 0 w 3789095"/>
              <a:gd name="connsiteY4" fmla="*/ 4092391 h 6633229"/>
              <a:gd name="connsiteX5" fmla="*/ 0 w 3789095"/>
              <a:gd name="connsiteY5" fmla="*/ 0 h 6633229"/>
              <a:gd name="connsiteX6" fmla="*/ 0 w 3789095"/>
              <a:gd name="connsiteY6" fmla="*/ 0 h 6633229"/>
              <a:gd name="connsiteX0" fmla="*/ 0 w 3730810"/>
              <a:gd name="connsiteY0" fmla="*/ 0 h 6633229"/>
              <a:gd name="connsiteX1" fmla="*/ 2897099 w 3730810"/>
              <a:gd name="connsiteY1" fmla="*/ 0 h 6633229"/>
              <a:gd name="connsiteX2" fmla="*/ 3730810 w 3730810"/>
              <a:gd name="connsiteY2" fmla="*/ 6633229 h 6633229"/>
              <a:gd name="connsiteX3" fmla="*/ 937363 w 3730810"/>
              <a:gd name="connsiteY3" fmla="*/ 6502958 h 6633229"/>
              <a:gd name="connsiteX4" fmla="*/ 0 w 3730810"/>
              <a:gd name="connsiteY4" fmla="*/ 4092391 h 6633229"/>
              <a:gd name="connsiteX5" fmla="*/ 0 w 3730810"/>
              <a:gd name="connsiteY5" fmla="*/ 0 h 6633229"/>
              <a:gd name="connsiteX6" fmla="*/ 0 w 3730810"/>
              <a:gd name="connsiteY6" fmla="*/ 0 h 6633229"/>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502958"/>
              <a:gd name="connsiteX1" fmla="*/ 2897099 w 2954210"/>
              <a:gd name="connsiteY1" fmla="*/ 0 h 6502958"/>
              <a:gd name="connsiteX2" fmla="*/ 2954197 w 2954210"/>
              <a:gd name="connsiteY2" fmla="*/ 6457865 h 6502958"/>
              <a:gd name="connsiteX3" fmla="*/ 937363 w 2954210"/>
              <a:gd name="connsiteY3" fmla="*/ 6502958 h 6502958"/>
              <a:gd name="connsiteX4" fmla="*/ 0 w 2954210"/>
              <a:gd name="connsiteY4" fmla="*/ 4092391 h 6502958"/>
              <a:gd name="connsiteX5" fmla="*/ 0 w 2954210"/>
              <a:gd name="connsiteY5" fmla="*/ 0 h 6502958"/>
              <a:gd name="connsiteX6" fmla="*/ 0 w 2954210"/>
              <a:gd name="connsiteY6" fmla="*/ 0 h 6502958"/>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0"/>
              <a:gd name="connsiteY0" fmla="*/ 0 h 6457865"/>
              <a:gd name="connsiteX1" fmla="*/ 2897099 w 2954210"/>
              <a:gd name="connsiteY1" fmla="*/ 0 h 6457865"/>
              <a:gd name="connsiteX2" fmla="*/ 2954197 w 2954210"/>
              <a:gd name="connsiteY2" fmla="*/ 6457865 h 6457865"/>
              <a:gd name="connsiteX3" fmla="*/ 887259 w 2954210"/>
              <a:gd name="connsiteY3" fmla="*/ 6440328 h 6457865"/>
              <a:gd name="connsiteX4" fmla="*/ 0 w 2954210"/>
              <a:gd name="connsiteY4" fmla="*/ 4092391 h 6457865"/>
              <a:gd name="connsiteX5" fmla="*/ 0 w 2954210"/>
              <a:gd name="connsiteY5" fmla="*/ 0 h 6457865"/>
              <a:gd name="connsiteX6" fmla="*/ 0 w 2954210"/>
              <a:gd name="connsiteY6" fmla="*/ 0 h 6457865"/>
              <a:gd name="connsiteX0" fmla="*/ 0 w 2954214"/>
              <a:gd name="connsiteY0" fmla="*/ 0 h 6457865"/>
              <a:gd name="connsiteX1" fmla="*/ 2909625 w 2954214"/>
              <a:gd name="connsiteY1" fmla="*/ 0 h 6457865"/>
              <a:gd name="connsiteX2" fmla="*/ 2954197 w 2954214"/>
              <a:gd name="connsiteY2" fmla="*/ 6457865 h 6457865"/>
              <a:gd name="connsiteX3" fmla="*/ 887259 w 2954214"/>
              <a:gd name="connsiteY3" fmla="*/ 6440328 h 6457865"/>
              <a:gd name="connsiteX4" fmla="*/ 0 w 2954214"/>
              <a:gd name="connsiteY4" fmla="*/ 4092391 h 6457865"/>
              <a:gd name="connsiteX5" fmla="*/ 0 w 2954214"/>
              <a:gd name="connsiteY5" fmla="*/ 0 h 6457865"/>
              <a:gd name="connsiteX6" fmla="*/ 0 w 2954214"/>
              <a:gd name="connsiteY6" fmla="*/ 0 h 6457865"/>
              <a:gd name="connsiteX0" fmla="*/ 0 w 2954242"/>
              <a:gd name="connsiteY0" fmla="*/ 3907 h 6461772"/>
              <a:gd name="connsiteX1" fmla="*/ 2933071 w 2954242"/>
              <a:gd name="connsiteY1" fmla="*/ 0 h 6461772"/>
              <a:gd name="connsiteX2" fmla="*/ 2954197 w 2954242"/>
              <a:gd name="connsiteY2" fmla="*/ 6461772 h 6461772"/>
              <a:gd name="connsiteX3" fmla="*/ 887259 w 2954242"/>
              <a:gd name="connsiteY3" fmla="*/ 6444235 h 6461772"/>
              <a:gd name="connsiteX4" fmla="*/ 0 w 2954242"/>
              <a:gd name="connsiteY4" fmla="*/ 4096298 h 6461772"/>
              <a:gd name="connsiteX5" fmla="*/ 0 w 2954242"/>
              <a:gd name="connsiteY5" fmla="*/ 3907 h 6461772"/>
              <a:gd name="connsiteX6" fmla="*/ 0 w 2954242"/>
              <a:gd name="connsiteY6" fmla="*/ 3907 h 6461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4242" h="6461772">
                <a:moveTo>
                  <a:pt x="0" y="3907"/>
                </a:moveTo>
                <a:lnTo>
                  <a:pt x="2933071" y="0"/>
                </a:lnTo>
                <a:cubicBezTo>
                  <a:pt x="2941098" y="15774"/>
                  <a:pt x="2955144" y="6430132"/>
                  <a:pt x="2954197" y="6461772"/>
                </a:cubicBezTo>
                <a:cubicBezTo>
                  <a:pt x="2941612" y="6442148"/>
                  <a:pt x="920338" y="6439735"/>
                  <a:pt x="887259" y="6444235"/>
                </a:cubicBezTo>
                <a:cubicBezTo>
                  <a:pt x="252931" y="5747277"/>
                  <a:pt x="118649" y="5330437"/>
                  <a:pt x="0" y="4096298"/>
                </a:cubicBezTo>
                <a:lnTo>
                  <a:pt x="0" y="3907"/>
                </a:lnTo>
                <a:lnTo>
                  <a:pt x="0" y="390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Platshållare för bild 3">
            <a:extLst>
              <a:ext uri="{FF2B5EF4-FFF2-40B4-BE49-F238E27FC236}">
                <a16:creationId xmlns:a16="http://schemas.microsoft.com/office/drawing/2014/main" id="{BF308462-1899-4B44-85C4-E857B1EAA405}"/>
              </a:ext>
              <a:ext uri="{C183D7F6-B498-43B3-948B-1728B52AA6E4}">
                <adec:decorative xmlns:adec="http://schemas.microsoft.com/office/drawing/2017/decorative" val="1"/>
              </a:ext>
            </a:extLst>
          </p:cNvPr>
          <p:cNvSpPr>
            <a:spLocks noGrp="1"/>
          </p:cNvSpPr>
          <p:nvPr>
            <p:ph type="pic" sz="quarter" idx="11"/>
          </p:nvPr>
        </p:nvSpPr>
        <p:spPr>
          <a:xfrm rot="549817">
            <a:off x="6792696" y="790836"/>
            <a:ext cx="4279113" cy="4568015"/>
          </a:xfrm>
          <a:prstGeom prst="round2DiagRect">
            <a:avLst>
              <a:gd name="adj1" fmla="val 43413"/>
              <a:gd name="adj2" fmla="val 0"/>
            </a:avLst>
          </a:prstGeom>
          <a:solidFill>
            <a:schemeClr val="accent2">
              <a:alpha val="84000"/>
            </a:schemeClr>
          </a:solidFill>
        </p:spPr>
        <p:txBody>
          <a:bodyPr>
            <a:normAutofit/>
          </a:bodyPr>
          <a:lstStyle>
            <a:lvl1pPr marL="0" indent="0">
              <a:buNone/>
              <a:defRPr sz="1600">
                <a:solidFill>
                  <a:schemeClr val="bg1"/>
                </a:solidFill>
              </a:defRPr>
            </a:lvl1pPr>
          </a:lstStyle>
          <a:p>
            <a:r>
              <a:rPr lang="sv-SE"/>
              <a:t>Klicka på ikonen för att lägga till en bild</a:t>
            </a:r>
            <a:endParaRPr lang="sv-SE" dirty="0"/>
          </a:p>
        </p:txBody>
      </p:sp>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20800"/>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25574"/>
            <a:ext cx="5058583" cy="1325563"/>
          </a:xfrm>
        </p:spPr>
        <p:txBody>
          <a:bodyPr/>
          <a:lstStyle>
            <a:lvl1pPr>
              <a:defRPr>
                <a:solidFill>
                  <a:schemeClr val="tx2"/>
                </a:solidFill>
              </a:defRPr>
            </a:lvl1pPr>
          </a:lstStyle>
          <a:p>
            <a:r>
              <a:rPr lang="sv-SE" dirty="0"/>
              <a:t>Rubrik</a:t>
            </a:r>
            <a:br>
              <a:rPr lang="sv-SE" dirty="0"/>
            </a:br>
            <a:r>
              <a:rPr lang="sv-SE" dirty="0"/>
              <a:t>2 rader</a:t>
            </a:r>
          </a:p>
        </p:txBody>
      </p:sp>
      <p:pic>
        <p:nvPicPr>
          <p:cNvPr id="7" name="Bildobjekt 6">
            <a:extLst>
              <a:ext uri="{FF2B5EF4-FFF2-40B4-BE49-F238E27FC236}">
                <a16:creationId xmlns:a16="http://schemas.microsoft.com/office/drawing/2014/main" id="{D035530D-EC0A-4A8F-AB0F-982880DFDF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094" t="11082" r="4760" b="13048"/>
          <a:stretch/>
        </p:blipFill>
        <p:spPr>
          <a:xfrm>
            <a:off x="10293701" y="6013437"/>
            <a:ext cx="1718777" cy="534864"/>
          </a:xfrm>
          <a:prstGeom prst="rect">
            <a:avLst/>
          </a:prstGeom>
        </p:spPr>
      </p:pic>
      <p:sp>
        <p:nvSpPr>
          <p:cNvPr id="9" name="textruta 8">
            <a:extLst>
              <a:ext uri="{FF2B5EF4-FFF2-40B4-BE49-F238E27FC236}">
                <a16:creationId xmlns:a16="http://schemas.microsoft.com/office/drawing/2014/main" id="{82E62618-C8F3-498A-A987-94B31979706D}"/>
              </a:ext>
            </a:extLst>
          </p:cNvPr>
          <p:cNvSpPr txBox="1"/>
          <p:nvPr userDrawn="1"/>
        </p:nvSpPr>
        <p:spPr>
          <a:xfrm>
            <a:off x="9328298" y="-1309051"/>
            <a:ext cx="2819400" cy="1200329"/>
          </a:xfrm>
          <a:prstGeom prst="rect">
            <a:avLst/>
          </a:prstGeom>
          <a:solidFill>
            <a:schemeClr val="tx2"/>
          </a:solidFill>
        </p:spPr>
        <p:txBody>
          <a:bodyPr wrap="square" rtlCol="0">
            <a:spAutoFit/>
          </a:bodyPr>
          <a:lstStyle/>
          <a:p>
            <a:r>
              <a:rPr lang="sv-SE" sz="1200" b="1" dirty="0">
                <a:solidFill>
                  <a:schemeClr val="bg1"/>
                </a:solidFill>
                <a:latin typeface="Arial" panose="020B0604020202020204" pitchFamily="34" charset="0"/>
                <a:cs typeface="Arial" panose="020B0604020202020204" pitchFamily="34" charset="0"/>
              </a:rPr>
              <a:t>Lägg till en bild i bladet:</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Klicka på symbolen –välj foto – infoga. </a:t>
            </a:r>
            <a:br>
              <a:rPr lang="sv-SE" sz="1200" dirty="0">
                <a:solidFill>
                  <a:schemeClr val="bg1"/>
                </a:solidFill>
                <a:latin typeface="Arial" panose="020B0604020202020204" pitchFamily="34" charset="0"/>
                <a:cs typeface="Arial" panose="020B0604020202020204" pitchFamily="34" charset="0"/>
              </a:rPr>
            </a:br>
            <a:r>
              <a:rPr lang="sv-SE" sz="1200" dirty="0">
                <a:solidFill>
                  <a:schemeClr val="bg1"/>
                </a:solidFill>
                <a:latin typeface="Arial" panose="020B0604020202020204" pitchFamily="34" charset="0"/>
                <a:cs typeface="Arial" panose="020B0604020202020204" pitchFamily="34" charset="0"/>
              </a:rPr>
              <a:t>Ibland behöver man beskära fotot så att det fyller ut ytan. Ha fotot markerat – klicka på ”bildformat” – beskär – testa med ”anpassa” och ”fyll”.</a:t>
            </a:r>
          </a:p>
        </p:txBody>
      </p:sp>
    </p:spTree>
    <p:extLst>
      <p:ext uri="{BB962C8B-B14F-4D97-AF65-F5344CB8AC3E}">
        <p14:creationId xmlns:p14="http://schemas.microsoft.com/office/powerpoint/2010/main" val="16872702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A76ECA-CF40-4A60-B309-60280244B606}"/>
              </a:ext>
            </a:extLst>
          </p:cNvPr>
          <p:cNvSpPr>
            <a:spLocks noGrp="1"/>
          </p:cNvSpPr>
          <p:nvPr>
            <p:ph type="ctrTitle" hasCustomPrompt="1"/>
          </p:nvPr>
        </p:nvSpPr>
        <p:spPr>
          <a:xfrm>
            <a:off x="819151" y="2140535"/>
            <a:ext cx="5712278" cy="2387600"/>
          </a:xfrm>
        </p:spPr>
        <p:txBody>
          <a:bodyPr anchor="t" anchorCtr="0"/>
          <a:lstStyle>
            <a:lvl1pPr algn="l">
              <a:defRPr sz="5200">
                <a:solidFill>
                  <a:schemeClr val="tx2"/>
                </a:solidFill>
              </a:defRPr>
            </a:lvl1pPr>
          </a:lstStyle>
          <a:p>
            <a:r>
              <a:rPr lang="sv-SE" dirty="0"/>
              <a:t>rubrik</a:t>
            </a:r>
          </a:p>
        </p:txBody>
      </p:sp>
      <p:sp>
        <p:nvSpPr>
          <p:cNvPr id="3" name="Underrubrik 2">
            <a:extLst>
              <a:ext uri="{FF2B5EF4-FFF2-40B4-BE49-F238E27FC236}">
                <a16:creationId xmlns:a16="http://schemas.microsoft.com/office/drawing/2014/main" id="{E68F530B-6E96-46BC-BBCC-51B064E6AC28}"/>
              </a:ext>
            </a:extLst>
          </p:cNvPr>
          <p:cNvSpPr>
            <a:spLocks noGrp="1"/>
          </p:cNvSpPr>
          <p:nvPr>
            <p:ph type="subTitle" idx="1" hasCustomPrompt="1"/>
          </p:nvPr>
        </p:nvSpPr>
        <p:spPr>
          <a:xfrm>
            <a:off x="819151" y="1442076"/>
            <a:ext cx="5711548" cy="474662"/>
          </a:xfrm>
        </p:spPr>
        <p:txBody>
          <a:bodyPr/>
          <a:lstStyle>
            <a:lvl1pPr marL="0" indent="0" algn="l">
              <a:buNone/>
              <a:defRPr sz="2700" cap="all" baseline="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avsnitt</a:t>
            </a:r>
          </a:p>
        </p:txBody>
      </p:sp>
    </p:spTree>
    <p:extLst>
      <p:ext uri="{BB962C8B-B14F-4D97-AF65-F5344CB8AC3E}">
        <p14:creationId xmlns:p14="http://schemas.microsoft.com/office/powerpoint/2010/main" val="355254508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itat">
    <p:spTree>
      <p:nvGrpSpPr>
        <p:cNvPr id="1" name=""/>
        <p:cNvGrpSpPr/>
        <p:nvPr/>
      </p:nvGrpSpPr>
      <p:grpSpPr>
        <a:xfrm>
          <a:off x="0" y="0"/>
          <a:ext cx="0" cy="0"/>
          <a:chOff x="0" y="0"/>
          <a:chExt cx="0" cy="0"/>
        </a:xfrm>
      </p:grpSpPr>
      <p:sp>
        <p:nvSpPr>
          <p:cNvPr id="15" name="Freeform 9">
            <a:extLst>
              <a:ext uri="{FF2B5EF4-FFF2-40B4-BE49-F238E27FC236}">
                <a16:creationId xmlns:a16="http://schemas.microsoft.com/office/drawing/2014/main" id="{1709AE4F-DE07-4194-9808-48C512EAA1A1}"/>
              </a:ext>
            </a:extLst>
          </p:cNvPr>
          <p:cNvSpPr>
            <a:spLocks noEditPoints="1"/>
          </p:cNvSpPr>
          <p:nvPr userDrawn="1"/>
        </p:nvSpPr>
        <p:spPr bwMode="auto">
          <a:xfrm>
            <a:off x="723900" y="823913"/>
            <a:ext cx="2038350" cy="1652587"/>
          </a:xfrm>
          <a:custGeom>
            <a:avLst/>
            <a:gdLst>
              <a:gd name="T0" fmla="*/ 212 w 1284"/>
              <a:gd name="T1" fmla="*/ 1035 h 1041"/>
              <a:gd name="T2" fmla="*/ 250 w 1284"/>
              <a:gd name="T3" fmla="*/ 1037 h 1041"/>
              <a:gd name="T4" fmla="*/ 306 w 1284"/>
              <a:gd name="T5" fmla="*/ 995 h 1041"/>
              <a:gd name="T6" fmla="*/ 432 w 1284"/>
              <a:gd name="T7" fmla="*/ 863 h 1041"/>
              <a:gd name="T8" fmla="*/ 532 w 1284"/>
              <a:gd name="T9" fmla="*/ 697 h 1041"/>
              <a:gd name="T10" fmla="*/ 580 w 1284"/>
              <a:gd name="T11" fmla="*/ 533 h 1041"/>
              <a:gd name="T12" fmla="*/ 592 w 1284"/>
              <a:gd name="T13" fmla="*/ 404 h 1041"/>
              <a:gd name="T14" fmla="*/ 574 w 1284"/>
              <a:gd name="T15" fmla="*/ 254 h 1041"/>
              <a:gd name="T16" fmla="*/ 506 w 1284"/>
              <a:gd name="T17" fmla="*/ 114 h 1041"/>
              <a:gd name="T18" fmla="*/ 408 w 1284"/>
              <a:gd name="T19" fmla="*/ 34 h 1041"/>
              <a:gd name="T20" fmla="*/ 300 w 1284"/>
              <a:gd name="T21" fmla="*/ 2 h 1041"/>
              <a:gd name="T22" fmla="*/ 218 w 1284"/>
              <a:gd name="T23" fmla="*/ 6 h 1041"/>
              <a:gd name="T24" fmla="*/ 118 w 1284"/>
              <a:gd name="T25" fmla="*/ 44 h 1041"/>
              <a:gd name="T26" fmla="*/ 46 w 1284"/>
              <a:gd name="T27" fmla="*/ 112 h 1041"/>
              <a:gd name="T28" fmla="*/ 6 w 1284"/>
              <a:gd name="T29" fmla="*/ 202 h 1041"/>
              <a:gd name="T30" fmla="*/ 2 w 1284"/>
              <a:gd name="T31" fmla="*/ 278 h 1041"/>
              <a:gd name="T32" fmla="*/ 32 w 1284"/>
              <a:gd name="T33" fmla="*/ 370 h 1041"/>
              <a:gd name="T34" fmla="*/ 92 w 1284"/>
              <a:gd name="T35" fmla="*/ 442 h 1041"/>
              <a:gd name="T36" fmla="*/ 178 w 1284"/>
              <a:gd name="T37" fmla="*/ 488 h 1041"/>
              <a:gd name="T38" fmla="*/ 250 w 1284"/>
              <a:gd name="T39" fmla="*/ 498 h 1041"/>
              <a:gd name="T40" fmla="*/ 350 w 1284"/>
              <a:gd name="T41" fmla="*/ 486 h 1041"/>
              <a:gd name="T42" fmla="*/ 386 w 1284"/>
              <a:gd name="T43" fmla="*/ 518 h 1041"/>
              <a:gd name="T44" fmla="*/ 338 w 1284"/>
              <a:gd name="T45" fmla="*/ 669 h 1041"/>
              <a:gd name="T46" fmla="*/ 258 w 1284"/>
              <a:gd name="T47" fmla="*/ 785 h 1041"/>
              <a:gd name="T48" fmla="*/ 144 w 1284"/>
              <a:gd name="T49" fmla="*/ 891 h 1041"/>
              <a:gd name="T50" fmla="*/ 126 w 1284"/>
              <a:gd name="T51" fmla="*/ 915 h 1041"/>
              <a:gd name="T52" fmla="*/ 132 w 1284"/>
              <a:gd name="T53" fmla="*/ 957 h 1041"/>
              <a:gd name="T54" fmla="*/ 884 w 1284"/>
              <a:gd name="T55" fmla="*/ 1019 h 1041"/>
              <a:gd name="T56" fmla="*/ 924 w 1284"/>
              <a:gd name="T57" fmla="*/ 1041 h 1041"/>
              <a:gd name="T58" fmla="*/ 960 w 1284"/>
              <a:gd name="T59" fmla="*/ 1025 h 1041"/>
              <a:gd name="T60" fmla="*/ 1070 w 1284"/>
              <a:gd name="T61" fmla="*/ 925 h 1041"/>
              <a:gd name="T62" fmla="*/ 1178 w 1284"/>
              <a:gd name="T63" fmla="*/ 787 h 1041"/>
              <a:gd name="T64" fmla="*/ 1260 w 1284"/>
              <a:gd name="T65" fmla="*/ 591 h 1041"/>
              <a:gd name="T66" fmla="*/ 1280 w 1284"/>
              <a:gd name="T67" fmla="*/ 470 h 1041"/>
              <a:gd name="T68" fmla="*/ 1282 w 1284"/>
              <a:gd name="T69" fmla="*/ 350 h 1041"/>
              <a:gd name="T70" fmla="*/ 1236 w 1284"/>
              <a:gd name="T71" fmla="*/ 176 h 1041"/>
              <a:gd name="T72" fmla="*/ 1150 w 1284"/>
              <a:gd name="T73" fmla="*/ 68 h 1041"/>
              <a:gd name="T74" fmla="*/ 1046 w 1284"/>
              <a:gd name="T75" fmla="*/ 12 h 1041"/>
              <a:gd name="T76" fmla="*/ 968 w 1284"/>
              <a:gd name="T77" fmla="*/ 0 h 1041"/>
              <a:gd name="T78" fmla="*/ 856 w 1284"/>
              <a:gd name="T79" fmla="*/ 22 h 1041"/>
              <a:gd name="T80" fmla="*/ 770 w 1284"/>
              <a:gd name="T81" fmla="*/ 76 h 1041"/>
              <a:gd name="T82" fmla="*/ 712 w 1284"/>
              <a:gd name="T83" fmla="*/ 154 h 1041"/>
              <a:gd name="T84" fmla="*/ 692 w 1284"/>
              <a:gd name="T85" fmla="*/ 252 h 1041"/>
              <a:gd name="T86" fmla="*/ 704 w 1284"/>
              <a:gd name="T87" fmla="*/ 326 h 1041"/>
              <a:gd name="T88" fmla="*/ 750 w 1284"/>
              <a:gd name="T89" fmla="*/ 410 h 1041"/>
              <a:gd name="T90" fmla="*/ 824 w 1284"/>
              <a:gd name="T91" fmla="*/ 468 h 1041"/>
              <a:gd name="T92" fmla="*/ 918 w 1284"/>
              <a:gd name="T93" fmla="*/ 496 h 1041"/>
              <a:gd name="T94" fmla="*/ 998 w 1284"/>
              <a:gd name="T95" fmla="*/ 494 h 1041"/>
              <a:gd name="T96" fmla="*/ 1082 w 1284"/>
              <a:gd name="T97" fmla="*/ 474 h 1041"/>
              <a:gd name="T98" fmla="*/ 1062 w 1284"/>
              <a:gd name="T99" fmla="*/ 597 h 1041"/>
              <a:gd name="T100" fmla="*/ 992 w 1284"/>
              <a:gd name="T101" fmla="*/ 731 h 1041"/>
              <a:gd name="T102" fmla="*/ 890 w 1284"/>
              <a:gd name="T103" fmla="*/ 847 h 1041"/>
              <a:gd name="T104" fmla="*/ 828 w 1284"/>
              <a:gd name="T105" fmla="*/ 897 h 1041"/>
              <a:gd name="T106" fmla="*/ 816 w 1284"/>
              <a:gd name="T107" fmla="*/ 935 h 1041"/>
              <a:gd name="T108" fmla="*/ 884 w 1284"/>
              <a:gd name="T109" fmla="*/ 101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84" h="1041">
                <a:moveTo>
                  <a:pt x="192" y="1019"/>
                </a:moveTo>
                <a:lnTo>
                  <a:pt x="192" y="1019"/>
                </a:lnTo>
                <a:lnTo>
                  <a:pt x="202" y="1029"/>
                </a:lnTo>
                <a:lnTo>
                  <a:pt x="212" y="1035"/>
                </a:lnTo>
                <a:lnTo>
                  <a:pt x="222" y="1039"/>
                </a:lnTo>
                <a:lnTo>
                  <a:pt x="232" y="1041"/>
                </a:lnTo>
                <a:lnTo>
                  <a:pt x="240" y="1039"/>
                </a:lnTo>
                <a:lnTo>
                  <a:pt x="250" y="1037"/>
                </a:lnTo>
                <a:lnTo>
                  <a:pt x="260" y="1031"/>
                </a:lnTo>
                <a:lnTo>
                  <a:pt x="268" y="1025"/>
                </a:lnTo>
                <a:lnTo>
                  <a:pt x="268" y="1025"/>
                </a:lnTo>
                <a:lnTo>
                  <a:pt x="306" y="995"/>
                </a:lnTo>
                <a:lnTo>
                  <a:pt x="352" y="951"/>
                </a:lnTo>
                <a:lnTo>
                  <a:pt x="378" y="925"/>
                </a:lnTo>
                <a:lnTo>
                  <a:pt x="406" y="895"/>
                </a:lnTo>
                <a:lnTo>
                  <a:pt x="432" y="863"/>
                </a:lnTo>
                <a:lnTo>
                  <a:pt x="460" y="827"/>
                </a:lnTo>
                <a:lnTo>
                  <a:pt x="486" y="787"/>
                </a:lnTo>
                <a:lnTo>
                  <a:pt x="510" y="743"/>
                </a:lnTo>
                <a:lnTo>
                  <a:pt x="532" y="697"/>
                </a:lnTo>
                <a:lnTo>
                  <a:pt x="552" y="645"/>
                </a:lnTo>
                <a:lnTo>
                  <a:pt x="568" y="591"/>
                </a:lnTo>
                <a:lnTo>
                  <a:pt x="576" y="561"/>
                </a:lnTo>
                <a:lnTo>
                  <a:pt x="580" y="533"/>
                </a:lnTo>
                <a:lnTo>
                  <a:pt x="586" y="502"/>
                </a:lnTo>
                <a:lnTo>
                  <a:pt x="588" y="470"/>
                </a:lnTo>
                <a:lnTo>
                  <a:pt x="590" y="438"/>
                </a:lnTo>
                <a:lnTo>
                  <a:pt x="592" y="404"/>
                </a:lnTo>
                <a:lnTo>
                  <a:pt x="592" y="404"/>
                </a:lnTo>
                <a:lnTo>
                  <a:pt x="590" y="350"/>
                </a:lnTo>
                <a:lnTo>
                  <a:pt x="584" y="300"/>
                </a:lnTo>
                <a:lnTo>
                  <a:pt x="574" y="254"/>
                </a:lnTo>
                <a:lnTo>
                  <a:pt x="560" y="214"/>
                </a:lnTo>
                <a:lnTo>
                  <a:pt x="544" y="176"/>
                </a:lnTo>
                <a:lnTo>
                  <a:pt x="526" y="144"/>
                </a:lnTo>
                <a:lnTo>
                  <a:pt x="506" y="114"/>
                </a:lnTo>
                <a:lnTo>
                  <a:pt x="482" y="90"/>
                </a:lnTo>
                <a:lnTo>
                  <a:pt x="458" y="68"/>
                </a:lnTo>
                <a:lnTo>
                  <a:pt x="434" y="48"/>
                </a:lnTo>
                <a:lnTo>
                  <a:pt x="408" y="34"/>
                </a:lnTo>
                <a:lnTo>
                  <a:pt x="380" y="22"/>
                </a:lnTo>
                <a:lnTo>
                  <a:pt x="354" y="12"/>
                </a:lnTo>
                <a:lnTo>
                  <a:pt x="326" y="6"/>
                </a:lnTo>
                <a:lnTo>
                  <a:pt x="300" y="2"/>
                </a:lnTo>
                <a:lnTo>
                  <a:pt x="276" y="0"/>
                </a:lnTo>
                <a:lnTo>
                  <a:pt x="276" y="0"/>
                </a:lnTo>
                <a:lnTo>
                  <a:pt x="246" y="2"/>
                </a:lnTo>
                <a:lnTo>
                  <a:pt x="218" y="6"/>
                </a:lnTo>
                <a:lnTo>
                  <a:pt x="190" y="12"/>
                </a:lnTo>
                <a:lnTo>
                  <a:pt x="164" y="22"/>
                </a:lnTo>
                <a:lnTo>
                  <a:pt x="140" y="32"/>
                </a:lnTo>
                <a:lnTo>
                  <a:pt x="118" y="44"/>
                </a:lnTo>
                <a:lnTo>
                  <a:pt x="98" y="58"/>
                </a:lnTo>
                <a:lnTo>
                  <a:pt x="78" y="76"/>
                </a:lnTo>
                <a:lnTo>
                  <a:pt x="60" y="94"/>
                </a:lnTo>
                <a:lnTo>
                  <a:pt x="46" y="112"/>
                </a:lnTo>
                <a:lnTo>
                  <a:pt x="32" y="134"/>
                </a:lnTo>
                <a:lnTo>
                  <a:pt x="20" y="154"/>
                </a:lnTo>
                <a:lnTo>
                  <a:pt x="12" y="178"/>
                </a:lnTo>
                <a:lnTo>
                  <a:pt x="6" y="202"/>
                </a:lnTo>
                <a:lnTo>
                  <a:pt x="2" y="226"/>
                </a:lnTo>
                <a:lnTo>
                  <a:pt x="0" y="252"/>
                </a:lnTo>
                <a:lnTo>
                  <a:pt x="0" y="252"/>
                </a:lnTo>
                <a:lnTo>
                  <a:pt x="2" y="278"/>
                </a:lnTo>
                <a:lnTo>
                  <a:pt x="6" y="302"/>
                </a:lnTo>
                <a:lnTo>
                  <a:pt x="12" y="326"/>
                </a:lnTo>
                <a:lnTo>
                  <a:pt x="20" y="348"/>
                </a:lnTo>
                <a:lnTo>
                  <a:pt x="32" y="370"/>
                </a:lnTo>
                <a:lnTo>
                  <a:pt x="44" y="390"/>
                </a:lnTo>
                <a:lnTo>
                  <a:pt x="58" y="410"/>
                </a:lnTo>
                <a:lnTo>
                  <a:pt x="74" y="426"/>
                </a:lnTo>
                <a:lnTo>
                  <a:pt x="92" y="442"/>
                </a:lnTo>
                <a:lnTo>
                  <a:pt x="112" y="456"/>
                </a:lnTo>
                <a:lnTo>
                  <a:pt x="132" y="468"/>
                </a:lnTo>
                <a:lnTo>
                  <a:pt x="154" y="480"/>
                </a:lnTo>
                <a:lnTo>
                  <a:pt x="178" y="488"/>
                </a:lnTo>
                <a:lnTo>
                  <a:pt x="202" y="494"/>
                </a:lnTo>
                <a:lnTo>
                  <a:pt x="226" y="496"/>
                </a:lnTo>
                <a:lnTo>
                  <a:pt x="250" y="498"/>
                </a:lnTo>
                <a:lnTo>
                  <a:pt x="250" y="498"/>
                </a:lnTo>
                <a:lnTo>
                  <a:pt x="280" y="498"/>
                </a:lnTo>
                <a:lnTo>
                  <a:pt x="306" y="494"/>
                </a:lnTo>
                <a:lnTo>
                  <a:pt x="330" y="490"/>
                </a:lnTo>
                <a:lnTo>
                  <a:pt x="350" y="486"/>
                </a:lnTo>
                <a:lnTo>
                  <a:pt x="380" y="478"/>
                </a:lnTo>
                <a:lnTo>
                  <a:pt x="390" y="474"/>
                </a:lnTo>
                <a:lnTo>
                  <a:pt x="390" y="474"/>
                </a:lnTo>
                <a:lnTo>
                  <a:pt x="386" y="518"/>
                </a:lnTo>
                <a:lnTo>
                  <a:pt x="380" y="557"/>
                </a:lnTo>
                <a:lnTo>
                  <a:pt x="370" y="597"/>
                </a:lnTo>
                <a:lnTo>
                  <a:pt x="356" y="633"/>
                </a:lnTo>
                <a:lnTo>
                  <a:pt x="338" y="669"/>
                </a:lnTo>
                <a:lnTo>
                  <a:pt x="320" y="701"/>
                </a:lnTo>
                <a:lnTo>
                  <a:pt x="300" y="731"/>
                </a:lnTo>
                <a:lnTo>
                  <a:pt x="280" y="759"/>
                </a:lnTo>
                <a:lnTo>
                  <a:pt x="258" y="785"/>
                </a:lnTo>
                <a:lnTo>
                  <a:pt x="238" y="809"/>
                </a:lnTo>
                <a:lnTo>
                  <a:pt x="198" y="847"/>
                </a:lnTo>
                <a:lnTo>
                  <a:pt x="164" y="873"/>
                </a:lnTo>
                <a:lnTo>
                  <a:pt x="144" y="891"/>
                </a:lnTo>
                <a:lnTo>
                  <a:pt x="144" y="891"/>
                </a:lnTo>
                <a:lnTo>
                  <a:pt x="136" y="897"/>
                </a:lnTo>
                <a:lnTo>
                  <a:pt x="130" y="905"/>
                </a:lnTo>
                <a:lnTo>
                  <a:pt x="126" y="915"/>
                </a:lnTo>
                <a:lnTo>
                  <a:pt x="124" y="925"/>
                </a:lnTo>
                <a:lnTo>
                  <a:pt x="124" y="935"/>
                </a:lnTo>
                <a:lnTo>
                  <a:pt x="126" y="945"/>
                </a:lnTo>
                <a:lnTo>
                  <a:pt x="132" y="957"/>
                </a:lnTo>
                <a:lnTo>
                  <a:pt x="140" y="967"/>
                </a:lnTo>
                <a:lnTo>
                  <a:pt x="192" y="1019"/>
                </a:lnTo>
                <a:close/>
                <a:moveTo>
                  <a:pt x="884" y="1019"/>
                </a:moveTo>
                <a:lnTo>
                  <a:pt x="884" y="1019"/>
                </a:lnTo>
                <a:lnTo>
                  <a:pt x="894" y="1029"/>
                </a:lnTo>
                <a:lnTo>
                  <a:pt x="904" y="1035"/>
                </a:lnTo>
                <a:lnTo>
                  <a:pt x="914" y="1039"/>
                </a:lnTo>
                <a:lnTo>
                  <a:pt x="924" y="1041"/>
                </a:lnTo>
                <a:lnTo>
                  <a:pt x="932" y="1039"/>
                </a:lnTo>
                <a:lnTo>
                  <a:pt x="942" y="1037"/>
                </a:lnTo>
                <a:lnTo>
                  <a:pt x="952" y="1031"/>
                </a:lnTo>
                <a:lnTo>
                  <a:pt x="960" y="1025"/>
                </a:lnTo>
                <a:lnTo>
                  <a:pt x="960" y="1025"/>
                </a:lnTo>
                <a:lnTo>
                  <a:pt x="998" y="995"/>
                </a:lnTo>
                <a:lnTo>
                  <a:pt x="1044" y="951"/>
                </a:lnTo>
                <a:lnTo>
                  <a:pt x="1070" y="925"/>
                </a:lnTo>
                <a:lnTo>
                  <a:pt x="1098" y="895"/>
                </a:lnTo>
                <a:lnTo>
                  <a:pt x="1124" y="863"/>
                </a:lnTo>
                <a:lnTo>
                  <a:pt x="1152" y="827"/>
                </a:lnTo>
                <a:lnTo>
                  <a:pt x="1178" y="787"/>
                </a:lnTo>
                <a:lnTo>
                  <a:pt x="1202" y="743"/>
                </a:lnTo>
                <a:lnTo>
                  <a:pt x="1224" y="697"/>
                </a:lnTo>
                <a:lnTo>
                  <a:pt x="1244" y="645"/>
                </a:lnTo>
                <a:lnTo>
                  <a:pt x="1260" y="591"/>
                </a:lnTo>
                <a:lnTo>
                  <a:pt x="1268" y="561"/>
                </a:lnTo>
                <a:lnTo>
                  <a:pt x="1272" y="533"/>
                </a:lnTo>
                <a:lnTo>
                  <a:pt x="1278" y="502"/>
                </a:lnTo>
                <a:lnTo>
                  <a:pt x="1280" y="470"/>
                </a:lnTo>
                <a:lnTo>
                  <a:pt x="1282" y="438"/>
                </a:lnTo>
                <a:lnTo>
                  <a:pt x="1284" y="404"/>
                </a:lnTo>
                <a:lnTo>
                  <a:pt x="1284" y="404"/>
                </a:lnTo>
                <a:lnTo>
                  <a:pt x="1282" y="350"/>
                </a:lnTo>
                <a:lnTo>
                  <a:pt x="1276" y="300"/>
                </a:lnTo>
                <a:lnTo>
                  <a:pt x="1266" y="254"/>
                </a:lnTo>
                <a:lnTo>
                  <a:pt x="1252" y="214"/>
                </a:lnTo>
                <a:lnTo>
                  <a:pt x="1236" y="176"/>
                </a:lnTo>
                <a:lnTo>
                  <a:pt x="1218" y="144"/>
                </a:lnTo>
                <a:lnTo>
                  <a:pt x="1198" y="114"/>
                </a:lnTo>
                <a:lnTo>
                  <a:pt x="1174" y="90"/>
                </a:lnTo>
                <a:lnTo>
                  <a:pt x="1150" y="68"/>
                </a:lnTo>
                <a:lnTo>
                  <a:pt x="1126" y="48"/>
                </a:lnTo>
                <a:lnTo>
                  <a:pt x="1100" y="34"/>
                </a:lnTo>
                <a:lnTo>
                  <a:pt x="1072" y="22"/>
                </a:lnTo>
                <a:lnTo>
                  <a:pt x="1046" y="12"/>
                </a:lnTo>
                <a:lnTo>
                  <a:pt x="1018" y="6"/>
                </a:lnTo>
                <a:lnTo>
                  <a:pt x="992" y="2"/>
                </a:lnTo>
                <a:lnTo>
                  <a:pt x="968" y="0"/>
                </a:lnTo>
                <a:lnTo>
                  <a:pt x="968" y="0"/>
                </a:lnTo>
                <a:lnTo>
                  <a:pt x="938" y="2"/>
                </a:lnTo>
                <a:lnTo>
                  <a:pt x="910" y="6"/>
                </a:lnTo>
                <a:lnTo>
                  <a:pt x="882" y="12"/>
                </a:lnTo>
                <a:lnTo>
                  <a:pt x="856" y="22"/>
                </a:lnTo>
                <a:lnTo>
                  <a:pt x="832" y="32"/>
                </a:lnTo>
                <a:lnTo>
                  <a:pt x="810" y="44"/>
                </a:lnTo>
                <a:lnTo>
                  <a:pt x="788" y="58"/>
                </a:lnTo>
                <a:lnTo>
                  <a:pt x="770" y="76"/>
                </a:lnTo>
                <a:lnTo>
                  <a:pt x="752" y="94"/>
                </a:lnTo>
                <a:lnTo>
                  <a:pt x="738" y="112"/>
                </a:lnTo>
                <a:lnTo>
                  <a:pt x="724" y="134"/>
                </a:lnTo>
                <a:lnTo>
                  <a:pt x="712" y="154"/>
                </a:lnTo>
                <a:lnTo>
                  <a:pt x="704" y="178"/>
                </a:lnTo>
                <a:lnTo>
                  <a:pt x="698" y="202"/>
                </a:lnTo>
                <a:lnTo>
                  <a:pt x="694" y="226"/>
                </a:lnTo>
                <a:lnTo>
                  <a:pt x="692" y="252"/>
                </a:lnTo>
                <a:lnTo>
                  <a:pt x="692" y="252"/>
                </a:lnTo>
                <a:lnTo>
                  <a:pt x="694" y="278"/>
                </a:lnTo>
                <a:lnTo>
                  <a:pt x="698" y="302"/>
                </a:lnTo>
                <a:lnTo>
                  <a:pt x="704" y="326"/>
                </a:lnTo>
                <a:lnTo>
                  <a:pt x="712" y="348"/>
                </a:lnTo>
                <a:lnTo>
                  <a:pt x="724" y="370"/>
                </a:lnTo>
                <a:lnTo>
                  <a:pt x="736" y="390"/>
                </a:lnTo>
                <a:lnTo>
                  <a:pt x="750" y="410"/>
                </a:lnTo>
                <a:lnTo>
                  <a:pt x="766" y="426"/>
                </a:lnTo>
                <a:lnTo>
                  <a:pt x="784" y="442"/>
                </a:lnTo>
                <a:lnTo>
                  <a:pt x="804" y="456"/>
                </a:lnTo>
                <a:lnTo>
                  <a:pt x="824" y="468"/>
                </a:lnTo>
                <a:lnTo>
                  <a:pt x="846" y="480"/>
                </a:lnTo>
                <a:lnTo>
                  <a:pt x="870" y="488"/>
                </a:lnTo>
                <a:lnTo>
                  <a:pt x="894" y="494"/>
                </a:lnTo>
                <a:lnTo>
                  <a:pt x="918" y="496"/>
                </a:lnTo>
                <a:lnTo>
                  <a:pt x="942" y="498"/>
                </a:lnTo>
                <a:lnTo>
                  <a:pt x="942" y="498"/>
                </a:lnTo>
                <a:lnTo>
                  <a:pt x="972" y="498"/>
                </a:lnTo>
                <a:lnTo>
                  <a:pt x="998" y="494"/>
                </a:lnTo>
                <a:lnTo>
                  <a:pt x="1022" y="490"/>
                </a:lnTo>
                <a:lnTo>
                  <a:pt x="1042" y="486"/>
                </a:lnTo>
                <a:lnTo>
                  <a:pt x="1072" y="478"/>
                </a:lnTo>
                <a:lnTo>
                  <a:pt x="1082" y="474"/>
                </a:lnTo>
                <a:lnTo>
                  <a:pt x="1082" y="474"/>
                </a:lnTo>
                <a:lnTo>
                  <a:pt x="1078" y="518"/>
                </a:lnTo>
                <a:lnTo>
                  <a:pt x="1072" y="557"/>
                </a:lnTo>
                <a:lnTo>
                  <a:pt x="1062" y="597"/>
                </a:lnTo>
                <a:lnTo>
                  <a:pt x="1048" y="633"/>
                </a:lnTo>
                <a:lnTo>
                  <a:pt x="1030" y="669"/>
                </a:lnTo>
                <a:lnTo>
                  <a:pt x="1012" y="701"/>
                </a:lnTo>
                <a:lnTo>
                  <a:pt x="992" y="731"/>
                </a:lnTo>
                <a:lnTo>
                  <a:pt x="972" y="759"/>
                </a:lnTo>
                <a:lnTo>
                  <a:pt x="950" y="785"/>
                </a:lnTo>
                <a:lnTo>
                  <a:pt x="928" y="809"/>
                </a:lnTo>
                <a:lnTo>
                  <a:pt x="890" y="847"/>
                </a:lnTo>
                <a:lnTo>
                  <a:pt x="856" y="873"/>
                </a:lnTo>
                <a:lnTo>
                  <a:pt x="834" y="891"/>
                </a:lnTo>
                <a:lnTo>
                  <a:pt x="834" y="891"/>
                </a:lnTo>
                <a:lnTo>
                  <a:pt x="828" y="897"/>
                </a:lnTo>
                <a:lnTo>
                  <a:pt x="822" y="905"/>
                </a:lnTo>
                <a:lnTo>
                  <a:pt x="818" y="915"/>
                </a:lnTo>
                <a:lnTo>
                  <a:pt x="816" y="925"/>
                </a:lnTo>
                <a:lnTo>
                  <a:pt x="816" y="935"/>
                </a:lnTo>
                <a:lnTo>
                  <a:pt x="818" y="945"/>
                </a:lnTo>
                <a:lnTo>
                  <a:pt x="824" y="957"/>
                </a:lnTo>
                <a:lnTo>
                  <a:pt x="832" y="967"/>
                </a:lnTo>
                <a:lnTo>
                  <a:pt x="884" y="1019"/>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sv-SE"/>
          </a:p>
        </p:txBody>
      </p:sp>
      <p:sp>
        <p:nvSpPr>
          <p:cNvPr id="2" name="Rubrik 1">
            <a:extLst>
              <a:ext uri="{FF2B5EF4-FFF2-40B4-BE49-F238E27FC236}">
                <a16:creationId xmlns:a16="http://schemas.microsoft.com/office/drawing/2014/main" id="{4EA76ECA-CF40-4A60-B309-60280244B606}"/>
              </a:ext>
            </a:extLst>
          </p:cNvPr>
          <p:cNvSpPr>
            <a:spLocks noGrp="1"/>
          </p:cNvSpPr>
          <p:nvPr userDrawn="1">
            <p:ph type="ctrTitle" hasCustomPrompt="1"/>
          </p:nvPr>
        </p:nvSpPr>
        <p:spPr>
          <a:xfrm>
            <a:off x="2305051" y="1693862"/>
            <a:ext cx="8153400" cy="4113213"/>
          </a:xfrm>
        </p:spPr>
        <p:txBody>
          <a:bodyPr anchor="t" anchorCtr="0"/>
          <a:lstStyle>
            <a:lvl1pPr algn="l">
              <a:lnSpc>
                <a:spcPts val="6800"/>
              </a:lnSpc>
              <a:defRPr sz="5400">
                <a:solidFill>
                  <a:schemeClr val="tx2"/>
                </a:solidFill>
                <a:latin typeface="Brandon Grotesque Bold" panose="020B0803020203060202" pitchFamily="34" charset="0"/>
              </a:defRPr>
            </a:lvl1pPr>
          </a:lstStyle>
          <a:p>
            <a:r>
              <a:rPr lang="sv-SE" dirty="0"/>
              <a:t>citat</a:t>
            </a:r>
          </a:p>
        </p:txBody>
      </p:sp>
    </p:spTree>
    <p:extLst>
      <p:ext uri="{BB962C8B-B14F-4D97-AF65-F5344CB8AC3E}">
        <p14:creationId xmlns:p14="http://schemas.microsoft.com/office/powerpoint/2010/main" val="21901186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Innehåll &amp; stora siffror">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3D6D32C4-CF2A-4531-BDF0-9775B888B724}"/>
              </a:ext>
            </a:extLst>
          </p:cNvPr>
          <p:cNvSpPr>
            <a:spLocks noGrp="1"/>
          </p:cNvSpPr>
          <p:nvPr>
            <p:ph type="body" sz="quarter" idx="10"/>
          </p:nvPr>
        </p:nvSpPr>
        <p:spPr>
          <a:xfrm>
            <a:off x="629196" y="1719954"/>
            <a:ext cx="5057230" cy="40392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sv-SE" dirty="0"/>
          </a:p>
        </p:txBody>
      </p:sp>
      <p:sp>
        <p:nvSpPr>
          <p:cNvPr id="2" name="Rubrik 1">
            <a:extLst>
              <a:ext uri="{FF2B5EF4-FFF2-40B4-BE49-F238E27FC236}">
                <a16:creationId xmlns:a16="http://schemas.microsoft.com/office/drawing/2014/main" id="{DA21450B-C9A2-4212-850A-E639BD517290}"/>
              </a:ext>
            </a:extLst>
          </p:cNvPr>
          <p:cNvSpPr>
            <a:spLocks noGrp="1"/>
          </p:cNvSpPr>
          <p:nvPr>
            <p:ph type="title" hasCustomPrompt="1"/>
          </p:nvPr>
        </p:nvSpPr>
        <p:spPr>
          <a:xfrm>
            <a:off x="629194" y="230156"/>
            <a:ext cx="5058583" cy="1325563"/>
          </a:xfrm>
        </p:spPr>
        <p:txBody>
          <a:bodyPr/>
          <a:lstStyle>
            <a:lvl1pPr>
              <a:defRPr>
                <a:solidFill>
                  <a:schemeClr val="tx2"/>
                </a:solidFill>
                <a:latin typeface="Brandon Grotesque Black" panose="020B0A03020203060202" pitchFamily="34" charset="0"/>
              </a:defRPr>
            </a:lvl1pPr>
          </a:lstStyle>
          <a:p>
            <a:r>
              <a:rPr lang="sv-SE" dirty="0"/>
              <a:t>Rubrik</a:t>
            </a:r>
            <a:br>
              <a:rPr lang="sv-SE" dirty="0"/>
            </a:br>
            <a:r>
              <a:rPr lang="sv-SE" dirty="0"/>
              <a:t>2 rader</a:t>
            </a:r>
          </a:p>
        </p:txBody>
      </p:sp>
      <p:sp>
        <p:nvSpPr>
          <p:cNvPr id="14" name="Platshållare för text 13">
            <a:extLst>
              <a:ext uri="{FF2B5EF4-FFF2-40B4-BE49-F238E27FC236}">
                <a16:creationId xmlns:a16="http://schemas.microsoft.com/office/drawing/2014/main" id="{22B9DBBF-BB63-4AEC-AC1D-C803A4C8C637}"/>
              </a:ext>
            </a:extLst>
          </p:cNvPr>
          <p:cNvSpPr>
            <a:spLocks noGrp="1"/>
          </p:cNvSpPr>
          <p:nvPr>
            <p:ph type="body" sz="quarter" idx="11" hasCustomPrompt="1"/>
          </p:nvPr>
        </p:nvSpPr>
        <p:spPr>
          <a:xfrm>
            <a:off x="6181725" y="1395663"/>
            <a:ext cx="5381080" cy="4411579"/>
          </a:xfrm>
        </p:spPr>
        <p:txBody>
          <a:bodyPr wrap="none">
            <a:normAutofit/>
          </a:bodyPr>
          <a:lstStyle>
            <a:lvl1pPr marL="0" indent="0" algn="ctr">
              <a:lnSpc>
                <a:spcPts val="25000"/>
              </a:lnSpc>
              <a:spcBef>
                <a:spcPts val="0"/>
              </a:spcBef>
              <a:buNone/>
              <a:defRPr sz="22000">
                <a:solidFill>
                  <a:schemeClr val="accent2"/>
                </a:solidFill>
                <a:latin typeface="Brandon Grotesque Black" panose="020B0A03020203060202" pitchFamily="34" charset="0"/>
              </a:defRPr>
            </a:lvl1pPr>
          </a:lstStyle>
          <a:p>
            <a:pPr lvl="0"/>
            <a:r>
              <a:rPr lang="sv-SE" dirty="0"/>
              <a:t>XX%</a:t>
            </a:r>
          </a:p>
        </p:txBody>
      </p:sp>
    </p:spTree>
    <p:extLst>
      <p:ext uri="{BB962C8B-B14F-4D97-AF65-F5344CB8AC3E}">
        <p14:creationId xmlns:p14="http://schemas.microsoft.com/office/powerpoint/2010/main" val="3819033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theme" Target="../theme/theme10.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1.pn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1.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theme" Target="../theme/theme2.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3.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9.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6" Type="http://schemas.openxmlformats.org/officeDocument/2006/relationships/image" Target="../media/image1.png"/><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4.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5.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6.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7.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4" Type="http://schemas.openxmlformats.org/officeDocument/2006/relationships/slideLayout" Target="../slideLayouts/slideLayout117.xml"/><Relationship Id="rId9"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theme" Target="../theme/theme9.xml"/><Relationship Id="rId3" Type="http://schemas.openxmlformats.org/officeDocument/2006/relationships/slideLayout" Target="../slideLayouts/slideLayout123.xml"/><Relationship Id="rId21" Type="http://schemas.openxmlformats.org/officeDocument/2006/relationships/slideLayout" Target="../slideLayouts/slideLayout141.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0" Type="http://schemas.openxmlformats.org/officeDocument/2006/relationships/slideLayout" Target="../slideLayouts/slideLayout140.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2379078289"/>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48" r:id="rId5"/>
    <p:sldLayoutId id="2147483746" r:id="rId6"/>
    <p:sldLayoutId id="2147483747" r:id="rId7"/>
    <p:sldLayoutId id="2147483749" r:id="rId8"/>
    <p:sldLayoutId id="2147483773" r:id="rId9"/>
    <p:sldLayoutId id="2147483752" r:id="rId10"/>
    <p:sldLayoutId id="2147483774" r:id="rId11"/>
    <p:sldLayoutId id="2147483751" r:id="rId12"/>
    <p:sldLayoutId id="2147483753" r:id="rId13"/>
    <p:sldLayoutId id="2147483754" r:id="rId14"/>
    <p:sldLayoutId id="2147483755" r:id="rId15"/>
    <p:sldLayoutId id="2147483768" r:id="rId16"/>
    <p:sldLayoutId id="2147483757" r:id="rId17"/>
    <p:sldLayoutId id="2147483769" r:id="rId18"/>
    <p:sldLayoutId id="2147483761" r:id="rId19"/>
    <p:sldLayoutId id="2147483771" r:id="rId20"/>
    <p:sldLayoutId id="2147483770" r:id="rId21"/>
    <p:sldLayoutId id="2147483764" r:id="rId22"/>
    <p:sldLayoutId id="2147483765" r:id="rId23"/>
    <p:sldLayoutId id="2147483766" r:id="rId24"/>
    <p:sldLayoutId id="2147483767" r:id="rId25"/>
    <p:sldLayoutId id="2147483802" r:id="rId26"/>
    <p:sldLayoutId id="2147483803" r:id="rId27"/>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userDrawn="1">
          <p15:clr>
            <a:srgbClr val="F26B43"/>
          </p15:clr>
        </p15:guide>
        <p15:guide id="2" orient="horz" pos="1277" userDrawn="1">
          <p15:clr>
            <a:srgbClr val="F26B43"/>
          </p15:clr>
        </p15:guide>
        <p15:guide id="3" orient="horz" pos="3658"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AF44FD0E-75BD-2148-0264-73CEB5A7A759}"/>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3924477072"/>
      </p:ext>
    </p:extLst>
  </p:cSld>
  <p:clrMap bg1="dk1" tx1="lt1" bg2="dk2"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Lst>
  <p:txStyles>
    <p:titleStyle>
      <a:lvl1pPr algn="l" defTabSz="914400" rtl="0" eaLnBrk="1" latinLnBrk="0" hangingPunct="1">
        <a:lnSpc>
          <a:spcPct val="125000"/>
        </a:lnSpc>
        <a:spcBef>
          <a:spcPct val="0"/>
        </a:spcBef>
        <a:buNone/>
        <a:defRPr sz="3600" b="1" i="0" kern="1200" cap="none" spc="0" baseline="0">
          <a:solidFill>
            <a:schemeClr val="tx1"/>
          </a:solidFill>
          <a:latin typeface="+mj-lt"/>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mn-lt"/>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mn-lt"/>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84221" y="6426926"/>
            <a:ext cx="509108"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pic>
        <p:nvPicPr>
          <p:cNvPr id="7" name="Bildobjekt 6">
            <a:extLst>
              <a:ext uri="{FF2B5EF4-FFF2-40B4-BE49-F238E27FC236}">
                <a16:creationId xmlns:a16="http://schemas.microsoft.com/office/drawing/2014/main" id="{4C2CBCBC-1CB2-ED3F-A5C1-498B52CB80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158581461"/>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7" name="Bildobjekt 6" descr="Region Kronobergs logotyp">
            <a:extLst>
              <a:ext uri="{FF2B5EF4-FFF2-40B4-BE49-F238E27FC236}">
                <a16:creationId xmlns:a16="http://schemas.microsoft.com/office/drawing/2014/main" id="{AF44FD0E-75BD-2148-0264-73CEB5A7A759}"/>
              </a:ext>
            </a:extLst>
          </p:cNvPr>
          <p:cNvPicPr>
            <a:picLocks noChangeAspect="1"/>
          </p:cNvPicPr>
          <p:nvPr userDrawn="1"/>
        </p:nvPicPr>
        <p:blipFill rotWithShape="1">
          <a:blip r:embed="rId27">
            <a:extLst>
              <a:ext uri="{28A0092B-C50C-407E-A947-70E740481C1C}">
                <a14:useLocalDpi xmlns:a14="http://schemas.microsoft.com/office/drawing/2010/main" val="0"/>
              </a:ext>
            </a:extLst>
          </a:blip>
          <a:srcRect l="5094" t="11082" r="4760" b="13048"/>
          <a:stretch/>
        </p:blipFill>
        <p:spPr bwMode="black">
          <a:xfrm>
            <a:off x="10301607" y="6128077"/>
            <a:ext cx="1718777" cy="534864"/>
          </a:xfrm>
          <a:prstGeom prst="rect">
            <a:avLst/>
          </a:prstGeom>
          <a:noFill/>
          <a:ln>
            <a:noFill/>
          </a:ln>
        </p:spPr>
      </p:pic>
    </p:spTree>
    <p:extLst>
      <p:ext uri="{BB962C8B-B14F-4D97-AF65-F5344CB8AC3E}">
        <p14:creationId xmlns:p14="http://schemas.microsoft.com/office/powerpoint/2010/main" val="2229409216"/>
      </p:ext>
    </p:extLst>
  </p:cSld>
  <p:clrMap bg1="dk1" tx1="lt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Lst>
  <p:txStyles>
    <p:titleStyle>
      <a:lvl1pPr algn="l" defTabSz="914400" rtl="0" eaLnBrk="1" latinLnBrk="0" hangingPunct="1">
        <a:lnSpc>
          <a:spcPct val="125000"/>
        </a:lnSpc>
        <a:spcBef>
          <a:spcPct val="0"/>
        </a:spcBef>
        <a:buNone/>
        <a:defRPr sz="3600" b="1" i="0" kern="1200" cap="none" spc="0" baseline="0">
          <a:solidFill>
            <a:schemeClr val="tx1"/>
          </a:solidFill>
          <a:latin typeface="+mj-lt"/>
          <a:ea typeface="Open Sans Bold" panose="020B0806030504020204" pitchFamily="34" charset="0"/>
          <a:cs typeface="Open Sans Bold" panose="020B08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tx1"/>
          </a:solidFill>
          <a:latin typeface="+mn-lt"/>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tx1"/>
          </a:solidFill>
          <a:latin typeface="+mn-lt"/>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tx1"/>
          </a:solidFill>
          <a:latin typeface="+mn-lt"/>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tx1"/>
          </a:solidFill>
          <a:latin typeface="+mn-lt"/>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sv-SE" dirty="0"/>
              <a:t>Klicka här för att ändra format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6EB1D250-7B98-4DFB-A4FD-61743806032D}" type="datetimeFigureOut">
              <a:rPr lang="sv-SE" smtClean="0"/>
              <a:pPr/>
              <a:t>2026-06-26</a:t>
            </a:fld>
            <a:endParaRPr lang="sv-SE"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sv-SE"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3534EC4E-653F-44F8-91A4-8055E33ABF2E}" type="slidenum">
              <a:rPr lang="sv-SE" smtClean="0"/>
              <a:pPr/>
              <a:t>‹#›</a:t>
            </a:fld>
            <a:endParaRPr lang="sv-SE" dirty="0"/>
          </a:p>
        </p:txBody>
      </p:sp>
      <p:cxnSp>
        <p:nvCxnSpPr>
          <p:cNvPr id="7" name="Rak 6"/>
          <p:cNvCxnSpPr/>
          <p:nvPr/>
        </p:nvCxnSpPr>
        <p:spPr>
          <a:xfrm>
            <a:off x="911424" y="6093296"/>
            <a:ext cx="10465163" cy="0"/>
          </a:xfrm>
          <a:prstGeom prst="line">
            <a:avLst/>
          </a:prstGeom>
          <a:ln w="19050">
            <a:solidFill>
              <a:srgbClr val="E13288"/>
            </a:solidFill>
          </a:ln>
        </p:spPr>
        <p:style>
          <a:lnRef idx="1">
            <a:schemeClr val="accent1"/>
          </a:lnRef>
          <a:fillRef idx="0">
            <a:schemeClr val="accent1"/>
          </a:fillRef>
          <a:effectRef idx="0">
            <a:schemeClr val="accent1"/>
          </a:effectRef>
          <a:fontRef idx="minor">
            <a:schemeClr val="tx1"/>
          </a:fontRef>
        </p:style>
      </p:cxnSp>
      <p:pic>
        <p:nvPicPr>
          <p:cNvPr id="8" name="Bildobjekt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0336" y="6165305"/>
            <a:ext cx="1824243" cy="419865"/>
          </a:xfrm>
          <a:prstGeom prst="rect">
            <a:avLst/>
          </a:prstGeom>
        </p:spPr>
      </p:pic>
    </p:spTree>
    <p:extLst>
      <p:ext uri="{BB962C8B-B14F-4D97-AF65-F5344CB8AC3E}">
        <p14:creationId xmlns:p14="http://schemas.microsoft.com/office/powerpoint/2010/main" val="224976850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pic>
        <p:nvPicPr>
          <p:cNvPr id="7" name="Bildobjekt 6">
            <a:extLst>
              <a:ext uri="{FF2B5EF4-FFF2-40B4-BE49-F238E27FC236}">
                <a16:creationId xmlns:a16="http://schemas.microsoft.com/office/drawing/2014/main" id="{2C7FD6BA-4039-4D8C-818E-3DF94A16FF68}"/>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37491770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4025" r:id="rId14"/>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84221" y="6426926"/>
            <a:ext cx="509108"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pic>
        <p:nvPicPr>
          <p:cNvPr id="7" name="Bildobjekt 6">
            <a:extLst>
              <a:ext uri="{FF2B5EF4-FFF2-40B4-BE49-F238E27FC236}">
                <a16:creationId xmlns:a16="http://schemas.microsoft.com/office/drawing/2014/main" id="{4C2CBCBC-1CB2-ED3F-A5C1-498B52CB801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179894941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pic>
        <p:nvPicPr>
          <p:cNvPr id="7" name="Bildobjekt 6">
            <a:extLst>
              <a:ext uri="{FF2B5EF4-FFF2-40B4-BE49-F238E27FC236}">
                <a16:creationId xmlns:a16="http://schemas.microsoft.com/office/drawing/2014/main" id="{2C7FD6BA-4039-4D8C-818E-3DF94A16FF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24828709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6DB6828-10AF-47B4-BF5D-275A16139E22}"/>
              </a:ext>
            </a:extLst>
          </p:cNvPr>
          <p:cNvSpPr>
            <a:spLocks noGrp="1"/>
          </p:cNvSpPr>
          <p:nvPr>
            <p:ph type="title"/>
          </p:nvPr>
        </p:nvSpPr>
        <p:spPr>
          <a:xfrm>
            <a:off x="629194" y="237664"/>
            <a:ext cx="5961600" cy="1325563"/>
          </a:xfrm>
          <a:prstGeom prst="rect">
            <a:avLst/>
          </a:prstGeom>
        </p:spPr>
        <p:txBody>
          <a:bodyPr vert="horz" lIns="91440" tIns="45720" rIns="91440" bIns="45720" rtlCol="0" anchor="b" anchorCtr="0">
            <a:noAutofit/>
          </a:bodyPr>
          <a:lstStyle/>
          <a:p>
            <a:r>
              <a:rPr lang="sv-SE" dirty="0"/>
              <a:t>Rubrik</a:t>
            </a:r>
            <a:br>
              <a:rPr lang="sv-SE" dirty="0"/>
            </a:br>
            <a:r>
              <a:rPr lang="sv-SE" dirty="0"/>
              <a:t>2 rader</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1727424"/>
            <a:ext cx="5980612"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a:solidFill>
                  <a:schemeClr val="tx1"/>
                </a:solidFill>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84221" y="6426926"/>
            <a:ext cx="509108" cy="294549"/>
          </a:xfrm>
          <a:prstGeom prst="rect">
            <a:avLst/>
          </a:prstGeom>
        </p:spPr>
        <p:txBody>
          <a:bodyPr vert="horz" lIns="91440" tIns="45720" rIns="91440" bIns="45720" rtlCol="0" anchor="ctr"/>
          <a:lstStyle>
            <a:lvl1pPr algn="r">
              <a:defRPr sz="1200">
                <a:solidFill>
                  <a:schemeClr val="tx1"/>
                </a:solidFill>
              </a:defRPr>
            </a:lvl1pPr>
          </a:lstStyle>
          <a:p>
            <a:fld id="{FDD9FC71-94E5-4C63-83F9-09F1766974D0}" type="slidenum">
              <a:rPr lang="sv-SE" smtClean="0"/>
              <a:pPr/>
              <a:t>‹#›</a:t>
            </a:fld>
            <a:endParaRPr lang="sv-SE"/>
          </a:p>
        </p:txBody>
      </p:sp>
      <p:pic>
        <p:nvPicPr>
          <p:cNvPr id="7" name="Bildobjekt 6">
            <a:extLst>
              <a:ext uri="{FF2B5EF4-FFF2-40B4-BE49-F238E27FC236}">
                <a16:creationId xmlns:a16="http://schemas.microsoft.com/office/drawing/2014/main" id="{4C2CBCBC-1CB2-ED3F-A5C1-498B52CB80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347767" y="6065814"/>
            <a:ext cx="1583106" cy="443127"/>
          </a:xfrm>
          <a:prstGeom prst="rect">
            <a:avLst/>
          </a:prstGeom>
        </p:spPr>
      </p:pic>
    </p:spTree>
    <p:extLst>
      <p:ext uri="{BB962C8B-B14F-4D97-AF65-F5344CB8AC3E}">
        <p14:creationId xmlns:p14="http://schemas.microsoft.com/office/powerpoint/2010/main" val="1654938218"/>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100" kern="1200">
          <a:solidFill>
            <a:schemeClr val="tx1"/>
          </a:solidFill>
          <a:latin typeface="+mn-lt"/>
          <a:ea typeface="+mn-ea"/>
          <a:cs typeface="+mn-cs"/>
        </a:defRPr>
      </a:lvl1pPr>
      <a:lvl2pPr marL="493713" indent="-249238" algn="l" defTabSz="914400" rtl="0" eaLnBrk="1" latinLnBrk="0" hangingPunct="1">
        <a:lnSpc>
          <a:spcPct val="100000"/>
        </a:lnSpc>
        <a:spcBef>
          <a:spcPts val="500"/>
        </a:spcBef>
        <a:buFont typeface="Arial" panose="020B0604020202020204" pitchFamily="34" charset="0"/>
        <a:buChar char="•"/>
        <a:defRPr sz="1900" kern="1200">
          <a:solidFill>
            <a:schemeClr val="tx1"/>
          </a:solidFill>
          <a:latin typeface="+mn-lt"/>
          <a:ea typeface="+mn-ea"/>
          <a:cs typeface="+mn-cs"/>
        </a:defRPr>
      </a:lvl2pPr>
      <a:lvl3pPr marL="758825" indent="-247650" algn="l" defTabSz="914400" rtl="0" eaLnBrk="1" latinLnBrk="0" hangingPunct="1">
        <a:lnSpc>
          <a:spcPct val="100000"/>
        </a:lnSpc>
        <a:spcBef>
          <a:spcPts val="500"/>
        </a:spcBef>
        <a:buFont typeface="Arial" panose="020B0604020202020204" pitchFamily="34" charset="0"/>
        <a:buChar char="•"/>
        <a:tabLst/>
        <a:defRPr sz="1700" kern="1200">
          <a:solidFill>
            <a:schemeClr val="tx1"/>
          </a:solidFill>
          <a:latin typeface="+mn-lt"/>
          <a:ea typeface="+mn-ea"/>
          <a:cs typeface="+mn-cs"/>
        </a:defRPr>
      </a:lvl3pPr>
      <a:lvl4pPr marL="1009650" indent="-24765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4pPr>
      <a:lvl5pPr marL="1290638" indent="-260350" algn="l" defTabSz="914400" rtl="0" eaLnBrk="1" latinLnBrk="0" hangingPunct="1">
        <a:lnSpc>
          <a:spcPct val="100000"/>
        </a:lnSpc>
        <a:spcBef>
          <a:spcPts val="500"/>
        </a:spcBef>
        <a:buFont typeface="Arial" panose="020B0604020202020204" pitchFamily="34" charset="0"/>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EBDEF5A8-0FC6-4313-AEA6-C68D46CFF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DBF360D6-F9A7-4212-B86F-1D39E7D203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503E696E-B1C4-40F2-B38E-5BBE373302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E1845-D26C-4B76-89FE-EDE3F1F9AD34}" type="datetimeFigureOut">
              <a:rPr lang="sv-SE" smtClean="0"/>
              <a:t>2026-06-26</a:t>
            </a:fld>
            <a:endParaRPr lang="sv-SE"/>
          </a:p>
        </p:txBody>
      </p:sp>
      <p:pic>
        <p:nvPicPr>
          <p:cNvPr id="11" name="Bildobjekt 10">
            <a:extLst>
              <a:ext uri="{FF2B5EF4-FFF2-40B4-BE49-F238E27FC236}">
                <a16:creationId xmlns:a16="http://schemas.microsoft.com/office/drawing/2014/main" id="{74809BE5-90EC-4279-9070-76129DC3112B}"/>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14912" r="15959"/>
          <a:stretch/>
        </p:blipFill>
        <p:spPr>
          <a:xfrm>
            <a:off x="5455338" y="6307219"/>
            <a:ext cx="1281324" cy="463385"/>
          </a:xfrm>
          <a:prstGeom prst="rect">
            <a:avLst/>
          </a:prstGeom>
        </p:spPr>
      </p:pic>
    </p:spTree>
    <p:extLst>
      <p:ext uri="{BB962C8B-B14F-4D97-AF65-F5344CB8AC3E}">
        <p14:creationId xmlns:p14="http://schemas.microsoft.com/office/powerpoint/2010/main" val="140519484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Lst>
  <p:txStyles>
    <p:titleStyle>
      <a:lvl1pPr algn="l" defTabSz="914400" rtl="0" eaLnBrk="1" latinLnBrk="0" hangingPunct="1">
        <a:lnSpc>
          <a:spcPct val="90000"/>
        </a:lnSpc>
        <a:spcBef>
          <a:spcPct val="0"/>
        </a:spcBef>
        <a:buNone/>
        <a:defRPr sz="4400" b="1" i="0" kern="1200" cap="none" baseline="0">
          <a:solidFill>
            <a:srgbClr val="A0559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1" name="Platshållare för rubrik 10">
            <a:extLst>
              <a:ext uri="{FF2B5EF4-FFF2-40B4-BE49-F238E27FC236}">
                <a16:creationId xmlns:a16="http://schemas.microsoft.com/office/drawing/2014/main" id="{E2F4B709-8EFF-28BF-199E-C0BC81A855AC}"/>
              </a:ext>
            </a:extLst>
          </p:cNvPr>
          <p:cNvSpPr>
            <a:spLocks noGrp="1"/>
          </p:cNvSpPr>
          <p:nvPr>
            <p:ph type="title"/>
          </p:nvPr>
        </p:nvSpPr>
        <p:spPr>
          <a:xfrm>
            <a:off x="633528" y="517522"/>
            <a:ext cx="8336301"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207BD704-AF7B-4C4D-89DD-734EF63C33E6}"/>
              </a:ext>
            </a:extLst>
          </p:cNvPr>
          <p:cNvSpPr>
            <a:spLocks noGrp="1"/>
          </p:cNvSpPr>
          <p:nvPr>
            <p:ph type="body" idx="1"/>
          </p:nvPr>
        </p:nvSpPr>
        <p:spPr>
          <a:xfrm>
            <a:off x="633528" y="2025496"/>
            <a:ext cx="8336301" cy="4015650"/>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bildnummer 5">
            <a:extLst>
              <a:ext uri="{FF2B5EF4-FFF2-40B4-BE49-F238E27FC236}">
                <a16:creationId xmlns:a16="http://schemas.microsoft.com/office/drawing/2014/main" id="{78009161-4D9F-4935-A23F-27979DED39A6}"/>
              </a:ext>
            </a:extLst>
          </p:cNvPr>
          <p:cNvSpPr>
            <a:spLocks noGrp="1"/>
          </p:cNvSpPr>
          <p:nvPr>
            <p:ph type="sldNum" sz="quarter" idx="4"/>
          </p:nvPr>
        </p:nvSpPr>
        <p:spPr>
          <a:xfrm>
            <a:off x="108284" y="6426926"/>
            <a:ext cx="471753" cy="294549"/>
          </a:xfrm>
          <a:prstGeom prst="rect">
            <a:avLst/>
          </a:prstGeom>
        </p:spPr>
        <p:txBody>
          <a:bodyPr vert="horz" lIns="91440" tIns="45720" rIns="91440" bIns="45720" rtlCol="0" anchor="ctr"/>
          <a:lstStyle>
            <a:lvl1pPr algn="r">
              <a:defRPr sz="1200">
                <a:solidFill>
                  <a:schemeClr val="bg1"/>
                </a:solidFill>
              </a:defRPr>
            </a:lvl1pPr>
          </a:lstStyle>
          <a:p>
            <a:fld id="{FDD9FC71-94E5-4C63-83F9-09F1766974D0}" type="slidenum">
              <a:rPr lang="sv-SE" smtClean="0"/>
              <a:pPr/>
              <a:t>‹#›</a:t>
            </a:fld>
            <a:endParaRPr lang="sv-SE"/>
          </a:p>
        </p:txBody>
      </p:sp>
      <p:sp>
        <p:nvSpPr>
          <p:cNvPr id="4" name="Platshållare för datum 3">
            <a:extLst>
              <a:ext uri="{FF2B5EF4-FFF2-40B4-BE49-F238E27FC236}">
                <a16:creationId xmlns:a16="http://schemas.microsoft.com/office/drawing/2014/main" id="{2AB3ED49-D6DB-4F2F-81FB-724525E89D67}"/>
              </a:ext>
            </a:extLst>
          </p:cNvPr>
          <p:cNvSpPr>
            <a:spLocks noGrp="1"/>
          </p:cNvSpPr>
          <p:nvPr>
            <p:ph type="dt" sz="half" idx="2"/>
          </p:nvPr>
        </p:nvSpPr>
        <p:spPr>
          <a:xfrm>
            <a:off x="637903" y="6426926"/>
            <a:ext cx="1129937" cy="294549"/>
          </a:xfrm>
          <a:prstGeom prst="rect">
            <a:avLst/>
          </a:prstGeom>
        </p:spPr>
        <p:txBody>
          <a:bodyPr vert="horz" lIns="91440" tIns="45720" rIns="91440" bIns="45720" rtlCol="0" anchor="ctr"/>
          <a:lstStyle>
            <a:lvl1pPr algn="l">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fld id="{663AC0A1-BF03-4687-BDDD-A787ED1917E4}" type="datetimeFigureOut">
              <a:rPr lang="sv-SE" smtClean="0"/>
              <a:pPr/>
              <a:t>2026-06-26</a:t>
            </a:fld>
            <a:endParaRPr lang="sv-SE" dirty="0"/>
          </a:p>
        </p:txBody>
      </p:sp>
      <p:sp>
        <p:nvSpPr>
          <p:cNvPr id="5" name="Platshållare för sidfot 4">
            <a:extLst>
              <a:ext uri="{FF2B5EF4-FFF2-40B4-BE49-F238E27FC236}">
                <a16:creationId xmlns:a16="http://schemas.microsoft.com/office/drawing/2014/main" id="{875F03B2-91DA-4A48-AB8F-E227C991CB60}"/>
              </a:ext>
            </a:extLst>
          </p:cNvPr>
          <p:cNvSpPr>
            <a:spLocks noGrp="1"/>
          </p:cNvSpPr>
          <p:nvPr>
            <p:ph type="ftr" sz="quarter" idx="3"/>
          </p:nvPr>
        </p:nvSpPr>
        <p:spPr>
          <a:xfrm>
            <a:off x="4038600" y="6426926"/>
            <a:ext cx="4114800" cy="294549"/>
          </a:xfrm>
          <a:prstGeom prst="rect">
            <a:avLst/>
          </a:prstGeom>
        </p:spPr>
        <p:txBody>
          <a:bodyPr vert="horz" lIns="91440" tIns="45720" rIns="91440" bIns="45720" rtlCol="0" anchor="ctr"/>
          <a:lstStyle>
            <a:lvl1pPr algn="ctr">
              <a:defRPr sz="12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endParaRPr lang="sv-SE" dirty="0"/>
          </a:p>
        </p:txBody>
      </p:sp>
      <p:pic>
        <p:nvPicPr>
          <p:cNvPr id="2" name="Bildobjekt 1" descr="Region Kronobergs logotyp">
            <a:extLst>
              <a:ext uri="{FF2B5EF4-FFF2-40B4-BE49-F238E27FC236}">
                <a16:creationId xmlns:a16="http://schemas.microsoft.com/office/drawing/2014/main" id="{2BE57839-76ED-6B82-DAF4-52F5CB5FBFFB}"/>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bwMode="black">
          <a:xfrm>
            <a:off x="10360278" y="6181314"/>
            <a:ext cx="1583106" cy="443127"/>
          </a:xfrm>
          <a:prstGeom prst="rect">
            <a:avLst/>
          </a:prstGeom>
        </p:spPr>
      </p:pic>
    </p:spTree>
    <p:extLst>
      <p:ext uri="{BB962C8B-B14F-4D97-AF65-F5344CB8AC3E}">
        <p14:creationId xmlns:p14="http://schemas.microsoft.com/office/powerpoint/2010/main" val="435811875"/>
      </p:ext>
    </p:extLst>
  </p:cSld>
  <p:clrMap bg1="dk1" tx1="lt1" bg2="dk2"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 id="2147483959" r:id="rId15"/>
    <p:sldLayoutId id="2147483960" r:id="rId16"/>
    <p:sldLayoutId id="2147483961" r:id="rId17"/>
    <p:sldLayoutId id="2147483962" r:id="rId18"/>
    <p:sldLayoutId id="2147483963" r:id="rId19"/>
    <p:sldLayoutId id="2147483964" r:id="rId20"/>
    <p:sldLayoutId id="2147483965" r:id="rId21"/>
    <p:sldLayoutId id="2147483966" r:id="rId22"/>
    <p:sldLayoutId id="2147483967" r:id="rId23"/>
    <p:sldLayoutId id="2147483968" r:id="rId24"/>
    <p:sldLayoutId id="2147483969" r:id="rId25"/>
  </p:sldLayoutIdLst>
  <p:txStyles>
    <p:title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1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93713" indent="-249238" algn="l" defTabSz="914400" rtl="0" eaLnBrk="1" latinLnBrk="0" hangingPunct="1">
        <a:lnSpc>
          <a:spcPct val="150000"/>
        </a:lnSpc>
        <a:spcBef>
          <a:spcPts val="500"/>
        </a:spcBef>
        <a:buFont typeface="Arial" panose="020B0604020202020204" pitchFamily="34" charset="0"/>
        <a:buChar char="•"/>
        <a:defRPr sz="19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758825" indent="-247650" algn="l" defTabSz="914400" rtl="0" eaLnBrk="1" latinLnBrk="0" hangingPunct="1">
        <a:lnSpc>
          <a:spcPct val="150000"/>
        </a:lnSpc>
        <a:spcBef>
          <a:spcPts val="500"/>
        </a:spcBef>
        <a:buFont typeface="Arial" panose="020B0604020202020204" pitchFamily="34" charset="0"/>
        <a:buChar char="•"/>
        <a:tabLst/>
        <a:defRPr sz="17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009650" indent="-247650" algn="l" defTabSz="914400" rtl="0" eaLnBrk="1" latinLnBrk="0" hangingPunct="1">
        <a:lnSpc>
          <a:spcPct val="150000"/>
        </a:lnSpc>
        <a:spcBef>
          <a:spcPts val="500"/>
        </a:spcBef>
        <a:buFont typeface="Arial" panose="020B0604020202020204" pitchFamily="34" charset="0"/>
        <a:buChar char="•"/>
        <a:defRPr sz="15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290638" indent="-260350" algn="l" defTabSz="914400" rtl="0" eaLnBrk="1" latinLnBrk="0" hangingPunct="1">
        <a:lnSpc>
          <a:spcPct val="150000"/>
        </a:lnSpc>
        <a:spcBef>
          <a:spcPts val="500"/>
        </a:spcBef>
        <a:buFont typeface="Arial" panose="020B0604020202020204" pitchFamily="34" charset="0"/>
        <a:buChar char="•"/>
        <a:defRPr sz="13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59">
          <p15:clr>
            <a:srgbClr val="F26B43"/>
          </p15:clr>
        </p15:guide>
        <p15:guide id="2" orient="horz" pos="1277">
          <p15:clr>
            <a:srgbClr val="F26B43"/>
          </p15:clr>
        </p15:guide>
        <p15:guide id="3" orient="horz" pos="365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gionkronoberg.se/vardgivare/arbetsomraden-processer/manskliga-rattigheter-och-barnets-rattigheter/barnets-rattigheter/barn-som-narstaende/" TargetMode="External"/><Relationship Id="rId2" Type="http://schemas.openxmlformats.org/officeDocument/2006/relationships/image" Target="../media/image17.pn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DZLWLHdwwEM&amp;pp=ygUOdsOlbGRzc3BpcmFsZW4%3D"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hyperlink" Target="https://www.vaxjo.se/sidor/stod-och-omsorg/centrum-mot-vald.html" TargetMode="Externa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regionkronoberg.se/vardgivare/arbetsomraden-processer/manskliga-rattigheter-och-barnets-rattigheter/skydd-mot-valdsutsatthet/vald-i-nara-relationer/" TargetMode="External"/><Relationship Id="rId1" Type="http://schemas.openxmlformats.org/officeDocument/2006/relationships/slideLayout" Target="../slideLayouts/slideLayout27.xml"/><Relationship Id="rId4" Type="http://schemas.openxmlformats.org/officeDocument/2006/relationships/hyperlink" Target="https://www.regionkronoberg.se/vardgivare/arbetsomraden-processer/manskliga-rattigheter-och-barnets-rattigheter/skydd-mot-valdsutsatthet/"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regionkronoberg.se/vardgivare/arbetsomraden-processer/manskliga-rattigheter-och-barnets-rattigheter/skydd-mot-valdsutsatthet/vald-i-nara-relationer/" TargetMode="Externa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youtube.com/watch?v=hCJWOUE91vY" TargetMode="Externa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7.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8.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8.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8.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1.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youtube.com/watch?v=Naf8Y6Mma7A" TargetMode="External"/><Relationship Id="rId1" Type="http://schemas.openxmlformats.org/officeDocument/2006/relationships/slideLayout" Target="../slideLayouts/slideLayout10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regeringen.se/48ed84/globalassets/regeringen/dokument/socialdepartementet/barnets-rattigheter/en-uppvaxt-fri-fran-vald.pdf" TargetMode="Externa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hyperlink" Target="https://www.regionkronoberg.se/contentassets/fce6511e4e9d4f19a2178fff63c61d93/stodmaterial-vid-en-orosanmalan-april-2025.pdf" TargetMode="External"/><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regionkronoberg.se/vardgivare/vardadministration/blankettarkivet/#tab-21437" TargetMode="Externa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regionkronoberg.se/contentassets/fce6511e4e9d4f19a2178fff63c61d93/lathund-vid-orosanmalan-kring-barn-som-far-illa-januari-2023.pdf" TargetMode="Externa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hyperlink" Target="https://www.vaxjo.se/sidor/stod-och-omsorg/centrum-mot-vald.html" TargetMode="Externa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8" Type="http://schemas.openxmlformats.org/officeDocument/2006/relationships/hyperlink" Target="https://www.regionkronoberg.se/vardgivare/arbetsomraden-processer/manskliga-rattigheter-och-barnets-rattigheter/barnets-rattigheter/barn-som-far-illa/" TargetMode="External"/><Relationship Id="rId3" Type="http://schemas.openxmlformats.org/officeDocument/2006/relationships/hyperlink" Target="https://www.regionkronoberg.se/globalassets/lathund-vid-orosanmalan-kring-barn-som-far-illa-januari-2023.pdf" TargetMode="External"/><Relationship Id="rId7" Type="http://schemas.openxmlformats.org/officeDocument/2006/relationships/hyperlink" Target="https://www.regionkronoberg.se/globalassets/rutin-for-dokumentation-av-valdsutsatthet--reviderad-januari-2023.pdf" TargetMode="External"/><Relationship Id="rId2" Type="http://schemas.openxmlformats.org/officeDocument/2006/relationships/hyperlink" Target="https://www.regionkronoberg.se/vardgivare/arbetsomraden-processer/manskliga-rattigheter-och-barnets-rattigheter/barnets-rattigheter/#tab-44781" TargetMode="External"/><Relationship Id="rId1" Type="http://schemas.openxmlformats.org/officeDocument/2006/relationships/slideLayout" Target="../slideLayouts/slideLayout9.xml"/><Relationship Id="rId6" Type="http://schemas.openxmlformats.org/officeDocument/2006/relationships/hyperlink" Target="https://www.regionkronoberg.se/globalassets/bildstod.valdsutsatthet.pdf" TargetMode="External"/><Relationship Id="rId5" Type="http://schemas.openxmlformats.org/officeDocument/2006/relationships/hyperlink" Target="https://www.regionkronoberg.se/globalassets/exempel-pa-talarmanus-vid-oro-for-att-barn-far-illa-samt-for-barn-som-narstaende-2022.pdf" TargetMode="External"/><Relationship Id="rId4" Type="http://schemas.openxmlformats.org/officeDocument/2006/relationships/hyperlink" Target="https://www.regionkronoberg.se/contentassets/fce6511e4e9d4f19a2178fff63c61d93/stodmaterial-vid-en-orosanmalan-november-2022.pdf" TargetMode="External"/><Relationship Id="rId9"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www.regionkronoberg.se/vardgivare/arbetsomraden-processer/manskliga-rattigheter-och-barnets-rattigheter/barnets-rattigheter/barn-som-far-illa/" TargetMode="External"/><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6.xml.rels><?xml version="1.0" encoding="UTF-8" standalone="yes"?>
<Relationships xmlns="http://schemas.openxmlformats.org/package/2006/relationships"><Relationship Id="rId2" Type="http://schemas.openxmlformats.org/officeDocument/2006/relationships/hyperlink" Target="https://www.regionkronoberg.se/vardgivare/arbetsomraden-processer/manskliga-rattigheter-och-barnets-rattigheter/" TargetMode="Externa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24E5172-5FAE-49EC-A7D5-CF3FBC61520B}"/>
              </a:ext>
            </a:extLst>
          </p:cNvPr>
          <p:cNvSpPr>
            <a:spLocks noGrp="1"/>
          </p:cNvSpPr>
          <p:nvPr>
            <p:ph type="title"/>
          </p:nvPr>
        </p:nvSpPr>
        <p:spPr/>
        <p:txBody>
          <a:bodyPr>
            <a:normAutofit/>
          </a:bodyPr>
          <a:lstStyle/>
          <a:p>
            <a:r>
              <a:rPr lang="sv-SE" sz="4400" dirty="0"/>
              <a:t>Introduktion för nyanställda</a:t>
            </a:r>
          </a:p>
        </p:txBody>
      </p:sp>
      <p:sp>
        <p:nvSpPr>
          <p:cNvPr id="5" name="Underrubrik 4">
            <a:extLst>
              <a:ext uri="{FF2B5EF4-FFF2-40B4-BE49-F238E27FC236}">
                <a16:creationId xmlns:a16="http://schemas.microsoft.com/office/drawing/2014/main" id="{C501F38D-CA24-4F75-B296-881E053FB285}"/>
              </a:ext>
            </a:extLst>
          </p:cNvPr>
          <p:cNvSpPr>
            <a:spLocks noGrp="1"/>
          </p:cNvSpPr>
          <p:nvPr>
            <p:ph type="subTitle" idx="1"/>
          </p:nvPr>
        </p:nvSpPr>
        <p:spPr/>
        <p:txBody>
          <a:bodyPr/>
          <a:lstStyle/>
          <a:p>
            <a:r>
              <a:rPr lang="sv-SE" dirty="0"/>
              <a:t>Hösten 2026</a:t>
            </a:r>
          </a:p>
        </p:txBody>
      </p:sp>
      <p:pic>
        <p:nvPicPr>
          <p:cNvPr id="6" name="Bildobjekt 5">
            <a:extLst>
              <a:ext uri="{FF2B5EF4-FFF2-40B4-BE49-F238E27FC236}">
                <a16:creationId xmlns:a16="http://schemas.microsoft.com/office/drawing/2014/main" id="{2D66836F-5B3C-4DA8-8158-0AE936F119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83" y="619355"/>
            <a:ext cx="2407507" cy="2407507"/>
          </a:xfrm>
          <a:prstGeom prst="rect">
            <a:avLst/>
          </a:prstGeom>
        </p:spPr>
      </p:pic>
    </p:spTree>
    <p:extLst>
      <p:ext uri="{BB962C8B-B14F-4D97-AF65-F5344CB8AC3E}">
        <p14:creationId xmlns:p14="http://schemas.microsoft.com/office/powerpoint/2010/main" val="1140877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öger 4"/>
          <p:cNvSpPr/>
          <p:nvPr/>
        </p:nvSpPr>
        <p:spPr>
          <a:xfrm>
            <a:off x="2300159" y="5660201"/>
            <a:ext cx="1008993" cy="2522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a:ea typeface="+mn-ea"/>
              <a:cs typeface="+mn-cs"/>
            </a:endParaRPr>
          </a:p>
        </p:txBody>
      </p:sp>
      <p:pic>
        <p:nvPicPr>
          <p:cNvPr id="7" name="Bildobjekt 6">
            <a:extLst>
              <a:ext uri="{FF2B5EF4-FFF2-40B4-BE49-F238E27FC236}">
                <a16:creationId xmlns:a16="http://schemas.microsoft.com/office/drawing/2014/main" id="{D8B2F329-D70D-4FC4-ADCF-82E189F21AC5}"/>
              </a:ext>
            </a:extLst>
          </p:cNvPr>
          <p:cNvPicPr>
            <a:picLocks noChangeAspect="1"/>
          </p:cNvPicPr>
          <p:nvPr/>
        </p:nvPicPr>
        <p:blipFill rotWithShape="1">
          <a:blip r:embed="rId2"/>
          <a:srcRect l="26136" t="12659" r="24243" b="5320"/>
          <a:stretch/>
        </p:blipFill>
        <p:spPr>
          <a:xfrm>
            <a:off x="3355334" y="287503"/>
            <a:ext cx="6049820" cy="5624946"/>
          </a:xfrm>
          <a:prstGeom prst="rect">
            <a:avLst/>
          </a:prstGeom>
        </p:spPr>
      </p:pic>
      <p:sp>
        <p:nvSpPr>
          <p:cNvPr id="8" name="Rektangel 7">
            <a:extLst>
              <a:ext uri="{FF2B5EF4-FFF2-40B4-BE49-F238E27FC236}">
                <a16:creationId xmlns:a16="http://schemas.microsoft.com/office/drawing/2014/main" id="{6D97ADEF-F227-4922-911D-7FF2D95BA9F6}"/>
              </a:ext>
            </a:extLst>
          </p:cNvPr>
          <p:cNvSpPr/>
          <p:nvPr/>
        </p:nvSpPr>
        <p:spPr>
          <a:xfrm>
            <a:off x="2376281" y="6310854"/>
            <a:ext cx="70288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3"/>
              </a:rPr>
              <a:t>Vårdgivarwebben - Barn som närstående (regionkronoberg.se)</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36652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33F8EF9-9683-482E-9D72-B6A618F12A45}"/>
              </a:ext>
            </a:extLst>
          </p:cNvPr>
          <p:cNvSpPr>
            <a:spLocks noGrp="1"/>
          </p:cNvSpPr>
          <p:nvPr>
            <p:ph type="title"/>
          </p:nvPr>
        </p:nvSpPr>
        <p:spPr/>
        <p:txBody>
          <a:bodyPr/>
          <a:lstStyle/>
          <a:p>
            <a:r>
              <a:rPr lang="sv-SE" dirty="0"/>
              <a:t>Våld i nära relationer</a:t>
            </a:r>
          </a:p>
        </p:txBody>
      </p:sp>
    </p:spTree>
    <p:extLst>
      <p:ext uri="{BB962C8B-B14F-4D97-AF65-F5344CB8AC3E}">
        <p14:creationId xmlns:p14="http://schemas.microsoft.com/office/powerpoint/2010/main" val="44307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1760BBF-87C5-4E8F-824D-3DC59E67C7A9}"/>
              </a:ext>
            </a:extLst>
          </p:cNvPr>
          <p:cNvSpPr>
            <a:spLocks noGrp="1"/>
          </p:cNvSpPr>
          <p:nvPr>
            <p:ph type="body" sz="quarter" idx="4294967295"/>
          </p:nvPr>
        </p:nvSpPr>
        <p:spPr>
          <a:xfrm>
            <a:off x="0" y="5846763"/>
            <a:ext cx="8270875" cy="4038600"/>
          </a:xfrm>
        </p:spPr>
        <p:txBody>
          <a:bodyPr>
            <a:normAutofit/>
          </a:bodyPr>
          <a:lstStyle/>
          <a:p>
            <a:r>
              <a:rPr lang="sv-SE" sz="1400" dirty="0">
                <a:hlinkClick r:id="rId2"/>
              </a:rPr>
              <a:t>https://www.youtube.com/watch?v=DZLWLHdwwEM&amp;pp=ygUOdsOlbGRzc3BpcmFsZW4%3D</a:t>
            </a:r>
            <a:r>
              <a:rPr lang="sv-SE" sz="1400" dirty="0"/>
              <a:t> </a:t>
            </a:r>
          </a:p>
        </p:txBody>
      </p:sp>
      <p:pic>
        <p:nvPicPr>
          <p:cNvPr id="5" name="Bildobjekt 4">
            <a:hlinkClick r:id="rId2"/>
            <a:extLst>
              <a:ext uri="{FF2B5EF4-FFF2-40B4-BE49-F238E27FC236}">
                <a16:creationId xmlns:a16="http://schemas.microsoft.com/office/drawing/2014/main" id="{79833CEA-923C-4744-9408-9D31ADE61740}"/>
              </a:ext>
            </a:extLst>
          </p:cNvPr>
          <p:cNvPicPr>
            <a:picLocks noChangeAspect="1"/>
          </p:cNvPicPr>
          <p:nvPr/>
        </p:nvPicPr>
        <p:blipFill rotWithShape="1">
          <a:blip r:embed="rId3"/>
          <a:srcRect l="7850" t="32714" r="57180" b="28217"/>
          <a:stretch/>
        </p:blipFill>
        <p:spPr>
          <a:xfrm>
            <a:off x="699576" y="542260"/>
            <a:ext cx="7980638" cy="5015263"/>
          </a:xfrm>
          <a:prstGeom prst="rect">
            <a:avLst/>
          </a:prstGeom>
        </p:spPr>
      </p:pic>
    </p:spTree>
    <p:extLst>
      <p:ext uri="{BB962C8B-B14F-4D97-AF65-F5344CB8AC3E}">
        <p14:creationId xmlns:p14="http://schemas.microsoft.com/office/powerpoint/2010/main" val="3325888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l 7">
            <a:extLst>
              <a:ext uri="{FF2B5EF4-FFF2-40B4-BE49-F238E27FC236}">
                <a16:creationId xmlns:a16="http://schemas.microsoft.com/office/drawing/2014/main" id="{2306A826-B404-471D-A299-B402F2EC69AA}"/>
              </a:ext>
            </a:extLst>
          </p:cNvPr>
          <p:cNvGraphicFramePr>
            <a:graphicFrameLocks noGrp="1"/>
          </p:cNvGraphicFramePr>
          <p:nvPr>
            <p:extLst>
              <p:ext uri="{D42A27DB-BD31-4B8C-83A1-F6EECF244321}">
                <p14:modId xmlns:p14="http://schemas.microsoft.com/office/powerpoint/2010/main" val="1504437677"/>
              </p:ext>
            </p:extLst>
          </p:nvPr>
        </p:nvGraphicFramePr>
        <p:xfrm>
          <a:off x="211433" y="296154"/>
          <a:ext cx="11769134" cy="5870910"/>
        </p:xfrm>
        <a:graphic>
          <a:graphicData uri="http://schemas.openxmlformats.org/drawingml/2006/table">
            <a:tbl>
              <a:tblPr firstRow="1" bandRow="1">
                <a:tableStyleId>{5C22544A-7EE6-4342-B048-85BDC9FD1C3A}</a:tableStyleId>
              </a:tblPr>
              <a:tblGrid>
                <a:gridCol w="1847983">
                  <a:extLst>
                    <a:ext uri="{9D8B030D-6E8A-4147-A177-3AD203B41FA5}">
                      <a16:colId xmlns:a16="http://schemas.microsoft.com/office/drawing/2014/main" val="1312222098"/>
                    </a:ext>
                  </a:extLst>
                </a:gridCol>
                <a:gridCol w="9921151">
                  <a:extLst>
                    <a:ext uri="{9D8B030D-6E8A-4147-A177-3AD203B41FA5}">
                      <a16:colId xmlns:a16="http://schemas.microsoft.com/office/drawing/2014/main" val="1723813172"/>
                    </a:ext>
                  </a:extLst>
                </a:gridCol>
              </a:tblGrid>
              <a:tr h="358360">
                <a:tc>
                  <a:txBody>
                    <a:bodyPr/>
                    <a:lstStyle/>
                    <a:p>
                      <a:r>
                        <a:rPr lang="sv-SE" dirty="0"/>
                        <a:t>Målgrupp</a:t>
                      </a:r>
                    </a:p>
                  </a:txBody>
                  <a:tcPr/>
                </a:tc>
                <a:tc>
                  <a:txBody>
                    <a:bodyPr/>
                    <a:lstStyle/>
                    <a:p>
                      <a:r>
                        <a:rPr lang="sv-SE" dirty="0"/>
                        <a:t>Lagstiftning och nationella riktlinjer</a:t>
                      </a:r>
                    </a:p>
                  </a:txBody>
                  <a:tcPr/>
                </a:tc>
                <a:extLst>
                  <a:ext uri="{0D108BD9-81ED-4DB2-BD59-A6C34878D82A}">
                    <a16:rowId xmlns:a16="http://schemas.microsoft.com/office/drawing/2014/main" val="2400877455"/>
                  </a:ext>
                </a:extLst>
              </a:tr>
              <a:tr h="704550">
                <a:tc rowSpan="2">
                  <a:txBody>
                    <a:bodyPr/>
                    <a:lstStyle/>
                    <a:p>
                      <a:r>
                        <a:rPr lang="sv-SE" b="1" dirty="0"/>
                        <a:t>Våld i nära relationer</a:t>
                      </a:r>
                    </a:p>
                  </a:txBody>
                  <a:tcPr/>
                </a:tc>
                <a:tc>
                  <a:txBody>
                    <a:bodyPr/>
                    <a:lstStyle/>
                    <a:p>
                      <a:r>
                        <a:rPr lang="sv-SE" sz="1800" b="1" dirty="0"/>
                        <a:t>Hälso- och sjukvårdslagen kap 5 § 1 och Tandvårdslagen 2-3 §§</a:t>
                      </a:r>
                    </a:p>
                    <a:p>
                      <a:r>
                        <a:rPr lang="sv-SE" sz="1800" dirty="0"/>
                        <a:t>Hälso- och sjukvård och tandvård ska bedrivas så att den uppfyller kraven på god vård.</a:t>
                      </a:r>
                    </a:p>
                  </a:txBody>
                  <a:tcPr/>
                </a:tc>
                <a:extLst>
                  <a:ext uri="{0D108BD9-81ED-4DB2-BD59-A6C34878D82A}">
                    <a16:rowId xmlns:a16="http://schemas.microsoft.com/office/drawing/2014/main" val="3051097976"/>
                  </a:ext>
                </a:extLst>
              </a:tr>
              <a:tr h="4703475">
                <a:tc vMerge="1">
                  <a:txBody>
                    <a:bodyPr/>
                    <a:lstStyle/>
                    <a:p>
                      <a:endParaRPr lang="sv-SE" dirty="0"/>
                    </a:p>
                  </a:txBody>
                  <a:tcPr/>
                </a:tc>
                <a:tc>
                  <a:txBody>
                    <a:bodyPr/>
                    <a:lstStyle/>
                    <a:p>
                      <a:pPr>
                        <a:spcAft>
                          <a:spcPts val="600"/>
                        </a:spcAft>
                      </a:pPr>
                      <a:r>
                        <a:rPr lang="sv-SE" sz="1800" b="1" dirty="0"/>
                        <a:t>Socialstyrelsens föreskrifter och allmänna råd om våld i nära relationer för hälso- och sjukvården samt tandvården (HSL-FS 2022:39)</a:t>
                      </a:r>
                    </a:p>
                    <a:p>
                      <a:pPr marL="285750" indent="-285750">
                        <a:spcAft>
                          <a:spcPts val="600"/>
                        </a:spcAft>
                        <a:buFont typeface="Arial" panose="020B0604020202020204" pitchFamily="34" charset="0"/>
                        <a:buChar char="•"/>
                      </a:pPr>
                      <a:r>
                        <a:rPr lang="sv-SE" sz="1800" dirty="0"/>
                        <a:t>Vårdgivare ska fastställa rutiner när och hur personalen ska fråga om våld.</a:t>
                      </a:r>
                    </a:p>
                    <a:p>
                      <a:pPr marL="285750" indent="-285750">
                        <a:spcAft>
                          <a:spcPts val="600"/>
                        </a:spcAft>
                        <a:buFont typeface="Arial" panose="020B0604020202020204" pitchFamily="34" charset="0"/>
                        <a:buChar char="•"/>
                      </a:pPr>
                      <a:r>
                        <a:rPr lang="sv-SE" sz="1800" dirty="0"/>
                        <a:t>Vårdgivare ska fastställa rutiner för hur barns behov av information, råd och stöd ska beaktas.</a:t>
                      </a:r>
                    </a:p>
                    <a:p>
                      <a:pPr>
                        <a:spcAft>
                          <a:spcPts val="600"/>
                        </a:spcAft>
                      </a:pPr>
                      <a:endParaRPr lang="sv-SE" sz="1100" dirty="0"/>
                    </a:p>
                    <a:p>
                      <a:pPr>
                        <a:spcAft>
                          <a:spcPts val="600"/>
                        </a:spcAft>
                      </a:pPr>
                      <a:r>
                        <a:rPr lang="sv-SE" sz="1800" dirty="0"/>
                        <a:t>Vid misstanke om våld eller andra övergrepp ska vårdgivaren se till att hälso- och sjukvårdspersonalen:</a:t>
                      </a:r>
                    </a:p>
                    <a:p>
                      <a:pPr marL="285750" indent="-285750">
                        <a:spcAft>
                          <a:spcPts val="600"/>
                        </a:spcAft>
                        <a:buFont typeface="Arial" panose="020B0604020202020204" pitchFamily="34" charset="0"/>
                        <a:buChar char="•"/>
                      </a:pPr>
                      <a:r>
                        <a:rPr lang="sv-SE" sz="1800" dirty="0"/>
                        <a:t>Beaktar vilka behov den vuxna kan ha av vård, såväl fysiskt som psykiskt, med anledning av våldet.</a:t>
                      </a:r>
                    </a:p>
                    <a:p>
                      <a:pPr marL="285750" indent="-285750">
                        <a:spcAft>
                          <a:spcPts val="600"/>
                        </a:spcAft>
                        <a:buFont typeface="Arial" panose="020B0604020202020204" pitchFamily="34" charset="0"/>
                        <a:buChar char="•"/>
                      </a:pPr>
                      <a:r>
                        <a:rPr lang="sv-SE" sz="1800" dirty="0"/>
                        <a:t>Informera om möjlighet till vård inom hälso- och sjukvården, stöd och hjälp från socialtjänsten samt kontakt med frivilligorganisationer.</a:t>
                      </a:r>
                    </a:p>
                    <a:p>
                      <a:pPr marL="285750" indent="-285750">
                        <a:spcAft>
                          <a:spcPts val="600"/>
                        </a:spcAft>
                        <a:buFont typeface="Arial" panose="020B0604020202020204" pitchFamily="34" charset="0"/>
                        <a:buChar char="•"/>
                      </a:pPr>
                      <a:r>
                        <a:rPr lang="sv-SE" sz="1800" dirty="0"/>
                        <a:t>Hjälper den vuxna att få kontakt med socialtjänsten om denne samtycker till det, och</a:t>
                      </a:r>
                    </a:p>
                    <a:p>
                      <a:pPr marL="285750" indent="-285750">
                        <a:spcAft>
                          <a:spcPts val="600"/>
                        </a:spcAft>
                        <a:buFont typeface="Arial" panose="020B0604020202020204" pitchFamily="34" charset="0"/>
                        <a:buChar char="•"/>
                      </a:pPr>
                      <a:r>
                        <a:rPr lang="sv-SE" sz="1800" dirty="0"/>
                        <a:t>Ta reda på om det finns närstående barn i den vuxnas familj och göra anmälan till socialtjänsten enligt 19 kap. 1 § socialtjänstlagen.</a:t>
                      </a:r>
                    </a:p>
                    <a:p>
                      <a:endParaRPr lang="sv-SE" sz="100" dirty="0"/>
                    </a:p>
                  </a:txBody>
                  <a:tcPr/>
                </a:tc>
                <a:extLst>
                  <a:ext uri="{0D108BD9-81ED-4DB2-BD59-A6C34878D82A}">
                    <a16:rowId xmlns:a16="http://schemas.microsoft.com/office/drawing/2014/main" val="1946959474"/>
                  </a:ext>
                </a:extLst>
              </a:tr>
            </a:tbl>
          </a:graphicData>
        </a:graphic>
      </p:graphicFrame>
    </p:spTree>
    <p:extLst>
      <p:ext uri="{BB962C8B-B14F-4D97-AF65-F5344CB8AC3E}">
        <p14:creationId xmlns:p14="http://schemas.microsoft.com/office/powerpoint/2010/main" val="288989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517522"/>
            <a:ext cx="7407228" cy="1325563"/>
          </a:xfrm>
        </p:spPr>
        <p:txBody>
          <a:bodyPr>
            <a:normAutofit/>
          </a:bodyPr>
          <a:lstStyle/>
          <a:p>
            <a:r>
              <a:rPr lang="sv-SE" sz="3200" dirty="0"/>
              <a:t>Ett allvarligt problem i Sverige</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719471"/>
            <a:ext cx="5846784" cy="4321676"/>
          </a:xfrm>
        </p:spPr>
        <p:txBody>
          <a:bodyPr>
            <a:noAutofit/>
          </a:bodyPr>
          <a:lstStyle/>
          <a:p>
            <a:pPr>
              <a:spcAft>
                <a:spcPts val="1200"/>
              </a:spcAft>
            </a:pPr>
            <a:r>
              <a:rPr lang="sv-SE" sz="2000" dirty="0"/>
              <a:t>Omkring 11 000 kvinnor uppskattas vara sjukskrivna på grund av våld i nära relationer</a:t>
            </a:r>
          </a:p>
          <a:p>
            <a:pPr>
              <a:spcAft>
                <a:spcPts val="1200"/>
              </a:spcAft>
            </a:pPr>
            <a:r>
              <a:rPr lang="sv-SE" sz="2000" dirty="0"/>
              <a:t>Runt 17 kvinnor mördas varje år i Sverige </a:t>
            </a:r>
            <a:br>
              <a:rPr lang="sv-SE" sz="2000" dirty="0"/>
            </a:br>
            <a:r>
              <a:rPr lang="sv-SE" sz="2000" dirty="0"/>
              <a:t>av en man som de haft en nära relation med. </a:t>
            </a:r>
          </a:p>
          <a:p>
            <a:pPr>
              <a:spcAft>
                <a:spcPts val="1200"/>
              </a:spcAft>
            </a:pPr>
            <a:r>
              <a:rPr lang="sv-SE" sz="2000" dirty="0"/>
              <a:t>Hälften av de (icke-gängrelaterade) mord som begås årligen i Sverige är män som dödar kvinnor och morden sker oftast i samband med en separation. </a:t>
            </a:r>
          </a:p>
          <a:p>
            <a:pPr marL="0" indent="0">
              <a:buNone/>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a:p>
            <a:pPr>
              <a:buFont typeface="Wingdings" panose="05000000000000000000" pitchFamily="2" charset="2"/>
              <a:buChar char="Ø"/>
            </a:pPr>
            <a:endParaRPr lang="sv-SE" sz="2000" dirty="0"/>
          </a:p>
        </p:txBody>
      </p:sp>
      <p:pic>
        <p:nvPicPr>
          <p:cNvPr id="3" name="Platshållare för bild 2">
            <a:extLst>
              <a:ext uri="{FF2B5EF4-FFF2-40B4-BE49-F238E27FC236}">
                <a16:creationId xmlns:a16="http://schemas.microsoft.com/office/drawing/2014/main" id="{DB02C685-63E0-448B-ACC8-F09A23984966}"/>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a:xfrm>
            <a:off x="7404652" y="1233947"/>
            <a:ext cx="3914361" cy="4146569"/>
          </a:xfrm>
        </p:spPr>
      </p:pic>
    </p:spTree>
    <p:extLst>
      <p:ext uri="{BB962C8B-B14F-4D97-AF65-F5344CB8AC3E}">
        <p14:creationId xmlns:p14="http://schemas.microsoft.com/office/powerpoint/2010/main" val="54600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p:txBody>
          <a:bodyPr>
            <a:normAutofit/>
          </a:bodyPr>
          <a:lstStyle/>
          <a:p>
            <a:r>
              <a:rPr lang="sv-SE" dirty="0"/>
              <a:t>Fysiska hälsoeffekter</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843085"/>
            <a:ext cx="5462471" cy="4647167"/>
          </a:xfrm>
        </p:spPr>
        <p:txBody>
          <a:bodyPr>
            <a:normAutofit fontScale="85000" lnSpcReduction="20000"/>
          </a:bodyPr>
          <a:lstStyle/>
          <a:p>
            <a:pPr lvl="0">
              <a:lnSpc>
                <a:spcPct val="110000"/>
              </a:lnSpc>
              <a:spcAft>
                <a:spcPts val="1200"/>
              </a:spcAft>
            </a:pPr>
            <a:r>
              <a:rPr lang="sv-SE" sz="3000" dirty="0">
                <a:solidFill>
                  <a:prstClr val="black"/>
                </a:solidFill>
                <a:latin typeface="Arial" panose="020B0604020202020204" pitchFamily="34" charset="0"/>
              </a:rPr>
              <a:t>Negativa följder för den fysiska, psykologiska, beteendemässiga, sexuella och reproduktiva hälsa. </a:t>
            </a:r>
          </a:p>
          <a:p>
            <a:pPr lvl="0">
              <a:lnSpc>
                <a:spcPct val="110000"/>
              </a:lnSpc>
              <a:spcAft>
                <a:spcPts val="1200"/>
              </a:spcAft>
            </a:pPr>
            <a:r>
              <a:rPr lang="sv-SE" sz="3000" dirty="0">
                <a:solidFill>
                  <a:prstClr val="black"/>
                </a:solidFill>
                <a:latin typeface="Arial" panose="020B0604020202020204" pitchFamily="34" charset="0"/>
              </a:rPr>
              <a:t>Huvudvärk, smärta i axlar eller nacke, yrsel </a:t>
            </a:r>
          </a:p>
          <a:p>
            <a:pPr lvl="0">
              <a:lnSpc>
                <a:spcPct val="110000"/>
              </a:lnSpc>
              <a:spcAft>
                <a:spcPts val="1200"/>
              </a:spcAft>
            </a:pPr>
            <a:r>
              <a:rPr lang="sv-SE" sz="3000" dirty="0">
                <a:solidFill>
                  <a:prstClr val="black"/>
                </a:solidFill>
                <a:latin typeface="Arial" panose="020B0604020202020204" pitchFamily="34" charset="0"/>
              </a:rPr>
              <a:t>Kroniska smärtsyndrom, fibromyalgi, magkatarr, mag- och tarmsjukdomar, nedsatt fysisk funktionsförmåga och funktionsnedsättning</a:t>
            </a:r>
          </a:p>
          <a:p>
            <a:pPr marL="0" indent="0">
              <a:buNone/>
            </a:pPr>
            <a:endParaRPr lang="sv-SE" sz="2800" dirty="0"/>
          </a:p>
        </p:txBody>
      </p:sp>
      <p:pic>
        <p:nvPicPr>
          <p:cNvPr id="3" name="Platshållare för bild 2">
            <a:extLst>
              <a:ext uri="{FF2B5EF4-FFF2-40B4-BE49-F238E27FC236}">
                <a16:creationId xmlns:a16="http://schemas.microsoft.com/office/drawing/2014/main" id="{A72B451A-01EB-4CCB-A5A1-8A589FA245F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6244303" y="1243611"/>
            <a:ext cx="4537997" cy="4787869"/>
          </a:xfrm>
        </p:spPr>
      </p:pic>
    </p:spTree>
    <p:extLst>
      <p:ext uri="{BB962C8B-B14F-4D97-AF65-F5344CB8AC3E}">
        <p14:creationId xmlns:p14="http://schemas.microsoft.com/office/powerpoint/2010/main" val="270570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265815"/>
            <a:ext cx="5052898" cy="1325563"/>
          </a:xfrm>
        </p:spPr>
        <p:txBody>
          <a:bodyPr>
            <a:normAutofit fontScale="90000"/>
          </a:bodyPr>
          <a:lstStyle/>
          <a:p>
            <a:r>
              <a:rPr lang="sv-SE" dirty="0"/>
              <a:t>Psykiska hälsoeffekter</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403498"/>
            <a:ext cx="5716471" cy="5188687"/>
          </a:xfrm>
        </p:spPr>
        <p:txBody>
          <a:bodyPr>
            <a:normAutofit fontScale="70000" lnSpcReduction="20000"/>
          </a:bodyPr>
          <a:lstStyle/>
          <a:p>
            <a:pPr lvl="0">
              <a:lnSpc>
                <a:spcPct val="110000"/>
              </a:lnSpc>
              <a:spcAft>
                <a:spcPts val="600"/>
              </a:spcAft>
            </a:pPr>
            <a:r>
              <a:rPr lang="sv-SE" sz="2600" dirty="0">
                <a:solidFill>
                  <a:prstClr val="black"/>
                </a:solidFill>
                <a:latin typeface="Arial" panose="020B0604020202020204" pitchFamily="34" charset="0"/>
              </a:rPr>
              <a:t>Oro, ångest, rädsla, depression</a:t>
            </a:r>
          </a:p>
          <a:p>
            <a:pPr lvl="0">
              <a:lnSpc>
                <a:spcPct val="110000"/>
              </a:lnSpc>
              <a:spcAft>
                <a:spcPts val="600"/>
              </a:spcAft>
            </a:pPr>
            <a:r>
              <a:rPr lang="sv-SE" sz="2600" dirty="0">
                <a:solidFill>
                  <a:prstClr val="black"/>
                </a:solidFill>
                <a:latin typeface="Arial" panose="020B0604020202020204" pitchFamily="34" charset="0"/>
              </a:rPr>
              <a:t>Ät- och sömnstörningar</a:t>
            </a:r>
          </a:p>
          <a:p>
            <a:pPr lvl="0">
              <a:lnSpc>
                <a:spcPct val="110000"/>
              </a:lnSpc>
              <a:spcAft>
                <a:spcPts val="600"/>
              </a:spcAft>
            </a:pPr>
            <a:r>
              <a:rPr lang="sv-SE" sz="2600" dirty="0">
                <a:solidFill>
                  <a:prstClr val="black"/>
                </a:solidFill>
                <a:latin typeface="Arial" panose="020B0604020202020204" pitchFamily="34" charset="0"/>
              </a:rPr>
              <a:t>Känslor av skam och skuld</a:t>
            </a:r>
          </a:p>
          <a:p>
            <a:pPr lvl="0">
              <a:lnSpc>
                <a:spcPct val="110000"/>
              </a:lnSpc>
              <a:spcAft>
                <a:spcPts val="600"/>
              </a:spcAft>
            </a:pPr>
            <a:r>
              <a:rPr lang="sv-SE" sz="2600" dirty="0">
                <a:solidFill>
                  <a:prstClr val="black"/>
                </a:solidFill>
                <a:latin typeface="Arial" panose="020B0604020202020204" pitchFamily="34" charset="0"/>
              </a:rPr>
              <a:t>Fobier och paniksyndrom</a:t>
            </a:r>
          </a:p>
          <a:p>
            <a:pPr lvl="0">
              <a:lnSpc>
                <a:spcPct val="110000"/>
              </a:lnSpc>
              <a:spcAft>
                <a:spcPts val="600"/>
              </a:spcAft>
            </a:pPr>
            <a:r>
              <a:rPr lang="sv-SE" sz="2600" dirty="0">
                <a:solidFill>
                  <a:prstClr val="black"/>
                </a:solidFill>
                <a:latin typeface="Arial" panose="020B0604020202020204" pitchFamily="34" charset="0"/>
              </a:rPr>
              <a:t>Fysisk inaktivitet</a:t>
            </a:r>
          </a:p>
          <a:p>
            <a:pPr lvl="0">
              <a:lnSpc>
                <a:spcPct val="110000"/>
              </a:lnSpc>
              <a:spcAft>
                <a:spcPts val="600"/>
              </a:spcAft>
            </a:pPr>
            <a:r>
              <a:rPr lang="sv-SE" sz="2600" dirty="0">
                <a:solidFill>
                  <a:prstClr val="black"/>
                </a:solidFill>
                <a:latin typeface="Arial" panose="020B0604020202020204" pitchFamily="34" charset="0"/>
              </a:rPr>
              <a:t>Låg självkänsla </a:t>
            </a:r>
          </a:p>
          <a:p>
            <a:pPr lvl="0">
              <a:lnSpc>
                <a:spcPct val="110000"/>
              </a:lnSpc>
              <a:spcAft>
                <a:spcPts val="600"/>
              </a:spcAft>
            </a:pPr>
            <a:r>
              <a:rPr lang="sv-SE" sz="2600" dirty="0">
                <a:solidFill>
                  <a:prstClr val="black"/>
                </a:solidFill>
                <a:latin typeface="Arial" panose="020B0604020202020204" pitchFamily="34" charset="0"/>
              </a:rPr>
              <a:t>Riskfyllt sexuellt beteende</a:t>
            </a:r>
          </a:p>
          <a:p>
            <a:pPr lvl="0">
              <a:lnSpc>
                <a:spcPct val="110000"/>
              </a:lnSpc>
              <a:spcAft>
                <a:spcPts val="600"/>
              </a:spcAft>
            </a:pPr>
            <a:r>
              <a:rPr lang="sv-SE" sz="2600" dirty="0">
                <a:solidFill>
                  <a:prstClr val="black"/>
                </a:solidFill>
                <a:latin typeface="Arial" panose="020B0604020202020204" pitchFamily="34" charset="0"/>
              </a:rPr>
              <a:t>Posttraumatiskt stressyndrom</a:t>
            </a:r>
          </a:p>
          <a:p>
            <a:pPr lvl="0">
              <a:lnSpc>
                <a:spcPct val="110000"/>
              </a:lnSpc>
              <a:spcAft>
                <a:spcPts val="600"/>
              </a:spcAft>
            </a:pPr>
            <a:r>
              <a:rPr lang="sv-SE" sz="2600" dirty="0">
                <a:solidFill>
                  <a:prstClr val="black"/>
                </a:solidFill>
                <a:latin typeface="Arial" panose="020B0604020202020204" pitchFamily="34" charset="0"/>
              </a:rPr>
              <a:t>Psykosomatiska sjukdomar</a:t>
            </a:r>
          </a:p>
          <a:p>
            <a:pPr lvl="0">
              <a:lnSpc>
                <a:spcPct val="110000"/>
              </a:lnSpc>
              <a:spcAft>
                <a:spcPts val="600"/>
              </a:spcAft>
            </a:pPr>
            <a:r>
              <a:rPr lang="sv-SE" sz="2600" dirty="0">
                <a:solidFill>
                  <a:prstClr val="black"/>
                </a:solidFill>
                <a:latin typeface="Arial" panose="020B0604020202020204" pitchFamily="34" charset="0"/>
              </a:rPr>
              <a:t>Självtillfogade skador och risk för självmord</a:t>
            </a:r>
          </a:p>
          <a:p>
            <a:pPr lvl="0">
              <a:lnSpc>
                <a:spcPct val="110000"/>
              </a:lnSpc>
              <a:spcAft>
                <a:spcPts val="600"/>
              </a:spcAft>
            </a:pPr>
            <a:r>
              <a:rPr lang="sv-SE" sz="2600" dirty="0">
                <a:solidFill>
                  <a:prstClr val="black"/>
                </a:solidFill>
                <a:latin typeface="Arial" panose="020B0604020202020204" pitchFamily="34" charset="0"/>
              </a:rPr>
              <a:t>Skadligt bruk av alkohol och narkotika, rökning</a:t>
            </a:r>
          </a:p>
          <a:p>
            <a:pPr marL="0" indent="0">
              <a:lnSpc>
                <a:spcPct val="110000"/>
              </a:lnSpc>
              <a:spcAft>
                <a:spcPts val="600"/>
              </a:spcAft>
              <a:buNone/>
            </a:pPr>
            <a:endParaRPr lang="sv-SE" sz="2800" dirty="0"/>
          </a:p>
        </p:txBody>
      </p:sp>
      <p:pic>
        <p:nvPicPr>
          <p:cNvPr id="9" name="Platshållare för bild 8">
            <a:extLst>
              <a:ext uri="{FF2B5EF4-FFF2-40B4-BE49-F238E27FC236}">
                <a16:creationId xmlns:a16="http://schemas.microsoft.com/office/drawing/2014/main" id="{2293BBCC-1FC0-4372-AF9E-55D7F1410D2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91" r="191"/>
          <a:stretch>
            <a:fillRect/>
          </a:stretch>
        </p:blipFill>
        <p:spPr/>
      </p:pic>
    </p:spTree>
    <p:extLst>
      <p:ext uri="{BB962C8B-B14F-4D97-AF65-F5344CB8AC3E}">
        <p14:creationId xmlns:p14="http://schemas.microsoft.com/office/powerpoint/2010/main" val="41652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50629" t="50181" r="896" b="1344"/>
          <a:stretch/>
        </p:blipFill>
        <p:spPr>
          <a:xfrm rot="549817">
            <a:off x="8590910" y="1196279"/>
            <a:ext cx="3226047" cy="3226047"/>
          </a:xfrm>
        </p:spPr>
      </p:pic>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10"/>
          </p:nvPr>
        </p:nvSpPr>
        <p:spPr>
          <a:xfrm>
            <a:off x="629194" y="1233782"/>
            <a:ext cx="8644013" cy="5398644"/>
          </a:xfrm>
        </p:spPr>
        <p:txBody>
          <a:bodyPr>
            <a:noAutofit/>
          </a:bodyPr>
          <a:lstStyle/>
          <a:p>
            <a:pPr>
              <a:spcBef>
                <a:spcPts val="600"/>
              </a:spcBef>
            </a:pPr>
            <a:r>
              <a:rPr lang="sv-SE" sz="2400" dirty="0"/>
              <a:t>Många våldsutsatta kan bli hindrade från att söka vård eller ta sin medicin av en kontrollerande partner.</a:t>
            </a:r>
          </a:p>
          <a:p>
            <a:pPr>
              <a:spcBef>
                <a:spcPts val="600"/>
              </a:spcBef>
            </a:pPr>
            <a:r>
              <a:rPr lang="sv-SE" sz="2400" dirty="0"/>
              <a:t>Risk för eskalerat våld om den utsatta </a:t>
            </a:r>
            <a:br>
              <a:rPr lang="sv-SE" sz="2400" dirty="0"/>
            </a:br>
            <a:r>
              <a:rPr lang="sv-SE" sz="2400" dirty="0"/>
              <a:t>pratat med personal om utsattheten. </a:t>
            </a:r>
          </a:p>
          <a:p>
            <a:pPr>
              <a:spcBef>
                <a:spcPts val="600"/>
              </a:spcBef>
            </a:pPr>
            <a:r>
              <a:rPr lang="sv-SE" sz="2400" dirty="0"/>
              <a:t>Upplever sig inte ha möjlighet att anmäla</a:t>
            </a:r>
          </a:p>
          <a:p>
            <a:pPr>
              <a:spcBef>
                <a:spcPts val="600"/>
              </a:spcBef>
            </a:pPr>
            <a:r>
              <a:rPr lang="sv-SE" sz="2400" dirty="0"/>
              <a:t>Panik över att inte kunna ta hand om de skador </a:t>
            </a:r>
            <a:br>
              <a:rPr lang="sv-SE" sz="2400" dirty="0"/>
            </a:br>
            <a:r>
              <a:rPr lang="sv-SE" sz="2400" dirty="0"/>
              <a:t>som uppstått på egen hand</a:t>
            </a:r>
          </a:p>
          <a:p>
            <a:pPr>
              <a:spcBef>
                <a:spcPts val="600"/>
              </a:spcBef>
            </a:pPr>
            <a:r>
              <a:rPr lang="sv-SE" sz="2400" dirty="0"/>
              <a:t>Litar inte på personalen</a:t>
            </a:r>
          </a:p>
          <a:p>
            <a:pPr>
              <a:spcBef>
                <a:spcPts val="600"/>
              </a:spcBef>
            </a:pPr>
            <a:r>
              <a:rPr lang="sv-SE" sz="2400" dirty="0"/>
              <a:t>Rädsla över att skador dokumenteras i journal</a:t>
            </a:r>
          </a:p>
          <a:p>
            <a:pPr marL="0" indent="0">
              <a:spcBef>
                <a:spcPts val="600"/>
              </a:spcBef>
              <a:buNone/>
            </a:pPr>
            <a:endParaRPr lang="sv-SE" sz="2400" dirty="0"/>
          </a:p>
        </p:txBody>
      </p:sp>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p:txBody>
          <a:bodyPr/>
          <a:lstStyle/>
          <a:p>
            <a:r>
              <a:rPr lang="sv-SE" dirty="0">
                <a:solidFill>
                  <a:schemeClr val="accent1"/>
                </a:solidFill>
              </a:rPr>
              <a:t>Våldet och vården</a:t>
            </a:r>
          </a:p>
        </p:txBody>
      </p:sp>
    </p:spTree>
    <p:extLst>
      <p:ext uri="{BB962C8B-B14F-4D97-AF65-F5344CB8AC3E}">
        <p14:creationId xmlns:p14="http://schemas.microsoft.com/office/powerpoint/2010/main" val="235259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30" y="154071"/>
            <a:ext cx="7519871" cy="1325563"/>
          </a:xfrm>
        </p:spPr>
        <p:txBody>
          <a:bodyPr/>
          <a:lstStyle/>
          <a:p>
            <a:r>
              <a:rPr lang="sv-SE" dirty="0"/>
              <a:t>Våldet och vården</a:t>
            </a: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30" y="1479634"/>
            <a:ext cx="11270512" cy="4860932"/>
          </a:xfrm>
        </p:spPr>
        <p:txBody>
          <a:bodyPr>
            <a:noAutofit/>
          </a:bodyPr>
          <a:lstStyle/>
          <a:p>
            <a:pPr>
              <a:spcBef>
                <a:spcPts val="1200"/>
              </a:spcBef>
              <a:spcAft>
                <a:spcPts val="600"/>
              </a:spcAft>
            </a:pPr>
            <a:r>
              <a:rPr lang="sv-SE" sz="2400" dirty="0"/>
              <a:t>Många våldsutsatta kan bli hindrade från att söka vård.</a:t>
            </a:r>
          </a:p>
          <a:p>
            <a:pPr>
              <a:spcBef>
                <a:spcPts val="1200"/>
              </a:spcBef>
              <a:spcAft>
                <a:spcPts val="600"/>
              </a:spcAft>
            </a:pPr>
            <a:r>
              <a:rPr lang="sv-SE" sz="2400" dirty="0"/>
              <a:t>Risk för eskalerat våld om den utsatta pratat med </a:t>
            </a:r>
            <a:br>
              <a:rPr lang="sv-SE" sz="2400" dirty="0"/>
            </a:br>
            <a:r>
              <a:rPr lang="sv-SE" sz="2400" dirty="0"/>
              <a:t>personal om utsattheten. </a:t>
            </a:r>
          </a:p>
          <a:p>
            <a:pPr>
              <a:spcBef>
                <a:spcPts val="1200"/>
              </a:spcBef>
              <a:spcAft>
                <a:spcPts val="600"/>
              </a:spcAft>
            </a:pPr>
            <a:r>
              <a:rPr lang="sv-SE" sz="2400" dirty="0"/>
              <a:t>Upplever sig inte ha möjlighet att anmäla</a:t>
            </a:r>
          </a:p>
          <a:p>
            <a:pPr>
              <a:spcBef>
                <a:spcPts val="1200"/>
              </a:spcBef>
              <a:spcAft>
                <a:spcPts val="600"/>
              </a:spcAft>
            </a:pPr>
            <a:r>
              <a:rPr lang="sv-SE" sz="2400" dirty="0"/>
              <a:t>Panik över att inte kunna ta hand om de skador som uppstått på egen hand</a:t>
            </a:r>
          </a:p>
          <a:p>
            <a:pPr>
              <a:spcBef>
                <a:spcPts val="1200"/>
              </a:spcBef>
              <a:spcAft>
                <a:spcPts val="600"/>
              </a:spcAft>
            </a:pPr>
            <a:r>
              <a:rPr lang="sv-SE" sz="2400" dirty="0"/>
              <a:t>Litar inte på personalen</a:t>
            </a:r>
          </a:p>
          <a:p>
            <a:pPr>
              <a:spcBef>
                <a:spcPts val="1200"/>
              </a:spcBef>
              <a:spcAft>
                <a:spcPts val="600"/>
              </a:spcAft>
            </a:pPr>
            <a:r>
              <a:rPr lang="sv-SE" sz="2400" dirty="0"/>
              <a:t>Rädsla över att skador dokumenteras i journal</a:t>
            </a:r>
          </a:p>
          <a:p>
            <a:pPr marL="0" indent="0">
              <a:spcBef>
                <a:spcPts val="1200"/>
              </a:spcBef>
              <a:buNone/>
            </a:pPr>
            <a:endParaRPr lang="sv-SE" sz="2400" dirty="0"/>
          </a:p>
        </p:txBody>
      </p:sp>
      <p:sp>
        <p:nvSpPr>
          <p:cNvPr id="8" name="Platshållare för text 7">
            <a:extLst>
              <a:ext uri="{FF2B5EF4-FFF2-40B4-BE49-F238E27FC236}">
                <a16:creationId xmlns:a16="http://schemas.microsoft.com/office/drawing/2014/main" id="{1416B13C-698D-4D12-8AF7-186D547A0026}"/>
              </a:ext>
            </a:extLst>
          </p:cNvPr>
          <p:cNvSpPr>
            <a:spLocks noGrp="1"/>
          </p:cNvSpPr>
          <p:nvPr>
            <p:ph type="body" sz="quarter" idx="25"/>
          </p:nvPr>
        </p:nvSpPr>
        <p:spPr>
          <a:xfrm>
            <a:off x="9058940" y="274019"/>
            <a:ext cx="2860804" cy="3154981"/>
          </a:xfrm>
        </p:spPr>
        <p:txBody>
          <a:bodyPr/>
          <a:lstStyle/>
          <a:p>
            <a:r>
              <a:rPr lang="sv-SE" dirty="0"/>
              <a:t>Hinder</a:t>
            </a:r>
          </a:p>
        </p:txBody>
      </p:sp>
    </p:spTree>
    <p:extLst>
      <p:ext uri="{BB962C8B-B14F-4D97-AF65-F5344CB8AC3E}">
        <p14:creationId xmlns:p14="http://schemas.microsoft.com/office/powerpoint/2010/main" val="403097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202211"/>
            <a:ext cx="7207188" cy="1325563"/>
          </a:xfrm>
        </p:spPr>
        <p:txBody>
          <a:bodyPr>
            <a:normAutofit/>
          </a:bodyPr>
          <a:lstStyle/>
          <a:p>
            <a:r>
              <a:rPr lang="sv-SE" sz="3600" dirty="0">
                <a:solidFill>
                  <a:schemeClr val="accent1"/>
                </a:solidFill>
              </a:rPr>
              <a:t>Bemötande av en våldsutsatt </a:t>
            </a:r>
            <a:endParaRPr lang="sv-SE" dirty="0">
              <a:solidFill>
                <a:schemeClr val="accent1"/>
              </a:solidFill>
            </a:endParaRP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421175"/>
            <a:ext cx="6958118" cy="4015649"/>
          </a:xfrm>
        </p:spPr>
        <p:txBody>
          <a:bodyPr>
            <a:noAutofit/>
          </a:bodyPr>
          <a:lstStyle/>
          <a:p>
            <a:pPr>
              <a:spcAft>
                <a:spcPts val="1800"/>
              </a:spcAft>
            </a:pPr>
            <a:r>
              <a:rPr lang="sv-SE" sz="2400" dirty="0"/>
              <a:t>Viktigt att vara medveten om kroppsspråket </a:t>
            </a:r>
          </a:p>
          <a:p>
            <a:pPr>
              <a:spcAft>
                <a:spcPts val="1800"/>
              </a:spcAft>
            </a:pPr>
            <a:r>
              <a:rPr lang="sv-SE" sz="2400" dirty="0"/>
              <a:t>Skuldbelägg inte den våldsutsatta. </a:t>
            </a:r>
            <a:br>
              <a:rPr lang="sv-SE" sz="2400" dirty="0"/>
            </a:br>
            <a:r>
              <a:rPr lang="sv-SE" sz="2400" dirty="0"/>
              <a:t>Skuld och skam = isolering </a:t>
            </a:r>
          </a:p>
          <a:p>
            <a:pPr>
              <a:spcAft>
                <a:spcPts val="1800"/>
              </a:spcAft>
            </a:pPr>
            <a:r>
              <a:rPr lang="sv-SE" sz="2400" dirty="0"/>
              <a:t>Ifrågasätt inte den våldsutsatta!</a:t>
            </a:r>
          </a:p>
          <a:p>
            <a:pPr>
              <a:spcAft>
                <a:spcPts val="1800"/>
              </a:spcAft>
            </a:pPr>
            <a:r>
              <a:rPr lang="sv-SE" sz="2400" dirty="0"/>
              <a:t>Acceptera att den våldsutsatta inte är redo  </a:t>
            </a:r>
          </a:p>
          <a:p>
            <a:pPr>
              <a:spcAft>
                <a:spcPts val="1800"/>
              </a:spcAft>
            </a:pPr>
            <a:r>
              <a:rPr lang="sv-SE" sz="2400" dirty="0"/>
              <a:t>Förklara att det finns hjälp att få och fråga om du får ta kontakt med socialtjänsten</a:t>
            </a:r>
          </a:p>
          <a:p>
            <a:pPr marL="0" indent="0">
              <a:lnSpc>
                <a:spcPct val="120000"/>
              </a:lnSpc>
              <a:spcBef>
                <a:spcPts val="600"/>
              </a:spcBef>
              <a:spcAft>
                <a:spcPts val="1800"/>
              </a:spcAft>
              <a:buNone/>
            </a:pPr>
            <a:endParaRPr lang="sv-SE" sz="2400" dirty="0"/>
          </a:p>
        </p:txBody>
      </p:sp>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873" t="50232" r="50360" b="1001"/>
          <a:stretch/>
        </p:blipFill>
        <p:spPr>
          <a:xfrm>
            <a:off x="7414632" y="1711769"/>
            <a:ext cx="3962970" cy="3962970"/>
          </a:xfrm>
        </p:spPr>
      </p:pic>
    </p:spTree>
    <p:extLst>
      <p:ext uri="{BB962C8B-B14F-4D97-AF65-F5344CB8AC3E}">
        <p14:creationId xmlns:p14="http://schemas.microsoft.com/office/powerpoint/2010/main" val="391810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1D16C5-0042-48AC-AA41-A975AFA33E6E}"/>
              </a:ext>
            </a:extLst>
          </p:cNvPr>
          <p:cNvSpPr>
            <a:spLocks noGrp="1"/>
          </p:cNvSpPr>
          <p:nvPr>
            <p:ph type="title"/>
          </p:nvPr>
        </p:nvSpPr>
        <p:spPr/>
        <p:txBody>
          <a:bodyPr/>
          <a:lstStyle/>
          <a:p>
            <a:r>
              <a:rPr lang="sv-SE" dirty="0"/>
              <a:t>Familjeombudens uppdrag</a:t>
            </a:r>
          </a:p>
        </p:txBody>
      </p:sp>
      <p:sp>
        <p:nvSpPr>
          <p:cNvPr id="3" name="Platshållare för innehåll 2">
            <a:extLst>
              <a:ext uri="{FF2B5EF4-FFF2-40B4-BE49-F238E27FC236}">
                <a16:creationId xmlns:a16="http://schemas.microsoft.com/office/drawing/2014/main" id="{D26ACA33-1ACC-4962-86EB-8D89367349FE}"/>
              </a:ext>
            </a:extLst>
          </p:cNvPr>
          <p:cNvSpPr>
            <a:spLocks noGrp="1"/>
          </p:cNvSpPr>
          <p:nvPr>
            <p:ph idx="1"/>
          </p:nvPr>
        </p:nvSpPr>
        <p:spPr/>
        <p:txBody>
          <a:bodyPr>
            <a:normAutofit/>
          </a:bodyPr>
          <a:lstStyle/>
          <a:p>
            <a:r>
              <a:rPr lang="sv-SE" b="1" dirty="0"/>
              <a:t>Uppmärksamma och informera </a:t>
            </a:r>
            <a:r>
              <a:rPr lang="sv-SE" dirty="0"/>
              <a:t>verksamheten om barnets rättigheter, barn som far illa, våld i nära relationer och barn som närstående samt samverkan inom Kronobarnsmodellen. </a:t>
            </a:r>
          </a:p>
          <a:p>
            <a:r>
              <a:rPr lang="sv-SE" dirty="0"/>
              <a:t>Vara ett </a:t>
            </a:r>
            <a:r>
              <a:rPr lang="sv-SE" b="1" dirty="0"/>
              <a:t>stöd och bollplank </a:t>
            </a:r>
            <a:r>
              <a:rPr lang="sv-SE" dirty="0"/>
              <a:t>i verksamheten i det vardagliga arbetet med barnets rättigheter, barn som far illa, våld i nära relationer och barn som närstående samt samverkan inom Kronobarnsmodellen. </a:t>
            </a:r>
          </a:p>
          <a:p>
            <a:r>
              <a:rPr lang="sv-SE" b="1" dirty="0"/>
              <a:t>Nätverka med andra familjeombud </a:t>
            </a:r>
            <a:r>
              <a:rPr lang="sv-SE" dirty="0"/>
              <a:t>i Region Kronoberg för att få till samverkan och erfarenhetsutbyte. </a:t>
            </a:r>
          </a:p>
          <a:p>
            <a:endParaRPr lang="sv-SE" dirty="0"/>
          </a:p>
          <a:p>
            <a:endParaRPr lang="sv-SE" dirty="0"/>
          </a:p>
          <a:p>
            <a:endParaRPr lang="sv-SE" dirty="0"/>
          </a:p>
        </p:txBody>
      </p:sp>
    </p:spTree>
    <p:extLst>
      <p:ext uri="{BB962C8B-B14F-4D97-AF65-F5344CB8AC3E}">
        <p14:creationId xmlns:p14="http://schemas.microsoft.com/office/powerpoint/2010/main" val="323463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10"/>
          </p:nvPr>
        </p:nvSpPr>
        <p:spPr>
          <a:xfrm>
            <a:off x="629195" y="1376412"/>
            <a:ext cx="7611038" cy="5141345"/>
          </a:xfrm>
        </p:spPr>
        <p:txBody>
          <a:bodyPr>
            <a:normAutofit/>
          </a:bodyPr>
          <a:lstStyle/>
          <a:p>
            <a:pPr>
              <a:spcAft>
                <a:spcPts val="1800"/>
              </a:spcAft>
            </a:pPr>
            <a:r>
              <a:rPr lang="sv-SE" sz="2800" dirty="0"/>
              <a:t>Våga fråga! </a:t>
            </a:r>
          </a:p>
          <a:p>
            <a:pPr>
              <a:spcAft>
                <a:spcPts val="1800"/>
              </a:spcAft>
            </a:pPr>
            <a:r>
              <a:rPr lang="sv-SE" sz="2800" dirty="0"/>
              <a:t>Känsliga frågor måste ställas i enrum</a:t>
            </a:r>
          </a:p>
          <a:p>
            <a:pPr>
              <a:spcAft>
                <a:spcPts val="1800"/>
              </a:spcAft>
            </a:pPr>
            <a:r>
              <a:rPr lang="sv-SE" sz="2800" dirty="0"/>
              <a:t>Vara uppmärksam på eventuell ”förmedlare” i rummet </a:t>
            </a:r>
            <a:br>
              <a:rPr lang="sv-SE" sz="2800" dirty="0"/>
            </a:br>
            <a:r>
              <a:rPr lang="sv-SE" sz="2800" dirty="0"/>
              <a:t>(t.ex. medföljande barn)</a:t>
            </a:r>
          </a:p>
          <a:p>
            <a:pPr marL="0" indent="0">
              <a:lnSpc>
                <a:spcPct val="120000"/>
              </a:lnSpc>
              <a:buNone/>
            </a:pPr>
            <a:endParaRPr lang="sv-SE" sz="2800" dirty="0"/>
          </a:p>
        </p:txBody>
      </p:sp>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29195" y="431349"/>
            <a:ext cx="8851138" cy="872426"/>
          </a:xfrm>
        </p:spPr>
        <p:txBody>
          <a:bodyPr>
            <a:normAutofit/>
          </a:bodyPr>
          <a:lstStyle/>
          <a:p>
            <a:r>
              <a:rPr lang="sv-SE" sz="3600" dirty="0">
                <a:solidFill>
                  <a:schemeClr val="accent1"/>
                </a:solidFill>
              </a:rPr>
              <a:t>Våga ställa frågor</a:t>
            </a:r>
            <a:endParaRPr lang="sv-SE" dirty="0">
              <a:solidFill>
                <a:schemeClr val="accent1"/>
              </a:solidFill>
            </a:endParaRPr>
          </a:p>
        </p:txBody>
      </p:sp>
      <p:pic>
        <p:nvPicPr>
          <p:cNvPr id="7" name="Platshållare för bild 2">
            <a:extLst>
              <a:ext uri="{FF2B5EF4-FFF2-40B4-BE49-F238E27FC236}">
                <a16:creationId xmlns:a16="http://schemas.microsoft.com/office/drawing/2014/main" id="{8C7A8843-8BCF-4BB7-B5D2-23F18581B23C}"/>
              </a:ext>
            </a:extLst>
          </p:cNvPr>
          <p:cNvPicPr>
            <a:picLocks noChangeAspect="1"/>
          </p:cNvPicPr>
          <p:nvPr/>
        </p:nvPicPr>
        <p:blipFill>
          <a:blip r:embed="rId2">
            <a:extLst>
              <a:ext uri="{28A0092B-C50C-407E-A947-70E740481C1C}">
                <a14:useLocalDpi xmlns:a14="http://schemas.microsoft.com/office/drawing/2010/main" val="0"/>
              </a:ext>
            </a:extLst>
          </a:blip>
          <a:srcRect l="2791" r="2791"/>
          <a:stretch>
            <a:fillRect/>
          </a:stretch>
        </p:blipFill>
        <p:spPr>
          <a:xfrm>
            <a:off x="7535917" y="1233946"/>
            <a:ext cx="3246383" cy="3438965"/>
          </a:xfrm>
          <a:prstGeom prst="round2DiagRect">
            <a:avLst>
              <a:gd name="adj1" fmla="val 41761"/>
              <a:gd name="adj2" fmla="val 0"/>
            </a:avLst>
          </a:prstGeom>
        </p:spPr>
      </p:pic>
    </p:spTree>
    <p:extLst>
      <p:ext uri="{BB962C8B-B14F-4D97-AF65-F5344CB8AC3E}">
        <p14:creationId xmlns:p14="http://schemas.microsoft.com/office/powerpoint/2010/main" val="356056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517522"/>
            <a:ext cx="7081064" cy="1325563"/>
          </a:xfrm>
        </p:spPr>
        <p:txBody>
          <a:bodyPr>
            <a:normAutofit/>
          </a:bodyPr>
          <a:lstStyle/>
          <a:p>
            <a:r>
              <a:rPr lang="sv-SE" sz="3600" dirty="0">
                <a:solidFill>
                  <a:schemeClr val="accent1"/>
                </a:solidFill>
              </a:rPr>
              <a:t>Ha koll på vad som gäller </a:t>
            </a:r>
            <a:endParaRPr lang="sv-SE" dirty="0">
              <a:solidFill>
                <a:schemeClr val="accent1"/>
              </a:solidFill>
            </a:endParaRPr>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722474"/>
            <a:ext cx="7307146" cy="5008526"/>
          </a:xfrm>
        </p:spPr>
        <p:txBody>
          <a:bodyPr>
            <a:noAutofit/>
          </a:bodyPr>
          <a:lstStyle/>
          <a:p>
            <a:pPr>
              <a:spcBef>
                <a:spcPts val="1200"/>
              </a:spcBef>
              <a:spcAft>
                <a:spcPts val="1200"/>
              </a:spcAft>
            </a:pPr>
            <a:r>
              <a:rPr lang="sv-SE" sz="2200" dirty="0"/>
              <a:t>Bli trygg i  din roll genom att ha koll på arbetsrutiner </a:t>
            </a:r>
          </a:p>
          <a:p>
            <a:pPr>
              <a:spcBef>
                <a:spcPts val="1200"/>
              </a:spcBef>
              <a:spcAft>
                <a:spcPts val="1200"/>
              </a:spcAft>
            </a:pPr>
            <a:r>
              <a:rPr lang="sv-SE" sz="2200" b="1" dirty="0"/>
              <a:t>Dokumentera misstankar om våldsutsatthet i anteckningsmallen ”våldsutsatthet”. </a:t>
            </a:r>
          </a:p>
          <a:p>
            <a:pPr>
              <a:spcBef>
                <a:spcPts val="1200"/>
              </a:spcBef>
              <a:spcAft>
                <a:spcPts val="1200"/>
              </a:spcAft>
            </a:pPr>
            <a:r>
              <a:rPr lang="sv-SE" sz="2200" dirty="0"/>
              <a:t>Anteckningarna måste finnas där den dagen hen väljer att anmäla. </a:t>
            </a:r>
          </a:p>
          <a:p>
            <a:pPr>
              <a:spcBef>
                <a:spcPts val="1200"/>
              </a:spcBef>
              <a:spcAft>
                <a:spcPts val="1200"/>
              </a:spcAft>
            </a:pPr>
            <a:r>
              <a:rPr lang="sv-SE" sz="2200" dirty="0"/>
              <a:t>När det är lämpligt: berätta för den våldsutsatta att vi skyddar anteckningarna så att de inte syns i journalen på 1177</a:t>
            </a:r>
          </a:p>
          <a:p>
            <a:pPr>
              <a:spcBef>
                <a:spcPts val="1200"/>
              </a:spcBef>
              <a:spcAft>
                <a:spcPts val="1200"/>
              </a:spcAft>
            </a:pPr>
            <a:endParaRPr lang="sv-SE" sz="2200" dirty="0"/>
          </a:p>
          <a:p>
            <a:pPr>
              <a:spcBef>
                <a:spcPts val="1200"/>
              </a:spcBef>
              <a:spcAft>
                <a:spcPts val="1200"/>
              </a:spcAft>
            </a:pPr>
            <a:endParaRPr lang="sv-SE" sz="2200" dirty="0"/>
          </a:p>
          <a:p>
            <a:pPr marL="0" indent="0">
              <a:lnSpc>
                <a:spcPct val="120000"/>
              </a:lnSpc>
              <a:spcAft>
                <a:spcPts val="1800"/>
              </a:spcAft>
              <a:buNone/>
            </a:pPr>
            <a:endParaRPr lang="sv-SE" sz="2200" dirty="0"/>
          </a:p>
        </p:txBody>
      </p:sp>
      <p:pic>
        <p:nvPicPr>
          <p:cNvPr id="8" name="Platshållare för bild 7">
            <a:extLst>
              <a:ext uri="{FF2B5EF4-FFF2-40B4-BE49-F238E27FC236}">
                <a16:creationId xmlns:a16="http://schemas.microsoft.com/office/drawing/2014/main" id="{D7EAFFE1-9A9F-407A-AB5F-116E4D51B281}"/>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1309" t="777" r="49740" b="51364"/>
          <a:stretch/>
        </p:blipFill>
        <p:spPr>
          <a:xfrm>
            <a:off x="7940675" y="1711362"/>
            <a:ext cx="3349625" cy="3275012"/>
          </a:xfrm>
        </p:spPr>
      </p:pic>
    </p:spTree>
    <p:extLst>
      <p:ext uri="{BB962C8B-B14F-4D97-AF65-F5344CB8AC3E}">
        <p14:creationId xmlns:p14="http://schemas.microsoft.com/office/powerpoint/2010/main" val="118230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ubrik 1"/>
          <p:cNvSpPr>
            <a:spLocks noGrp="1"/>
          </p:cNvSpPr>
          <p:nvPr>
            <p:ph type="title"/>
          </p:nvPr>
        </p:nvSpPr>
        <p:spPr>
          <a:xfrm>
            <a:off x="770417" y="0"/>
            <a:ext cx="7886700" cy="1325563"/>
          </a:xfrm>
          <a:solidFill>
            <a:srgbClr val="FFFFFF">
              <a:alpha val="69804"/>
            </a:srgbClr>
          </a:solidFill>
        </p:spPr>
        <p:txBody>
          <a:bodyPr/>
          <a:lstStyle/>
          <a:p>
            <a:r>
              <a:rPr lang="sv-SE" dirty="0"/>
              <a:t>Frågor till den utsatta</a:t>
            </a:r>
          </a:p>
        </p:txBody>
      </p:sp>
      <p:sp>
        <p:nvSpPr>
          <p:cNvPr id="3" name="Platshållare för innehåll 2"/>
          <p:cNvSpPr>
            <a:spLocks noGrp="1"/>
          </p:cNvSpPr>
          <p:nvPr>
            <p:ph idx="1"/>
          </p:nvPr>
        </p:nvSpPr>
        <p:spPr>
          <a:xfrm>
            <a:off x="511718" y="1022103"/>
            <a:ext cx="11398104" cy="4351338"/>
          </a:xfrm>
          <a:solidFill>
            <a:srgbClr val="FFFFFF">
              <a:alpha val="69804"/>
            </a:srgbClr>
          </a:solidFill>
        </p:spPr>
        <p:txBody>
          <a:bodyPr>
            <a:noAutofit/>
          </a:bodyPr>
          <a:lstStyle/>
          <a:p>
            <a:pPr>
              <a:lnSpc>
                <a:spcPct val="100000"/>
              </a:lnSpc>
              <a:spcBef>
                <a:spcPts val="600"/>
              </a:spcBef>
              <a:spcAft>
                <a:spcPts val="600"/>
              </a:spcAft>
            </a:pPr>
            <a:r>
              <a:rPr lang="sv-SE" sz="2400" dirty="0"/>
              <a:t>Eftersom vi vet att det är vanligt att patienter blir utsatta för våld i nära relationer frågar vi våra patienter om det.</a:t>
            </a:r>
          </a:p>
          <a:p>
            <a:pPr>
              <a:lnSpc>
                <a:spcPct val="100000"/>
              </a:lnSpc>
              <a:spcBef>
                <a:spcPts val="600"/>
              </a:spcBef>
              <a:spcAft>
                <a:spcPts val="600"/>
              </a:spcAft>
            </a:pPr>
            <a:r>
              <a:rPr lang="sv-SE" sz="2400" dirty="0"/>
              <a:t>Känner du dig trygg i dina nära relationer med partner, barn och/eller andra närstående?</a:t>
            </a:r>
          </a:p>
          <a:p>
            <a:pPr>
              <a:lnSpc>
                <a:spcPct val="100000"/>
              </a:lnSpc>
              <a:spcBef>
                <a:spcPts val="600"/>
              </a:spcBef>
              <a:spcAft>
                <a:spcPts val="600"/>
              </a:spcAft>
            </a:pPr>
            <a:r>
              <a:rPr lang="sv-SE" sz="2400" dirty="0"/>
              <a:t>Har din partner eller annan närstående gjort dig illa fysiskt på något sätt? </a:t>
            </a:r>
            <a:br>
              <a:rPr lang="sv-SE" sz="2400" dirty="0"/>
            </a:br>
            <a:r>
              <a:rPr lang="sv-SE" sz="2400" dirty="0"/>
              <a:t>(nypt, slagit, sparkat, örfilat, tagit strypgrepp m.m.)</a:t>
            </a:r>
          </a:p>
          <a:p>
            <a:pPr>
              <a:lnSpc>
                <a:spcPct val="100000"/>
              </a:lnSpc>
              <a:spcBef>
                <a:spcPts val="600"/>
              </a:spcBef>
              <a:spcAft>
                <a:spcPts val="600"/>
              </a:spcAft>
            </a:pPr>
            <a:r>
              <a:rPr lang="sv-SE" sz="2400" dirty="0"/>
              <a:t>Känner du dig kontrollerad eller isolerad av någon?</a:t>
            </a:r>
          </a:p>
          <a:p>
            <a:pPr>
              <a:lnSpc>
                <a:spcPct val="100000"/>
              </a:lnSpc>
              <a:spcBef>
                <a:spcPts val="600"/>
              </a:spcBef>
              <a:spcAft>
                <a:spcPts val="600"/>
              </a:spcAft>
            </a:pPr>
            <a:r>
              <a:rPr lang="sv-SE" sz="2400" dirty="0"/>
              <a:t>Brukar någon säga kränkande saker till dig eller om dig?</a:t>
            </a:r>
          </a:p>
          <a:p>
            <a:pPr>
              <a:lnSpc>
                <a:spcPct val="100000"/>
              </a:lnSpc>
              <a:spcBef>
                <a:spcPts val="600"/>
              </a:spcBef>
              <a:spcAft>
                <a:spcPts val="600"/>
              </a:spcAft>
            </a:pPr>
            <a:r>
              <a:rPr lang="sv-SE" sz="2400" dirty="0"/>
              <a:t>Har din partner eller annan närstående hotat dig?</a:t>
            </a:r>
          </a:p>
          <a:p>
            <a:pPr>
              <a:lnSpc>
                <a:spcPct val="100000"/>
              </a:lnSpc>
              <a:spcBef>
                <a:spcPts val="600"/>
              </a:spcBef>
              <a:spcAft>
                <a:spcPts val="600"/>
              </a:spcAft>
            </a:pPr>
            <a:r>
              <a:rPr lang="sv-SE" sz="2400" dirty="0"/>
              <a:t>Har du tvingats till, eller utsatts för, sexuella handlingar mot din vilja?</a:t>
            </a:r>
          </a:p>
          <a:p>
            <a:pPr>
              <a:lnSpc>
                <a:spcPct val="100000"/>
              </a:lnSpc>
              <a:spcBef>
                <a:spcPts val="600"/>
              </a:spcBef>
              <a:spcAft>
                <a:spcPts val="600"/>
              </a:spcAft>
            </a:pPr>
            <a:r>
              <a:rPr lang="sv-SE" sz="2400" dirty="0"/>
              <a:t>Är du rädd för din partner eller annan närstående?</a:t>
            </a:r>
          </a:p>
          <a:p>
            <a:pPr>
              <a:lnSpc>
                <a:spcPct val="100000"/>
              </a:lnSpc>
              <a:spcBef>
                <a:spcPts val="600"/>
              </a:spcBef>
              <a:spcAft>
                <a:spcPts val="600"/>
              </a:spcAft>
            </a:pPr>
            <a:r>
              <a:rPr lang="sv-SE" sz="2400" dirty="0"/>
              <a:t>Är du orolig för någon närstående?</a:t>
            </a:r>
          </a:p>
          <a:p>
            <a:pPr>
              <a:lnSpc>
                <a:spcPct val="100000"/>
              </a:lnSpc>
              <a:spcBef>
                <a:spcPts val="600"/>
              </a:spcBef>
              <a:spcAft>
                <a:spcPts val="600"/>
              </a:spcAft>
            </a:pPr>
            <a:endParaRPr lang="sv-SE" sz="2800" dirty="0"/>
          </a:p>
          <a:p>
            <a:pPr>
              <a:lnSpc>
                <a:spcPct val="100000"/>
              </a:lnSpc>
              <a:spcBef>
                <a:spcPts val="600"/>
              </a:spcBef>
              <a:spcAft>
                <a:spcPts val="600"/>
              </a:spcAft>
            </a:pPr>
            <a:endParaRPr lang="sv-SE" sz="2800" dirty="0"/>
          </a:p>
        </p:txBody>
      </p:sp>
      <p:pic>
        <p:nvPicPr>
          <p:cNvPr id="4" name="Bildobjekt 3">
            <a:extLst>
              <a:ext uri="{FF2B5EF4-FFF2-40B4-BE49-F238E27FC236}">
                <a16:creationId xmlns:a16="http://schemas.microsoft.com/office/drawing/2014/main" id="{BF5E7458-F6FF-466A-A87E-2B5317637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7121" y="6043373"/>
            <a:ext cx="1642701" cy="502206"/>
          </a:xfrm>
          <a:prstGeom prst="rect">
            <a:avLst/>
          </a:prstGeom>
        </p:spPr>
      </p:pic>
    </p:spTree>
    <p:extLst>
      <p:ext uri="{BB962C8B-B14F-4D97-AF65-F5344CB8AC3E}">
        <p14:creationId xmlns:p14="http://schemas.microsoft.com/office/powerpoint/2010/main" val="2824658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652" r="22652"/>
          <a:stretch>
            <a:fillRect/>
          </a:stretch>
        </p:blipFill>
        <p:spPr>
          <a:xfrm rot="549817">
            <a:off x="7384960" y="1361343"/>
            <a:ext cx="3612278" cy="3856159"/>
          </a:xfrm>
        </p:spPr>
      </p:pic>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10"/>
          </p:nvPr>
        </p:nvSpPr>
        <p:spPr>
          <a:xfrm>
            <a:off x="540294" y="933400"/>
            <a:ext cx="6978106" cy="4039200"/>
          </a:xfrm>
        </p:spPr>
        <p:txBody>
          <a:bodyPr>
            <a:noAutofit/>
          </a:bodyPr>
          <a:lstStyle/>
          <a:p>
            <a:pPr>
              <a:lnSpc>
                <a:spcPct val="100000"/>
              </a:lnSpc>
            </a:pPr>
            <a:r>
              <a:rPr lang="sv-SE" sz="2800" dirty="0"/>
              <a:t>Informera den våldsutsatta att man inte behöver acceptera våld i hemmet. </a:t>
            </a:r>
          </a:p>
          <a:p>
            <a:pPr>
              <a:lnSpc>
                <a:spcPct val="100000"/>
              </a:lnSpc>
            </a:pPr>
            <a:r>
              <a:rPr lang="sv-SE" sz="2800" dirty="0"/>
              <a:t>Hjälp finns att få:</a:t>
            </a:r>
          </a:p>
          <a:p>
            <a:pPr lvl="1">
              <a:lnSpc>
                <a:spcPct val="100000"/>
              </a:lnSpc>
            </a:pPr>
            <a:r>
              <a:rPr lang="sv-SE" sz="2400" dirty="0"/>
              <a:t>Socialtjänsten i respektive kommun</a:t>
            </a:r>
          </a:p>
          <a:p>
            <a:pPr lvl="1">
              <a:lnSpc>
                <a:spcPct val="100000"/>
              </a:lnSpc>
            </a:pPr>
            <a:r>
              <a:rPr lang="sv-SE" sz="2400" dirty="0"/>
              <a:t>Familjefrid Kronoberg 0470 – 79 60 47</a:t>
            </a:r>
          </a:p>
          <a:p>
            <a:pPr lvl="1">
              <a:lnSpc>
                <a:spcPct val="100000"/>
              </a:lnSpc>
            </a:pPr>
            <a:r>
              <a:rPr lang="sv-SE" sz="2400" dirty="0"/>
              <a:t>Kvinnojouren Blenda (östra länet) </a:t>
            </a:r>
            <a:br>
              <a:rPr lang="sv-SE" sz="2400" dirty="0"/>
            </a:br>
            <a:r>
              <a:rPr lang="sv-SE" sz="2400" dirty="0"/>
              <a:t>0470 – 488 08</a:t>
            </a:r>
          </a:p>
          <a:p>
            <a:pPr lvl="1">
              <a:lnSpc>
                <a:spcPct val="100000"/>
              </a:lnSpc>
            </a:pPr>
            <a:r>
              <a:rPr lang="sv-SE" sz="2400" dirty="0"/>
              <a:t>Kvinnojouren Märta (västra länet) </a:t>
            </a:r>
            <a:br>
              <a:rPr lang="sv-SE" sz="2400" dirty="0"/>
            </a:br>
            <a:r>
              <a:rPr lang="sv-SE" sz="2400" dirty="0"/>
              <a:t>0372 – 814 85</a:t>
            </a:r>
            <a:r>
              <a:rPr lang="sv-SE" sz="2400" u="sng" dirty="0"/>
              <a:t> </a:t>
            </a:r>
            <a:r>
              <a:rPr lang="sv-SE" sz="2400" dirty="0"/>
              <a:t> </a:t>
            </a:r>
          </a:p>
          <a:p>
            <a:pPr lvl="1">
              <a:lnSpc>
                <a:spcPct val="100000"/>
              </a:lnSpc>
            </a:pPr>
            <a:r>
              <a:rPr lang="sv-SE" sz="2400" dirty="0"/>
              <a:t>Ungdomsjouren </a:t>
            </a:r>
            <a:r>
              <a:rPr lang="sv-SE" sz="2400" dirty="0" err="1"/>
              <a:t>Animo</a:t>
            </a:r>
            <a:r>
              <a:rPr lang="sv-SE" sz="2400" dirty="0"/>
              <a:t> 0709 – 64 64 84  </a:t>
            </a:r>
          </a:p>
          <a:p>
            <a:pPr lvl="1">
              <a:lnSpc>
                <a:spcPct val="100000"/>
              </a:lnSpc>
            </a:pPr>
            <a:r>
              <a:rPr lang="sv-SE" sz="2400" dirty="0"/>
              <a:t>Brottsofferjouren </a:t>
            </a:r>
          </a:p>
          <a:p>
            <a:pPr lvl="2">
              <a:lnSpc>
                <a:spcPct val="100000"/>
              </a:lnSpc>
            </a:pPr>
            <a:r>
              <a:rPr lang="sv-SE" sz="2000" dirty="0"/>
              <a:t>Växjö 0470 – 456 94 </a:t>
            </a:r>
          </a:p>
          <a:p>
            <a:pPr lvl="2">
              <a:lnSpc>
                <a:spcPct val="100000"/>
              </a:lnSpc>
            </a:pPr>
            <a:r>
              <a:rPr lang="sv-SE" sz="2000" dirty="0"/>
              <a:t>Ljungby 0372-145 21 </a:t>
            </a:r>
          </a:p>
          <a:p>
            <a:pPr lvl="2">
              <a:lnSpc>
                <a:spcPct val="100000"/>
              </a:lnSpc>
            </a:pPr>
            <a:r>
              <a:rPr lang="sv-SE" sz="2000" dirty="0"/>
              <a:t>Strömsnäsbruk 0433-719 25</a:t>
            </a:r>
            <a:endParaRPr lang="sv-SE" sz="3600" dirty="0"/>
          </a:p>
        </p:txBody>
      </p:sp>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540294" y="0"/>
            <a:ext cx="6978106" cy="1325563"/>
          </a:xfrm>
        </p:spPr>
        <p:txBody>
          <a:bodyPr>
            <a:normAutofit fontScale="90000"/>
          </a:bodyPr>
          <a:lstStyle/>
          <a:p>
            <a:r>
              <a:rPr lang="sv-SE" sz="3600" dirty="0">
                <a:solidFill>
                  <a:schemeClr val="accent1"/>
                </a:solidFill>
              </a:rPr>
              <a:t>Information till den våldsutsatta</a:t>
            </a:r>
            <a:endParaRPr lang="sv-SE" dirty="0">
              <a:solidFill>
                <a:schemeClr val="accent1"/>
              </a:solidFill>
            </a:endParaRPr>
          </a:p>
        </p:txBody>
      </p:sp>
    </p:spTree>
    <p:extLst>
      <p:ext uri="{BB962C8B-B14F-4D97-AF65-F5344CB8AC3E}">
        <p14:creationId xmlns:p14="http://schemas.microsoft.com/office/powerpoint/2010/main" val="327557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ruta 9">
            <a:extLst>
              <a:ext uri="{FF2B5EF4-FFF2-40B4-BE49-F238E27FC236}">
                <a16:creationId xmlns:a16="http://schemas.microsoft.com/office/drawing/2014/main" id="{2C665DC6-6E2E-B6A2-AA4E-59007FDED5CA}"/>
              </a:ext>
            </a:extLst>
          </p:cNvPr>
          <p:cNvSpPr txBox="1"/>
          <p:nvPr/>
        </p:nvSpPr>
        <p:spPr>
          <a:xfrm>
            <a:off x="2690907" y="103519"/>
            <a:ext cx="6810187" cy="261610"/>
          </a:xfrm>
          <a:prstGeom prst="rect">
            <a:avLst/>
          </a:prstGeom>
          <a:solidFill>
            <a:srgbClr val="830628">
              <a:lumMod val="20000"/>
              <a:lumOff val="80000"/>
            </a:srgbClr>
          </a:solidFill>
          <a:ln w="28575" cap="flat" cmpd="sng" algn="ctr">
            <a:solidFill>
              <a:sysClr val="windowText" lastClr="00000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Arial" panose="020B0604020202020204"/>
                <a:ea typeface="+mn-ea"/>
                <a:cs typeface="+mn-cs"/>
              </a:rPr>
              <a:t>PATIENT VI MISSTÄNKER/VET ÄR VÅLDSUTSATT</a:t>
            </a:r>
          </a:p>
        </p:txBody>
      </p:sp>
      <p:sp>
        <p:nvSpPr>
          <p:cNvPr id="11" name="textruta 10">
            <a:extLst>
              <a:ext uri="{FF2B5EF4-FFF2-40B4-BE49-F238E27FC236}">
                <a16:creationId xmlns:a16="http://schemas.microsoft.com/office/drawing/2014/main" id="{25F5B60D-DC62-CFA8-F22E-A2C8AEF66E9E}"/>
              </a:ext>
            </a:extLst>
          </p:cNvPr>
          <p:cNvSpPr txBox="1"/>
          <p:nvPr/>
        </p:nvSpPr>
        <p:spPr>
          <a:xfrm>
            <a:off x="3752741" y="482088"/>
            <a:ext cx="5040000" cy="40011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Samtal med patienten i enskilt 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Utan medföljande. Observera att medföljande kan vara (förmedlare till) våldsutövare.</a:t>
            </a:r>
            <a:endPar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2" name="Pil: nedåt 11">
            <a:extLst>
              <a:ext uri="{FF2B5EF4-FFF2-40B4-BE49-F238E27FC236}">
                <a16:creationId xmlns:a16="http://schemas.microsoft.com/office/drawing/2014/main" id="{246966E0-32C8-9A93-B78D-272286F1136A}"/>
              </a:ext>
            </a:extLst>
          </p:cNvPr>
          <p:cNvSpPr/>
          <p:nvPr/>
        </p:nvSpPr>
        <p:spPr>
          <a:xfrm>
            <a:off x="6169830" y="986954"/>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3" name="textruta 12">
            <a:extLst>
              <a:ext uri="{FF2B5EF4-FFF2-40B4-BE49-F238E27FC236}">
                <a16:creationId xmlns:a16="http://schemas.microsoft.com/office/drawing/2014/main" id="{1292ED62-ACDF-7264-CD2E-05F2A36C3BFC}"/>
              </a:ext>
            </a:extLst>
          </p:cNvPr>
          <p:cNvSpPr txBox="1"/>
          <p:nvPr/>
        </p:nvSpPr>
        <p:spPr>
          <a:xfrm>
            <a:off x="3752741" y="1271710"/>
            <a:ext cx="5040000" cy="400110"/>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OBS: Orosanmälan SKA göras när patienten är/har barn under 18 år.</a:t>
            </a:r>
          </a:p>
        </p:txBody>
      </p:sp>
      <p:sp>
        <p:nvSpPr>
          <p:cNvPr id="14" name="textruta 13">
            <a:extLst>
              <a:ext uri="{FF2B5EF4-FFF2-40B4-BE49-F238E27FC236}">
                <a16:creationId xmlns:a16="http://schemas.microsoft.com/office/drawing/2014/main" id="{080A4416-08FE-1333-B6CE-E20FDCC4B889}"/>
              </a:ext>
            </a:extLst>
          </p:cNvPr>
          <p:cNvSpPr txBox="1"/>
          <p:nvPr/>
        </p:nvSpPr>
        <p:spPr>
          <a:xfrm>
            <a:off x="9216750" y="466143"/>
            <a:ext cx="2816243" cy="553998"/>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Anteckna i den skyddade anteckningsmallen ”Våldsutsatthet” att frågor ställts – oavsett vad patienten svarar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5" name="Pil: höger 14">
            <a:extLst>
              <a:ext uri="{FF2B5EF4-FFF2-40B4-BE49-F238E27FC236}">
                <a16:creationId xmlns:a16="http://schemas.microsoft.com/office/drawing/2014/main" id="{46C1930F-8FD0-D9A1-ACD6-1445448F6DAE}"/>
              </a:ext>
            </a:extLst>
          </p:cNvPr>
          <p:cNvSpPr/>
          <p:nvPr/>
        </p:nvSpPr>
        <p:spPr>
          <a:xfrm>
            <a:off x="8914745" y="547816"/>
            <a:ext cx="180000" cy="180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ruta 2">
            <a:extLst>
              <a:ext uri="{FF2B5EF4-FFF2-40B4-BE49-F238E27FC236}">
                <a16:creationId xmlns:a16="http://schemas.microsoft.com/office/drawing/2014/main" id="{01825391-E572-AC75-3D1D-0D4C848FB8E0}"/>
              </a:ext>
            </a:extLst>
          </p:cNvPr>
          <p:cNvSpPr txBox="1">
            <a:spLocks noChangeArrowheads="1"/>
          </p:cNvSpPr>
          <p:nvPr/>
        </p:nvSpPr>
        <p:spPr bwMode="auto">
          <a:xfrm>
            <a:off x="109686" y="466142"/>
            <a:ext cx="3521051" cy="1260000"/>
          </a:xfrm>
          <a:prstGeom prst="rect">
            <a:avLst/>
          </a:prstGeom>
          <a:solidFill>
            <a:srgbClr val="FFE5F2"/>
          </a:solidFill>
          <a:ln w="28575">
            <a:solidFill>
              <a:sysClr val="windowText" lastClr="000000"/>
            </a:solid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05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EXEMPELFRÅGA:</a:t>
            </a:r>
            <a:r>
              <a:rPr kumimoji="0" lang="sv-SE" sz="1050" b="1" i="0"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 </a:t>
            </a:r>
            <a:br>
              <a:rPr kumimoji="0" lang="sv-SE" sz="1050" b="1" i="0"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br>
            <a:r>
              <a:rPr kumimoji="0" lang="sv-SE" sz="105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Vi vet att det är vanligt att patienter utsätts för våld, vilket påverkar deras hälsa. Vi frågar därför våra patienter om det.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Är det någon som gjort/gör dig illa? T.ex. knuffat, slagit eller gjort dig illa på annat sätt?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Det kan även vara att kränka dig eller skada dig genom sexuella handlingar.</a:t>
            </a:r>
            <a:endParaRPr kumimoji="0" lang="sv-SE"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Pil: nedåt 16">
            <a:extLst>
              <a:ext uri="{FF2B5EF4-FFF2-40B4-BE49-F238E27FC236}">
                <a16:creationId xmlns:a16="http://schemas.microsoft.com/office/drawing/2014/main" id="{D87D00C4-1287-B8E0-785B-67DFBB0A5DD0}"/>
              </a:ext>
            </a:extLst>
          </p:cNvPr>
          <p:cNvSpPr/>
          <p:nvPr/>
        </p:nvSpPr>
        <p:spPr>
          <a:xfrm>
            <a:off x="4688965" y="1776576"/>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8" name="textruta 17">
            <a:extLst>
              <a:ext uri="{FF2B5EF4-FFF2-40B4-BE49-F238E27FC236}">
                <a16:creationId xmlns:a16="http://schemas.microsoft.com/office/drawing/2014/main" id="{85F0FC10-5DC0-2BA9-48E4-66F84DFA9D57}"/>
              </a:ext>
            </a:extLst>
          </p:cNvPr>
          <p:cNvSpPr txBox="1"/>
          <p:nvPr/>
        </p:nvSpPr>
        <p:spPr>
          <a:xfrm>
            <a:off x="3752741" y="2061332"/>
            <a:ext cx="2052000" cy="684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Bedöm behov av somatisk vård. Behandla eller remittera till lämplig vårdnivå.</a:t>
            </a:r>
          </a:p>
        </p:txBody>
      </p:sp>
      <p:sp>
        <p:nvSpPr>
          <p:cNvPr id="19" name="textruta 18">
            <a:extLst>
              <a:ext uri="{FF2B5EF4-FFF2-40B4-BE49-F238E27FC236}">
                <a16:creationId xmlns:a16="http://schemas.microsoft.com/office/drawing/2014/main" id="{33702128-46E3-7016-81B7-CA3A40A29A04}"/>
              </a:ext>
            </a:extLst>
          </p:cNvPr>
          <p:cNvSpPr txBox="1"/>
          <p:nvPr/>
        </p:nvSpPr>
        <p:spPr>
          <a:xfrm>
            <a:off x="6740741" y="2053533"/>
            <a:ext cx="2052000" cy="684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Bedöm behov av psykiskt stöd. Behandla eller remittera till lämplig vårdnivå.</a:t>
            </a:r>
          </a:p>
        </p:txBody>
      </p:sp>
      <p:sp>
        <p:nvSpPr>
          <p:cNvPr id="20" name="textruta 19">
            <a:extLst>
              <a:ext uri="{FF2B5EF4-FFF2-40B4-BE49-F238E27FC236}">
                <a16:creationId xmlns:a16="http://schemas.microsoft.com/office/drawing/2014/main" id="{5C2941C0-3B8D-E900-1B89-EDD632C2E781}"/>
              </a:ext>
            </a:extLst>
          </p:cNvPr>
          <p:cNvSpPr txBox="1"/>
          <p:nvPr/>
        </p:nvSpPr>
        <p:spPr>
          <a:xfrm>
            <a:off x="9007620" y="1937008"/>
            <a:ext cx="3060000" cy="396000"/>
          </a:xfrm>
          <a:prstGeom prst="rect">
            <a:avLst/>
          </a:prstGeom>
          <a:noFill/>
          <a:ln w="28575">
            <a:solidFill>
              <a:srgbClr val="FFD3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Barn under 18 år: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Barn- och ungdomsklinikens kurator,  En väg in</a:t>
            </a:r>
          </a:p>
        </p:txBody>
      </p:sp>
      <p:sp>
        <p:nvSpPr>
          <p:cNvPr id="21" name="textruta 20">
            <a:extLst>
              <a:ext uri="{FF2B5EF4-FFF2-40B4-BE49-F238E27FC236}">
                <a16:creationId xmlns:a16="http://schemas.microsoft.com/office/drawing/2014/main" id="{F3637ADA-4811-47E3-DCCF-03EC431A8B99}"/>
              </a:ext>
            </a:extLst>
          </p:cNvPr>
          <p:cNvSpPr txBox="1"/>
          <p:nvPr/>
        </p:nvSpPr>
        <p:spPr>
          <a:xfrm>
            <a:off x="9007620" y="2423879"/>
            <a:ext cx="3060000" cy="396000"/>
          </a:xfrm>
          <a:prstGeom prst="rect">
            <a:avLst/>
          </a:prstGeom>
          <a:noFill/>
          <a:ln w="28575">
            <a:solidFill>
              <a:srgbClr val="FFD3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Vuxna: Lasarettsrehab, kurator,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psykosocial resurs på VC</a:t>
            </a:r>
          </a:p>
        </p:txBody>
      </p:sp>
      <p:sp>
        <p:nvSpPr>
          <p:cNvPr id="22" name="Pil: höger 21">
            <a:extLst>
              <a:ext uri="{FF2B5EF4-FFF2-40B4-BE49-F238E27FC236}">
                <a16:creationId xmlns:a16="http://schemas.microsoft.com/office/drawing/2014/main" id="{A735C6D0-FE32-C25C-4976-2599CC5F502F}"/>
              </a:ext>
            </a:extLst>
          </p:cNvPr>
          <p:cNvSpPr/>
          <p:nvPr/>
        </p:nvSpPr>
        <p:spPr>
          <a:xfrm>
            <a:off x="8809450" y="2072394"/>
            <a:ext cx="144000" cy="144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3" name="Pil: höger 22">
            <a:extLst>
              <a:ext uri="{FF2B5EF4-FFF2-40B4-BE49-F238E27FC236}">
                <a16:creationId xmlns:a16="http://schemas.microsoft.com/office/drawing/2014/main" id="{A6B7FFA2-3DFA-8E89-9137-0714474A515D}"/>
              </a:ext>
            </a:extLst>
          </p:cNvPr>
          <p:cNvSpPr/>
          <p:nvPr/>
        </p:nvSpPr>
        <p:spPr>
          <a:xfrm>
            <a:off x="8799278" y="2564772"/>
            <a:ext cx="144000" cy="144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4" name="Pil: nedåt 23">
            <a:extLst>
              <a:ext uri="{FF2B5EF4-FFF2-40B4-BE49-F238E27FC236}">
                <a16:creationId xmlns:a16="http://schemas.microsoft.com/office/drawing/2014/main" id="{1D16B21B-5FAD-6F24-4A0D-0F920CDA8263}"/>
              </a:ext>
            </a:extLst>
          </p:cNvPr>
          <p:cNvSpPr/>
          <p:nvPr/>
        </p:nvSpPr>
        <p:spPr>
          <a:xfrm>
            <a:off x="7659541" y="1774383"/>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5" name="textruta 24">
            <a:extLst>
              <a:ext uri="{FF2B5EF4-FFF2-40B4-BE49-F238E27FC236}">
                <a16:creationId xmlns:a16="http://schemas.microsoft.com/office/drawing/2014/main" id="{52F8B155-11BC-E28E-D1F9-3EABB5146005}"/>
              </a:ext>
            </a:extLst>
          </p:cNvPr>
          <p:cNvSpPr txBox="1"/>
          <p:nvPr/>
        </p:nvSpPr>
        <p:spPr>
          <a:xfrm>
            <a:off x="3752741" y="3134844"/>
            <a:ext cx="5040000" cy="43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Finns det risk att patienten far illa av anteckningar om våldsutsatthet?</a:t>
            </a:r>
          </a:p>
        </p:txBody>
      </p:sp>
      <p:sp>
        <p:nvSpPr>
          <p:cNvPr id="26" name="Pil: nedåt 25">
            <a:extLst>
              <a:ext uri="{FF2B5EF4-FFF2-40B4-BE49-F238E27FC236}">
                <a16:creationId xmlns:a16="http://schemas.microsoft.com/office/drawing/2014/main" id="{E94A8955-0489-98C7-0A78-A75B5E0EDC89}"/>
              </a:ext>
            </a:extLst>
          </p:cNvPr>
          <p:cNvSpPr/>
          <p:nvPr/>
        </p:nvSpPr>
        <p:spPr>
          <a:xfrm>
            <a:off x="8367730" y="367160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27" name="textruta 26">
            <a:extLst>
              <a:ext uri="{FF2B5EF4-FFF2-40B4-BE49-F238E27FC236}">
                <a16:creationId xmlns:a16="http://schemas.microsoft.com/office/drawing/2014/main" id="{6562549C-FBA5-D092-36A5-CE00AF286FA9}"/>
              </a:ext>
            </a:extLst>
          </p:cNvPr>
          <p:cNvSpPr txBox="1"/>
          <p:nvPr/>
        </p:nvSpPr>
        <p:spPr>
          <a:xfrm>
            <a:off x="394211" y="3956357"/>
            <a:ext cx="4320000" cy="432000"/>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Ja. Anteckna i den skyddade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8" name="textruta 27">
            <a:extLst>
              <a:ext uri="{FF2B5EF4-FFF2-40B4-BE49-F238E27FC236}">
                <a16:creationId xmlns:a16="http://schemas.microsoft.com/office/drawing/2014/main" id="{08FEA552-C3EB-C641-B10B-3D156CF65A8E}"/>
              </a:ext>
            </a:extLst>
          </p:cNvPr>
          <p:cNvSpPr txBox="1"/>
          <p:nvPr/>
        </p:nvSpPr>
        <p:spPr>
          <a:xfrm>
            <a:off x="5365708" y="3956357"/>
            <a:ext cx="6192000" cy="432000"/>
          </a:xfrm>
          <a:prstGeom prst="rect">
            <a:avLst/>
          </a:prstGeom>
          <a:noFill/>
          <a:ln w="28575" cap="flat" cmpd="sng" algn="ctr">
            <a:solidFill>
              <a:sysClr val="windowText" lastClr="000000"/>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Nej. Anteckna i löpande journalanteckning</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29" name="textruta 28">
            <a:extLst>
              <a:ext uri="{FF2B5EF4-FFF2-40B4-BE49-F238E27FC236}">
                <a16:creationId xmlns:a16="http://schemas.microsoft.com/office/drawing/2014/main" id="{EF3F47EE-4555-AFB7-9E26-60FD2BA4405E}"/>
              </a:ext>
            </a:extLst>
          </p:cNvPr>
          <p:cNvSpPr txBox="1"/>
          <p:nvPr/>
        </p:nvSpPr>
        <p:spPr>
          <a:xfrm>
            <a:off x="395202" y="4737882"/>
            <a:ext cx="4320000" cy="432000"/>
          </a:xfrm>
          <a:prstGeom prst="rect">
            <a:avLst/>
          </a:prstGeom>
          <a:noFill/>
          <a:ln w="28575" cap="flat" cmpd="sng" algn="ctr">
            <a:solidFill>
              <a:sysClr val="windowText" lastClr="000000"/>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Ska remiss skickas på patienten?</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0" name="textruta 29">
            <a:extLst>
              <a:ext uri="{FF2B5EF4-FFF2-40B4-BE49-F238E27FC236}">
                <a16:creationId xmlns:a16="http://schemas.microsoft.com/office/drawing/2014/main" id="{0AC48752-7918-A129-684D-3D10C93E9EB5}"/>
              </a:ext>
            </a:extLst>
          </p:cNvPr>
          <p:cNvSpPr txBox="1"/>
          <p:nvPr/>
        </p:nvSpPr>
        <p:spPr>
          <a:xfrm>
            <a:off x="395202" y="5253165"/>
            <a:ext cx="4320000" cy="553998"/>
          </a:xfrm>
          <a:prstGeom prst="rect">
            <a:avLst/>
          </a:prstGeom>
          <a:solidFill>
            <a:sysClr val="window" lastClr="FFFFFF"/>
          </a:solid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Skriv inget om våldsutsattheten i remissen.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Skicka ett meddelande i Messenger till mottagande verksamhet </a:t>
            </a:r>
            <a:b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om att anteckning finns i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1" name="Pil: nedåt 30">
            <a:extLst>
              <a:ext uri="{FF2B5EF4-FFF2-40B4-BE49-F238E27FC236}">
                <a16:creationId xmlns:a16="http://schemas.microsoft.com/office/drawing/2014/main" id="{CAE55E6F-AE40-8486-96B4-7EA8B92411BF}"/>
              </a:ext>
            </a:extLst>
          </p:cNvPr>
          <p:cNvSpPr/>
          <p:nvPr/>
        </p:nvSpPr>
        <p:spPr>
          <a:xfrm>
            <a:off x="2465269" y="4465014"/>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2" name="textruta 31">
            <a:extLst>
              <a:ext uri="{FF2B5EF4-FFF2-40B4-BE49-F238E27FC236}">
                <a16:creationId xmlns:a16="http://schemas.microsoft.com/office/drawing/2014/main" id="{92B6D7B4-E601-A431-3375-2D47ED3D06BB}"/>
              </a:ext>
            </a:extLst>
          </p:cNvPr>
          <p:cNvSpPr txBox="1"/>
          <p:nvPr/>
        </p:nvSpPr>
        <p:spPr>
          <a:xfrm>
            <a:off x="395202" y="5926807"/>
            <a:ext cx="4320000" cy="432000"/>
          </a:xfrm>
          <a:prstGeom prst="rect">
            <a:avLst/>
          </a:prstGeom>
          <a:solidFill>
            <a:sysClr val="window" lastClr="FFFFFF"/>
          </a:solidFill>
          <a:ln w="28575" cap="flat" cmpd="sng" algn="ctr">
            <a:solidFill>
              <a:srgbClr val="A05599"/>
            </a:solidFill>
            <a:prstDash val="dash"/>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OBS: Gäller inte för röntgen – ring dem istället på 7589 / 0470- 58 75 89</a:t>
            </a:r>
          </a:p>
        </p:txBody>
      </p:sp>
      <p:sp>
        <p:nvSpPr>
          <p:cNvPr id="33" name="textruta 32">
            <a:extLst>
              <a:ext uri="{FF2B5EF4-FFF2-40B4-BE49-F238E27FC236}">
                <a16:creationId xmlns:a16="http://schemas.microsoft.com/office/drawing/2014/main" id="{A79C4750-C9FD-3AE7-7C85-76982CFB40C1}"/>
              </a:ext>
            </a:extLst>
          </p:cNvPr>
          <p:cNvSpPr txBox="1"/>
          <p:nvPr/>
        </p:nvSpPr>
        <p:spPr>
          <a:xfrm>
            <a:off x="5365710" y="5669044"/>
            <a:ext cx="4831806" cy="1015663"/>
          </a:xfrm>
          <a:prstGeom prst="rect">
            <a:avLst/>
          </a:prstGeom>
          <a:solidFill>
            <a:sysClr val="window" lastClr="FFFFFF"/>
          </a:solidFill>
          <a:ln w="28575" cap="flat" cmpd="sng" algn="ctr">
            <a:solidFill>
              <a:sysClr val="windowText" lastClr="000000"/>
            </a:solidFill>
            <a:prstDash val="dash"/>
            <a:miter lim="800000"/>
          </a:ln>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rPr>
              <a:t>Polisanmälan</a:t>
            </a: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  Ring 112 vid akuta situationer, annars 114 14.</a:t>
            </a:r>
            <a:endPar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brott mot barn under 18 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Misstanke om brott mot vuxen som ger fängelse i minst sex månader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Uppgifter om försök till brott som ger fängelse i minst ett 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För att förhindra förestående eller pågående rattfylleri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misstanke om terroristbrott eller annat brott mot Sveriges säkerhet</a:t>
            </a:r>
          </a:p>
        </p:txBody>
      </p:sp>
      <p:sp>
        <p:nvSpPr>
          <p:cNvPr id="34" name="textruta 33">
            <a:extLst>
              <a:ext uri="{FF2B5EF4-FFF2-40B4-BE49-F238E27FC236}">
                <a16:creationId xmlns:a16="http://schemas.microsoft.com/office/drawing/2014/main" id="{7776883B-E5D8-8269-E99C-514D699599C2}"/>
              </a:ext>
            </a:extLst>
          </p:cNvPr>
          <p:cNvSpPr txBox="1"/>
          <p:nvPr/>
        </p:nvSpPr>
        <p:spPr>
          <a:xfrm>
            <a:off x="5357299" y="4737882"/>
            <a:ext cx="6228000" cy="814005"/>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Ge information om relevant vård och stöd för den våldsutsatta.</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Ge Visitkortet ”Vi finns här för dig”.  Det samlade stödet i länet finns i den nedersta länken på webbsidan.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Erbjud den vuxne patienten att etablera kontakt med socialtjänsten.</a:t>
            </a:r>
          </a:p>
          <a:p>
            <a:pPr marL="171450" marR="0" lvl="0" indent="-17145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behov hänvisa till </a:t>
            </a: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hlinkClick r:id="rId2"/>
              </a:rPr>
              <a:t>Centrum mot våld</a:t>
            </a:r>
            <a:endParaRPr kumimoji="0" lang="sv-SE" sz="9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35" name="Pil: höger 34">
            <a:extLst>
              <a:ext uri="{FF2B5EF4-FFF2-40B4-BE49-F238E27FC236}">
                <a16:creationId xmlns:a16="http://schemas.microsoft.com/office/drawing/2014/main" id="{C767E181-096E-FFF7-ED5F-83096A5051EF}"/>
              </a:ext>
            </a:extLst>
          </p:cNvPr>
          <p:cNvSpPr/>
          <p:nvPr/>
        </p:nvSpPr>
        <p:spPr>
          <a:xfrm rot="9183490">
            <a:off x="2971845" y="3549447"/>
            <a:ext cx="684000" cy="180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6" name="Pil: nedåt 35">
            <a:extLst>
              <a:ext uri="{FF2B5EF4-FFF2-40B4-BE49-F238E27FC236}">
                <a16:creationId xmlns:a16="http://schemas.microsoft.com/office/drawing/2014/main" id="{34E06249-1A09-E0B2-3B05-DA59DE4A6030}"/>
              </a:ext>
            </a:extLst>
          </p:cNvPr>
          <p:cNvSpPr/>
          <p:nvPr/>
        </p:nvSpPr>
        <p:spPr>
          <a:xfrm>
            <a:off x="4688965" y="2850088"/>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37" name="Pil: nedåt 36">
            <a:extLst>
              <a:ext uri="{FF2B5EF4-FFF2-40B4-BE49-F238E27FC236}">
                <a16:creationId xmlns:a16="http://schemas.microsoft.com/office/drawing/2014/main" id="{AB4083E5-724F-57BD-AA33-26A00DAE68F3}"/>
              </a:ext>
            </a:extLst>
          </p:cNvPr>
          <p:cNvSpPr/>
          <p:nvPr/>
        </p:nvSpPr>
        <p:spPr>
          <a:xfrm>
            <a:off x="7659541" y="2852173"/>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260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85E6681C-95EC-41C8-9ED1-5C430F0E425B}"/>
              </a:ext>
            </a:extLst>
          </p:cNvPr>
          <p:cNvPicPr>
            <a:picLocks noChangeAspect="1"/>
          </p:cNvPicPr>
          <p:nvPr/>
        </p:nvPicPr>
        <p:blipFill rotWithShape="1">
          <a:blip r:embed="rId3"/>
          <a:srcRect l="13517" t="24496" r="13576" b="12093"/>
          <a:stretch/>
        </p:blipFill>
        <p:spPr>
          <a:xfrm>
            <a:off x="563525" y="542259"/>
            <a:ext cx="11475054" cy="5613991"/>
          </a:xfrm>
          <a:prstGeom prst="rect">
            <a:avLst/>
          </a:prstGeom>
        </p:spPr>
      </p:pic>
      <p:sp>
        <p:nvSpPr>
          <p:cNvPr id="3" name="Rektangel 2">
            <a:extLst>
              <a:ext uri="{FF2B5EF4-FFF2-40B4-BE49-F238E27FC236}">
                <a16:creationId xmlns:a16="http://schemas.microsoft.com/office/drawing/2014/main" id="{DB36F07C-F0EE-464A-8ECD-17C9CCC97BB9}"/>
              </a:ext>
            </a:extLst>
          </p:cNvPr>
          <p:cNvSpPr/>
          <p:nvPr/>
        </p:nvSpPr>
        <p:spPr>
          <a:xfrm>
            <a:off x="7046507" y="6131075"/>
            <a:ext cx="4992072" cy="369332"/>
          </a:xfrm>
          <a:prstGeom prst="rect">
            <a:avLst/>
          </a:prstGeom>
        </p:spPr>
        <p:txBody>
          <a:bodyPr wrap="none">
            <a:spAutoFit/>
          </a:bodyPr>
          <a:lstStyle/>
          <a:p>
            <a:r>
              <a:rPr lang="sv-SE" dirty="0">
                <a:hlinkClick r:id="rId4"/>
              </a:rPr>
              <a:t>Vårdgivarwebben - Skydd mot våldsutsatthet</a:t>
            </a:r>
            <a:endParaRPr lang="sv-SE" dirty="0"/>
          </a:p>
        </p:txBody>
      </p:sp>
    </p:spTree>
    <p:extLst>
      <p:ext uri="{BB962C8B-B14F-4D97-AF65-F5344CB8AC3E}">
        <p14:creationId xmlns:p14="http://schemas.microsoft.com/office/powerpoint/2010/main" val="393912291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5E542911-75F4-4502-843C-64CE6C0A5A5D}"/>
              </a:ext>
            </a:extLst>
          </p:cNvPr>
          <p:cNvPicPr>
            <a:picLocks noChangeAspect="1"/>
          </p:cNvPicPr>
          <p:nvPr/>
        </p:nvPicPr>
        <p:blipFill rotWithShape="1">
          <a:blip r:embed="rId3"/>
          <a:srcRect l="38198" t="10232" r="18982" b="5892"/>
          <a:stretch/>
        </p:blipFill>
        <p:spPr>
          <a:xfrm>
            <a:off x="1073887" y="350874"/>
            <a:ext cx="5730949" cy="6314549"/>
          </a:xfrm>
          <a:prstGeom prst="rect">
            <a:avLst/>
          </a:prstGeom>
        </p:spPr>
      </p:pic>
      <p:sp>
        <p:nvSpPr>
          <p:cNvPr id="3" name="Rektangel 2">
            <a:extLst>
              <a:ext uri="{FF2B5EF4-FFF2-40B4-BE49-F238E27FC236}">
                <a16:creationId xmlns:a16="http://schemas.microsoft.com/office/drawing/2014/main" id="{6BA1C845-D7F8-4A00-AB47-3693E0F12FC0}"/>
              </a:ext>
            </a:extLst>
          </p:cNvPr>
          <p:cNvSpPr/>
          <p:nvPr/>
        </p:nvSpPr>
        <p:spPr>
          <a:xfrm>
            <a:off x="6804836" y="426706"/>
            <a:ext cx="4509568" cy="369332"/>
          </a:xfrm>
          <a:prstGeom prst="rect">
            <a:avLst/>
          </a:prstGeom>
        </p:spPr>
        <p:txBody>
          <a:bodyPr wrap="none">
            <a:spAutoFit/>
          </a:bodyPr>
          <a:lstStyle/>
          <a:p>
            <a:r>
              <a:rPr lang="sv-SE" dirty="0">
                <a:hlinkClick r:id="rId2"/>
              </a:rPr>
              <a:t>Vårdgivarwebben - Våld i nära relationer</a:t>
            </a:r>
            <a:endParaRPr lang="sv-SE" dirty="0"/>
          </a:p>
        </p:txBody>
      </p:sp>
    </p:spTree>
    <p:extLst>
      <p:ext uri="{BB962C8B-B14F-4D97-AF65-F5344CB8AC3E}">
        <p14:creationId xmlns:p14="http://schemas.microsoft.com/office/powerpoint/2010/main" val="3183953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Region Kronobergs logotyp">
            <a:extLst>
              <a:ext uri="{FF2B5EF4-FFF2-40B4-BE49-F238E27FC236}">
                <a16:creationId xmlns:a16="http://schemas.microsoft.com/office/drawing/2014/main" id="{12B0327A-ECA8-E266-3A67-B03F5CAA5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black">
          <a:xfrm>
            <a:off x="1639334" y="1786467"/>
            <a:ext cx="1947600" cy="2298552"/>
          </a:xfrm>
          <a:prstGeom prst="rect">
            <a:avLst/>
          </a:prstGeom>
        </p:spPr>
      </p:pic>
      <p:sp>
        <p:nvSpPr>
          <p:cNvPr id="3" name="Rubrik 2">
            <a:extLst>
              <a:ext uri="{FF2B5EF4-FFF2-40B4-BE49-F238E27FC236}">
                <a16:creationId xmlns:a16="http://schemas.microsoft.com/office/drawing/2014/main" id="{D150D985-95F7-2902-F168-DDB0DDAEE9A4}"/>
              </a:ext>
            </a:extLst>
          </p:cNvPr>
          <p:cNvSpPr>
            <a:spLocks noGrp="1"/>
          </p:cNvSpPr>
          <p:nvPr>
            <p:ph type="title"/>
          </p:nvPr>
        </p:nvSpPr>
        <p:spPr>
          <a:xfrm>
            <a:off x="3762526" y="669131"/>
            <a:ext cx="8326769" cy="3535156"/>
          </a:xfrm>
        </p:spPr>
        <p:txBody>
          <a:bodyPr>
            <a:noAutofit/>
          </a:bodyPr>
          <a:lstStyle/>
          <a:p>
            <a:r>
              <a:rPr lang="sv-SE" sz="3600" kern="1400" spc="-50" dirty="0">
                <a:latin typeface="Arial" panose="020B0604020202020204" pitchFamily="34" charset="0"/>
                <a:ea typeface="Times New Roman" panose="02020603050405020304" pitchFamily="18" charset="0"/>
                <a:cs typeface="Times New Roman" panose="02020603050405020304" pitchFamily="18" charset="0"/>
              </a:rPr>
              <a:t>Barns rättigheter </a:t>
            </a:r>
            <a:br>
              <a:rPr lang="sv-SE" sz="3600" kern="1400" spc="-50" dirty="0">
                <a:latin typeface="Arial" panose="020B0604020202020204" pitchFamily="34" charset="0"/>
                <a:ea typeface="Times New Roman" panose="02020603050405020304" pitchFamily="18" charset="0"/>
                <a:cs typeface="Times New Roman" panose="02020603050405020304" pitchFamily="18" charset="0"/>
              </a:rPr>
            </a:br>
            <a:r>
              <a:rPr lang="sv-SE" sz="3600" kern="1400" spc="-50" dirty="0">
                <a:latin typeface="Arial" panose="020B0604020202020204" pitchFamily="34" charset="0"/>
                <a:ea typeface="Times New Roman" panose="02020603050405020304" pitchFamily="18" charset="0"/>
                <a:cs typeface="Times New Roman" panose="02020603050405020304" pitchFamily="18" charset="0"/>
              </a:rPr>
              <a:t>i hälso- och sjukvård / tandvård</a:t>
            </a:r>
            <a:endParaRPr lang="sv-SE" sz="3600" dirty="0"/>
          </a:p>
        </p:txBody>
      </p:sp>
      <p:sp>
        <p:nvSpPr>
          <p:cNvPr id="6" name="Underrubrik 5">
            <a:extLst>
              <a:ext uri="{FF2B5EF4-FFF2-40B4-BE49-F238E27FC236}">
                <a16:creationId xmlns:a16="http://schemas.microsoft.com/office/drawing/2014/main" id="{F9F13777-5240-729B-716B-D06BEBAE8276}"/>
              </a:ext>
            </a:extLst>
          </p:cNvPr>
          <p:cNvSpPr>
            <a:spLocks noGrp="1"/>
          </p:cNvSpPr>
          <p:nvPr>
            <p:ph type="subTitle" idx="1"/>
          </p:nvPr>
        </p:nvSpPr>
        <p:spPr>
          <a:xfrm>
            <a:off x="6988630" y="5373407"/>
            <a:ext cx="4332434" cy="623887"/>
          </a:xfrm>
        </p:spPr>
        <p:txBody>
          <a:bodyPr>
            <a:normAutofit/>
          </a:bodyPr>
          <a:lstStyle/>
          <a:p>
            <a:endParaRPr lang="sv-SE" dirty="0"/>
          </a:p>
        </p:txBody>
      </p:sp>
    </p:spTree>
    <p:extLst>
      <p:ext uri="{BB962C8B-B14F-4D97-AF65-F5344CB8AC3E}">
        <p14:creationId xmlns:p14="http://schemas.microsoft.com/office/powerpoint/2010/main" val="2029627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AF578AB1-CB58-41CF-A30B-ABE913CB4518}"/>
              </a:ext>
            </a:extLst>
          </p:cNvPr>
          <p:cNvGraphicFramePr>
            <a:graphicFrameLocks noGrp="1"/>
          </p:cNvGraphicFramePr>
          <p:nvPr/>
        </p:nvGraphicFramePr>
        <p:xfrm>
          <a:off x="281007" y="1600200"/>
          <a:ext cx="11769134" cy="1828800"/>
        </p:xfrm>
        <a:graphic>
          <a:graphicData uri="http://schemas.openxmlformats.org/drawingml/2006/table">
            <a:tbl>
              <a:tblPr firstRow="1" bandRow="1">
                <a:tableStyleId>{5C22544A-7EE6-4342-B048-85BDC9FD1C3A}</a:tableStyleId>
              </a:tblPr>
              <a:tblGrid>
                <a:gridCol w="2907912">
                  <a:extLst>
                    <a:ext uri="{9D8B030D-6E8A-4147-A177-3AD203B41FA5}">
                      <a16:colId xmlns:a16="http://schemas.microsoft.com/office/drawing/2014/main" val="1312222098"/>
                    </a:ext>
                  </a:extLst>
                </a:gridCol>
                <a:gridCol w="8861222">
                  <a:extLst>
                    <a:ext uri="{9D8B030D-6E8A-4147-A177-3AD203B41FA5}">
                      <a16:colId xmlns:a16="http://schemas.microsoft.com/office/drawing/2014/main" val="1723813172"/>
                    </a:ext>
                  </a:extLst>
                </a:gridCol>
              </a:tblGrid>
              <a:tr h="333861">
                <a:tc>
                  <a:txBody>
                    <a:bodyPr/>
                    <a:lstStyle/>
                    <a:p>
                      <a:r>
                        <a:rPr lang="sv-SE" dirty="0"/>
                        <a:t>Målgrupp</a:t>
                      </a:r>
                    </a:p>
                  </a:txBody>
                  <a:tcPr/>
                </a:tc>
                <a:tc>
                  <a:txBody>
                    <a:bodyPr/>
                    <a:lstStyle/>
                    <a:p>
                      <a:r>
                        <a:rPr lang="sv-SE" dirty="0"/>
                        <a:t>Lagstiftning och nationella riktlinjer</a:t>
                      </a:r>
                    </a:p>
                  </a:txBody>
                  <a:tcPr/>
                </a:tc>
                <a:extLst>
                  <a:ext uri="{0D108BD9-81ED-4DB2-BD59-A6C34878D82A}">
                    <a16:rowId xmlns:a16="http://schemas.microsoft.com/office/drawing/2014/main" val="2400877455"/>
                  </a:ext>
                </a:extLst>
              </a:tr>
              <a:tr h="1335444">
                <a:tc>
                  <a:txBody>
                    <a:bodyPr/>
                    <a:lstStyle/>
                    <a:p>
                      <a:r>
                        <a:rPr lang="sv-SE" b="1" dirty="0"/>
                        <a:t>Barnets rättigheter</a:t>
                      </a:r>
                    </a:p>
                  </a:txBody>
                  <a:tcPr/>
                </a:tc>
                <a:tc>
                  <a:txBody>
                    <a:bodyPr/>
                    <a:lstStyle/>
                    <a:p>
                      <a:r>
                        <a:rPr lang="sv-SE" sz="1800" b="1" dirty="0"/>
                        <a:t>Lagen om Förenta nationernas konvention om barnets rättigheter, </a:t>
                      </a:r>
                      <a:br>
                        <a:rPr lang="sv-SE" sz="1800" b="1" dirty="0"/>
                      </a:br>
                      <a:r>
                        <a:rPr lang="sv-SE" sz="1800" b="1" dirty="0"/>
                        <a:t>Hälso- och sjukvårdslagen kap 5 § 6 samt Patientlagen kap. 10 och 11</a:t>
                      </a:r>
                    </a:p>
                    <a:p>
                      <a:r>
                        <a:rPr lang="sv-SE" sz="1800" dirty="0"/>
                        <a:t>Barnkonventionen är lag sedan 1/1 2020. Det åligger hälso- och sjukvården att prioritera, skydda och säkerställa barnets rättigheter i alla delar av verksamheten.</a:t>
                      </a:r>
                    </a:p>
                  </a:txBody>
                  <a:tcPr/>
                </a:tc>
                <a:extLst>
                  <a:ext uri="{0D108BD9-81ED-4DB2-BD59-A6C34878D82A}">
                    <a16:rowId xmlns:a16="http://schemas.microsoft.com/office/drawing/2014/main" val="3051097976"/>
                  </a:ext>
                </a:extLst>
              </a:tr>
            </a:tbl>
          </a:graphicData>
        </a:graphic>
      </p:graphicFrame>
    </p:spTree>
    <p:extLst>
      <p:ext uri="{BB962C8B-B14F-4D97-AF65-F5344CB8AC3E}">
        <p14:creationId xmlns:p14="http://schemas.microsoft.com/office/powerpoint/2010/main" val="4910499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690C5376-24E4-48A4-930B-C17635461EF3}"/>
              </a:ext>
            </a:extLst>
          </p:cNvPr>
          <p:cNvPicPr>
            <a:picLocks noChangeAspect="1"/>
          </p:cNvPicPr>
          <p:nvPr/>
        </p:nvPicPr>
        <p:blipFill rotWithShape="1">
          <a:blip r:embed="rId3"/>
          <a:srcRect l="5543" t="20290" r="40326" b="24493"/>
          <a:stretch/>
        </p:blipFill>
        <p:spPr>
          <a:xfrm>
            <a:off x="258417" y="238538"/>
            <a:ext cx="9929192" cy="5697323"/>
          </a:xfrm>
          <a:prstGeom prst="rect">
            <a:avLst/>
          </a:prstGeom>
        </p:spPr>
      </p:pic>
      <p:sp>
        <p:nvSpPr>
          <p:cNvPr id="3" name="Rektangel 2">
            <a:extLst>
              <a:ext uri="{FF2B5EF4-FFF2-40B4-BE49-F238E27FC236}">
                <a16:creationId xmlns:a16="http://schemas.microsoft.com/office/drawing/2014/main" id="{F93281A8-3C04-4925-A585-CDDE187A3F2E}"/>
              </a:ext>
            </a:extLst>
          </p:cNvPr>
          <p:cNvSpPr/>
          <p:nvPr/>
        </p:nvSpPr>
        <p:spPr>
          <a:xfrm>
            <a:off x="1081768" y="6174400"/>
            <a:ext cx="32367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2"/>
              </a:rPr>
              <a:t>Film 1: Du har rätt till sjukvård</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37023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CE1B264-6271-47C7-A5D7-D26EA321B236}"/>
              </a:ext>
            </a:extLst>
          </p:cNvPr>
          <p:cNvSpPr>
            <a:spLocks noGrp="1"/>
          </p:cNvSpPr>
          <p:nvPr>
            <p:ph type="title"/>
          </p:nvPr>
        </p:nvSpPr>
        <p:spPr/>
        <p:txBody>
          <a:bodyPr/>
          <a:lstStyle/>
          <a:p>
            <a:r>
              <a:rPr lang="sv-SE" dirty="0"/>
              <a:t>Barn som närstående</a:t>
            </a:r>
          </a:p>
        </p:txBody>
      </p:sp>
    </p:spTree>
    <p:extLst>
      <p:ext uri="{BB962C8B-B14F-4D97-AF65-F5344CB8AC3E}">
        <p14:creationId xmlns:p14="http://schemas.microsoft.com/office/powerpoint/2010/main" val="2215082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B2DE27-B96F-4966-9C4D-784A73099BF4}"/>
              </a:ext>
            </a:extLst>
          </p:cNvPr>
          <p:cNvSpPr>
            <a:spLocks noGrp="1"/>
          </p:cNvSpPr>
          <p:nvPr>
            <p:ph type="title"/>
          </p:nvPr>
        </p:nvSpPr>
        <p:spPr>
          <a:xfrm>
            <a:off x="4127500" y="517523"/>
            <a:ext cx="7985124" cy="600078"/>
          </a:xfrm>
        </p:spPr>
        <p:txBody>
          <a:bodyPr>
            <a:normAutofit fontScale="90000"/>
          </a:bodyPr>
          <a:lstStyle/>
          <a:p>
            <a:r>
              <a:rPr lang="sv-SE" dirty="0"/>
              <a:t>Rätt till bästa uppnåeliga hälsa</a:t>
            </a:r>
          </a:p>
        </p:txBody>
      </p:sp>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117601"/>
            <a:ext cx="7772400" cy="5656727"/>
          </a:xfrm>
        </p:spPr>
        <p:txBody>
          <a:bodyPr>
            <a:normAutofit fontScale="70000" lnSpcReduction="20000"/>
          </a:bodyPr>
          <a:lstStyle/>
          <a:p>
            <a:pPr marL="0" indent="0">
              <a:spcAft>
                <a:spcPts val="400"/>
              </a:spcAft>
              <a:buClr>
                <a:schemeClr val="tx1"/>
              </a:buClr>
              <a:buNone/>
            </a:pPr>
            <a:r>
              <a:rPr lang="sv-SE" altLang="sv-SE" sz="2400" dirty="0"/>
              <a:t>Barn har rätt att växa upp under förhållanden som främjar deras hälsa och utveckling på bästa sätt:</a:t>
            </a:r>
          </a:p>
          <a:p>
            <a:pPr>
              <a:spcAft>
                <a:spcPts val="400"/>
              </a:spcAft>
              <a:buClr>
                <a:schemeClr val="bg1"/>
              </a:buClr>
            </a:pPr>
            <a:r>
              <a:rPr lang="sv-SE" altLang="sv-SE" sz="2400" dirty="0"/>
              <a:t>Rätt till fysisk, psykisk och sexuell hälsa</a:t>
            </a:r>
          </a:p>
          <a:p>
            <a:pPr>
              <a:spcAft>
                <a:spcPts val="400"/>
              </a:spcAft>
              <a:buClr>
                <a:schemeClr val="bg1"/>
              </a:buClr>
            </a:pPr>
            <a:r>
              <a:rPr lang="sv-SE" altLang="sv-SE" sz="2400" dirty="0"/>
              <a:t>Likvärdig tillgång till hälso- och sjukvård</a:t>
            </a:r>
          </a:p>
          <a:p>
            <a:pPr>
              <a:spcAft>
                <a:spcPts val="400"/>
              </a:spcAft>
              <a:buClr>
                <a:schemeClr val="bg1"/>
              </a:buClr>
            </a:pPr>
            <a:r>
              <a:rPr lang="sv-SE" altLang="sv-SE" sz="2400" dirty="0"/>
              <a:t>Barn med funktionsnedsättning (samma vård + specifik vård)</a:t>
            </a:r>
          </a:p>
          <a:p>
            <a:pPr>
              <a:spcAft>
                <a:spcPts val="400"/>
              </a:spcAft>
              <a:buClr>
                <a:schemeClr val="bg1"/>
              </a:buClr>
            </a:pPr>
            <a:r>
              <a:rPr lang="sv-SE" altLang="sv-SE" sz="2400" dirty="0"/>
              <a:t>Näringsriktig och tillräckligt med mat </a:t>
            </a:r>
          </a:p>
          <a:p>
            <a:pPr>
              <a:spcAft>
                <a:spcPts val="400"/>
              </a:spcAft>
              <a:buClr>
                <a:schemeClr val="bg1"/>
              </a:buClr>
            </a:pPr>
            <a:r>
              <a:rPr lang="sv-SE" altLang="sv-SE" sz="2400" dirty="0"/>
              <a:t>Förebygga barnolycksfall</a:t>
            </a:r>
          </a:p>
          <a:p>
            <a:pPr>
              <a:spcAft>
                <a:spcPts val="400"/>
              </a:spcAft>
              <a:buClr>
                <a:schemeClr val="bg1"/>
              </a:buClr>
            </a:pPr>
            <a:r>
              <a:rPr lang="sv-SE" altLang="sv-SE" sz="2400" dirty="0"/>
              <a:t>Skydd mot missbruk (alkohol, droger, porr, spel m.m.)</a:t>
            </a:r>
          </a:p>
          <a:p>
            <a:pPr>
              <a:spcAft>
                <a:spcPts val="400"/>
              </a:spcAft>
              <a:buClr>
                <a:schemeClr val="bg1"/>
              </a:buClr>
            </a:pPr>
            <a:r>
              <a:rPr lang="sv-SE" altLang="sv-SE" sz="2400" dirty="0"/>
              <a:t>Avskaffa skadliga traditionella sedvänjor (könsstympning av flickor, barnäktenskap, tvångsäktenskap, hedersrelaterat våld och förtryck)</a:t>
            </a:r>
          </a:p>
          <a:p>
            <a:pPr>
              <a:spcAft>
                <a:spcPts val="400"/>
              </a:spcAft>
              <a:buClr>
                <a:schemeClr val="bg1"/>
              </a:buClr>
            </a:pPr>
            <a:r>
              <a:rPr lang="sv-SE" altLang="sv-SE" sz="2400" dirty="0"/>
              <a:t>Levnadsvanor, inomhus- och utomhusmiljö, vatten, sanitet, </a:t>
            </a:r>
            <a:br>
              <a:rPr lang="sv-SE" altLang="sv-SE" sz="2400" dirty="0"/>
            </a:br>
            <a:r>
              <a:rPr lang="sv-SE" altLang="sv-SE" sz="2400" dirty="0"/>
              <a:t>allergener, miljöfarliga ämnen, ljus och ljud m.m.</a:t>
            </a:r>
          </a:p>
          <a:p>
            <a:endParaRPr lang="sv-SE" dirty="0"/>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t="1873" b="24518"/>
          <a:stretch/>
        </p:blipFill>
        <p:spPr>
          <a:xfrm>
            <a:off x="139700" y="2786528"/>
            <a:ext cx="3987800" cy="3987800"/>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251625" cy="2251625"/>
          </a:xfrm>
        </p:spPr>
        <p:txBody>
          <a:bodyPr/>
          <a:lstStyle/>
          <a:p>
            <a:r>
              <a:rPr lang="sv-SE" dirty="0"/>
              <a:t>Artikel 24</a:t>
            </a:r>
          </a:p>
        </p:txBody>
      </p:sp>
    </p:spTree>
    <p:extLst>
      <p:ext uri="{BB962C8B-B14F-4D97-AF65-F5344CB8AC3E}">
        <p14:creationId xmlns:p14="http://schemas.microsoft.com/office/powerpoint/2010/main" val="146519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CB2DE27-B96F-4966-9C4D-784A73099BF4}"/>
              </a:ext>
            </a:extLst>
          </p:cNvPr>
          <p:cNvSpPr>
            <a:spLocks noGrp="1"/>
          </p:cNvSpPr>
          <p:nvPr>
            <p:ph type="title"/>
          </p:nvPr>
        </p:nvSpPr>
        <p:spPr>
          <a:xfrm>
            <a:off x="3931478" y="517523"/>
            <a:ext cx="8181146" cy="600078"/>
          </a:xfrm>
        </p:spPr>
        <p:txBody>
          <a:bodyPr>
            <a:normAutofit fontScale="90000"/>
          </a:bodyPr>
          <a:lstStyle/>
          <a:p>
            <a:r>
              <a:rPr lang="sv-SE" dirty="0"/>
              <a:t>Rätt till stöd vid trauma</a:t>
            </a:r>
          </a:p>
        </p:txBody>
      </p:sp>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117601"/>
            <a:ext cx="7772400" cy="5656727"/>
          </a:xfrm>
        </p:spPr>
        <p:txBody>
          <a:bodyPr>
            <a:normAutofit/>
          </a:bodyPr>
          <a:lstStyle/>
          <a:p>
            <a:pPr>
              <a:spcAft>
                <a:spcPts val="400"/>
              </a:spcAft>
              <a:buClr>
                <a:schemeClr val="bg1"/>
              </a:buClr>
            </a:pPr>
            <a:r>
              <a:rPr lang="sv-SE" altLang="sv-SE" sz="2800" dirty="0"/>
              <a:t>Barn som har utsatts för någon form av traumatisk händelse (våld, övergrepp, krig, flykt) har rätt till fysisk och psykisk rehabilitering </a:t>
            </a:r>
          </a:p>
          <a:p>
            <a:pPr>
              <a:spcAft>
                <a:spcPts val="400"/>
              </a:spcAft>
              <a:buClr>
                <a:schemeClr val="bg1"/>
              </a:buClr>
            </a:pPr>
            <a:r>
              <a:rPr lang="sv-SE" altLang="sv-SE" sz="2800" dirty="0"/>
              <a:t>Det är viktigt att dessa barn får tillgång till rehabilitering och återhämtning som är gynnsam för barnets fortsatta utveckling och hälsa.</a:t>
            </a:r>
          </a:p>
          <a:p>
            <a:endParaRPr lang="sv-SE" sz="2400" dirty="0"/>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b="25164"/>
          <a:stretch/>
        </p:blipFill>
        <p:spPr>
          <a:xfrm>
            <a:off x="292100" y="2786528"/>
            <a:ext cx="3733800" cy="3987800"/>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251625" cy="2251625"/>
          </a:xfrm>
        </p:spPr>
        <p:txBody>
          <a:bodyPr/>
          <a:lstStyle/>
          <a:p>
            <a:r>
              <a:rPr lang="sv-SE" dirty="0"/>
              <a:t>Artikel 39</a:t>
            </a:r>
          </a:p>
        </p:txBody>
      </p:sp>
    </p:spTree>
    <p:extLst>
      <p:ext uri="{BB962C8B-B14F-4D97-AF65-F5344CB8AC3E}">
        <p14:creationId xmlns:p14="http://schemas.microsoft.com/office/powerpoint/2010/main" val="68562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460501"/>
            <a:ext cx="7772400" cy="5313827"/>
          </a:xfrm>
        </p:spPr>
        <p:txBody>
          <a:bodyPr>
            <a:normAutofit fontScale="70000" lnSpcReduction="20000"/>
          </a:bodyPr>
          <a:lstStyle/>
          <a:p>
            <a:pPr>
              <a:spcAft>
                <a:spcPts val="1200"/>
              </a:spcAft>
            </a:pPr>
            <a:r>
              <a:rPr lang="sv-SE" sz="3600" dirty="0">
                <a:latin typeface="Open Sans" pitchFamily="2" charset="0"/>
                <a:ea typeface="Open Sans" pitchFamily="2" charset="0"/>
                <a:cs typeface="Open Sans" pitchFamily="2" charset="0"/>
              </a:rPr>
              <a:t>Det barn som är i stånd att bilda egna åsikter </a:t>
            </a:r>
            <a:br>
              <a:rPr lang="sv-SE" sz="3600" dirty="0">
                <a:latin typeface="Open Sans" pitchFamily="2" charset="0"/>
                <a:ea typeface="Open Sans" pitchFamily="2" charset="0"/>
                <a:cs typeface="Open Sans" pitchFamily="2" charset="0"/>
              </a:rPr>
            </a:br>
            <a:r>
              <a:rPr lang="sv-SE" sz="3600" dirty="0">
                <a:latin typeface="Open Sans" pitchFamily="2" charset="0"/>
                <a:ea typeface="Open Sans" pitchFamily="2" charset="0"/>
                <a:cs typeface="Open Sans" pitchFamily="2" charset="0"/>
              </a:rPr>
              <a:t>ska ha rätten att fritt uttrycka dessa i alla </a:t>
            </a:r>
            <a:br>
              <a:rPr lang="sv-SE" sz="3600" dirty="0">
                <a:latin typeface="Open Sans" pitchFamily="2" charset="0"/>
                <a:ea typeface="Open Sans" pitchFamily="2" charset="0"/>
                <a:cs typeface="Open Sans" pitchFamily="2" charset="0"/>
              </a:rPr>
            </a:br>
            <a:r>
              <a:rPr lang="sv-SE" sz="3600" dirty="0">
                <a:latin typeface="Open Sans" pitchFamily="2" charset="0"/>
                <a:ea typeface="Open Sans" pitchFamily="2" charset="0"/>
                <a:cs typeface="Open Sans" pitchFamily="2" charset="0"/>
              </a:rPr>
              <a:t>frågor som rör barnet</a:t>
            </a:r>
          </a:p>
          <a:p>
            <a:pPr>
              <a:spcAft>
                <a:spcPts val="1200"/>
              </a:spcAft>
            </a:pPr>
            <a:r>
              <a:rPr lang="sv-SE" sz="3600" dirty="0">
                <a:latin typeface="Open Sans" pitchFamily="2" charset="0"/>
                <a:ea typeface="Open Sans" pitchFamily="2" charset="0"/>
                <a:cs typeface="Open Sans" pitchFamily="2" charset="0"/>
              </a:rPr>
              <a:t>Barns och ungas åsikter ska tillmätas </a:t>
            </a:r>
            <a:br>
              <a:rPr lang="sv-SE" sz="3600" dirty="0">
                <a:latin typeface="Open Sans" pitchFamily="2" charset="0"/>
                <a:ea typeface="Open Sans" pitchFamily="2" charset="0"/>
                <a:cs typeface="Open Sans" pitchFamily="2" charset="0"/>
              </a:rPr>
            </a:br>
            <a:r>
              <a:rPr lang="sv-SE" sz="3600" dirty="0">
                <a:latin typeface="Open Sans" pitchFamily="2" charset="0"/>
                <a:ea typeface="Open Sans" pitchFamily="2" charset="0"/>
                <a:cs typeface="Open Sans" pitchFamily="2" charset="0"/>
              </a:rPr>
              <a:t>betydelse i förhållande till ålder och mognad</a:t>
            </a:r>
          </a:p>
          <a:p>
            <a:pPr>
              <a:spcAft>
                <a:spcPts val="1200"/>
              </a:spcAft>
            </a:pPr>
            <a:r>
              <a:rPr lang="sv-SE" sz="3600" dirty="0">
                <a:latin typeface="Open Sans" pitchFamily="2" charset="0"/>
                <a:ea typeface="Open Sans" pitchFamily="2" charset="0"/>
                <a:cs typeface="Open Sans" pitchFamily="2" charset="0"/>
              </a:rPr>
              <a:t>Vi har, tillsammans med vårdnadshavarna, </a:t>
            </a:r>
            <a:br>
              <a:rPr lang="sv-SE" sz="3600" dirty="0">
                <a:latin typeface="Open Sans" pitchFamily="2" charset="0"/>
                <a:ea typeface="Open Sans" pitchFamily="2" charset="0"/>
                <a:cs typeface="Open Sans" pitchFamily="2" charset="0"/>
              </a:rPr>
            </a:br>
            <a:r>
              <a:rPr lang="sv-SE" sz="3600" dirty="0">
                <a:latin typeface="Open Sans" pitchFamily="2" charset="0"/>
                <a:ea typeface="Open Sans" pitchFamily="2" charset="0"/>
                <a:cs typeface="Open Sans" pitchFamily="2" charset="0"/>
              </a:rPr>
              <a:t>ett ansvar för att utreda barnets inställning </a:t>
            </a:r>
            <a:br>
              <a:rPr lang="sv-SE" sz="3600" dirty="0">
                <a:latin typeface="Open Sans" pitchFamily="2" charset="0"/>
                <a:ea typeface="Open Sans" pitchFamily="2" charset="0"/>
                <a:cs typeface="Open Sans" pitchFamily="2" charset="0"/>
              </a:rPr>
            </a:br>
            <a:r>
              <a:rPr lang="sv-SE" sz="3600" dirty="0">
                <a:latin typeface="Open Sans" pitchFamily="2" charset="0"/>
                <a:ea typeface="Open Sans" pitchFamily="2" charset="0"/>
                <a:cs typeface="Open Sans" pitchFamily="2" charset="0"/>
              </a:rPr>
              <a:t>vid vård och behandling.</a:t>
            </a:r>
          </a:p>
          <a:p>
            <a:pPr>
              <a:spcAft>
                <a:spcPts val="1200"/>
              </a:spcAft>
            </a:pPr>
            <a:r>
              <a:rPr lang="sv-SE" sz="3600" dirty="0">
                <a:latin typeface="Open Sans" pitchFamily="2" charset="0"/>
                <a:ea typeface="Open Sans" pitchFamily="2" charset="0"/>
                <a:cs typeface="Open Sans" pitchFamily="2" charset="0"/>
              </a:rPr>
              <a:t>De barn som behöver hjälpmedel eller tolk </a:t>
            </a:r>
            <a:br>
              <a:rPr lang="sv-SE" sz="3600" dirty="0">
                <a:latin typeface="Open Sans" pitchFamily="2" charset="0"/>
                <a:ea typeface="Open Sans" pitchFamily="2" charset="0"/>
                <a:cs typeface="Open Sans" pitchFamily="2" charset="0"/>
              </a:rPr>
            </a:br>
            <a:r>
              <a:rPr lang="sv-SE" sz="3600" dirty="0">
                <a:latin typeface="Open Sans" pitchFamily="2" charset="0"/>
                <a:ea typeface="Open Sans" pitchFamily="2" charset="0"/>
                <a:cs typeface="Open Sans" pitchFamily="2" charset="0"/>
              </a:rPr>
              <a:t>för att uttrycka sina åsikter ska få det.</a:t>
            </a:r>
          </a:p>
          <a:p>
            <a:pPr>
              <a:spcAft>
                <a:spcPts val="1200"/>
              </a:spcAft>
            </a:pPr>
            <a:r>
              <a:rPr lang="sv-SE" sz="3600" dirty="0">
                <a:latin typeface="Open Sans" pitchFamily="2" charset="0"/>
                <a:ea typeface="Open Sans" pitchFamily="2" charset="0"/>
                <a:cs typeface="Open Sans" pitchFamily="2" charset="0"/>
              </a:rPr>
              <a:t>Barn ska inte tolka åt andra.</a:t>
            </a:r>
          </a:p>
          <a:p>
            <a:pPr marL="285750" indent="-285750">
              <a:spcBef>
                <a:spcPts val="1200"/>
              </a:spcBef>
              <a:spcAft>
                <a:spcPts val="600"/>
              </a:spcAft>
            </a:pPr>
            <a:endParaRPr lang="sv-SE" sz="3600" dirty="0">
              <a:latin typeface="Open Sans" pitchFamily="2" charset="0"/>
              <a:ea typeface="Open Sans" pitchFamily="2" charset="0"/>
              <a:cs typeface="Open Sans" pitchFamily="2" charset="0"/>
            </a:endParaRPr>
          </a:p>
          <a:p>
            <a:endParaRPr lang="sv-SE" sz="3600" dirty="0">
              <a:latin typeface="Open Sans" pitchFamily="2" charset="0"/>
              <a:ea typeface="Open Sans" pitchFamily="2" charset="0"/>
              <a:cs typeface="Open Sans" pitchFamily="2" charset="0"/>
            </a:endParaRP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b="24954"/>
          <a:stretch/>
        </p:blipFill>
        <p:spPr>
          <a:xfrm>
            <a:off x="292100" y="2786528"/>
            <a:ext cx="3622676" cy="3987800"/>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251625" cy="2251625"/>
          </a:xfrm>
          <a:solidFill>
            <a:srgbClr val="007BB9"/>
          </a:solidFill>
        </p:spPr>
        <p:txBody>
          <a:bodyPr/>
          <a:lstStyle/>
          <a:p>
            <a:r>
              <a:rPr lang="sv-SE" dirty="0">
                <a:solidFill>
                  <a:schemeClr val="bg1"/>
                </a:solidFill>
                <a:latin typeface="Open Sans" pitchFamily="2" charset="0"/>
                <a:ea typeface="Open Sans" pitchFamily="2" charset="0"/>
                <a:cs typeface="Open Sans" pitchFamily="2" charset="0"/>
              </a:rPr>
              <a:t>Artikel 12</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Rätt till delaktighet och inflytande</a:t>
            </a:r>
          </a:p>
        </p:txBody>
      </p:sp>
    </p:spTree>
    <p:extLst>
      <p:ext uri="{BB962C8B-B14F-4D97-AF65-F5344CB8AC3E}">
        <p14:creationId xmlns:p14="http://schemas.microsoft.com/office/powerpoint/2010/main" val="21583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460501"/>
            <a:ext cx="7772400" cy="5313827"/>
          </a:xfrm>
        </p:spPr>
        <p:txBody>
          <a:bodyPr>
            <a:normAutofit fontScale="92500" lnSpcReduction="10000"/>
          </a:bodyPr>
          <a:lstStyle/>
          <a:p>
            <a:pPr>
              <a:spcAft>
                <a:spcPts val="1200"/>
              </a:spcAft>
            </a:pPr>
            <a:r>
              <a:rPr lang="sv-SE" sz="3600" dirty="0">
                <a:latin typeface="Open Sans" pitchFamily="2" charset="0"/>
                <a:ea typeface="Open Sans" pitchFamily="2" charset="0"/>
                <a:cs typeface="Open Sans" pitchFamily="2" charset="0"/>
              </a:rPr>
              <a:t>Patientens självbestämmande och integritet ska respekteras.</a:t>
            </a:r>
          </a:p>
          <a:p>
            <a:pPr>
              <a:spcAft>
                <a:spcPts val="1200"/>
              </a:spcAft>
            </a:pPr>
            <a:r>
              <a:rPr lang="sv-SE" sz="3600" dirty="0">
                <a:latin typeface="Open Sans" pitchFamily="2" charset="0"/>
                <a:ea typeface="Open Sans" pitchFamily="2" charset="0"/>
                <a:cs typeface="Open Sans" pitchFamily="2" charset="0"/>
              </a:rPr>
              <a:t>När patienten är ett barn ska barnets inställning till den aktuella vården eller behandlingen så långt som möjligt klarläggas. </a:t>
            </a:r>
          </a:p>
          <a:p>
            <a:pPr>
              <a:spcAft>
                <a:spcPts val="1200"/>
              </a:spcAft>
            </a:pPr>
            <a:r>
              <a:rPr lang="sv-SE" sz="3600" dirty="0">
                <a:latin typeface="Open Sans" pitchFamily="2" charset="0"/>
                <a:ea typeface="Open Sans" pitchFamily="2" charset="0"/>
                <a:cs typeface="Open Sans" pitchFamily="2" charset="0"/>
              </a:rPr>
              <a:t>Barnets inställning ska tillmätas betydelse i förhållande till barnets ålder och mognad.</a:t>
            </a:r>
          </a:p>
          <a:p>
            <a:pPr marL="285750" indent="-285750">
              <a:spcBef>
                <a:spcPts val="1200"/>
              </a:spcBef>
              <a:spcAft>
                <a:spcPts val="600"/>
              </a:spcAft>
            </a:pPr>
            <a:endParaRPr lang="sv-SE" sz="3600" dirty="0">
              <a:latin typeface="Open Sans" pitchFamily="2" charset="0"/>
              <a:ea typeface="Open Sans" pitchFamily="2" charset="0"/>
              <a:cs typeface="Open Sans" pitchFamily="2" charset="0"/>
            </a:endParaRPr>
          </a:p>
          <a:p>
            <a:endParaRPr lang="sv-SE" sz="3600" dirty="0">
              <a:latin typeface="Open Sans" pitchFamily="2" charset="0"/>
              <a:ea typeface="Open Sans" pitchFamily="2" charset="0"/>
              <a:cs typeface="Open Sans" pitchFamily="2" charset="0"/>
            </a:endParaRP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b="24954"/>
          <a:stretch/>
        </p:blipFill>
        <p:spPr>
          <a:xfrm>
            <a:off x="292100" y="2786528"/>
            <a:ext cx="3622676" cy="3987800"/>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251625" cy="2251625"/>
          </a:xfrm>
          <a:solidFill>
            <a:srgbClr val="007BB9"/>
          </a:solidFill>
        </p:spPr>
        <p:txBody>
          <a:bodyPr/>
          <a:lstStyle/>
          <a:p>
            <a:r>
              <a:rPr lang="sv-SE" dirty="0">
                <a:solidFill>
                  <a:schemeClr val="bg1"/>
                </a:solidFill>
                <a:latin typeface="Open Sans" pitchFamily="2" charset="0"/>
                <a:ea typeface="Open Sans" pitchFamily="2" charset="0"/>
                <a:cs typeface="Open Sans" pitchFamily="2" charset="0"/>
              </a:rPr>
              <a:t>Patient-lagen</a:t>
            </a:r>
          </a:p>
          <a:p>
            <a:r>
              <a:rPr lang="sv-SE" dirty="0">
                <a:solidFill>
                  <a:schemeClr val="bg1"/>
                </a:solidFill>
                <a:latin typeface="Open Sans" pitchFamily="2" charset="0"/>
                <a:ea typeface="Open Sans" pitchFamily="2" charset="0"/>
                <a:cs typeface="Open Sans" pitchFamily="2" charset="0"/>
              </a:rPr>
              <a:t>4 kap. </a:t>
            </a:r>
            <a:br>
              <a:rPr lang="sv-SE" dirty="0">
                <a:solidFill>
                  <a:schemeClr val="bg1"/>
                </a:solidFill>
                <a:latin typeface="Open Sans" pitchFamily="2" charset="0"/>
                <a:ea typeface="Open Sans" pitchFamily="2" charset="0"/>
                <a:cs typeface="Open Sans" pitchFamily="2" charset="0"/>
              </a:rPr>
            </a:br>
            <a:r>
              <a:rPr lang="sv-SE" dirty="0">
                <a:solidFill>
                  <a:schemeClr val="bg1"/>
                </a:solidFill>
                <a:latin typeface="Open Sans" pitchFamily="2" charset="0"/>
                <a:ea typeface="Open Sans" pitchFamily="2" charset="0"/>
                <a:cs typeface="Open Sans" pitchFamily="2" charset="0"/>
              </a:rPr>
              <a:t>1 &amp; 3 §</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Barnets inställning i vården</a:t>
            </a:r>
          </a:p>
        </p:txBody>
      </p:sp>
    </p:spTree>
    <p:extLst>
      <p:ext uri="{BB962C8B-B14F-4D97-AF65-F5344CB8AC3E}">
        <p14:creationId xmlns:p14="http://schemas.microsoft.com/office/powerpoint/2010/main" val="36513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460501"/>
            <a:ext cx="7886700" cy="5313827"/>
          </a:xfrm>
        </p:spPr>
        <p:txBody>
          <a:bodyPr>
            <a:normAutofit lnSpcReduction="10000"/>
          </a:bodyPr>
          <a:lstStyle/>
          <a:p>
            <a:pPr>
              <a:spcAft>
                <a:spcPts val="600"/>
              </a:spcAft>
              <a:buClr>
                <a:schemeClr val="tx1"/>
              </a:buClr>
              <a:defRPr/>
            </a:pPr>
            <a:r>
              <a:rPr lang="sv-SE" sz="2800" dirty="0">
                <a:latin typeface="Open Sans" pitchFamily="2" charset="0"/>
                <a:ea typeface="Open Sans" pitchFamily="2" charset="0"/>
                <a:cs typeface="Open Sans" pitchFamily="2" charset="0"/>
              </a:rPr>
              <a:t>Allvarligare beslut som kräver medicinsk kunskap</a:t>
            </a:r>
          </a:p>
          <a:p>
            <a:pPr>
              <a:spcAft>
                <a:spcPts val="600"/>
              </a:spcAft>
              <a:buClr>
                <a:schemeClr val="tx1"/>
              </a:buClr>
              <a:defRPr/>
            </a:pPr>
            <a:r>
              <a:rPr lang="sv-SE" sz="2800" dirty="0">
                <a:latin typeface="Open Sans" pitchFamily="2" charset="0"/>
                <a:ea typeface="Open Sans" pitchFamily="2" charset="0"/>
                <a:cs typeface="Open Sans" pitchFamily="2" charset="0"/>
              </a:rPr>
              <a:t>Åtgärd som är nödvändig för överlevnad, vid allvarliga hälsosituationer, komplicerad vård och behandling, ger stora effekter i barnets liv, kräver stöd från vårdnadshavare etc.</a:t>
            </a:r>
          </a:p>
          <a:p>
            <a:pPr lvl="1">
              <a:spcAft>
                <a:spcPts val="600"/>
              </a:spcAft>
              <a:buClr>
                <a:schemeClr val="tx1"/>
              </a:buClr>
              <a:defRPr/>
            </a:pPr>
            <a:r>
              <a:rPr lang="sv-SE" sz="2600" dirty="0">
                <a:latin typeface="Open Sans" pitchFamily="2" charset="0"/>
                <a:ea typeface="Open Sans" pitchFamily="2" charset="0"/>
                <a:cs typeface="Open Sans" pitchFamily="2" charset="0"/>
              </a:rPr>
              <a:t>T.ex. om en operation, behandling eller undersökning ska göras eller inte, </a:t>
            </a:r>
            <a:br>
              <a:rPr lang="sv-SE" sz="2600" dirty="0">
                <a:latin typeface="Open Sans" pitchFamily="2" charset="0"/>
                <a:ea typeface="Open Sans" pitchFamily="2" charset="0"/>
                <a:cs typeface="Open Sans" pitchFamily="2" charset="0"/>
              </a:rPr>
            </a:br>
            <a:r>
              <a:rPr lang="sv-SE" sz="2600" dirty="0">
                <a:latin typeface="Open Sans" pitchFamily="2" charset="0"/>
                <a:ea typeface="Open Sans" pitchFamily="2" charset="0"/>
                <a:cs typeface="Open Sans" pitchFamily="2" charset="0"/>
              </a:rPr>
              <a:t>eller om en utredning kring neuropsykiatriskt tillstånd ska göras</a:t>
            </a:r>
          </a:p>
          <a:p>
            <a:pPr>
              <a:spcAft>
                <a:spcPts val="600"/>
              </a:spcAft>
              <a:buClr>
                <a:schemeClr val="tx1"/>
              </a:buClr>
              <a:defRPr/>
            </a:pPr>
            <a:r>
              <a:rPr lang="sv-SE" sz="2800" dirty="0">
                <a:latin typeface="Open Sans" pitchFamily="2" charset="0"/>
                <a:ea typeface="Open Sans" pitchFamily="2" charset="0"/>
                <a:cs typeface="Open Sans" pitchFamily="2" charset="0"/>
              </a:rPr>
              <a:t>Barn kan ofta vara med och påverka </a:t>
            </a:r>
            <a:br>
              <a:rPr lang="sv-SE" sz="2800" dirty="0">
                <a:latin typeface="Open Sans" pitchFamily="2" charset="0"/>
                <a:ea typeface="Open Sans" pitchFamily="2" charset="0"/>
                <a:cs typeface="Open Sans" pitchFamily="2" charset="0"/>
              </a:rPr>
            </a:br>
            <a:r>
              <a:rPr lang="sv-SE" sz="2800" dirty="0">
                <a:latin typeface="Open Sans" pitchFamily="2" charset="0"/>
                <a:ea typeface="Open Sans" pitchFamily="2" charset="0"/>
                <a:cs typeface="Open Sans" pitchFamily="2" charset="0"/>
              </a:rPr>
              <a:t>delar av dessa vårdinsatser</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310124" y="3187700"/>
            <a:ext cx="3586628" cy="3586628"/>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251625" cy="2251625"/>
          </a:xfrm>
          <a:solidFill>
            <a:srgbClr val="007BB9"/>
          </a:solidFill>
        </p:spPr>
        <p:txBody>
          <a:bodyPr/>
          <a:lstStyle/>
          <a:p>
            <a:r>
              <a:rPr lang="sv-SE" sz="2000" dirty="0" err="1">
                <a:solidFill>
                  <a:schemeClr val="bg1"/>
                </a:solidFill>
                <a:latin typeface="Open Sans" pitchFamily="2" charset="0"/>
                <a:ea typeface="Open Sans" pitchFamily="2" charset="0"/>
                <a:cs typeface="Open Sans" pitchFamily="2" charset="0"/>
              </a:rPr>
              <a:t>Begräns-ningar</a:t>
            </a:r>
            <a:endParaRPr lang="sv-SE" sz="2000" dirty="0">
              <a:solidFill>
                <a:schemeClr val="bg1"/>
              </a:solidFill>
              <a:latin typeface="Open Sans" pitchFamily="2" charset="0"/>
              <a:ea typeface="Open Sans" pitchFamily="2" charset="0"/>
              <a:cs typeface="Open Sans" pitchFamily="2" charset="0"/>
            </a:endParaRP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Barn kan inte bestämma om:</a:t>
            </a:r>
          </a:p>
        </p:txBody>
      </p:sp>
    </p:spTree>
    <p:extLst>
      <p:ext uri="{BB962C8B-B14F-4D97-AF65-F5344CB8AC3E}">
        <p14:creationId xmlns:p14="http://schemas.microsoft.com/office/powerpoint/2010/main" val="164933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460501"/>
            <a:ext cx="7886700" cy="5313827"/>
          </a:xfrm>
        </p:spPr>
        <p:txBody>
          <a:bodyPr>
            <a:normAutofit/>
          </a:bodyPr>
          <a:lstStyle/>
          <a:p>
            <a:pPr>
              <a:spcAft>
                <a:spcPts val="600"/>
              </a:spcAft>
              <a:buClr>
                <a:schemeClr val="tx1"/>
              </a:buClr>
              <a:defRPr/>
            </a:pPr>
            <a:r>
              <a:rPr lang="sv-SE" sz="2800" dirty="0">
                <a:latin typeface="Open Sans" pitchFamily="2" charset="0"/>
                <a:ea typeface="Open Sans" pitchFamily="2" charset="0"/>
                <a:cs typeface="Open Sans" pitchFamily="2" charset="0"/>
              </a:rPr>
              <a:t>Få tala enskilt med vårdpersonal</a:t>
            </a:r>
          </a:p>
          <a:p>
            <a:pPr>
              <a:spcAft>
                <a:spcPts val="600"/>
              </a:spcAft>
              <a:buClr>
                <a:schemeClr val="tx1"/>
              </a:buClr>
              <a:defRPr/>
            </a:pPr>
            <a:r>
              <a:rPr lang="sv-SE" sz="2800" dirty="0">
                <a:latin typeface="Open Sans" pitchFamily="2" charset="0"/>
                <a:ea typeface="Open Sans" pitchFamily="2" charset="0"/>
                <a:cs typeface="Open Sans" pitchFamily="2" charset="0"/>
              </a:rPr>
              <a:t>Söka vård på eget initiativ</a:t>
            </a:r>
          </a:p>
          <a:p>
            <a:pPr>
              <a:spcAft>
                <a:spcPts val="600"/>
              </a:spcAft>
              <a:buClr>
                <a:schemeClr val="tx1"/>
              </a:buClr>
              <a:defRPr/>
            </a:pPr>
            <a:r>
              <a:rPr lang="sv-SE" sz="2800" dirty="0">
                <a:latin typeface="Open Sans" pitchFamily="2" charset="0"/>
                <a:ea typeface="Open Sans" pitchFamily="2" charset="0"/>
                <a:cs typeface="Open Sans" pitchFamily="2" charset="0"/>
              </a:rPr>
              <a:t>Få hälsorådgivning</a:t>
            </a:r>
          </a:p>
          <a:p>
            <a:pPr>
              <a:spcAft>
                <a:spcPts val="600"/>
              </a:spcAft>
              <a:buClr>
                <a:schemeClr val="tx1"/>
              </a:buClr>
              <a:defRPr/>
            </a:pPr>
            <a:r>
              <a:rPr lang="sv-SE" sz="2800" dirty="0">
                <a:latin typeface="Open Sans" pitchFamily="2" charset="0"/>
                <a:ea typeface="Open Sans" pitchFamily="2" charset="0"/>
                <a:cs typeface="Open Sans" pitchFamily="2" charset="0"/>
              </a:rPr>
              <a:t>Utan att en förälder är med eller måste </a:t>
            </a:r>
            <a:br>
              <a:rPr lang="sv-SE" sz="2800" dirty="0">
                <a:latin typeface="Open Sans" pitchFamily="2" charset="0"/>
                <a:ea typeface="Open Sans" pitchFamily="2" charset="0"/>
                <a:cs typeface="Open Sans" pitchFamily="2" charset="0"/>
              </a:rPr>
            </a:br>
            <a:r>
              <a:rPr lang="sv-SE" sz="2800" dirty="0">
                <a:latin typeface="Open Sans" pitchFamily="2" charset="0"/>
                <a:ea typeface="Open Sans" pitchFamily="2" charset="0"/>
                <a:cs typeface="Open Sans" pitchFamily="2" charset="0"/>
              </a:rPr>
              <a:t>ta del av vad barnet har berättat, </a:t>
            </a:r>
            <a:br>
              <a:rPr lang="sv-SE" sz="2800" dirty="0">
                <a:latin typeface="Open Sans" pitchFamily="2" charset="0"/>
                <a:ea typeface="Open Sans" pitchFamily="2" charset="0"/>
                <a:cs typeface="Open Sans" pitchFamily="2" charset="0"/>
              </a:rPr>
            </a:br>
            <a:r>
              <a:rPr lang="sv-SE" sz="2800" dirty="0">
                <a:latin typeface="Open Sans" pitchFamily="2" charset="0"/>
                <a:ea typeface="Open Sans" pitchFamily="2" charset="0"/>
                <a:cs typeface="Open Sans" pitchFamily="2" charset="0"/>
              </a:rPr>
              <a:t>fått för information, resultat eller behandling</a:t>
            </a:r>
          </a:p>
          <a:p>
            <a:pPr>
              <a:spcAft>
                <a:spcPts val="600"/>
              </a:spcAft>
              <a:buClr>
                <a:schemeClr val="tx1"/>
              </a:buClr>
              <a:defRPr/>
            </a:pPr>
            <a:r>
              <a:rPr lang="sv-SE" sz="2800" dirty="0">
                <a:latin typeface="Open Sans" pitchFamily="2" charset="0"/>
                <a:ea typeface="Open Sans" pitchFamily="2" charset="0"/>
                <a:cs typeface="Open Sans" pitchFamily="2" charset="0"/>
              </a:rPr>
              <a:t>Stora beslut kräver båda vårdnadshavarnas godkännande</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310124" y="3187700"/>
            <a:ext cx="3586628" cy="3586628"/>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251625" cy="2251625"/>
          </a:xfrm>
          <a:solidFill>
            <a:srgbClr val="007BB9"/>
          </a:solidFill>
        </p:spPr>
        <p:txBody>
          <a:bodyPr/>
          <a:lstStyle/>
          <a:p>
            <a:r>
              <a:rPr lang="sv-SE" sz="2000" dirty="0">
                <a:solidFill>
                  <a:schemeClr val="bg1"/>
                </a:solidFill>
                <a:latin typeface="Open Sans" pitchFamily="2" charset="0"/>
                <a:ea typeface="Open Sans" pitchFamily="2" charset="0"/>
                <a:cs typeface="Open Sans" pitchFamily="2" charset="0"/>
              </a:rPr>
              <a:t>Ökar med ålder och mognad</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Äldre barn har som regel rätt att:</a:t>
            </a:r>
          </a:p>
        </p:txBody>
      </p:sp>
    </p:spTree>
    <p:extLst>
      <p:ext uri="{BB962C8B-B14F-4D97-AF65-F5344CB8AC3E}">
        <p14:creationId xmlns:p14="http://schemas.microsoft.com/office/powerpoint/2010/main" val="8483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3733800" y="1460501"/>
            <a:ext cx="8280400" cy="5313827"/>
          </a:xfrm>
        </p:spPr>
        <p:txBody>
          <a:bodyPr>
            <a:normAutofit/>
          </a:bodyPr>
          <a:lstStyle/>
          <a:p>
            <a:pPr>
              <a:spcAft>
                <a:spcPts val="1200"/>
              </a:spcAft>
              <a:buClr>
                <a:schemeClr val="tx1"/>
              </a:buClr>
            </a:pPr>
            <a:r>
              <a:rPr lang="sv-SE" altLang="sv-SE" sz="3200" dirty="0">
                <a:latin typeface="Open Sans" pitchFamily="2" charset="0"/>
                <a:ea typeface="Open Sans" pitchFamily="2" charset="0"/>
                <a:cs typeface="Open Sans" pitchFamily="2" charset="0"/>
              </a:rPr>
              <a:t>Bestämma om barnet ska vårdas eller inte.</a:t>
            </a:r>
            <a:endParaRPr lang="sv-SE" altLang="sv-SE" sz="1400" dirty="0">
              <a:latin typeface="Open Sans" pitchFamily="2" charset="0"/>
              <a:ea typeface="Open Sans" pitchFamily="2" charset="0"/>
              <a:cs typeface="Open Sans" pitchFamily="2" charset="0"/>
            </a:endParaRPr>
          </a:p>
          <a:p>
            <a:pPr>
              <a:spcAft>
                <a:spcPts val="1200"/>
              </a:spcAft>
              <a:buClr>
                <a:schemeClr val="tx1"/>
              </a:buClr>
            </a:pPr>
            <a:r>
              <a:rPr lang="sv-SE" altLang="sv-SE" sz="3200" dirty="0">
                <a:latin typeface="Open Sans" pitchFamily="2" charset="0"/>
                <a:ea typeface="Open Sans" pitchFamily="2" charset="0"/>
                <a:cs typeface="Open Sans" pitchFamily="2" charset="0"/>
              </a:rPr>
              <a:t>Grundprincipen är att båda vårdnadshavare ska samtycka till vården, om det inte är en ensam vårdnadshavare.</a:t>
            </a:r>
            <a:endParaRPr lang="sv-SE" altLang="sv-SE" sz="1400" dirty="0">
              <a:latin typeface="Open Sans" pitchFamily="2" charset="0"/>
              <a:ea typeface="Open Sans" pitchFamily="2" charset="0"/>
              <a:cs typeface="Open Sans" pitchFamily="2" charset="0"/>
            </a:endParaRPr>
          </a:p>
          <a:p>
            <a:pPr>
              <a:spcAft>
                <a:spcPts val="1200"/>
              </a:spcAft>
              <a:buClr>
                <a:schemeClr val="tx1"/>
              </a:buClr>
            </a:pPr>
            <a:r>
              <a:rPr lang="sv-SE" altLang="sv-SE" sz="3200" dirty="0">
                <a:latin typeface="Open Sans" pitchFamily="2" charset="0"/>
                <a:ea typeface="Open Sans" pitchFamily="2" charset="0"/>
                <a:cs typeface="Open Sans" pitchFamily="2" charset="0"/>
              </a:rPr>
              <a:t>Om vårdnadshavare inte är överens kan barnets åsikt bli avgörande.</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310124" y="3187700"/>
            <a:ext cx="3456000" cy="3456000"/>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304000" cy="2304000"/>
          </a:xfrm>
          <a:solidFill>
            <a:srgbClr val="007BB9"/>
          </a:solidFill>
        </p:spPr>
        <p:txBody>
          <a:bodyPr/>
          <a:lstStyle/>
          <a:p>
            <a:r>
              <a:rPr lang="sv-SE" sz="2000" dirty="0">
                <a:solidFill>
                  <a:schemeClr val="bg1"/>
                </a:solidFill>
                <a:latin typeface="Open Sans" pitchFamily="2" charset="0"/>
                <a:ea typeface="Open Sans" pitchFamily="2" charset="0"/>
                <a:cs typeface="Open Sans" pitchFamily="2" charset="0"/>
              </a:rPr>
              <a:t>Föräldra-balken </a:t>
            </a:r>
          </a:p>
          <a:p>
            <a:r>
              <a:rPr lang="sv-SE" sz="2000" dirty="0">
                <a:solidFill>
                  <a:schemeClr val="bg1"/>
                </a:solidFill>
                <a:latin typeface="Open Sans" pitchFamily="2" charset="0"/>
                <a:ea typeface="Open Sans" pitchFamily="2" charset="0"/>
                <a:cs typeface="Open Sans" pitchFamily="2" charset="0"/>
              </a:rPr>
              <a:t>1 och 11 §</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3766124" y="517523"/>
            <a:ext cx="8346500" cy="942978"/>
          </a:xfrm>
          <a:prstGeom prst="rect">
            <a:avLst/>
          </a:prstGeom>
        </p:spPr>
        <p:txBody>
          <a:bodyPr vert="horz" lIns="91440" tIns="45720" rIns="91440" bIns="45720" rtlCol="0" anchor="ctr">
            <a:normAutofit fontScale="900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Vårdnadshavares rättigheter i vården</a:t>
            </a:r>
          </a:p>
        </p:txBody>
      </p:sp>
    </p:spTree>
    <p:extLst>
      <p:ext uri="{BB962C8B-B14F-4D97-AF65-F5344CB8AC3E}">
        <p14:creationId xmlns:p14="http://schemas.microsoft.com/office/powerpoint/2010/main" val="392783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460501"/>
            <a:ext cx="7886700" cy="5313827"/>
          </a:xfrm>
        </p:spPr>
        <p:txBody>
          <a:bodyPr>
            <a:normAutofit fontScale="92500"/>
          </a:bodyPr>
          <a:lstStyle/>
          <a:p>
            <a:pPr>
              <a:spcBef>
                <a:spcPts val="600"/>
              </a:spcBef>
              <a:spcAft>
                <a:spcPts val="1200"/>
              </a:spcAft>
              <a:buClr>
                <a:schemeClr val="tx1"/>
              </a:buClr>
            </a:pPr>
            <a:r>
              <a:rPr lang="sv-SE" altLang="sv-SE" sz="3200" dirty="0">
                <a:latin typeface="Open Sans" pitchFamily="2" charset="0"/>
                <a:ea typeface="Open Sans" pitchFamily="2" charset="0"/>
                <a:cs typeface="Open Sans" pitchFamily="2" charset="0"/>
              </a:rPr>
              <a:t>Avbryta en pågående behandling eller tacka nej till undersökningar eller mediciner</a:t>
            </a:r>
            <a:endParaRPr lang="sv-SE" altLang="sv-SE" sz="1600" dirty="0">
              <a:latin typeface="Open Sans" pitchFamily="2" charset="0"/>
              <a:ea typeface="Open Sans" pitchFamily="2" charset="0"/>
              <a:cs typeface="Open Sans" pitchFamily="2" charset="0"/>
            </a:endParaRPr>
          </a:p>
          <a:p>
            <a:pPr>
              <a:spcBef>
                <a:spcPts val="600"/>
              </a:spcBef>
              <a:spcAft>
                <a:spcPts val="1200"/>
              </a:spcAft>
              <a:buClr>
                <a:schemeClr val="tx1"/>
              </a:buClr>
            </a:pPr>
            <a:r>
              <a:rPr lang="sv-SE" altLang="sv-SE" sz="3200" dirty="0">
                <a:latin typeface="Open Sans" pitchFamily="2" charset="0"/>
                <a:ea typeface="Open Sans" pitchFamily="2" charset="0"/>
                <a:cs typeface="Open Sans" pitchFamily="2" charset="0"/>
              </a:rPr>
              <a:t>Slippa närvara eller hålla fast barnet vid en obehaglig undersökning eller behandling, men kan finnas till hands för att trösta och stötta barnet före och efter.</a:t>
            </a:r>
            <a:endParaRPr lang="sv-SE" altLang="sv-SE" sz="1600" dirty="0">
              <a:latin typeface="Open Sans" pitchFamily="2" charset="0"/>
              <a:ea typeface="Open Sans" pitchFamily="2" charset="0"/>
              <a:cs typeface="Open Sans" pitchFamily="2" charset="0"/>
            </a:endParaRPr>
          </a:p>
          <a:p>
            <a:pPr>
              <a:spcBef>
                <a:spcPts val="600"/>
              </a:spcBef>
              <a:spcAft>
                <a:spcPts val="1200"/>
              </a:spcAft>
              <a:buClr>
                <a:schemeClr val="tx1"/>
              </a:buClr>
            </a:pPr>
            <a:r>
              <a:rPr lang="sv-SE" altLang="sv-SE" sz="3200" dirty="0">
                <a:latin typeface="Open Sans" pitchFamily="2" charset="0"/>
                <a:ea typeface="Open Sans" pitchFamily="2" charset="0"/>
                <a:cs typeface="Open Sans" pitchFamily="2" charset="0"/>
              </a:rPr>
              <a:t>Bestämma om personer under utbildning deltar eller ser på när barnet behandlas eller undersöks</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310124" y="3187700"/>
            <a:ext cx="3586628" cy="3586628"/>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418093" y="669922"/>
            <a:ext cx="2304000" cy="2304000"/>
          </a:xfrm>
          <a:solidFill>
            <a:srgbClr val="007BB9"/>
          </a:solidFill>
        </p:spPr>
        <p:txBody>
          <a:bodyPr/>
          <a:lstStyle/>
          <a:p>
            <a:r>
              <a:rPr lang="sv-SE" sz="2000" dirty="0">
                <a:solidFill>
                  <a:schemeClr val="bg1"/>
                </a:solidFill>
                <a:latin typeface="Open Sans" pitchFamily="2" charset="0"/>
                <a:ea typeface="Open Sans" pitchFamily="2" charset="0"/>
                <a:cs typeface="Open Sans" pitchFamily="2" charset="0"/>
              </a:rPr>
              <a:t>Föräldra-balken </a:t>
            </a:r>
          </a:p>
          <a:p>
            <a:r>
              <a:rPr lang="sv-SE" sz="2000" dirty="0">
                <a:solidFill>
                  <a:schemeClr val="bg1"/>
                </a:solidFill>
                <a:latin typeface="Open Sans" pitchFamily="2" charset="0"/>
                <a:ea typeface="Open Sans" pitchFamily="2" charset="0"/>
                <a:cs typeface="Open Sans" pitchFamily="2" charset="0"/>
              </a:rPr>
              <a:t>1 och 11 §</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00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Vårdnadshavares rättigheter i vården</a:t>
            </a:r>
          </a:p>
        </p:txBody>
      </p:sp>
    </p:spTree>
    <p:extLst>
      <p:ext uri="{BB962C8B-B14F-4D97-AF65-F5344CB8AC3E}">
        <p14:creationId xmlns:p14="http://schemas.microsoft.com/office/powerpoint/2010/main" val="290929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460501"/>
            <a:ext cx="7886700" cy="5313827"/>
          </a:xfrm>
        </p:spPr>
        <p:txBody>
          <a:bodyPr>
            <a:normAutofit fontScale="92500" lnSpcReduction="20000"/>
          </a:bodyPr>
          <a:lstStyle/>
          <a:p>
            <a:pPr>
              <a:buClr>
                <a:schemeClr val="tx1"/>
              </a:buClr>
            </a:pPr>
            <a:r>
              <a:rPr lang="sv-SE" altLang="sv-SE" sz="3400" dirty="0">
                <a:latin typeface="Open Sans" pitchFamily="2" charset="0"/>
                <a:ea typeface="Open Sans" pitchFamily="2" charset="0"/>
                <a:cs typeface="Open Sans" pitchFamily="2" charset="0"/>
              </a:rPr>
              <a:t>Kräva behandling som strider mot </a:t>
            </a:r>
            <a:br>
              <a:rPr lang="sv-SE" altLang="sv-SE" sz="3400" dirty="0">
                <a:latin typeface="Open Sans" pitchFamily="2" charset="0"/>
                <a:ea typeface="Open Sans" pitchFamily="2" charset="0"/>
                <a:cs typeface="Open Sans" pitchFamily="2" charset="0"/>
              </a:rPr>
            </a:br>
            <a:r>
              <a:rPr lang="sv-SE" altLang="sv-SE" sz="3400" dirty="0">
                <a:latin typeface="Open Sans" pitchFamily="2" charset="0"/>
                <a:ea typeface="Open Sans" pitchFamily="2" charset="0"/>
                <a:cs typeface="Open Sans" pitchFamily="2" charset="0"/>
              </a:rPr>
              <a:t>vetenskap och beprövad erfarenhet </a:t>
            </a:r>
            <a:br>
              <a:rPr lang="sv-SE" altLang="sv-SE" sz="3400" dirty="0">
                <a:latin typeface="Open Sans" pitchFamily="2" charset="0"/>
                <a:ea typeface="Open Sans" pitchFamily="2" charset="0"/>
                <a:cs typeface="Open Sans" pitchFamily="2" charset="0"/>
              </a:rPr>
            </a:br>
            <a:r>
              <a:rPr lang="sv-SE" altLang="sv-SE" sz="3400" dirty="0">
                <a:latin typeface="Open Sans" pitchFamily="2" charset="0"/>
                <a:ea typeface="Open Sans" pitchFamily="2" charset="0"/>
                <a:cs typeface="Open Sans" pitchFamily="2" charset="0"/>
              </a:rPr>
              <a:t>inom vården</a:t>
            </a:r>
          </a:p>
          <a:p>
            <a:pPr>
              <a:buClr>
                <a:schemeClr val="tx1"/>
              </a:buClr>
            </a:pPr>
            <a:endParaRPr lang="sv-SE" altLang="sv-SE" sz="1200" dirty="0">
              <a:latin typeface="Open Sans" pitchFamily="2" charset="0"/>
              <a:ea typeface="Open Sans" pitchFamily="2" charset="0"/>
              <a:cs typeface="Open Sans" pitchFamily="2" charset="0"/>
            </a:endParaRPr>
          </a:p>
          <a:p>
            <a:pPr>
              <a:buClr>
                <a:schemeClr val="tx1"/>
              </a:buClr>
            </a:pPr>
            <a:r>
              <a:rPr lang="sv-SE" altLang="sv-SE" sz="3400" dirty="0">
                <a:latin typeface="Open Sans" pitchFamily="2" charset="0"/>
                <a:ea typeface="Open Sans" pitchFamily="2" charset="0"/>
                <a:cs typeface="Open Sans" pitchFamily="2" charset="0"/>
              </a:rPr>
              <a:t>Neka sitt barn livräddande behandling</a:t>
            </a:r>
          </a:p>
          <a:p>
            <a:pPr>
              <a:buClr>
                <a:schemeClr val="tx1"/>
              </a:buClr>
            </a:pPr>
            <a:endParaRPr lang="sv-SE" altLang="sv-SE" sz="1200" dirty="0">
              <a:latin typeface="Open Sans" pitchFamily="2" charset="0"/>
              <a:ea typeface="Open Sans" pitchFamily="2" charset="0"/>
              <a:cs typeface="Open Sans" pitchFamily="2" charset="0"/>
            </a:endParaRPr>
          </a:p>
          <a:p>
            <a:pPr>
              <a:buClr>
                <a:schemeClr val="tx1"/>
              </a:buClr>
            </a:pPr>
            <a:r>
              <a:rPr lang="sv-SE" altLang="sv-SE" sz="3400" dirty="0">
                <a:latin typeface="Open Sans" pitchFamily="2" charset="0"/>
                <a:ea typeface="Open Sans" pitchFamily="2" charset="0"/>
                <a:cs typeface="Open Sans" pitchFamily="2" charset="0"/>
              </a:rPr>
              <a:t>Neka sitt barn medicinsk vård och </a:t>
            </a:r>
            <a:br>
              <a:rPr lang="sv-SE" altLang="sv-SE" sz="3400" dirty="0">
                <a:latin typeface="Open Sans" pitchFamily="2" charset="0"/>
                <a:ea typeface="Open Sans" pitchFamily="2" charset="0"/>
                <a:cs typeface="Open Sans" pitchFamily="2" charset="0"/>
              </a:rPr>
            </a:br>
            <a:r>
              <a:rPr lang="sv-SE" altLang="sv-SE" sz="3400" dirty="0">
                <a:latin typeface="Open Sans" pitchFamily="2" charset="0"/>
                <a:ea typeface="Open Sans" pitchFamily="2" charset="0"/>
                <a:cs typeface="Open Sans" pitchFamily="2" charset="0"/>
              </a:rPr>
              <a:t>behandling om det annars skulle uppstå en allvarlig risk för barnets hälsa eller utveckling </a:t>
            </a:r>
          </a:p>
          <a:p>
            <a:pPr>
              <a:buClr>
                <a:schemeClr val="tx1"/>
              </a:buClr>
            </a:pPr>
            <a:endParaRPr lang="sv-SE" altLang="sv-SE" sz="1200" dirty="0">
              <a:latin typeface="Open Sans" pitchFamily="2" charset="0"/>
              <a:ea typeface="Open Sans" pitchFamily="2" charset="0"/>
              <a:cs typeface="Open Sans" pitchFamily="2" charset="0"/>
            </a:endParaRPr>
          </a:p>
          <a:p>
            <a:pPr marL="265113" lvl="2" indent="0">
              <a:buClr>
                <a:schemeClr val="tx1"/>
              </a:buClr>
              <a:buNone/>
            </a:pPr>
            <a:r>
              <a:rPr lang="sv-SE" altLang="sv-SE" sz="2800" dirty="0">
                <a:latin typeface="Open Sans" pitchFamily="2" charset="0"/>
                <a:ea typeface="Open Sans" pitchFamily="2" charset="0"/>
                <a:cs typeface="Open Sans" pitchFamily="2" charset="0"/>
              </a:rPr>
              <a:t>(LVU = socialnämnden övertar ansvaret </a:t>
            </a:r>
            <a:br>
              <a:rPr lang="sv-SE" altLang="sv-SE" sz="2800" dirty="0">
                <a:latin typeface="Open Sans" pitchFamily="2" charset="0"/>
                <a:ea typeface="Open Sans" pitchFamily="2" charset="0"/>
                <a:cs typeface="Open Sans" pitchFamily="2" charset="0"/>
              </a:rPr>
            </a:br>
            <a:r>
              <a:rPr lang="sv-SE" altLang="sv-SE" sz="2800" dirty="0">
                <a:latin typeface="Open Sans" pitchFamily="2" charset="0"/>
                <a:ea typeface="Open Sans" pitchFamily="2" charset="0"/>
                <a:cs typeface="Open Sans" pitchFamily="2" charset="0"/>
              </a:rPr>
              <a:t>under vården)</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310124" y="3187700"/>
            <a:ext cx="3586628" cy="3586628"/>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439407" cy="2327278"/>
          </a:xfrm>
          <a:solidFill>
            <a:srgbClr val="007BB9"/>
          </a:solidFill>
        </p:spPr>
        <p:txBody>
          <a:bodyPr/>
          <a:lstStyle/>
          <a:p>
            <a:r>
              <a:rPr lang="sv-SE" sz="2000" dirty="0" err="1">
                <a:solidFill>
                  <a:schemeClr val="bg1"/>
                </a:solidFill>
                <a:latin typeface="Open Sans" pitchFamily="2" charset="0"/>
                <a:ea typeface="Open Sans" pitchFamily="2" charset="0"/>
                <a:cs typeface="Open Sans" pitchFamily="2" charset="0"/>
              </a:rPr>
              <a:t>Begräns-ningar</a:t>
            </a:r>
            <a:endParaRPr lang="sv-SE" sz="2000" dirty="0">
              <a:solidFill>
                <a:schemeClr val="bg1"/>
              </a:solidFill>
              <a:latin typeface="Open Sans" pitchFamily="2" charset="0"/>
              <a:ea typeface="Open Sans" pitchFamily="2" charset="0"/>
              <a:cs typeface="Open Sans" pitchFamily="2" charset="0"/>
            </a:endParaRP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Vårdnadshavare har INTE rätt att:</a:t>
            </a:r>
          </a:p>
        </p:txBody>
      </p:sp>
    </p:spTree>
    <p:extLst>
      <p:ext uri="{BB962C8B-B14F-4D97-AF65-F5344CB8AC3E}">
        <p14:creationId xmlns:p14="http://schemas.microsoft.com/office/powerpoint/2010/main" val="386209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257301"/>
            <a:ext cx="7886700" cy="5517028"/>
          </a:xfrm>
        </p:spPr>
        <p:txBody>
          <a:bodyPr>
            <a:normAutofit fontScale="77500" lnSpcReduction="20000"/>
          </a:bodyPr>
          <a:lstStyle/>
          <a:p>
            <a:pPr marL="0" indent="0">
              <a:buNone/>
            </a:pPr>
            <a:r>
              <a:rPr lang="sv-SE" sz="3200" dirty="0">
                <a:latin typeface="Open Sans" pitchFamily="2" charset="0"/>
                <a:ea typeface="Open Sans" pitchFamily="2" charset="0"/>
                <a:cs typeface="Open Sans" pitchFamily="2" charset="0"/>
              </a:rPr>
              <a:t>Patienten ska få information om:</a:t>
            </a:r>
          </a:p>
          <a:p>
            <a:r>
              <a:rPr lang="sv-SE" sz="3200" dirty="0">
                <a:latin typeface="Open Sans" pitchFamily="2" charset="0"/>
                <a:ea typeface="Open Sans" pitchFamily="2" charset="0"/>
                <a:cs typeface="Open Sans" pitchFamily="2" charset="0"/>
              </a:rPr>
              <a:t>sitt hälsotillstånd,</a:t>
            </a:r>
          </a:p>
          <a:p>
            <a:r>
              <a:rPr lang="sv-SE" sz="3200" dirty="0">
                <a:latin typeface="Open Sans" pitchFamily="2" charset="0"/>
                <a:ea typeface="Open Sans" pitchFamily="2" charset="0"/>
                <a:cs typeface="Open Sans" pitchFamily="2" charset="0"/>
              </a:rPr>
              <a:t>de metoder som finns för undersökning, vård och behandling</a:t>
            </a:r>
          </a:p>
          <a:p>
            <a:r>
              <a:rPr lang="sv-SE" sz="3200" dirty="0">
                <a:latin typeface="Open Sans" pitchFamily="2" charset="0"/>
                <a:ea typeface="Open Sans" pitchFamily="2" charset="0"/>
                <a:cs typeface="Open Sans" pitchFamily="2" charset="0"/>
              </a:rPr>
              <a:t>de hjälpmedel som finns för personer med funktionsnedsättning</a:t>
            </a:r>
          </a:p>
          <a:p>
            <a:r>
              <a:rPr lang="sv-SE" sz="3200" dirty="0">
                <a:latin typeface="Open Sans" pitchFamily="2" charset="0"/>
                <a:ea typeface="Open Sans" pitchFamily="2" charset="0"/>
                <a:cs typeface="Open Sans" pitchFamily="2" charset="0"/>
              </a:rPr>
              <a:t>vid vilken tidpunkt han eller hon kan förvänta sig att få vård</a:t>
            </a:r>
          </a:p>
          <a:p>
            <a:r>
              <a:rPr lang="sv-SE" sz="3200" dirty="0">
                <a:latin typeface="Open Sans" pitchFamily="2" charset="0"/>
                <a:ea typeface="Open Sans" pitchFamily="2" charset="0"/>
                <a:cs typeface="Open Sans" pitchFamily="2" charset="0"/>
              </a:rPr>
              <a:t>det förväntade vård- och behandlingsförloppet</a:t>
            </a:r>
          </a:p>
          <a:p>
            <a:r>
              <a:rPr lang="sv-SE" sz="3200" dirty="0">
                <a:latin typeface="Open Sans" pitchFamily="2" charset="0"/>
                <a:ea typeface="Open Sans" pitchFamily="2" charset="0"/>
                <a:cs typeface="Open Sans" pitchFamily="2" charset="0"/>
              </a:rPr>
              <a:t>väsentliga risker för komplikationer och biverkningar</a:t>
            </a:r>
          </a:p>
          <a:p>
            <a:r>
              <a:rPr lang="sv-SE" sz="3200" dirty="0">
                <a:latin typeface="Open Sans" pitchFamily="2" charset="0"/>
                <a:ea typeface="Open Sans" pitchFamily="2" charset="0"/>
                <a:cs typeface="Open Sans" pitchFamily="2" charset="0"/>
              </a:rPr>
              <a:t>eftervård</a:t>
            </a:r>
          </a:p>
          <a:p>
            <a:r>
              <a:rPr lang="sv-SE" sz="3200" dirty="0">
                <a:latin typeface="Open Sans" pitchFamily="2" charset="0"/>
                <a:ea typeface="Open Sans" pitchFamily="2" charset="0"/>
                <a:cs typeface="Open Sans" pitchFamily="2" charset="0"/>
              </a:rPr>
              <a:t>metoder för att förebygga sjukdom </a:t>
            </a:r>
            <a:br>
              <a:rPr lang="sv-SE" sz="3200" dirty="0">
                <a:latin typeface="Open Sans" pitchFamily="2" charset="0"/>
                <a:ea typeface="Open Sans" pitchFamily="2" charset="0"/>
                <a:cs typeface="Open Sans" pitchFamily="2" charset="0"/>
              </a:rPr>
            </a:br>
            <a:r>
              <a:rPr lang="sv-SE" sz="3200" dirty="0">
                <a:latin typeface="Open Sans" pitchFamily="2" charset="0"/>
                <a:ea typeface="Open Sans" pitchFamily="2" charset="0"/>
                <a:cs typeface="Open Sans" pitchFamily="2" charset="0"/>
              </a:rPr>
              <a:t>eller skada</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503315" y="3380891"/>
            <a:ext cx="3200246" cy="3200246"/>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439407" cy="2327278"/>
          </a:xfrm>
          <a:solidFill>
            <a:srgbClr val="007BB9"/>
          </a:solidFill>
        </p:spPr>
        <p:txBody>
          <a:bodyPr/>
          <a:lstStyle/>
          <a:p>
            <a:r>
              <a:rPr lang="sv-SE" sz="2000" dirty="0">
                <a:solidFill>
                  <a:schemeClr val="bg1"/>
                </a:solidFill>
                <a:latin typeface="Open Sans" pitchFamily="2" charset="0"/>
                <a:ea typeface="Open Sans" pitchFamily="2" charset="0"/>
                <a:cs typeface="Open Sans" pitchFamily="2" charset="0"/>
              </a:rPr>
              <a:t>Patient-lagen</a:t>
            </a:r>
          </a:p>
          <a:p>
            <a:r>
              <a:rPr lang="sv-SE" sz="2000" dirty="0">
                <a:solidFill>
                  <a:schemeClr val="bg1"/>
                </a:solidFill>
                <a:latin typeface="Open Sans" pitchFamily="2" charset="0"/>
                <a:ea typeface="Open Sans" pitchFamily="2" charset="0"/>
                <a:cs typeface="Open Sans" pitchFamily="2" charset="0"/>
              </a:rPr>
              <a:t>3 kap. 1 §</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Information</a:t>
            </a:r>
          </a:p>
        </p:txBody>
      </p:sp>
    </p:spTree>
    <p:extLst>
      <p:ext uri="{BB962C8B-B14F-4D97-AF65-F5344CB8AC3E}">
        <p14:creationId xmlns:p14="http://schemas.microsoft.com/office/powerpoint/2010/main" val="336035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61411CA1-D8D3-4DC2-AB78-14E0C54EBA6B}"/>
              </a:ext>
            </a:extLst>
          </p:cNvPr>
          <p:cNvGraphicFramePr>
            <a:graphicFrameLocks noGrp="1"/>
          </p:cNvGraphicFramePr>
          <p:nvPr/>
        </p:nvGraphicFramePr>
        <p:xfrm>
          <a:off x="211433" y="186825"/>
          <a:ext cx="11769134" cy="5554602"/>
        </p:xfrm>
        <a:graphic>
          <a:graphicData uri="http://schemas.openxmlformats.org/drawingml/2006/table">
            <a:tbl>
              <a:tblPr firstRow="1" bandRow="1"/>
              <a:tblGrid>
                <a:gridCol w="1847983">
                  <a:extLst>
                    <a:ext uri="{9D8B030D-6E8A-4147-A177-3AD203B41FA5}">
                      <a16:colId xmlns:a16="http://schemas.microsoft.com/office/drawing/2014/main" val="1312222098"/>
                    </a:ext>
                  </a:extLst>
                </a:gridCol>
                <a:gridCol w="9921151">
                  <a:extLst>
                    <a:ext uri="{9D8B030D-6E8A-4147-A177-3AD203B41FA5}">
                      <a16:colId xmlns:a16="http://schemas.microsoft.com/office/drawing/2014/main" val="1723813172"/>
                    </a:ext>
                  </a:extLst>
                </a:gridCol>
              </a:tblGrid>
              <a:tr h="326471">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sv-SE" dirty="0"/>
                        <a:t>Målgrupp</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6633"/>
                    </a:solidFill>
                  </a:tcPr>
                </a:tc>
                <a:tc>
                  <a:txBody>
                    <a:bodyPr/>
                    <a:lstStyle>
                      <a:lvl1pPr marL="0" algn="l" defTabSz="914400" rtl="0" eaLnBrk="1" latinLnBrk="0" hangingPunct="1">
                        <a:defRPr sz="1800" b="1" kern="1200">
                          <a:solidFill>
                            <a:schemeClr val="lt1"/>
                          </a:solidFill>
                          <a:latin typeface="Open Sans"/>
                        </a:defRPr>
                      </a:lvl1pPr>
                      <a:lvl2pPr marL="457200" algn="l" defTabSz="914400" rtl="0" eaLnBrk="1" latinLnBrk="0" hangingPunct="1">
                        <a:defRPr sz="1800" b="1" kern="1200">
                          <a:solidFill>
                            <a:schemeClr val="lt1"/>
                          </a:solidFill>
                          <a:latin typeface="Open Sans"/>
                        </a:defRPr>
                      </a:lvl2pPr>
                      <a:lvl3pPr marL="914400" algn="l" defTabSz="914400" rtl="0" eaLnBrk="1" latinLnBrk="0" hangingPunct="1">
                        <a:defRPr sz="1800" b="1" kern="1200">
                          <a:solidFill>
                            <a:schemeClr val="lt1"/>
                          </a:solidFill>
                          <a:latin typeface="Open Sans"/>
                        </a:defRPr>
                      </a:lvl3pPr>
                      <a:lvl4pPr marL="1371600" algn="l" defTabSz="914400" rtl="0" eaLnBrk="1" latinLnBrk="0" hangingPunct="1">
                        <a:defRPr sz="1800" b="1" kern="1200">
                          <a:solidFill>
                            <a:schemeClr val="lt1"/>
                          </a:solidFill>
                          <a:latin typeface="Open Sans"/>
                        </a:defRPr>
                      </a:lvl4pPr>
                      <a:lvl5pPr marL="1828800" algn="l" defTabSz="914400" rtl="0" eaLnBrk="1" latinLnBrk="0" hangingPunct="1">
                        <a:defRPr sz="1800" b="1" kern="1200">
                          <a:solidFill>
                            <a:schemeClr val="lt1"/>
                          </a:solidFill>
                          <a:latin typeface="Open Sans"/>
                        </a:defRPr>
                      </a:lvl5pPr>
                      <a:lvl6pPr marL="2286000" algn="l" defTabSz="914400" rtl="0" eaLnBrk="1" latinLnBrk="0" hangingPunct="1">
                        <a:defRPr sz="1800" b="1" kern="1200">
                          <a:solidFill>
                            <a:schemeClr val="lt1"/>
                          </a:solidFill>
                          <a:latin typeface="Open Sans"/>
                        </a:defRPr>
                      </a:lvl6pPr>
                      <a:lvl7pPr marL="2743200" algn="l" defTabSz="914400" rtl="0" eaLnBrk="1" latinLnBrk="0" hangingPunct="1">
                        <a:defRPr sz="1800" b="1" kern="1200">
                          <a:solidFill>
                            <a:schemeClr val="lt1"/>
                          </a:solidFill>
                          <a:latin typeface="Open Sans"/>
                        </a:defRPr>
                      </a:lvl7pPr>
                      <a:lvl8pPr marL="3200400" algn="l" defTabSz="914400" rtl="0" eaLnBrk="1" latinLnBrk="0" hangingPunct="1">
                        <a:defRPr sz="1800" b="1" kern="1200">
                          <a:solidFill>
                            <a:schemeClr val="lt1"/>
                          </a:solidFill>
                          <a:latin typeface="Open Sans"/>
                        </a:defRPr>
                      </a:lvl8pPr>
                      <a:lvl9pPr marL="3657600" algn="l" defTabSz="914400" rtl="0" eaLnBrk="1" latinLnBrk="0" hangingPunct="1">
                        <a:defRPr sz="1800" b="1" kern="1200">
                          <a:solidFill>
                            <a:schemeClr val="lt1"/>
                          </a:solidFill>
                          <a:latin typeface="Open Sans"/>
                        </a:defRPr>
                      </a:lvl9pPr>
                    </a:lstStyle>
                    <a:p>
                      <a:r>
                        <a:rPr lang="sv-SE" dirty="0"/>
                        <a:t>Lagstiftning och nationella riktlinjer</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1E6633"/>
                    </a:solidFill>
                  </a:tcPr>
                </a:tc>
                <a:extLst>
                  <a:ext uri="{0D108BD9-81ED-4DB2-BD59-A6C34878D82A}">
                    <a16:rowId xmlns:a16="http://schemas.microsoft.com/office/drawing/2014/main" val="2400877455"/>
                  </a:ext>
                </a:extLst>
              </a:tr>
              <a:tr h="884193">
                <a:tc rowSpan="2">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r>
                        <a:rPr lang="sv-SE" b="1" dirty="0"/>
                        <a:t>Barn som närstående</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6633">
                        <a:tint val="40000"/>
                      </a:srgbClr>
                    </a:solidFill>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spcAft>
                          <a:spcPts val="600"/>
                        </a:spcAft>
                      </a:pPr>
                      <a:r>
                        <a:rPr lang="sv-SE" sz="1800" b="1" dirty="0"/>
                        <a:t>Hälso- och sjukvårdslagen kap 5 § 7 och Patientsäkerhetslagen kap. 6 § 5</a:t>
                      </a:r>
                    </a:p>
                    <a:p>
                      <a:pPr>
                        <a:spcAft>
                          <a:spcPts val="600"/>
                        </a:spcAft>
                      </a:pPr>
                      <a:r>
                        <a:rPr lang="sv-SE" sz="1800" dirty="0"/>
                        <a:t>Hälso- och sjukvården ska särskilt beakta ett barns behov av information, råd och stöd om barnets förälder</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1E6633">
                        <a:tint val="40000"/>
                      </a:srgbClr>
                    </a:solidFill>
                  </a:tcPr>
                </a:tc>
                <a:extLst>
                  <a:ext uri="{0D108BD9-81ED-4DB2-BD59-A6C34878D82A}">
                    <a16:rowId xmlns:a16="http://schemas.microsoft.com/office/drawing/2014/main" val="3051097976"/>
                  </a:ext>
                </a:extLst>
              </a:tr>
              <a:tr h="4198242">
                <a:tc vMerge="1">
                  <a:txBody>
                    <a:bodyPr/>
                    <a:lstStyle/>
                    <a:p>
                      <a:endParaRPr lang="sv-SE" dirty="0"/>
                    </a:p>
                  </a:txBody>
                  <a:tcPr/>
                </a:tc>
                <a:tc>
                  <a:txBody>
                    <a:bodyPr/>
                    <a:lstStyle>
                      <a:lvl1pPr marL="0" algn="l" defTabSz="914400" rtl="0" eaLnBrk="1" latinLnBrk="0" hangingPunct="1">
                        <a:defRPr sz="1800" kern="1200">
                          <a:solidFill>
                            <a:schemeClr val="dk1"/>
                          </a:solidFill>
                          <a:latin typeface="Open Sans"/>
                        </a:defRPr>
                      </a:lvl1pPr>
                      <a:lvl2pPr marL="457200" algn="l" defTabSz="914400" rtl="0" eaLnBrk="1" latinLnBrk="0" hangingPunct="1">
                        <a:defRPr sz="1800" kern="1200">
                          <a:solidFill>
                            <a:schemeClr val="dk1"/>
                          </a:solidFill>
                          <a:latin typeface="Open Sans"/>
                        </a:defRPr>
                      </a:lvl2pPr>
                      <a:lvl3pPr marL="914400" algn="l" defTabSz="914400" rtl="0" eaLnBrk="1" latinLnBrk="0" hangingPunct="1">
                        <a:defRPr sz="1800" kern="1200">
                          <a:solidFill>
                            <a:schemeClr val="dk1"/>
                          </a:solidFill>
                          <a:latin typeface="Open Sans"/>
                        </a:defRPr>
                      </a:lvl3pPr>
                      <a:lvl4pPr marL="1371600" algn="l" defTabSz="914400" rtl="0" eaLnBrk="1" latinLnBrk="0" hangingPunct="1">
                        <a:defRPr sz="1800" kern="1200">
                          <a:solidFill>
                            <a:schemeClr val="dk1"/>
                          </a:solidFill>
                          <a:latin typeface="Open Sans"/>
                        </a:defRPr>
                      </a:lvl4pPr>
                      <a:lvl5pPr marL="1828800" algn="l" defTabSz="914400" rtl="0" eaLnBrk="1" latinLnBrk="0" hangingPunct="1">
                        <a:defRPr sz="1800" kern="1200">
                          <a:solidFill>
                            <a:schemeClr val="dk1"/>
                          </a:solidFill>
                          <a:latin typeface="Open Sans"/>
                        </a:defRPr>
                      </a:lvl5pPr>
                      <a:lvl6pPr marL="2286000" algn="l" defTabSz="914400" rtl="0" eaLnBrk="1" latinLnBrk="0" hangingPunct="1">
                        <a:defRPr sz="1800" kern="1200">
                          <a:solidFill>
                            <a:schemeClr val="dk1"/>
                          </a:solidFill>
                          <a:latin typeface="Open Sans"/>
                        </a:defRPr>
                      </a:lvl6pPr>
                      <a:lvl7pPr marL="2743200" algn="l" defTabSz="914400" rtl="0" eaLnBrk="1" latinLnBrk="0" hangingPunct="1">
                        <a:defRPr sz="1800" kern="1200">
                          <a:solidFill>
                            <a:schemeClr val="dk1"/>
                          </a:solidFill>
                          <a:latin typeface="Open Sans"/>
                        </a:defRPr>
                      </a:lvl7pPr>
                      <a:lvl8pPr marL="3200400" algn="l" defTabSz="914400" rtl="0" eaLnBrk="1" latinLnBrk="0" hangingPunct="1">
                        <a:defRPr sz="1800" kern="1200">
                          <a:solidFill>
                            <a:schemeClr val="dk1"/>
                          </a:solidFill>
                          <a:latin typeface="Open Sans"/>
                        </a:defRPr>
                      </a:lvl8pPr>
                      <a:lvl9pPr marL="3657600" algn="l" defTabSz="914400" rtl="0" eaLnBrk="1" latinLnBrk="0" hangingPunct="1">
                        <a:defRPr sz="1800" kern="1200">
                          <a:solidFill>
                            <a:schemeClr val="dk1"/>
                          </a:solidFill>
                          <a:latin typeface="Open Sans"/>
                        </a:defRPr>
                      </a:lvl9pPr>
                    </a:lstStyle>
                    <a:p>
                      <a:pPr>
                        <a:spcAft>
                          <a:spcPts val="1200"/>
                        </a:spcAft>
                      </a:pPr>
                      <a:r>
                        <a:rPr lang="sv-SE" sz="1800" b="0" dirty="0"/>
                        <a:t>Ett barns behov av information, råd och stöd ska särskilt beaktas om barnets förälder eller någon annan vuxen som barnet varaktigt bor tillsammans med</a:t>
                      </a:r>
                    </a:p>
                    <a:p>
                      <a:pPr>
                        <a:spcAft>
                          <a:spcPts val="1200"/>
                        </a:spcAft>
                      </a:pPr>
                      <a:r>
                        <a:rPr lang="sv-SE" sz="1800" b="0" dirty="0"/>
                        <a:t>1. har en psykisk störning eller en psykisk funktionsnedsättning,</a:t>
                      </a:r>
                    </a:p>
                    <a:p>
                      <a:pPr>
                        <a:spcAft>
                          <a:spcPts val="1200"/>
                        </a:spcAft>
                      </a:pPr>
                      <a:r>
                        <a:rPr lang="sv-SE" sz="1800" b="0" dirty="0"/>
                        <a:t>2. har en allvarlig fysisk sjukdom eller skada,</a:t>
                      </a:r>
                    </a:p>
                    <a:p>
                      <a:pPr>
                        <a:spcAft>
                          <a:spcPts val="1200"/>
                        </a:spcAft>
                      </a:pPr>
                      <a:r>
                        <a:rPr lang="sv-SE" sz="1800" b="0" dirty="0"/>
                        <a:t>3. har ett missbruk av alkohol, annat beroendeframkallande medel eller spel om pengar, </a:t>
                      </a:r>
                    </a:p>
                    <a:p>
                      <a:pPr>
                        <a:spcAft>
                          <a:spcPts val="1200"/>
                        </a:spcAft>
                      </a:pPr>
                      <a:r>
                        <a:rPr lang="sv-SE" sz="1800" b="0" dirty="0"/>
                        <a:t>4. utsätter eller har utsatt barnet eller en närstående till barnet för våld eller andra övergrepp.</a:t>
                      </a:r>
                    </a:p>
                    <a:p>
                      <a:pPr>
                        <a:spcAft>
                          <a:spcPts val="600"/>
                        </a:spcAft>
                      </a:pPr>
                      <a:endParaRPr lang="sv-SE" sz="1800" b="0" dirty="0"/>
                    </a:p>
                    <a:p>
                      <a:pPr>
                        <a:spcAft>
                          <a:spcPts val="600"/>
                        </a:spcAft>
                      </a:pPr>
                      <a:r>
                        <a:rPr lang="sv-SE" sz="1800" b="0" dirty="0"/>
                        <a:t>Detsamma gäller om barnets förälder eller någon annan vuxen som barnet varaktigt bor tillsammans med oväntat avlider.</a:t>
                      </a:r>
                      <a:endParaRPr lang="sv-SE" sz="100" b="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1E6633">
                        <a:tint val="20000"/>
                      </a:srgbClr>
                    </a:solidFill>
                  </a:tcPr>
                </a:tc>
                <a:extLst>
                  <a:ext uri="{0D108BD9-81ED-4DB2-BD59-A6C34878D82A}">
                    <a16:rowId xmlns:a16="http://schemas.microsoft.com/office/drawing/2014/main" val="1946959474"/>
                  </a:ext>
                </a:extLst>
              </a:tr>
            </a:tbl>
          </a:graphicData>
        </a:graphic>
      </p:graphicFrame>
    </p:spTree>
    <p:extLst>
      <p:ext uri="{BB962C8B-B14F-4D97-AF65-F5344CB8AC3E}">
        <p14:creationId xmlns:p14="http://schemas.microsoft.com/office/powerpoint/2010/main" val="1288145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A955C6BC-1EA3-47CC-9AF7-2B8E70D82410}"/>
              </a:ext>
            </a:extLst>
          </p:cNvPr>
          <p:cNvSpPr>
            <a:spLocks noGrp="1"/>
          </p:cNvSpPr>
          <p:nvPr>
            <p:ph type="body" sz="quarter" idx="21"/>
          </p:nvPr>
        </p:nvSpPr>
        <p:spPr>
          <a:xfrm>
            <a:off x="4127500" y="1257301"/>
            <a:ext cx="7886700" cy="5517028"/>
          </a:xfrm>
        </p:spPr>
        <p:txBody>
          <a:bodyPr>
            <a:normAutofit fontScale="77500" lnSpcReduction="20000"/>
          </a:bodyPr>
          <a:lstStyle/>
          <a:p>
            <a:r>
              <a:rPr lang="sv-SE" altLang="sv-SE" sz="3200" dirty="0">
                <a:latin typeface="Open Sans" pitchFamily="2" charset="0"/>
                <a:ea typeface="Open Sans" pitchFamily="2" charset="0"/>
                <a:cs typeface="Open Sans" pitchFamily="2" charset="0"/>
              </a:rPr>
              <a:t>När patienten är ett barn ska även barnets vårdnadshavare få information enligt 1 och 2 §§.</a:t>
            </a:r>
          </a:p>
          <a:p>
            <a:endParaRPr lang="sv-SE" altLang="sv-SE" sz="600" dirty="0">
              <a:latin typeface="Open Sans" pitchFamily="2" charset="0"/>
              <a:ea typeface="Open Sans" pitchFamily="2" charset="0"/>
              <a:cs typeface="Open Sans" pitchFamily="2" charset="0"/>
            </a:endParaRPr>
          </a:p>
          <a:p>
            <a:r>
              <a:rPr lang="sv-SE" altLang="sv-SE" sz="3200" dirty="0">
                <a:latin typeface="Open Sans" pitchFamily="2" charset="0"/>
                <a:ea typeface="Open Sans" pitchFamily="2" charset="0"/>
                <a:cs typeface="Open Sans" pitchFamily="2" charset="0"/>
              </a:rPr>
              <a:t>Om informationen inte kan lämnas till patienten, ska den i stället såvitt möjligt lämnas till en närstående till hen</a:t>
            </a:r>
          </a:p>
          <a:p>
            <a:endParaRPr lang="sv-SE" altLang="sv-SE" sz="600" dirty="0">
              <a:latin typeface="Open Sans" pitchFamily="2" charset="0"/>
              <a:ea typeface="Open Sans" pitchFamily="2" charset="0"/>
              <a:cs typeface="Open Sans" pitchFamily="2" charset="0"/>
            </a:endParaRPr>
          </a:p>
          <a:p>
            <a:r>
              <a:rPr lang="sv-SE" altLang="sv-SE" sz="3200" dirty="0">
                <a:latin typeface="Open Sans" pitchFamily="2" charset="0"/>
                <a:ea typeface="Open Sans" pitchFamily="2" charset="0"/>
                <a:cs typeface="Open Sans" pitchFamily="2" charset="0"/>
              </a:rPr>
              <a:t>Informationen får inte lämnas till patienten eller någon närstående om bestämmelser om sekretess eller tystnadsplikt hindrar detta</a:t>
            </a:r>
          </a:p>
          <a:p>
            <a:pPr lvl="1"/>
            <a:r>
              <a:rPr lang="sv-SE" altLang="sv-SE" sz="3000" dirty="0">
                <a:latin typeface="Open Sans" pitchFamily="2" charset="0"/>
                <a:ea typeface="Open Sans" pitchFamily="2" charset="0"/>
                <a:cs typeface="Open Sans" pitchFamily="2" charset="0"/>
              </a:rPr>
              <a:t>(Information som personalen misstänker kan skada barnet får inte lämnas till vårdnadshavare)</a:t>
            </a:r>
          </a:p>
          <a:p>
            <a:endParaRPr lang="sv-SE" altLang="sv-SE" sz="600" dirty="0">
              <a:latin typeface="Open Sans" pitchFamily="2" charset="0"/>
              <a:ea typeface="Open Sans" pitchFamily="2" charset="0"/>
              <a:cs typeface="Open Sans" pitchFamily="2" charset="0"/>
            </a:endParaRPr>
          </a:p>
          <a:p>
            <a:r>
              <a:rPr lang="sv-SE" altLang="sv-SE" sz="3200" dirty="0">
                <a:latin typeface="Open Sans" pitchFamily="2" charset="0"/>
                <a:ea typeface="Open Sans" pitchFamily="2" charset="0"/>
                <a:cs typeface="Open Sans" pitchFamily="2" charset="0"/>
              </a:rPr>
              <a:t>Informationen ska anpassas till mottagarens ålder, mognad, erfarenhet, språkliga bakgrund och andra individuella förutsättningar</a:t>
            </a:r>
          </a:p>
        </p:txBody>
      </p:sp>
      <p:pic>
        <p:nvPicPr>
          <p:cNvPr id="7" name="Platshållare för bild 6">
            <a:extLst>
              <a:ext uri="{FF2B5EF4-FFF2-40B4-BE49-F238E27FC236}">
                <a16:creationId xmlns:a16="http://schemas.microsoft.com/office/drawing/2014/main" id="{E813375B-9FDB-4505-9C69-2EC30DFD157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503315" y="3380891"/>
            <a:ext cx="3200246" cy="3200246"/>
          </a:xfrm>
        </p:spPr>
      </p:pic>
      <p:sp>
        <p:nvSpPr>
          <p:cNvPr id="5" name="Platshållare för text 4">
            <a:extLst>
              <a:ext uri="{FF2B5EF4-FFF2-40B4-BE49-F238E27FC236}">
                <a16:creationId xmlns:a16="http://schemas.microsoft.com/office/drawing/2014/main" id="{0060B0BA-D195-43F2-AD17-C966EF45BB37}"/>
              </a:ext>
            </a:extLst>
          </p:cNvPr>
          <p:cNvSpPr>
            <a:spLocks noGrp="1"/>
          </p:cNvSpPr>
          <p:nvPr>
            <p:ph type="body" sz="quarter" idx="17"/>
          </p:nvPr>
        </p:nvSpPr>
        <p:spPr>
          <a:xfrm>
            <a:off x="824493" y="517522"/>
            <a:ext cx="2439407" cy="2327278"/>
          </a:xfrm>
          <a:solidFill>
            <a:srgbClr val="007BB9"/>
          </a:solidFill>
        </p:spPr>
        <p:txBody>
          <a:bodyPr/>
          <a:lstStyle/>
          <a:p>
            <a:r>
              <a:rPr lang="sv-SE" sz="2000" dirty="0">
                <a:solidFill>
                  <a:schemeClr val="bg1"/>
                </a:solidFill>
                <a:latin typeface="Open Sans" pitchFamily="2" charset="0"/>
                <a:ea typeface="Open Sans" pitchFamily="2" charset="0"/>
                <a:cs typeface="Open Sans" pitchFamily="2" charset="0"/>
              </a:rPr>
              <a:t>Patient-lagen</a:t>
            </a:r>
          </a:p>
          <a:p>
            <a:r>
              <a:rPr lang="sv-SE" sz="2000" dirty="0">
                <a:solidFill>
                  <a:schemeClr val="bg1"/>
                </a:solidFill>
                <a:latin typeface="Open Sans" pitchFamily="2" charset="0"/>
                <a:ea typeface="Open Sans" pitchFamily="2" charset="0"/>
                <a:cs typeface="Open Sans" pitchFamily="2" charset="0"/>
              </a:rPr>
              <a:t>3 kap. 3-6 §</a:t>
            </a:r>
          </a:p>
        </p:txBody>
      </p:sp>
      <p:sp>
        <p:nvSpPr>
          <p:cNvPr id="8" name="Rubrik 1">
            <a:extLst>
              <a:ext uri="{FF2B5EF4-FFF2-40B4-BE49-F238E27FC236}">
                <a16:creationId xmlns:a16="http://schemas.microsoft.com/office/drawing/2014/main" id="{B75AD276-FC4E-4F7C-BDAC-CE279D472D03}"/>
              </a:ext>
            </a:extLst>
          </p:cNvPr>
          <p:cNvSpPr txBox="1">
            <a:spLocks/>
          </p:cNvSpPr>
          <p:nvPr/>
        </p:nvSpPr>
        <p:spPr>
          <a:xfrm>
            <a:off x="4127500" y="517523"/>
            <a:ext cx="7985124" cy="942978"/>
          </a:xfrm>
          <a:prstGeom prst="rect">
            <a:avLst/>
          </a:prstGeom>
        </p:spPr>
        <p:txBody>
          <a:bodyPr vert="horz" lIns="91440" tIns="45720" rIns="91440" bIns="45720" rtlCol="0" anchor="ctr">
            <a:normAutofit fontScale="97500"/>
          </a:bodyPr>
          <a:lstStyle>
            <a:lvl1pPr algn="l" defTabSz="914400" rtl="0" eaLnBrk="1" latinLnBrk="0" hangingPunct="1">
              <a:lnSpc>
                <a:spcPct val="125000"/>
              </a:lnSpc>
              <a:spcBef>
                <a:spcPct val="0"/>
              </a:spcBef>
              <a:buNone/>
              <a:defRPr lang="sv-SE" sz="3600" b="1" i="0" kern="1200" cap="none" spc="0" baseline="0" dirty="0">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25000"/>
              </a:lnSpc>
              <a:spcBef>
                <a:spcPct val="0"/>
              </a:spcBef>
              <a:spcAft>
                <a:spcPts val="0"/>
              </a:spcAft>
              <a:buClrTx/>
              <a:buSzTx/>
              <a:buFontTx/>
              <a:buNone/>
              <a:tabLst/>
              <a:defRPr/>
            </a:pPr>
            <a:r>
              <a:rPr kumimoji="0" lang="sv-SE" sz="3600" b="1" i="0" u="none" strike="noStrike" kern="1200" cap="none" spc="0" normalizeH="0" baseline="0" noProof="0" dirty="0">
                <a:ln>
                  <a:noFill/>
                </a:ln>
                <a:solidFill>
                  <a:srgbClr val="1E6633"/>
                </a:solidFill>
                <a:effectLst/>
                <a:uLnTx/>
                <a:uFillTx/>
                <a:latin typeface="Open Sans Bold"/>
                <a:ea typeface="Open Sans" panose="020B0606030504020204" pitchFamily="34" charset="0"/>
                <a:cs typeface="Open Sans" panose="020B0606030504020204" pitchFamily="34" charset="0"/>
              </a:rPr>
              <a:t>Information</a:t>
            </a:r>
          </a:p>
        </p:txBody>
      </p:sp>
    </p:spTree>
    <p:extLst>
      <p:ext uri="{BB962C8B-B14F-4D97-AF65-F5344CB8AC3E}">
        <p14:creationId xmlns:p14="http://schemas.microsoft.com/office/powerpoint/2010/main" val="86812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B10AEFD-9050-4306-B260-50199D4ADB52}"/>
              </a:ext>
            </a:extLst>
          </p:cNvPr>
          <p:cNvSpPr txBox="1">
            <a:spLocks/>
          </p:cNvSpPr>
          <p:nvPr/>
        </p:nvSpPr>
        <p:spPr>
          <a:xfrm>
            <a:off x="656416" y="237665"/>
            <a:ext cx="9228038" cy="951056"/>
          </a:xfrm>
          <a:prstGeom prst="rect">
            <a:avLst/>
          </a:prstGeom>
        </p:spPr>
        <p:txBody>
          <a:bodyPr/>
          <a:lstStyle>
            <a:lvl1pPr algn="l" defTabSz="914400" rtl="0" eaLnBrk="1" latinLnBrk="0" hangingPunct="1">
              <a:lnSpc>
                <a:spcPct val="100000"/>
              </a:lnSpc>
              <a:spcBef>
                <a:spcPct val="0"/>
              </a:spcBef>
              <a:buNone/>
              <a:defRPr sz="3800" kern="1200" cap="all" spc="140" baseline="0">
                <a:solidFill>
                  <a:schemeClr val="tx2"/>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sz="3800" b="1" i="0" u="none" strike="noStrike" kern="1200" cap="none" spc="140" normalizeH="0" baseline="0" noProof="0" dirty="0">
                <a:ln>
                  <a:noFill/>
                </a:ln>
                <a:solidFill>
                  <a:srgbClr val="1E6633"/>
                </a:solidFill>
                <a:effectLst/>
                <a:uLnTx/>
                <a:uFillTx/>
                <a:latin typeface="Open Sans" pitchFamily="2" charset="0"/>
                <a:ea typeface="Open Sans" pitchFamily="2" charset="0"/>
                <a:cs typeface="Open Sans" pitchFamily="2" charset="0"/>
              </a:rPr>
              <a:t>Barnets rättigheter i vården</a:t>
            </a:r>
          </a:p>
        </p:txBody>
      </p:sp>
      <p:pic>
        <p:nvPicPr>
          <p:cNvPr id="7" name="Bildobjekt 6">
            <a:extLst>
              <a:ext uri="{FF2B5EF4-FFF2-40B4-BE49-F238E27FC236}">
                <a16:creationId xmlns:a16="http://schemas.microsoft.com/office/drawing/2014/main" id="{9A94F52F-7E46-4D62-A4EF-F0307A534CD0}"/>
              </a:ext>
            </a:extLst>
          </p:cNvPr>
          <p:cNvPicPr>
            <a:picLocks noChangeAspect="1"/>
          </p:cNvPicPr>
          <p:nvPr/>
        </p:nvPicPr>
        <p:blipFill rotWithShape="1">
          <a:blip r:embed="rId2"/>
          <a:srcRect l="34083" t="16001" r="35584" b="6963"/>
          <a:stretch/>
        </p:blipFill>
        <p:spPr>
          <a:xfrm>
            <a:off x="36999" y="875236"/>
            <a:ext cx="3024000" cy="4320000"/>
          </a:xfrm>
          <a:prstGeom prst="rect">
            <a:avLst/>
          </a:prstGeom>
          <a:ln>
            <a:solidFill>
              <a:schemeClr val="tx1"/>
            </a:solidFill>
          </a:ln>
        </p:spPr>
      </p:pic>
      <p:pic>
        <p:nvPicPr>
          <p:cNvPr id="8" name="Bildobjekt 7">
            <a:extLst>
              <a:ext uri="{FF2B5EF4-FFF2-40B4-BE49-F238E27FC236}">
                <a16:creationId xmlns:a16="http://schemas.microsoft.com/office/drawing/2014/main" id="{F19AAB90-CD5D-4862-805F-8F79E076FCF5}"/>
              </a:ext>
            </a:extLst>
          </p:cNvPr>
          <p:cNvPicPr>
            <a:picLocks noChangeAspect="1"/>
          </p:cNvPicPr>
          <p:nvPr/>
        </p:nvPicPr>
        <p:blipFill rotWithShape="1">
          <a:blip r:embed="rId3"/>
          <a:srcRect l="34083" t="17333" r="35250" b="6519"/>
          <a:stretch/>
        </p:blipFill>
        <p:spPr>
          <a:xfrm>
            <a:off x="3024929" y="2438401"/>
            <a:ext cx="3092926" cy="4320000"/>
          </a:xfrm>
          <a:prstGeom prst="rect">
            <a:avLst/>
          </a:prstGeom>
          <a:ln>
            <a:solidFill>
              <a:schemeClr val="tx1"/>
            </a:solidFill>
          </a:ln>
        </p:spPr>
      </p:pic>
      <p:pic>
        <p:nvPicPr>
          <p:cNvPr id="9" name="Bildobjekt 8">
            <a:extLst>
              <a:ext uri="{FF2B5EF4-FFF2-40B4-BE49-F238E27FC236}">
                <a16:creationId xmlns:a16="http://schemas.microsoft.com/office/drawing/2014/main" id="{FB2D21E6-159F-4BFF-90B1-C22B787B62BC}"/>
              </a:ext>
            </a:extLst>
          </p:cNvPr>
          <p:cNvPicPr>
            <a:picLocks noChangeAspect="1"/>
          </p:cNvPicPr>
          <p:nvPr/>
        </p:nvPicPr>
        <p:blipFill rotWithShape="1">
          <a:blip r:embed="rId4"/>
          <a:srcRect l="34333" t="16148" r="35667" b="7704"/>
          <a:stretch/>
        </p:blipFill>
        <p:spPr>
          <a:xfrm>
            <a:off x="6041145" y="875770"/>
            <a:ext cx="3025681" cy="4320000"/>
          </a:xfrm>
          <a:prstGeom prst="rect">
            <a:avLst/>
          </a:prstGeom>
          <a:ln>
            <a:solidFill>
              <a:schemeClr val="tx1"/>
            </a:solidFill>
          </a:ln>
        </p:spPr>
      </p:pic>
      <p:pic>
        <p:nvPicPr>
          <p:cNvPr id="10" name="Bildobjekt 9">
            <a:extLst>
              <a:ext uri="{FF2B5EF4-FFF2-40B4-BE49-F238E27FC236}">
                <a16:creationId xmlns:a16="http://schemas.microsoft.com/office/drawing/2014/main" id="{30CDA5B8-9AE5-4DDE-B5A2-07DA840D1357}"/>
              </a:ext>
            </a:extLst>
          </p:cNvPr>
          <p:cNvPicPr>
            <a:picLocks noChangeAspect="1"/>
          </p:cNvPicPr>
          <p:nvPr/>
        </p:nvPicPr>
        <p:blipFill rotWithShape="1">
          <a:blip r:embed="rId5"/>
          <a:srcRect l="34166" t="16297" r="35834" b="7111"/>
          <a:stretch/>
        </p:blipFill>
        <p:spPr>
          <a:xfrm>
            <a:off x="9071395" y="2438401"/>
            <a:ext cx="3008116" cy="4320000"/>
          </a:xfrm>
          <a:prstGeom prst="rect">
            <a:avLst/>
          </a:prstGeom>
          <a:ln>
            <a:solidFill>
              <a:schemeClr val="tx1"/>
            </a:solidFill>
          </a:ln>
        </p:spPr>
      </p:pic>
    </p:spTree>
    <p:extLst>
      <p:ext uri="{BB962C8B-B14F-4D97-AF65-F5344CB8AC3E}">
        <p14:creationId xmlns:p14="http://schemas.microsoft.com/office/powerpoint/2010/main" val="3515758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1138EC4-0F76-466B-B109-449C88E43FB1}"/>
              </a:ext>
            </a:extLst>
          </p:cNvPr>
          <p:cNvSpPr>
            <a:spLocks noGrp="1"/>
          </p:cNvSpPr>
          <p:nvPr>
            <p:ph type="title"/>
          </p:nvPr>
        </p:nvSpPr>
        <p:spPr/>
        <p:txBody>
          <a:bodyPr>
            <a:noAutofit/>
          </a:bodyPr>
          <a:lstStyle/>
          <a:p>
            <a:r>
              <a:rPr lang="sv-SE" dirty="0"/>
              <a:t>Barn som far illa</a:t>
            </a:r>
          </a:p>
        </p:txBody>
      </p:sp>
      <p:sp>
        <p:nvSpPr>
          <p:cNvPr id="2" name="Underrubrik 1">
            <a:extLst>
              <a:ext uri="{FF2B5EF4-FFF2-40B4-BE49-F238E27FC236}">
                <a16:creationId xmlns:a16="http://schemas.microsoft.com/office/drawing/2014/main" id="{777C64A1-01EC-49BB-99E1-FE266C9C4949}"/>
              </a:ext>
            </a:extLst>
          </p:cNvPr>
          <p:cNvSpPr>
            <a:spLocks noGrp="1"/>
          </p:cNvSpPr>
          <p:nvPr>
            <p:ph type="subTitle" idx="1"/>
          </p:nvPr>
        </p:nvSpPr>
        <p:spPr>
          <a:xfrm>
            <a:off x="7088021" y="3775374"/>
            <a:ext cx="4332434" cy="623887"/>
          </a:xfrm>
        </p:spPr>
        <p:txBody>
          <a:bodyPr/>
          <a:lstStyle/>
          <a:p>
            <a:r>
              <a:rPr lang="sv-SE" dirty="0"/>
              <a:t>Anmälningsplikten</a:t>
            </a:r>
          </a:p>
        </p:txBody>
      </p:sp>
    </p:spTree>
    <p:extLst>
      <p:ext uri="{BB962C8B-B14F-4D97-AF65-F5344CB8AC3E}">
        <p14:creationId xmlns:p14="http://schemas.microsoft.com/office/powerpoint/2010/main" val="1993204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 1">
            <a:extLst>
              <a:ext uri="{FF2B5EF4-FFF2-40B4-BE49-F238E27FC236}">
                <a16:creationId xmlns:a16="http://schemas.microsoft.com/office/drawing/2014/main" id="{AF578AB1-CB58-41CF-A30B-ABE913CB4518}"/>
              </a:ext>
            </a:extLst>
          </p:cNvPr>
          <p:cNvGraphicFramePr>
            <a:graphicFrameLocks noGrp="1"/>
          </p:cNvGraphicFramePr>
          <p:nvPr/>
        </p:nvGraphicFramePr>
        <p:xfrm>
          <a:off x="211433" y="748861"/>
          <a:ext cx="11769134" cy="4966609"/>
        </p:xfrm>
        <a:graphic>
          <a:graphicData uri="http://schemas.openxmlformats.org/drawingml/2006/table">
            <a:tbl>
              <a:tblPr firstRow="1" bandRow="1">
                <a:tableStyleId>{5C22544A-7EE6-4342-B048-85BDC9FD1C3A}</a:tableStyleId>
              </a:tblPr>
              <a:tblGrid>
                <a:gridCol w="2907912">
                  <a:extLst>
                    <a:ext uri="{9D8B030D-6E8A-4147-A177-3AD203B41FA5}">
                      <a16:colId xmlns:a16="http://schemas.microsoft.com/office/drawing/2014/main" val="1312222098"/>
                    </a:ext>
                  </a:extLst>
                </a:gridCol>
                <a:gridCol w="8861222">
                  <a:extLst>
                    <a:ext uri="{9D8B030D-6E8A-4147-A177-3AD203B41FA5}">
                      <a16:colId xmlns:a16="http://schemas.microsoft.com/office/drawing/2014/main" val="1723813172"/>
                    </a:ext>
                  </a:extLst>
                </a:gridCol>
              </a:tblGrid>
              <a:tr h="333861">
                <a:tc>
                  <a:txBody>
                    <a:bodyPr/>
                    <a:lstStyle/>
                    <a:p>
                      <a:r>
                        <a:rPr lang="sv-SE" dirty="0"/>
                        <a:t>Målgrupp</a:t>
                      </a:r>
                    </a:p>
                  </a:txBody>
                  <a:tcPr/>
                </a:tc>
                <a:tc>
                  <a:txBody>
                    <a:bodyPr/>
                    <a:lstStyle/>
                    <a:p>
                      <a:r>
                        <a:rPr lang="sv-SE" dirty="0"/>
                        <a:t>Lagstiftning och nationella riktlinjer</a:t>
                      </a:r>
                    </a:p>
                  </a:txBody>
                  <a:tcPr/>
                </a:tc>
                <a:extLst>
                  <a:ext uri="{0D108BD9-81ED-4DB2-BD59-A6C34878D82A}">
                    <a16:rowId xmlns:a16="http://schemas.microsoft.com/office/drawing/2014/main" val="2400877455"/>
                  </a:ext>
                </a:extLst>
              </a:tr>
              <a:tr h="1335444">
                <a:tc>
                  <a:txBody>
                    <a:bodyPr/>
                    <a:lstStyle/>
                    <a:p>
                      <a:r>
                        <a:rPr lang="sv-SE" b="1" dirty="0"/>
                        <a:t>Barnets rättigheter</a:t>
                      </a:r>
                    </a:p>
                  </a:txBody>
                  <a:tcPr/>
                </a:tc>
                <a:tc>
                  <a:txBody>
                    <a:bodyPr/>
                    <a:lstStyle/>
                    <a:p>
                      <a:r>
                        <a:rPr lang="sv-SE" sz="1800" b="1" dirty="0"/>
                        <a:t>Lagen om Förenta nationernas konvention om barnets rättigheter, </a:t>
                      </a:r>
                      <a:br>
                        <a:rPr lang="sv-SE" sz="1800" b="1" dirty="0"/>
                      </a:br>
                      <a:r>
                        <a:rPr lang="sv-SE" sz="1800" b="1" dirty="0"/>
                        <a:t>Hälso- och sjukvårdslagen kap 5 § 6 samt Patientlagen kap. 10 och 11</a:t>
                      </a:r>
                    </a:p>
                    <a:p>
                      <a:r>
                        <a:rPr lang="sv-SE" sz="1800" dirty="0"/>
                        <a:t>Barnkonventionen är lag sedan 1/1 2020. Det åligger hälso- och sjukvården att prioritera, skydda och säkerställa barnets rättigheter i alla delar av verksamheten.</a:t>
                      </a:r>
                    </a:p>
                  </a:txBody>
                  <a:tcPr/>
                </a:tc>
                <a:extLst>
                  <a:ext uri="{0D108BD9-81ED-4DB2-BD59-A6C34878D82A}">
                    <a16:rowId xmlns:a16="http://schemas.microsoft.com/office/drawing/2014/main" val="3051097976"/>
                  </a:ext>
                </a:extLst>
              </a:tr>
              <a:tr h="1335444">
                <a:tc rowSpan="2">
                  <a:txBody>
                    <a:bodyPr/>
                    <a:lstStyle/>
                    <a:p>
                      <a:r>
                        <a:rPr lang="sv-SE" b="1" dirty="0"/>
                        <a:t>Barn som far illa</a:t>
                      </a:r>
                    </a:p>
                  </a:txBody>
                  <a:tcPr/>
                </a:tc>
                <a:tc>
                  <a:txBody>
                    <a:bodyPr/>
                    <a:lstStyle/>
                    <a:p>
                      <a:r>
                        <a:rPr lang="sv-SE" sz="1800" b="1" dirty="0"/>
                        <a:t>Socialtjänstlagen 19 kap. 1 § och Patientsäkerhetslagen 6 § 5</a:t>
                      </a:r>
                    </a:p>
                    <a:p>
                      <a:r>
                        <a:rPr lang="sv-SE" sz="1800" dirty="0"/>
                        <a:t>Var och en inom hälso- och sjukvården är skyldiga att genast anmäla till socialnämnden om de i sin verksamhet får kännedom om eller misstänker att ett barn far illa.</a:t>
                      </a:r>
                    </a:p>
                  </a:txBody>
                  <a:tcPr/>
                </a:tc>
                <a:extLst>
                  <a:ext uri="{0D108BD9-81ED-4DB2-BD59-A6C34878D82A}">
                    <a16:rowId xmlns:a16="http://schemas.microsoft.com/office/drawing/2014/main" val="1946959474"/>
                  </a:ext>
                </a:extLst>
              </a:tr>
              <a:tr h="1802365">
                <a:tc vMerge="1">
                  <a:txBody>
                    <a:bodyPr/>
                    <a:lstStyle/>
                    <a:p>
                      <a:endParaRPr lang="sv-SE" dirty="0"/>
                    </a:p>
                  </a:txBody>
                  <a:tcPr/>
                </a:tc>
                <a:tc>
                  <a:txBody>
                    <a:bodyPr/>
                    <a:lstStyle/>
                    <a:p>
                      <a:r>
                        <a:rPr lang="sv-SE" sz="1800" b="1" dirty="0"/>
                        <a:t>Barnafridsbrott 4 kap. 3 § brottsbalken (BrB)</a:t>
                      </a:r>
                    </a:p>
                    <a:p>
                      <a:r>
                        <a:rPr lang="sv-SE" sz="1800" dirty="0"/>
                        <a:t>Det är straffbart att låta barn bevittna exempelvis våld, hot eller sexuella övergrepp mellan närstående, eftersom det enligt forskning innebär ökad risk att drabbas av både psykisk och fysisk ohälsa. Hälso- och sjukvård och tandvård har anmälningsplikt vid våld i nära relationer där det finns närstående barn.</a:t>
                      </a:r>
                    </a:p>
                  </a:txBody>
                  <a:tcPr/>
                </a:tc>
                <a:extLst>
                  <a:ext uri="{0D108BD9-81ED-4DB2-BD59-A6C34878D82A}">
                    <a16:rowId xmlns:a16="http://schemas.microsoft.com/office/drawing/2014/main" val="3303349446"/>
                  </a:ext>
                </a:extLst>
              </a:tr>
            </a:tbl>
          </a:graphicData>
        </a:graphic>
      </p:graphicFrame>
    </p:spTree>
    <p:extLst>
      <p:ext uri="{BB962C8B-B14F-4D97-AF65-F5344CB8AC3E}">
        <p14:creationId xmlns:p14="http://schemas.microsoft.com/office/powerpoint/2010/main" val="3419375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hlinkClick r:id="rId2"/>
            <a:extLst>
              <a:ext uri="{FF2B5EF4-FFF2-40B4-BE49-F238E27FC236}">
                <a16:creationId xmlns:a16="http://schemas.microsoft.com/office/drawing/2014/main" id="{4FFF79A9-CBF6-4CDF-B313-830D41B73558}"/>
              </a:ext>
            </a:extLst>
          </p:cNvPr>
          <p:cNvPicPr>
            <a:picLocks noChangeAspect="1"/>
          </p:cNvPicPr>
          <p:nvPr/>
        </p:nvPicPr>
        <p:blipFill rotWithShape="1">
          <a:blip r:embed="rId3"/>
          <a:srcRect l="8025" t="26821" r="42965" b="24651"/>
          <a:stretch/>
        </p:blipFill>
        <p:spPr>
          <a:xfrm>
            <a:off x="1275905" y="446566"/>
            <a:ext cx="8590975" cy="4784651"/>
          </a:xfrm>
          <a:prstGeom prst="rect">
            <a:avLst/>
          </a:prstGeom>
        </p:spPr>
      </p:pic>
      <p:sp>
        <p:nvSpPr>
          <p:cNvPr id="3" name="Rektangel 2">
            <a:extLst>
              <a:ext uri="{FF2B5EF4-FFF2-40B4-BE49-F238E27FC236}">
                <a16:creationId xmlns:a16="http://schemas.microsoft.com/office/drawing/2014/main" id="{E5F1CF68-3B6E-4704-89B2-ED0727F83360}"/>
              </a:ext>
            </a:extLst>
          </p:cNvPr>
          <p:cNvSpPr/>
          <p:nvPr/>
        </p:nvSpPr>
        <p:spPr>
          <a:xfrm>
            <a:off x="2076685" y="5732353"/>
            <a:ext cx="53592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2"/>
              </a:rPr>
              <a:t>https://www.youtube.com/watch?v=Naf8Y6Mma7A</a:t>
            </a:r>
            <a:r>
              <a:rPr kumimoji="0" lang="sv-SE" sz="1800" b="0"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1075920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FE77B11-97ED-4594-AF58-0295ACAA1BF4}"/>
              </a:ext>
            </a:extLst>
          </p:cNvPr>
          <p:cNvSpPr>
            <a:spLocks noGrp="1"/>
          </p:cNvSpPr>
          <p:nvPr>
            <p:ph type="title"/>
          </p:nvPr>
        </p:nvSpPr>
        <p:spPr>
          <a:xfrm>
            <a:off x="633529" y="154072"/>
            <a:ext cx="5936236" cy="1325563"/>
          </a:xfrm>
        </p:spPr>
        <p:txBody>
          <a:bodyPr>
            <a:normAutofit/>
          </a:bodyPr>
          <a:lstStyle/>
          <a:p>
            <a:r>
              <a:rPr lang="sv-SE" sz="3600" dirty="0">
                <a:hlinkClick r:id="rId2">
                  <a:extLst>
                    <a:ext uri="{A12FA001-AC4F-418D-AE19-62706E023703}">
                      <ahyp:hlinkClr xmlns:ahyp="http://schemas.microsoft.com/office/drawing/2018/hyperlinkcolor" val="tx"/>
                    </a:ext>
                  </a:extLst>
                </a:hlinkClick>
              </a:rPr>
              <a:t>En uppväxt fri från våld</a:t>
            </a:r>
            <a:endParaRPr lang="sv-SE" sz="3600" dirty="0"/>
          </a:p>
        </p:txBody>
      </p:sp>
      <p:sp>
        <p:nvSpPr>
          <p:cNvPr id="3" name="Platshållare för text 2">
            <a:extLst>
              <a:ext uri="{FF2B5EF4-FFF2-40B4-BE49-F238E27FC236}">
                <a16:creationId xmlns:a16="http://schemas.microsoft.com/office/drawing/2014/main" id="{E0E4016A-F6D0-48C3-B960-E2E4CD31A7AC}"/>
              </a:ext>
            </a:extLst>
          </p:cNvPr>
          <p:cNvSpPr>
            <a:spLocks noGrp="1"/>
          </p:cNvSpPr>
          <p:nvPr>
            <p:ph type="body" sz="quarter" idx="20"/>
          </p:nvPr>
        </p:nvSpPr>
        <p:spPr>
          <a:xfrm>
            <a:off x="633528" y="1233946"/>
            <a:ext cx="6244349" cy="5469981"/>
          </a:xfrm>
        </p:spPr>
        <p:txBody>
          <a:bodyPr>
            <a:noAutofit/>
          </a:bodyPr>
          <a:lstStyle/>
          <a:p>
            <a:pPr>
              <a:spcBef>
                <a:spcPts val="600"/>
              </a:spcBef>
              <a:spcAft>
                <a:spcPts val="600"/>
              </a:spcAft>
            </a:pPr>
            <a:r>
              <a:rPr lang="sv-SE" sz="1400" dirty="0"/>
              <a:t>Mer än 210 000 barn i hem där det förekommer olika typer av våld. </a:t>
            </a:r>
          </a:p>
          <a:p>
            <a:pPr marL="263525">
              <a:spcBef>
                <a:spcPts val="600"/>
              </a:spcBef>
              <a:spcAft>
                <a:spcPts val="600"/>
              </a:spcAft>
            </a:pPr>
            <a:r>
              <a:rPr lang="sv-SE" sz="1400" dirty="0"/>
              <a:t>24% har någon gång utsatt för fysiskt våld av vuxen. </a:t>
            </a:r>
          </a:p>
          <a:p>
            <a:pPr marL="263525">
              <a:spcBef>
                <a:spcPts val="600"/>
              </a:spcBef>
              <a:spcAft>
                <a:spcPts val="600"/>
              </a:spcAft>
            </a:pPr>
            <a:r>
              <a:rPr lang="sv-SE" sz="1400" dirty="0"/>
              <a:t>11% allvarliga former av fysisk barnmisshandel. </a:t>
            </a:r>
            <a:br>
              <a:rPr lang="sv-SE" sz="1400" dirty="0"/>
            </a:br>
            <a:r>
              <a:rPr lang="sv-SE" sz="1400" dirty="0"/>
              <a:t>5% upprepade gånger. </a:t>
            </a:r>
          </a:p>
          <a:p>
            <a:pPr marL="263525">
              <a:spcBef>
                <a:spcPts val="600"/>
              </a:spcBef>
              <a:spcAft>
                <a:spcPts val="600"/>
              </a:spcAft>
            </a:pPr>
            <a:r>
              <a:rPr lang="sv-SE" sz="1400" dirty="0"/>
              <a:t>14% har upplevt våld mellan vuxna i familjen.</a:t>
            </a:r>
          </a:p>
          <a:p>
            <a:pPr marL="263525">
              <a:spcBef>
                <a:spcPts val="600"/>
              </a:spcBef>
              <a:spcAft>
                <a:spcPts val="600"/>
              </a:spcAft>
            </a:pPr>
            <a:r>
              <a:rPr lang="sv-SE" sz="1400" dirty="0"/>
              <a:t>9% har blivit utsatta för sexuellt övergrepp av vuxen, </a:t>
            </a:r>
            <a:br>
              <a:rPr lang="sv-SE" sz="1400" dirty="0"/>
            </a:br>
            <a:r>
              <a:rPr lang="sv-SE" sz="1400" dirty="0"/>
              <a:t>långt fler om relativt jämnåriga räknas in. </a:t>
            </a:r>
          </a:p>
          <a:p>
            <a:pPr marL="263525">
              <a:spcBef>
                <a:spcPts val="600"/>
              </a:spcBef>
              <a:spcAft>
                <a:spcPts val="600"/>
              </a:spcAft>
            </a:pPr>
            <a:r>
              <a:rPr lang="sv-SE" sz="1400" dirty="0"/>
              <a:t>6% har utsatts för försummelse. </a:t>
            </a:r>
          </a:p>
          <a:p>
            <a:pPr marL="263525">
              <a:spcBef>
                <a:spcPts val="600"/>
              </a:spcBef>
              <a:spcAft>
                <a:spcPts val="600"/>
              </a:spcAft>
            </a:pPr>
            <a:r>
              <a:rPr lang="sv-SE" sz="1400" dirty="0"/>
              <a:t>Mobbning i skolmiljö: växande problematik. </a:t>
            </a:r>
          </a:p>
          <a:p>
            <a:pPr marL="263525">
              <a:spcBef>
                <a:spcPts val="600"/>
              </a:spcBef>
              <a:spcAft>
                <a:spcPts val="600"/>
              </a:spcAft>
            </a:pPr>
            <a:r>
              <a:rPr lang="sv-SE" sz="1400" dirty="0"/>
              <a:t>Utsatthet på nätet: var fjärde elev har innan de fyllt 15 år blivit kontaktade i sexuellt syfte av person som var minst fem år äldre. </a:t>
            </a:r>
          </a:p>
          <a:p>
            <a:pPr marL="263525">
              <a:spcBef>
                <a:spcPts val="600"/>
              </a:spcBef>
              <a:spcAft>
                <a:spcPts val="600"/>
              </a:spcAft>
            </a:pPr>
            <a:r>
              <a:rPr lang="sv-SE" sz="1400" dirty="0"/>
              <a:t>Våld i ungas partnerrelationer, omfattande.</a:t>
            </a:r>
            <a:endParaRPr lang="sv-SE" sz="1400" dirty="0">
              <a:solidFill>
                <a:prstClr val="black"/>
              </a:solidFill>
            </a:endParaRPr>
          </a:p>
          <a:p>
            <a:pPr>
              <a:spcBef>
                <a:spcPts val="600"/>
              </a:spcBef>
              <a:spcAft>
                <a:spcPts val="600"/>
              </a:spcAft>
            </a:pPr>
            <a:r>
              <a:rPr lang="sv-SE" sz="1400" dirty="0"/>
              <a:t>10 barn dör varje år till följd av våld. </a:t>
            </a:r>
          </a:p>
        </p:txBody>
      </p:sp>
      <p:pic>
        <p:nvPicPr>
          <p:cNvPr id="8" name="Platshållare för bild 7">
            <a:extLst>
              <a:ext uri="{FF2B5EF4-FFF2-40B4-BE49-F238E27FC236}">
                <a16:creationId xmlns:a16="http://schemas.microsoft.com/office/drawing/2014/main" id="{6D364E32-B334-4B77-8541-BAD9B20C28B0}"/>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2791" r="2791"/>
          <a:stretch>
            <a:fillRect/>
          </a:stretch>
        </p:blipFill>
        <p:spPr>
          <a:xfrm>
            <a:off x="6477125" y="1233946"/>
            <a:ext cx="4305175" cy="4560567"/>
          </a:xfrm>
        </p:spPr>
      </p:pic>
    </p:spTree>
    <p:extLst>
      <p:ext uri="{BB962C8B-B14F-4D97-AF65-F5344CB8AC3E}">
        <p14:creationId xmlns:p14="http://schemas.microsoft.com/office/powerpoint/2010/main" val="421355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C451AE5-B545-4487-9813-0D63A2C2E045}"/>
              </a:ext>
            </a:extLst>
          </p:cNvPr>
          <p:cNvSpPr>
            <a:spLocks noGrp="1"/>
          </p:cNvSpPr>
          <p:nvPr>
            <p:ph type="title"/>
          </p:nvPr>
        </p:nvSpPr>
        <p:spPr/>
        <p:txBody>
          <a:bodyPr>
            <a:normAutofit fontScale="90000"/>
          </a:bodyPr>
          <a:lstStyle/>
          <a:p>
            <a:r>
              <a:rPr lang="sv-SE" dirty="0"/>
              <a:t>När ska vi göra orosanmälan?</a:t>
            </a:r>
          </a:p>
        </p:txBody>
      </p:sp>
      <p:sp>
        <p:nvSpPr>
          <p:cNvPr id="3" name="Platshållare för text 2">
            <a:extLst>
              <a:ext uri="{FF2B5EF4-FFF2-40B4-BE49-F238E27FC236}">
                <a16:creationId xmlns:a16="http://schemas.microsoft.com/office/drawing/2014/main" id="{33C22681-C7A3-417D-8314-BFA8F64FB9C6}"/>
              </a:ext>
            </a:extLst>
          </p:cNvPr>
          <p:cNvSpPr>
            <a:spLocks noGrp="1"/>
          </p:cNvSpPr>
          <p:nvPr>
            <p:ph type="body" sz="quarter" idx="20"/>
          </p:nvPr>
        </p:nvSpPr>
        <p:spPr>
          <a:xfrm>
            <a:off x="633529" y="2025497"/>
            <a:ext cx="6045567" cy="4633720"/>
          </a:xfrm>
        </p:spPr>
        <p:txBody>
          <a:bodyPr>
            <a:normAutofit fontScale="70000" lnSpcReduction="20000"/>
          </a:bodyPr>
          <a:lstStyle/>
          <a:p>
            <a:r>
              <a:rPr lang="sv-SE" sz="2400" b="1" dirty="0"/>
              <a:t>Vid misstanke om att ett barn far illa</a:t>
            </a:r>
            <a:r>
              <a:rPr lang="sv-SE" sz="2400" dirty="0"/>
              <a:t>, </a:t>
            </a:r>
            <a:br>
              <a:rPr lang="sv-SE" sz="2400" dirty="0"/>
            </a:br>
            <a:r>
              <a:rPr lang="sv-SE" sz="2400" dirty="0"/>
              <a:t>t.ex. vanvård, försummelse, våld, övergrepp, missbruk i familjen, eller om barn nekas nödvändig vård av vårdnadshavare.</a:t>
            </a:r>
          </a:p>
          <a:p>
            <a:r>
              <a:rPr lang="sv-SE" sz="2400" dirty="0"/>
              <a:t>När det i samtal/undersökning med vuxen patient framkommer </a:t>
            </a:r>
            <a:r>
              <a:rPr lang="sv-SE" sz="2400" b="1" dirty="0"/>
              <a:t>våld i nära relationer </a:t>
            </a:r>
            <a:r>
              <a:rPr lang="sv-SE" sz="2400" dirty="0"/>
              <a:t>och det finns barn som närstående har vi automatiskt anmälningsplikt.</a:t>
            </a:r>
          </a:p>
          <a:p>
            <a:r>
              <a:rPr lang="sv-SE" sz="2400" b="1" dirty="0"/>
              <a:t>Om vuxen patients situation ger oss oro </a:t>
            </a:r>
            <a:r>
              <a:rPr lang="sv-SE" sz="2400" dirty="0"/>
              <a:t>för närstående barn, t.ex. depression, medicinering, allvarlig hälsosituation, suicidförsök.</a:t>
            </a:r>
          </a:p>
          <a:p>
            <a:r>
              <a:rPr lang="sv-SE" sz="2400" dirty="0"/>
              <a:t>Om barnet har </a:t>
            </a:r>
            <a:r>
              <a:rPr lang="sv-SE" sz="2400" b="1" dirty="0"/>
              <a:t>uteblivit vid tre upprepade tillfällen</a:t>
            </a:r>
            <a:r>
              <a:rPr lang="sv-SE" sz="2400" dirty="0"/>
              <a:t> utan att meddela förhinder eller ofta avbokat sent.</a:t>
            </a:r>
          </a:p>
          <a:p>
            <a:endParaRPr lang="sv-SE" sz="2400" dirty="0"/>
          </a:p>
        </p:txBody>
      </p:sp>
      <p:pic>
        <p:nvPicPr>
          <p:cNvPr id="6" name="Platshållare för bild 5">
            <a:extLst>
              <a:ext uri="{FF2B5EF4-FFF2-40B4-BE49-F238E27FC236}">
                <a16:creationId xmlns:a16="http://schemas.microsoft.com/office/drawing/2014/main" id="{86B97C5B-C7B6-4C7C-9F29-9ADF5A66B71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a:xfrm>
            <a:off x="7077607" y="1233946"/>
            <a:ext cx="3704693" cy="3924463"/>
          </a:xfrm>
        </p:spPr>
      </p:pic>
    </p:spTree>
    <p:extLst>
      <p:ext uri="{BB962C8B-B14F-4D97-AF65-F5344CB8AC3E}">
        <p14:creationId xmlns:p14="http://schemas.microsoft.com/office/powerpoint/2010/main" val="413141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C2236C79-4D59-4F6C-A5B5-DBD2C2ABF65D}"/>
              </a:ext>
            </a:extLst>
          </p:cNvPr>
          <p:cNvSpPr>
            <a:spLocks noGrp="1"/>
          </p:cNvSpPr>
          <p:nvPr>
            <p:ph type="title"/>
          </p:nvPr>
        </p:nvSpPr>
        <p:spPr>
          <a:xfrm>
            <a:off x="633528" y="517523"/>
            <a:ext cx="6015749" cy="873956"/>
          </a:xfrm>
        </p:spPr>
        <p:txBody>
          <a:bodyPr>
            <a:normAutofit fontScale="90000"/>
          </a:bodyPr>
          <a:lstStyle/>
          <a:p>
            <a:r>
              <a:rPr lang="sv-SE" dirty="0"/>
              <a:t>Vad kan personal få syn på?</a:t>
            </a:r>
          </a:p>
        </p:txBody>
      </p:sp>
      <p:sp>
        <p:nvSpPr>
          <p:cNvPr id="3" name="Platshållare för text 2">
            <a:extLst>
              <a:ext uri="{FF2B5EF4-FFF2-40B4-BE49-F238E27FC236}">
                <a16:creationId xmlns:a16="http://schemas.microsoft.com/office/drawing/2014/main" id="{ADEB8CB0-35EB-4D5E-94DA-D7485394C81A}"/>
              </a:ext>
            </a:extLst>
          </p:cNvPr>
          <p:cNvSpPr>
            <a:spLocks noGrp="1"/>
          </p:cNvSpPr>
          <p:nvPr>
            <p:ph type="body" sz="quarter" idx="20"/>
          </p:nvPr>
        </p:nvSpPr>
        <p:spPr>
          <a:xfrm>
            <a:off x="633529" y="1391479"/>
            <a:ext cx="5462471" cy="4649667"/>
          </a:xfrm>
        </p:spPr>
        <p:txBody>
          <a:bodyPr>
            <a:noAutofit/>
          </a:bodyPr>
          <a:lstStyle/>
          <a:p>
            <a:pPr>
              <a:spcAft>
                <a:spcPts val="1200"/>
              </a:spcAft>
            </a:pPr>
            <a:r>
              <a:rPr lang="sv-SE" sz="1800" dirty="0"/>
              <a:t>Synliga skador vid undersökningar/avklädning</a:t>
            </a:r>
          </a:p>
          <a:p>
            <a:pPr>
              <a:spcAft>
                <a:spcPts val="1200"/>
              </a:spcAft>
            </a:pPr>
            <a:r>
              <a:rPr lang="sv-SE" sz="1800" dirty="0"/>
              <a:t>Avvikande beteende mellan barn och vuxen eller mellan vuxna</a:t>
            </a:r>
          </a:p>
          <a:p>
            <a:pPr>
              <a:spcAft>
                <a:spcPts val="1200"/>
              </a:spcAft>
            </a:pPr>
            <a:r>
              <a:rPr lang="sv-SE" sz="1800" dirty="0"/>
              <a:t>Hotfullt, kontrollerande eller aggressivt beteende mot barn eller partner</a:t>
            </a:r>
          </a:p>
          <a:p>
            <a:pPr>
              <a:spcAft>
                <a:spcPts val="1200"/>
              </a:spcAft>
            </a:pPr>
            <a:r>
              <a:rPr lang="sv-SE" sz="1800" dirty="0"/>
              <a:t>Tecken på försummelse och vanvård </a:t>
            </a:r>
            <a:br>
              <a:rPr lang="sv-SE" sz="1800" dirty="0"/>
            </a:br>
            <a:r>
              <a:rPr lang="sv-SE" sz="1800" dirty="0"/>
              <a:t>(klädsel, hygien m.m.)</a:t>
            </a:r>
          </a:p>
          <a:p>
            <a:pPr>
              <a:spcAft>
                <a:spcPts val="1200"/>
              </a:spcAft>
            </a:pPr>
            <a:r>
              <a:rPr lang="sv-SE" sz="1800" dirty="0"/>
              <a:t>Patient eller medföljande som signalerar rädsla som inte beror på undersökningen/hälsan</a:t>
            </a:r>
          </a:p>
          <a:p>
            <a:pPr>
              <a:spcAft>
                <a:spcPts val="1200"/>
              </a:spcAft>
            </a:pPr>
            <a:endParaRPr lang="sv-SE" sz="1800" dirty="0"/>
          </a:p>
          <a:p>
            <a:pPr>
              <a:spcAft>
                <a:spcPts val="1200"/>
              </a:spcAft>
            </a:pPr>
            <a:endParaRPr lang="sv-SE" sz="1800" dirty="0"/>
          </a:p>
        </p:txBody>
      </p:sp>
      <p:pic>
        <p:nvPicPr>
          <p:cNvPr id="6" name="Platshållare för bild 5">
            <a:extLst>
              <a:ext uri="{FF2B5EF4-FFF2-40B4-BE49-F238E27FC236}">
                <a16:creationId xmlns:a16="http://schemas.microsoft.com/office/drawing/2014/main" id="{7FB2C095-86C2-4828-88BC-3B05807EB913}"/>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3430374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D2DEA1D-1471-4281-A9F0-3CAF6866717B}"/>
              </a:ext>
            </a:extLst>
          </p:cNvPr>
          <p:cNvSpPr>
            <a:spLocks noGrp="1"/>
          </p:cNvSpPr>
          <p:nvPr>
            <p:ph type="title"/>
          </p:nvPr>
        </p:nvSpPr>
        <p:spPr/>
        <p:txBody>
          <a:bodyPr>
            <a:normAutofit fontScale="90000"/>
          </a:bodyPr>
          <a:lstStyle/>
          <a:p>
            <a:r>
              <a:rPr lang="sv-SE" b="1" dirty="0"/>
              <a:t>Varningstecken för BARN SOM FAR ILLA</a:t>
            </a:r>
            <a:endParaRPr lang="sv-SE" dirty="0"/>
          </a:p>
        </p:txBody>
      </p:sp>
      <p:sp>
        <p:nvSpPr>
          <p:cNvPr id="3" name="Platshållare för text 2">
            <a:extLst>
              <a:ext uri="{FF2B5EF4-FFF2-40B4-BE49-F238E27FC236}">
                <a16:creationId xmlns:a16="http://schemas.microsoft.com/office/drawing/2014/main" id="{D9401AF6-A636-4CD5-9E16-3EEF99F615A9}"/>
              </a:ext>
            </a:extLst>
          </p:cNvPr>
          <p:cNvSpPr>
            <a:spLocks noGrp="1"/>
          </p:cNvSpPr>
          <p:nvPr>
            <p:ph type="body" sz="quarter" idx="20"/>
          </p:nvPr>
        </p:nvSpPr>
        <p:spPr>
          <a:xfrm>
            <a:off x="633529" y="2025497"/>
            <a:ext cx="5538671" cy="4807200"/>
          </a:xfrm>
        </p:spPr>
        <p:txBody>
          <a:bodyPr>
            <a:normAutofit fontScale="85000" lnSpcReduction="20000"/>
          </a:bodyPr>
          <a:lstStyle/>
          <a:p>
            <a:pPr>
              <a:spcAft>
                <a:spcPts val="1200"/>
              </a:spcAft>
            </a:pPr>
            <a:r>
              <a:rPr lang="sv-SE" b="1" dirty="0"/>
              <a:t>Avvikande vårdsökande </a:t>
            </a:r>
            <a:r>
              <a:rPr lang="sv-SE" dirty="0"/>
              <a:t>– söker påfallande ofta för skador, söker sent med allvarlig skada eller söker för annan orsak än faktisk skada</a:t>
            </a:r>
          </a:p>
          <a:p>
            <a:pPr>
              <a:spcAft>
                <a:spcPts val="1200"/>
              </a:spcAft>
            </a:pPr>
            <a:r>
              <a:rPr lang="sv-SE" b="1" dirty="0"/>
              <a:t>Orsak till skada </a:t>
            </a:r>
            <a:r>
              <a:rPr lang="sv-SE" dirty="0"/>
              <a:t>– oklar, verkar inte stämma eller förklaring ändras över tid</a:t>
            </a:r>
          </a:p>
          <a:p>
            <a:pPr>
              <a:spcAft>
                <a:spcPts val="1200"/>
              </a:spcAft>
            </a:pPr>
            <a:r>
              <a:rPr lang="sv-SE" b="1" dirty="0"/>
              <a:t>Samspel</a:t>
            </a:r>
            <a:r>
              <a:rPr lang="sv-SE" dirty="0"/>
              <a:t> – barnet signalerar rädsla eller extrem uppmärksamhet i samspel med föräldrar</a:t>
            </a:r>
          </a:p>
          <a:p>
            <a:pPr>
              <a:spcAft>
                <a:spcPts val="1200"/>
              </a:spcAft>
            </a:pPr>
            <a:r>
              <a:rPr lang="sv-SE" b="1" dirty="0"/>
              <a:t>Beteendeförändring</a:t>
            </a:r>
            <a:r>
              <a:rPr lang="sv-SE" dirty="0"/>
              <a:t> – exempelvis håglöshet, ängslan, oro, nedstämdhet, aggression och sexualiserat beteende</a:t>
            </a:r>
          </a:p>
          <a:p>
            <a:pPr>
              <a:spcAft>
                <a:spcPts val="1200"/>
              </a:spcAft>
            </a:pPr>
            <a:endParaRPr lang="sv-SE" dirty="0"/>
          </a:p>
        </p:txBody>
      </p:sp>
      <p:pic>
        <p:nvPicPr>
          <p:cNvPr id="6" name="Platshållare för bild 5">
            <a:extLst>
              <a:ext uri="{FF2B5EF4-FFF2-40B4-BE49-F238E27FC236}">
                <a16:creationId xmlns:a16="http://schemas.microsoft.com/office/drawing/2014/main" id="{7A6773FD-82AB-45FB-8DE5-80FEE9FEAC3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43597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964F568-DDEC-4299-86CE-BF40D508386A}"/>
              </a:ext>
            </a:extLst>
          </p:cNvPr>
          <p:cNvSpPr>
            <a:spLocks noGrp="1"/>
          </p:cNvSpPr>
          <p:nvPr>
            <p:ph type="title"/>
          </p:nvPr>
        </p:nvSpPr>
        <p:spPr>
          <a:xfrm>
            <a:off x="633528" y="517522"/>
            <a:ext cx="6204593" cy="1325563"/>
          </a:xfrm>
        </p:spPr>
        <p:txBody>
          <a:bodyPr>
            <a:normAutofit/>
          </a:bodyPr>
          <a:lstStyle/>
          <a:p>
            <a:r>
              <a:rPr lang="sv-SE" sz="3600" dirty="0"/>
              <a:t>Andra kroppsliga symtom</a:t>
            </a:r>
          </a:p>
        </p:txBody>
      </p:sp>
      <p:sp>
        <p:nvSpPr>
          <p:cNvPr id="3" name="Platshållare för text 2">
            <a:extLst>
              <a:ext uri="{FF2B5EF4-FFF2-40B4-BE49-F238E27FC236}">
                <a16:creationId xmlns:a16="http://schemas.microsoft.com/office/drawing/2014/main" id="{A189784D-B9D9-4CC8-A006-E188F9915E56}"/>
              </a:ext>
            </a:extLst>
          </p:cNvPr>
          <p:cNvSpPr>
            <a:spLocks noGrp="1"/>
          </p:cNvSpPr>
          <p:nvPr>
            <p:ph type="body" sz="quarter" idx="20"/>
          </p:nvPr>
        </p:nvSpPr>
        <p:spPr>
          <a:xfrm>
            <a:off x="633529" y="1659835"/>
            <a:ext cx="5462471" cy="5128591"/>
          </a:xfrm>
        </p:spPr>
        <p:txBody>
          <a:bodyPr>
            <a:normAutofit fontScale="62500" lnSpcReduction="20000"/>
          </a:bodyPr>
          <a:lstStyle/>
          <a:p>
            <a:pPr>
              <a:spcAft>
                <a:spcPts val="1200"/>
              </a:spcAft>
            </a:pPr>
            <a:r>
              <a:rPr lang="sv-SE" sz="2400" b="1" dirty="0"/>
              <a:t>Förändringar i växtkurva </a:t>
            </a:r>
            <a:r>
              <a:rPr lang="sv-SE" sz="2400" dirty="0"/>
              <a:t>- viktförändring (både upp och ner), dålig längdtillväxt</a:t>
            </a:r>
            <a:endParaRPr lang="sv-SE" sz="2400" b="1" dirty="0"/>
          </a:p>
          <a:p>
            <a:pPr>
              <a:spcAft>
                <a:spcPts val="1200"/>
              </a:spcAft>
            </a:pPr>
            <a:r>
              <a:rPr lang="sv-SE" sz="2400" b="1" dirty="0"/>
              <a:t>Mun och svalg </a:t>
            </a:r>
            <a:r>
              <a:rPr lang="sv-SE" sz="2400" dirty="0"/>
              <a:t>– skador på läppar, munslemhinna, tungband, tänder (inklusive dålig tandstatus)</a:t>
            </a:r>
          </a:p>
          <a:p>
            <a:pPr>
              <a:spcAft>
                <a:spcPts val="1200"/>
              </a:spcAft>
            </a:pPr>
            <a:r>
              <a:rPr lang="sv-SE" sz="2400" b="1" dirty="0"/>
              <a:t>Smärta</a:t>
            </a:r>
            <a:r>
              <a:rPr lang="sv-SE" sz="2400" dirty="0"/>
              <a:t> – huvudvärk, buksmärta, muskelspänningar, generell värk</a:t>
            </a:r>
          </a:p>
          <a:p>
            <a:pPr>
              <a:spcAft>
                <a:spcPts val="1200"/>
              </a:spcAft>
            </a:pPr>
            <a:r>
              <a:rPr lang="sv-SE" sz="2400" b="1" dirty="0"/>
              <a:t>Neurologi</a:t>
            </a:r>
            <a:r>
              <a:rPr lang="sv-SE" sz="2400" dirty="0"/>
              <a:t> – oklar medvetandesänkning eller kramper hos spädbarn (</a:t>
            </a:r>
            <a:r>
              <a:rPr lang="sv-SE" sz="2400" dirty="0" err="1"/>
              <a:t>abusive</a:t>
            </a:r>
            <a:r>
              <a:rPr lang="sv-SE" sz="2400" dirty="0"/>
              <a:t> </a:t>
            </a:r>
            <a:r>
              <a:rPr lang="sv-SE" sz="2400" dirty="0" err="1"/>
              <a:t>head</a:t>
            </a:r>
            <a:r>
              <a:rPr lang="sv-SE" sz="2400" dirty="0"/>
              <a:t> trauma, AHT, skakvåld)</a:t>
            </a:r>
          </a:p>
          <a:p>
            <a:pPr>
              <a:spcAft>
                <a:spcPts val="1200"/>
              </a:spcAft>
            </a:pPr>
            <a:r>
              <a:rPr lang="sv-SE" sz="2400" dirty="0"/>
              <a:t>Graviditet, sexuellt överförbar sjukdom, blodsmitta hos barn, särskilt under 15 år</a:t>
            </a:r>
          </a:p>
          <a:p>
            <a:pPr marL="0" indent="0">
              <a:spcAft>
                <a:spcPts val="1200"/>
              </a:spcAft>
              <a:buNone/>
            </a:pPr>
            <a:endParaRPr lang="sv-SE" dirty="0"/>
          </a:p>
        </p:txBody>
      </p:sp>
      <p:pic>
        <p:nvPicPr>
          <p:cNvPr id="6" name="Platshållare för bild 5">
            <a:extLst>
              <a:ext uri="{FF2B5EF4-FFF2-40B4-BE49-F238E27FC236}">
                <a16:creationId xmlns:a16="http://schemas.microsoft.com/office/drawing/2014/main" id="{2D497314-2C1F-4287-AC43-6E465C2CDEB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408503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CC665A-4DA8-47DA-984A-1CEDFBEF84B1}"/>
              </a:ext>
            </a:extLst>
          </p:cNvPr>
          <p:cNvSpPr>
            <a:spLocks noGrp="1"/>
          </p:cNvSpPr>
          <p:nvPr>
            <p:ph type="title"/>
          </p:nvPr>
        </p:nvSpPr>
        <p:spPr/>
        <p:txBody>
          <a:bodyPr/>
          <a:lstStyle/>
          <a:p>
            <a:r>
              <a:rPr lang="sv-SE" dirty="0"/>
              <a:t>Rutin Barn som närstående</a:t>
            </a:r>
          </a:p>
        </p:txBody>
      </p:sp>
      <p:pic>
        <p:nvPicPr>
          <p:cNvPr id="4" name="Bildobjekt 3">
            <a:extLst>
              <a:ext uri="{FF2B5EF4-FFF2-40B4-BE49-F238E27FC236}">
                <a16:creationId xmlns:a16="http://schemas.microsoft.com/office/drawing/2014/main" id="{73C61B0F-AF67-4433-8695-D7E9F6F1D0AD}"/>
              </a:ext>
            </a:extLst>
          </p:cNvPr>
          <p:cNvPicPr>
            <a:picLocks noChangeAspect="1"/>
          </p:cNvPicPr>
          <p:nvPr/>
        </p:nvPicPr>
        <p:blipFill rotWithShape="1">
          <a:blip r:embed="rId2"/>
          <a:srcRect l="22011" t="26876" r="21576" b="10724"/>
          <a:stretch/>
        </p:blipFill>
        <p:spPr>
          <a:xfrm>
            <a:off x="1594709" y="1634362"/>
            <a:ext cx="8171785" cy="5084489"/>
          </a:xfrm>
          <a:prstGeom prst="rect">
            <a:avLst/>
          </a:prstGeom>
        </p:spPr>
      </p:pic>
    </p:spTree>
    <p:extLst>
      <p:ext uri="{BB962C8B-B14F-4D97-AF65-F5344CB8AC3E}">
        <p14:creationId xmlns:p14="http://schemas.microsoft.com/office/powerpoint/2010/main" val="7358067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1EC8E79-3FF9-4577-9633-DFF39EBDA43D}"/>
              </a:ext>
            </a:extLst>
          </p:cNvPr>
          <p:cNvSpPr>
            <a:spLocks noGrp="1"/>
          </p:cNvSpPr>
          <p:nvPr>
            <p:ph type="title"/>
          </p:nvPr>
        </p:nvSpPr>
        <p:spPr/>
        <p:txBody>
          <a:bodyPr/>
          <a:lstStyle/>
          <a:p>
            <a:r>
              <a:rPr lang="sv-SE" dirty="0"/>
              <a:t>Psykiska symtom</a:t>
            </a:r>
          </a:p>
        </p:txBody>
      </p:sp>
      <p:sp>
        <p:nvSpPr>
          <p:cNvPr id="3" name="Platshållare för text 2">
            <a:extLst>
              <a:ext uri="{FF2B5EF4-FFF2-40B4-BE49-F238E27FC236}">
                <a16:creationId xmlns:a16="http://schemas.microsoft.com/office/drawing/2014/main" id="{6681F8E3-C0BC-4F23-896C-DF8FF0386353}"/>
              </a:ext>
            </a:extLst>
          </p:cNvPr>
          <p:cNvSpPr>
            <a:spLocks noGrp="1"/>
          </p:cNvSpPr>
          <p:nvPr>
            <p:ph type="body" sz="quarter" idx="20"/>
          </p:nvPr>
        </p:nvSpPr>
        <p:spPr>
          <a:xfrm>
            <a:off x="633529" y="1607366"/>
            <a:ext cx="5462471" cy="4733112"/>
          </a:xfrm>
        </p:spPr>
        <p:txBody>
          <a:bodyPr>
            <a:noAutofit/>
          </a:bodyPr>
          <a:lstStyle/>
          <a:p>
            <a:pPr>
              <a:spcAft>
                <a:spcPts val="1200"/>
              </a:spcAft>
            </a:pPr>
            <a:r>
              <a:rPr lang="sv-SE" sz="1800" dirty="0"/>
              <a:t>Depression, nedstämdhet, passivitet, självmordstankar</a:t>
            </a:r>
          </a:p>
          <a:p>
            <a:pPr>
              <a:spcAft>
                <a:spcPts val="1200"/>
              </a:spcAft>
            </a:pPr>
            <a:r>
              <a:rPr lang="sv-SE" sz="1800" dirty="0"/>
              <a:t>Ångest, oro, dålig självbild, självskadebeteende</a:t>
            </a:r>
          </a:p>
          <a:p>
            <a:pPr>
              <a:spcAft>
                <a:spcPts val="1200"/>
              </a:spcAft>
            </a:pPr>
            <a:r>
              <a:rPr lang="sv-SE" sz="1800" dirty="0"/>
              <a:t>Distanslöshet, aggressivitet, hyperaktivitet</a:t>
            </a:r>
          </a:p>
          <a:p>
            <a:pPr>
              <a:spcAft>
                <a:spcPts val="1200"/>
              </a:spcAft>
            </a:pPr>
            <a:r>
              <a:rPr lang="sv-SE" sz="1800" dirty="0"/>
              <a:t>Sömnsvårigheter, mardrömmar</a:t>
            </a:r>
          </a:p>
          <a:p>
            <a:pPr>
              <a:spcAft>
                <a:spcPts val="1200"/>
              </a:spcAft>
            </a:pPr>
            <a:r>
              <a:rPr lang="sv-SE" sz="1800" dirty="0"/>
              <a:t>Minnesstörningar, inlärningssvårigheter</a:t>
            </a:r>
          </a:p>
          <a:p>
            <a:pPr>
              <a:spcAft>
                <a:spcPts val="1200"/>
              </a:spcAft>
            </a:pPr>
            <a:r>
              <a:rPr lang="sv-SE" sz="1800" dirty="0"/>
              <a:t>Ätstörningar</a:t>
            </a:r>
          </a:p>
          <a:p>
            <a:pPr>
              <a:spcAft>
                <a:spcPts val="1200"/>
              </a:spcAft>
            </a:pPr>
            <a:r>
              <a:rPr lang="sv-SE" sz="1800" dirty="0"/>
              <a:t>Relationsproblem</a:t>
            </a:r>
          </a:p>
          <a:p>
            <a:pPr>
              <a:spcAft>
                <a:spcPts val="1200"/>
              </a:spcAft>
            </a:pPr>
            <a:endParaRPr lang="sv-SE" sz="1800" dirty="0"/>
          </a:p>
        </p:txBody>
      </p:sp>
      <p:pic>
        <p:nvPicPr>
          <p:cNvPr id="6" name="Platshållare för bild 5">
            <a:extLst>
              <a:ext uri="{FF2B5EF4-FFF2-40B4-BE49-F238E27FC236}">
                <a16:creationId xmlns:a16="http://schemas.microsoft.com/office/drawing/2014/main" id="{49348F40-77A8-4B26-9522-6B7EF9A8E99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334155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D646BAD-339B-4E4B-AEB6-FC7B0D00EAA2}"/>
              </a:ext>
            </a:extLst>
          </p:cNvPr>
          <p:cNvSpPr>
            <a:spLocks noGrp="1"/>
          </p:cNvSpPr>
          <p:nvPr>
            <p:ph type="title"/>
          </p:nvPr>
        </p:nvSpPr>
        <p:spPr>
          <a:xfrm>
            <a:off x="633529" y="318740"/>
            <a:ext cx="7556314" cy="1325563"/>
          </a:xfrm>
        </p:spPr>
        <p:txBody>
          <a:bodyPr>
            <a:normAutofit fontScale="90000"/>
          </a:bodyPr>
          <a:lstStyle/>
          <a:p>
            <a:r>
              <a:rPr lang="sv-SE" dirty="0"/>
              <a:t>Varningstecken för omsorgssvikt</a:t>
            </a:r>
          </a:p>
        </p:txBody>
      </p:sp>
      <p:sp>
        <p:nvSpPr>
          <p:cNvPr id="3" name="Platshållare för text 2">
            <a:extLst>
              <a:ext uri="{FF2B5EF4-FFF2-40B4-BE49-F238E27FC236}">
                <a16:creationId xmlns:a16="http://schemas.microsoft.com/office/drawing/2014/main" id="{0933C2FE-ED1E-4BD9-BB3D-510D140E6E6E}"/>
              </a:ext>
            </a:extLst>
          </p:cNvPr>
          <p:cNvSpPr>
            <a:spLocks noGrp="1"/>
          </p:cNvSpPr>
          <p:nvPr>
            <p:ph type="body" sz="quarter" idx="20"/>
          </p:nvPr>
        </p:nvSpPr>
        <p:spPr>
          <a:xfrm>
            <a:off x="633529" y="1361661"/>
            <a:ext cx="5314169" cy="4679485"/>
          </a:xfrm>
        </p:spPr>
        <p:txBody>
          <a:bodyPr>
            <a:noAutofit/>
          </a:bodyPr>
          <a:lstStyle/>
          <a:p>
            <a:pPr marL="0" indent="0">
              <a:buNone/>
            </a:pPr>
            <a:r>
              <a:rPr lang="sv-SE" sz="1800" dirty="0"/>
              <a:t>Barn som:</a:t>
            </a:r>
          </a:p>
          <a:p>
            <a:r>
              <a:rPr lang="sv-SE" sz="1800" dirty="0"/>
              <a:t>får skrika länge innan det tas upp eller lämnas utan vuxnas tillsyn</a:t>
            </a:r>
          </a:p>
          <a:p>
            <a:r>
              <a:rPr lang="sv-SE" sz="1800" dirty="0"/>
              <a:t>inte sköts avseende hygien, byte av blöjor eller inte har adekvat klädsel för årstiden</a:t>
            </a:r>
          </a:p>
          <a:p>
            <a:r>
              <a:rPr lang="sv-SE" sz="1800" dirty="0"/>
              <a:t>inte går upp i vikt, får för lite/mycket mat </a:t>
            </a:r>
            <a:br>
              <a:rPr lang="sv-SE" sz="1800" dirty="0"/>
            </a:br>
            <a:r>
              <a:rPr lang="sv-SE" sz="1800" dirty="0"/>
              <a:t>eller mat på oregelbundna tider</a:t>
            </a:r>
          </a:p>
          <a:p>
            <a:r>
              <a:rPr lang="sv-SE" sz="1800" dirty="0"/>
              <a:t>hindras aktivt i samvaro med andra barn </a:t>
            </a:r>
            <a:br>
              <a:rPr lang="sv-SE" sz="1800" dirty="0"/>
            </a:br>
            <a:r>
              <a:rPr lang="sv-SE" sz="1800" dirty="0"/>
              <a:t>eller vuxna</a:t>
            </a:r>
          </a:p>
          <a:p>
            <a:r>
              <a:rPr lang="sv-SE" sz="1800" dirty="0"/>
              <a:t>ofta passas av/passar äldre syskon </a:t>
            </a:r>
            <a:br>
              <a:rPr lang="sv-SE" sz="1800" dirty="0"/>
            </a:br>
            <a:r>
              <a:rPr lang="sv-SE" sz="1800" dirty="0"/>
              <a:t>eller andra barn</a:t>
            </a:r>
          </a:p>
        </p:txBody>
      </p:sp>
      <p:pic>
        <p:nvPicPr>
          <p:cNvPr id="6" name="Platshållare för bild 5">
            <a:extLst>
              <a:ext uri="{FF2B5EF4-FFF2-40B4-BE49-F238E27FC236}">
                <a16:creationId xmlns:a16="http://schemas.microsoft.com/office/drawing/2014/main" id="{EBB34FC0-14AA-4101-A221-9EE4D498DBF7}"/>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323227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D646BAD-339B-4E4B-AEB6-FC7B0D00EAA2}"/>
              </a:ext>
            </a:extLst>
          </p:cNvPr>
          <p:cNvSpPr>
            <a:spLocks noGrp="1"/>
          </p:cNvSpPr>
          <p:nvPr>
            <p:ph type="title"/>
          </p:nvPr>
        </p:nvSpPr>
        <p:spPr>
          <a:xfrm>
            <a:off x="504319" y="269044"/>
            <a:ext cx="6999723" cy="1325563"/>
          </a:xfrm>
        </p:spPr>
        <p:txBody>
          <a:bodyPr>
            <a:normAutofit fontScale="90000"/>
          </a:bodyPr>
          <a:lstStyle/>
          <a:p>
            <a:r>
              <a:rPr lang="sv-SE" dirty="0"/>
              <a:t>Varningstecken för omsorgssvikt</a:t>
            </a:r>
          </a:p>
        </p:txBody>
      </p:sp>
      <p:sp>
        <p:nvSpPr>
          <p:cNvPr id="3" name="Platshållare för text 2">
            <a:extLst>
              <a:ext uri="{FF2B5EF4-FFF2-40B4-BE49-F238E27FC236}">
                <a16:creationId xmlns:a16="http://schemas.microsoft.com/office/drawing/2014/main" id="{0933C2FE-ED1E-4BD9-BB3D-510D140E6E6E}"/>
              </a:ext>
            </a:extLst>
          </p:cNvPr>
          <p:cNvSpPr>
            <a:spLocks noGrp="1"/>
          </p:cNvSpPr>
          <p:nvPr>
            <p:ph type="body" sz="quarter" idx="20"/>
          </p:nvPr>
        </p:nvSpPr>
        <p:spPr>
          <a:xfrm>
            <a:off x="633529" y="2025497"/>
            <a:ext cx="5610774" cy="4015649"/>
          </a:xfrm>
        </p:spPr>
        <p:txBody>
          <a:bodyPr>
            <a:normAutofit fontScale="62500" lnSpcReduction="20000"/>
          </a:bodyPr>
          <a:lstStyle/>
          <a:p>
            <a:pPr marL="0" indent="0">
              <a:buNone/>
            </a:pPr>
            <a:r>
              <a:rPr lang="sv-SE" sz="2800" dirty="0"/>
              <a:t>Förälder som:</a:t>
            </a:r>
          </a:p>
          <a:p>
            <a:r>
              <a:rPr lang="sv-SE" sz="2800" dirty="0"/>
              <a:t>aktivt ignorerar, hotar eller känslomässigt avvisar barnet</a:t>
            </a:r>
          </a:p>
          <a:p>
            <a:r>
              <a:rPr lang="sv-SE" sz="2800" dirty="0"/>
              <a:t>inte verkar reagera på barnets behov av känslor, signaler och kontaktförsök</a:t>
            </a:r>
          </a:p>
          <a:p>
            <a:r>
              <a:rPr lang="sv-SE" sz="2800" dirty="0"/>
              <a:t>beskriver barnet på ett kränkande sätt</a:t>
            </a:r>
          </a:p>
          <a:p>
            <a:r>
              <a:rPr lang="sv-SE" sz="2800" dirty="0"/>
              <a:t>inte förmår möta barnet på dess nivå</a:t>
            </a:r>
          </a:p>
          <a:p>
            <a:r>
              <a:rPr lang="sv-SE" sz="2800" dirty="0"/>
              <a:t>inte har förmåga att förstå någon annans perspektiv eller är självupptagen.</a:t>
            </a:r>
          </a:p>
        </p:txBody>
      </p:sp>
      <p:pic>
        <p:nvPicPr>
          <p:cNvPr id="6" name="Platshållare för bild 5">
            <a:extLst>
              <a:ext uri="{FF2B5EF4-FFF2-40B4-BE49-F238E27FC236}">
                <a16:creationId xmlns:a16="http://schemas.microsoft.com/office/drawing/2014/main" id="{EC8CFDAB-2A43-48F6-8F25-EF4A6701CF8B}"/>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l="2791" r="2791"/>
          <a:stretch/>
        </p:blipFill>
        <p:spPr/>
      </p:pic>
    </p:spTree>
    <p:extLst>
      <p:ext uri="{BB962C8B-B14F-4D97-AF65-F5344CB8AC3E}">
        <p14:creationId xmlns:p14="http://schemas.microsoft.com/office/powerpoint/2010/main" val="335360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7D98D9D-9BB1-4D17-838D-C555CA817546}"/>
              </a:ext>
            </a:extLst>
          </p:cNvPr>
          <p:cNvSpPr>
            <a:spLocks noGrp="1"/>
          </p:cNvSpPr>
          <p:nvPr>
            <p:ph type="title"/>
          </p:nvPr>
        </p:nvSpPr>
        <p:spPr/>
        <p:txBody>
          <a:bodyPr/>
          <a:lstStyle/>
          <a:p>
            <a:r>
              <a:rPr lang="sv-SE" dirty="0"/>
              <a:t>Du ser mer än du tror</a:t>
            </a:r>
          </a:p>
        </p:txBody>
      </p:sp>
      <p:sp>
        <p:nvSpPr>
          <p:cNvPr id="3" name="Platshållare för text 2">
            <a:extLst>
              <a:ext uri="{FF2B5EF4-FFF2-40B4-BE49-F238E27FC236}">
                <a16:creationId xmlns:a16="http://schemas.microsoft.com/office/drawing/2014/main" id="{565DCA09-583B-45CB-9900-27214F9EBF55}"/>
              </a:ext>
            </a:extLst>
          </p:cNvPr>
          <p:cNvSpPr>
            <a:spLocks noGrp="1"/>
          </p:cNvSpPr>
          <p:nvPr>
            <p:ph sz="quarter" idx="16"/>
          </p:nvPr>
        </p:nvSpPr>
        <p:spPr>
          <a:xfrm>
            <a:off x="633528" y="1532197"/>
            <a:ext cx="4901030" cy="4015649"/>
          </a:xfrm>
        </p:spPr>
        <p:txBody>
          <a:bodyPr>
            <a:noAutofit/>
          </a:bodyPr>
          <a:lstStyle/>
          <a:p>
            <a:r>
              <a:rPr lang="sv-SE" sz="1800" dirty="0"/>
              <a:t>Fysiska skador</a:t>
            </a:r>
          </a:p>
          <a:p>
            <a:r>
              <a:rPr lang="sv-SE" sz="1800" dirty="0"/>
              <a:t>Sexuella övergrepp</a:t>
            </a:r>
          </a:p>
          <a:p>
            <a:r>
              <a:rPr lang="sv-SE" sz="1800" dirty="0"/>
              <a:t>Vanvård/försummelse</a:t>
            </a:r>
          </a:p>
          <a:p>
            <a:r>
              <a:rPr lang="sv-SE" sz="1800" dirty="0"/>
              <a:t>Dental försummelse</a:t>
            </a:r>
          </a:p>
          <a:p>
            <a:r>
              <a:rPr lang="sv-SE" sz="1800" dirty="0"/>
              <a:t>Sexuellt våld</a:t>
            </a:r>
          </a:p>
          <a:p>
            <a:r>
              <a:rPr lang="sv-SE" sz="1800" dirty="0"/>
              <a:t>Materiellt våld</a:t>
            </a:r>
          </a:p>
          <a:p>
            <a:r>
              <a:rPr lang="sv-SE" sz="1800" dirty="0"/>
              <a:t>Psykisk utsatthet</a:t>
            </a:r>
          </a:p>
          <a:p>
            <a:r>
              <a:rPr lang="sv-SE" sz="1800" dirty="0"/>
              <a:t>Hot och kontroll</a:t>
            </a:r>
          </a:p>
          <a:p>
            <a:r>
              <a:rPr lang="sv-SE" sz="1800" dirty="0"/>
              <a:t>Social oro</a:t>
            </a:r>
          </a:p>
          <a:p>
            <a:endParaRPr lang="sv-SE" sz="1800" dirty="0"/>
          </a:p>
        </p:txBody>
      </p:sp>
      <p:sp>
        <p:nvSpPr>
          <p:cNvPr id="5" name="Platshållare för innehåll 4">
            <a:extLst>
              <a:ext uri="{FF2B5EF4-FFF2-40B4-BE49-F238E27FC236}">
                <a16:creationId xmlns:a16="http://schemas.microsoft.com/office/drawing/2014/main" id="{85A50781-1527-4234-BA30-310C0A69E124}"/>
              </a:ext>
            </a:extLst>
          </p:cNvPr>
          <p:cNvSpPr>
            <a:spLocks noGrp="1"/>
          </p:cNvSpPr>
          <p:nvPr>
            <p:ph sz="quarter" idx="17"/>
          </p:nvPr>
        </p:nvSpPr>
        <p:spPr>
          <a:xfrm>
            <a:off x="3412417" y="1687641"/>
            <a:ext cx="6490054" cy="4015649"/>
          </a:xfrm>
        </p:spPr>
        <p:txBody>
          <a:bodyPr>
            <a:normAutofit fontScale="92500" lnSpcReduction="10000"/>
          </a:bodyPr>
          <a:lstStyle/>
          <a:p>
            <a:pPr lvl="0">
              <a:defRPr/>
            </a:pPr>
            <a:r>
              <a:rPr lang="sv-SE" sz="1800" dirty="0">
                <a:solidFill>
                  <a:prstClr val="black"/>
                </a:solidFill>
                <a:latin typeface="+mn-lt"/>
              </a:rPr>
              <a:t>Negativ social kontroll (hedersrelaterat våld och förtryck)</a:t>
            </a:r>
          </a:p>
          <a:p>
            <a:pPr lvl="0">
              <a:defRPr/>
            </a:pPr>
            <a:r>
              <a:rPr lang="sv-SE" sz="1800" dirty="0">
                <a:solidFill>
                  <a:prstClr val="black"/>
                </a:solidFill>
                <a:latin typeface="+mn-lt"/>
              </a:rPr>
              <a:t>Oväntat eller ovanligt beteende</a:t>
            </a:r>
          </a:p>
          <a:p>
            <a:pPr lvl="0">
              <a:defRPr/>
            </a:pPr>
            <a:r>
              <a:rPr lang="sv-SE" sz="1800" dirty="0">
                <a:solidFill>
                  <a:prstClr val="black"/>
                </a:solidFill>
                <a:latin typeface="+mn-lt"/>
              </a:rPr>
              <a:t>Avvikande samspel mellan barn och närstående</a:t>
            </a:r>
          </a:p>
          <a:p>
            <a:pPr lvl="0">
              <a:defRPr/>
            </a:pPr>
            <a:r>
              <a:rPr lang="sv-SE" sz="1800" dirty="0">
                <a:solidFill>
                  <a:prstClr val="black"/>
                </a:solidFill>
                <a:latin typeface="+mn-lt"/>
              </a:rPr>
              <a:t>Missbruk</a:t>
            </a:r>
          </a:p>
          <a:p>
            <a:pPr lvl="0">
              <a:defRPr/>
            </a:pPr>
            <a:r>
              <a:rPr lang="sv-SE" sz="1800" dirty="0">
                <a:solidFill>
                  <a:prstClr val="black"/>
                </a:solidFill>
                <a:latin typeface="+mn-lt"/>
              </a:rPr>
              <a:t>Självskadebeteende</a:t>
            </a:r>
          </a:p>
          <a:p>
            <a:pPr lvl="0">
              <a:defRPr/>
            </a:pPr>
            <a:r>
              <a:rPr lang="sv-SE" sz="1800" dirty="0">
                <a:solidFill>
                  <a:prstClr val="black"/>
                </a:solidFill>
                <a:latin typeface="+mn-lt"/>
              </a:rPr>
              <a:t>Suicid</a:t>
            </a:r>
          </a:p>
          <a:p>
            <a:pPr lvl="0">
              <a:defRPr/>
            </a:pPr>
            <a:r>
              <a:rPr lang="sv-SE" sz="1800" dirty="0">
                <a:solidFill>
                  <a:prstClr val="black"/>
                </a:solidFill>
                <a:latin typeface="+mn-lt"/>
              </a:rPr>
              <a:t>Uteblivna besök</a:t>
            </a:r>
          </a:p>
          <a:p>
            <a:pPr lvl="0">
              <a:defRPr/>
            </a:pPr>
            <a:r>
              <a:rPr lang="sv-SE" sz="1800" dirty="0">
                <a:solidFill>
                  <a:prstClr val="black"/>
                </a:solidFill>
                <a:latin typeface="+mn-lt"/>
              </a:rPr>
              <a:t>Flera tidigare orosanmälningar</a:t>
            </a:r>
          </a:p>
          <a:p>
            <a:endParaRPr lang="sv-SE" sz="2000" dirty="0">
              <a:latin typeface="+mn-lt"/>
            </a:endParaRPr>
          </a:p>
        </p:txBody>
      </p:sp>
      <p:pic>
        <p:nvPicPr>
          <p:cNvPr id="10" name="Bildobjekt 9">
            <a:extLst>
              <a:ext uri="{FF2B5EF4-FFF2-40B4-BE49-F238E27FC236}">
                <a16:creationId xmlns:a16="http://schemas.microsoft.com/office/drawing/2014/main" id="{EEBF3EA8-12A3-411D-9A21-AE59B3A476E2}"/>
              </a:ext>
            </a:extLst>
          </p:cNvPr>
          <p:cNvPicPr>
            <a:picLocks noChangeAspect="1"/>
          </p:cNvPicPr>
          <p:nvPr/>
        </p:nvPicPr>
        <p:blipFill rotWithShape="1">
          <a:blip r:embed="rId2"/>
          <a:srcRect l="35918" t="18070" r="37848" b="11300"/>
          <a:stretch/>
        </p:blipFill>
        <p:spPr>
          <a:xfrm>
            <a:off x="9279636" y="2146961"/>
            <a:ext cx="2599069" cy="3936071"/>
          </a:xfrm>
          <a:prstGeom prst="rect">
            <a:avLst/>
          </a:prstGeom>
          <a:ln>
            <a:solidFill>
              <a:schemeClr val="tx1"/>
            </a:solidFill>
          </a:ln>
        </p:spPr>
      </p:pic>
      <p:sp>
        <p:nvSpPr>
          <p:cNvPr id="6" name="Rektangel 5">
            <a:extLst>
              <a:ext uri="{FF2B5EF4-FFF2-40B4-BE49-F238E27FC236}">
                <a16:creationId xmlns:a16="http://schemas.microsoft.com/office/drawing/2014/main" id="{3C8CE8ED-F497-4FD5-94CC-5980477AD9D0}"/>
              </a:ext>
            </a:extLst>
          </p:cNvPr>
          <p:cNvSpPr/>
          <p:nvPr/>
        </p:nvSpPr>
        <p:spPr>
          <a:xfrm>
            <a:off x="2873829" y="579463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000000"/>
                </a:solidFill>
                <a:effectLst/>
                <a:uLnTx/>
                <a:uFillTx/>
                <a:latin typeface="Open Sans"/>
                <a:ea typeface="+mn-ea"/>
                <a:cs typeface="+mn-cs"/>
                <a:hlinkClick r:id="rId3"/>
              </a:rPr>
              <a:t>https://www.regionkronoberg.se/stodmaterial-vid-en-orosanmalan-april-2025.pdf</a:t>
            </a:r>
            <a:r>
              <a:rPr kumimoji="0" lang="sv-SE" sz="1800" b="0" i="0" u="none" strike="noStrike" kern="1200" cap="none" spc="0" normalizeH="0" baseline="0" noProof="0" dirty="0">
                <a:ln>
                  <a:noFill/>
                </a:ln>
                <a:solidFill>
                  <a:srgbClr val="000000"/>
                </a:solidFill>
                <a:effectLst/>
                <a:uLnTx/>
                <a:uFillTx/>
                <a:latin typeface="Open Sans"/>
                <a:ea typeface="+mn-ea"/>
                <a:cs typeface="+mn-cs"/>
              </a:rPr>
              <a:t> </a:t>
            </a:r>
          </a:p>
        </p:txBody>
      </p:sp>
    </p:spTree>
    <p:extLst>
      <p:ext uri="{BB962C8B-B14F-4D97-AF65-F5344CB8AC3E}">
        <p14:creationId xmlns:p14="http://schemas.microsoft.com/office/powerpoint/2010/main" val="380396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CDF2B70-0564-485A-9AFA-1FB755122BBD}"/>
              </a:ext>
            </a:extLst>
          </p:cNvPr>
          <p:cNvSpPr>
            <a:spLocks noGrp="1"/>
          </p:cNvSpPr>
          <p:nvPr>
            <p:ph type="title"/>
          </p:nvPr>
        </p:nvSpPr>
        <p:spPr/>
        <p:txBody>
          <a:bodyPr/>
          <a:lstStyle/>
          <a:p>
            <a:r>
              <a:rPr lang="sv-SE" dirty="0"/>
              <a:t>Tänk på att:</a:t>
            </a:r>
          </a:p>
        </p:txBody>
      </p:sp>
      <p:sp>
        <p:nvSpPr>
          <p:cNvPr id="3" name="Platshållare för text 2">
            <a:extLst>
              <a:ext uri="{FF2B5EF4-FFF2-40B4-BE49-F238E27FC236}">
                <a16:creationId xmlns:a16="http://schemas.microsoft.com/office/drawing/2014/main" id="{6B25381C-3E09-4E42-A2E6-F226F46CD3F7}"/>
              </a:ext>
            </a:extLst>
          </p:cNvPr>
          <p:cNvSpPr>
            <a:spLocks noGrp="1"/>
          </p:cNvSpPr>
          <p:nvPr>
            <p:ph type="body" sz="quarter" idx="20"/>
          </p:nvPr>
        </p:nvSpPr>
        <p:spPr>
          <a:xfrm>
            <a:off x="633529" y="2025497"/>
            <a:ext cx="5610774" cy="4484633"/>
          </a:xfrm>
        </p:spPr>
        <p:txBody>
          <a:bodyPr>
            <a:normAutofit fontScale="70000" lnSpcReduction="20000"/>
          </a:bodyPr>
          <a:lstStyle/>
          <a:p>
            <a:pPr>
              <a:spcBef>
                <a:spcPts val="2400"/>
              </a:spcBef>
              <a:defRPr/>
            </a:pPr>
            <a:r>
              <a:rPr lang="sv-SE" sz="2400" dirty="0"/>
              <a:t>Barn kan fara illa utan att visa tydliga symtom, men också ha symtom utan att fara illa. </a:t>
            </a:r>
          </a:p>
          <a:p>
            <a:pPr>
              <a:spcBef>
                <a:spcPts val="2400"/>
              </a:spcBef>
              <a:defRPr/>
            </a:pPr>
            <a:r>
              <a:rPr lang="sv-SE" sz="2400" dirty="0"/>
              <a:t>Den som misshandlar kan ha egna skador, till exempel rivmärken, på grund av barnets försök till avvärjning.</a:t>
            </a:r>
          </a:p>
          <a:p>
            <a:pPr>
              <a:spcBef>
                <a:spcPts val="2400"/>
              </a:spcBef>
              <a:defRPr/>
            </a:pPr>
            <a:r>
              <a:rPr lang="sv-SE" sz="2400" dirty="0"/>
              <a:t>En misshandlande vuxen kan vara både vänlig, vältalig och välklädd. </a:t>
            </a:r>
          </a:p>
          <a:p>
            <a:pPr>
              <a:spcBef>
                <a:spcPts val="2400"/>
              </a:spcBef>
              <a:defRPr/>
            </a:pPr>
            <a:r>
              <a:rPr lang="sv-SE" sz="2400" dirty="0">
                <a:solidFill>
                  <a:srgbClr val="FF0000"/>
                </a:solidFill>
              </a:rPr>
              <a:t>En samlad bedömning av barnets situation och eventuella signaler ska ligga till grund för en orosanmälan</a:t>
            </a:r>
            <a:r>
              <a:rPr lang="sv-SE" sz="2400" dirty="0"/>
              <a:t>.</a:t>
            </a:r>
          </a:p>
          <a:p>
            <a:endParaRPr lang="sv-SE" sz="2400" dirty="0"/>
          </a:p>
        </p:txBody>
      </p:sp>
      <p:pic>
        <p:nvPicPr>
          <p:cNvPr id="6" name="Platshållare för bild 5">
            <a:extLst>
              <a:ext uri="{FF2B5EF4-FFF2-40B4-BE49-F238E27FC236}">
                <a16:creationId xmlns:a16="http://schemas.microsoft.com/office/drawing/2014/main" id="{73D1084A-8577-4BE1-B7E0-159AE35BE241}"/>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p:pic>
    </p:spTree>
    <p:extLst>
      <p:ext uri="{BB962C8B-B14F-4D97-AF65-F5344CB8AC3E}">
        <p14:creationId xmlns:p14="http://schemas.microsoft.com/office/powerpoint/2010/main" val="415045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A0D922B-F5CC-4C65-BB19-F08F3C138200}"/>
              </a:ext>
            </a:extLst>
          </p:cNvPr>
          <p:cNvSpPr>
            <a:spLocks noGrp="1"/>
          </p:cNvSpPr>
          <p:nvPr>
            <p:ph type="title"/>
          </p:nvPr>
        </p:nvSpPr>
        <p:spPr>
          <a:xfrm>
            <a:off x="633075" y="0"/>
            <a:ext cx="8336301" cy="1325563"/>
          </a:xfrm>
        </p:spPr>
        <p:txBody>
          <a:bodyPr/>
          <a:lstStyle/>
          <a:p>
            <a:r>
              <a:rPr lang="sv-SE" dirty="0"/>
              <a:t>Våga fråga – Barn och ungdomar </a:t>
            </a:r>
          </a:p>
        </p:txBody>
      </p:sp>
      <p:sp>
        <p:nvSpPr>
          <p:cNvPr id="3" name="Platshållare för text 2">
            <a:extLst>
              <a:ext uri="{FF2B5EF4-FFF2-40B4-BE49-F238E27FC236}">
                <a16:creationId xmlns:a16="http://schemas.microsoft.com/office/drawing/2014/main" id="{4D18CEA2-F9D3-484F-BE44-81FF6766E06A}"/>
              </a:ext>
            </a:extLst>
          </p:cNvPr>
          <p:cNvSpPr>
            <a:spLocks noGrp="1"/>
          </p:cNvSpPr>
          <p:nvPr>
            <p:ph sz="quarter" idx="15"/>
          </p:nvPr>
        </p:nvSpPr>
        <p:spPr>
          <a:xfrm>
            <a:off x="466855" y="1070632"/>
            <a:ext cx="11442967" cy="4015649"/>
          </a:xfrm>
        </p:spPr>
        <p:txBody>
          <a:bodyPr>
            <a:noAutofit/>
          </a:bodyPr>
          <a:lstStyle/>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Eftersom vi vet att det är vanligt att barn/ungdomar blir utsatta för våld frågar vi alla våra patienter om det. </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någon i din familj, partner, jämngamla eller annan person gjort dig illa fysiskt på något sätt? (T.ex. tagit hårt i dig, nypt, slagit, sparkat, gett örfil, tagit strypgrepp)</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Känner du dig trygg i din familj, i skolan, på fritiden, med din partner och med jämngamla?</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Känner du dig kontrollerad eller isolerad av någon?</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Brukar någon säga kränkande saker till dig som du tar illa vid dig av?</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någon hotat dig så att du har blivit orolig?</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Är du rädd för någon i din familj, din partner, jämngamla eller annan person?</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du tvingats till, eller utsatts för, sexuella handlingar mot din vilja?</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Har du skadat dig själv på något sätt? Har du skadat andra?</a:t>
            </a:r>
            <a:endParaRPr lang="sv-SE" sz="2200" dirty="0">
              <a:latin typeface="Arial" panose="020B0604020202020204" pitchFamily="34" charset="0"/>
              <a:ea typeface="Calibri" panose="020F0502020204030204" pitchFamily="34" charset="0"/>
              <a:cs typeface="Arial" panose="020B0604020202020204" pitchFamily="34" charset="0"/>
            </a:endParaRPr>
          </a:p>
          <a:p>
            <a:pPr marR="90170">
              <a:lnSpc>
                <a:spcPct val="105000"/>
              </a:lnSpc>
              <a:spcBef>
                <a:spcPts val="600"/>
              </a:spcBef>
              <a:spcAft>
                <a:spcPts val="200"/>
              </a:spcAft>
            </a:pPr>
            <a:r>
              <a:rPr lang="sv-SE" sz="2200" dirty="0">
                <a:latin typeface="Arial" panose="020B0604020202020204" pitchFamily="34" charset="0"/>
                <a:ea typeface="Garamond" panose="02020404030301010803" pitchFamily="18" charset="0"/>
                <a:cs typeface="Arial" panose="020B0604020202020204" pitchFamily="34" charset="0"/>
              </a:rPr>
              <a:t>Är du orolig för någon annan i familjen?</a:t>
            </a:r>
            <a:endParaRPr lang="sv-SE" sz="2200" dirty="0">
              <a:latin typeface="Arial" panose="020B0604020202020204" pitchFamily="34" charset="0"/>
              <a:ea typeface="Calibri" panose="020F0502020204030204" pitchFamily="34" charset="0"/>
              <a:cs typeface="Arial" panose="020B0604020202020204" pitchFamily="34" charset="0"/>
            </a:endParaRPr>
          </a:p>
          <a:p>
            <a:pPr>
              <a:spcBef>
                <a:spcPts val="600"/>
              </a:spcBef>
            </a:pPr>
            <a:endParaRPr lang="sv-SE" sz="2200" dirty="0"/>
          </a:p>
        </p:txBody>
      </p:sp>
      <p:pic>
        <p:nvPicPr>
          <p:cNvPr id="7" name="Bildobjekt 6">
            <a:extLst>
              <a:ext uri="{FF2B5EF4-FFF2-40B4-BE49-F238E27FC236}">
                <a16:creationId xmlns:a16="http://schemas.microsoft.com/office/drawing/2014/main" id="{804E4242-A0BB-44A2-8A4A-1F8E05A2F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7121" y="6043373"/>
            <a:ext cx="1642701" cy="502206"/>
          </a:xfrm>
          <a:prstGeom prst="rect">
            <a:avLst/>
          </a:prstGeom>
        </p:spPr>
      </p:pic>
    </p:spTree>
    <p:extLst>
      <p:ext uri="{BB962C8B-B14F-4D97-AF65-F5344CB8AC3E}">
        <p14:creationId xmlns:p14="http://schemas.microsoft.com/office/powerpoint/2010/main" val="83266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3">
            <a:extLst>
              <a:ext uri="{FF2B5EF4-FFF2-40B4-BE49-F238E27FC236}">
                <a16:creationId xmlns:a16="http://schemas.microsoft.com/office/drawing/2014/main" id="{688D4649-8765-4185-AD84-9AD850F0D78F}"/>
              </a:ext>
            </a:extLst>
          </p:cNvPr>
          <p:cNvSpPr>
            <a:spLocks noGrp="1"/>
          </p:cNvSpPr>
          <p:nvPr>
            <p:ph type="title"/>
          </p:nvPr>
        </p:nvSpPr>
        <p:spPr>
          <a:xfrm>
            <a:off x="633529" y="42984"/>
            <a:ext cx="6333801" cy="1325563"/>
          </a:xfrm>
        </p:spPr>
        <p:txBody>
          <a:bodyPr>
            <a:normAutofit fontScale="90000"/>
          </a:bodyPr>
          <a:lstStyle/>
          <a:p>
            <a:r>
              <a:rPr lang="sv-SE" dirty="0"/>
              <a:t>Socialtjänstlagen (kap 19 § 1) </a:t>
            </a:r>
          </a:p>
        </p:txBody>
      </p:sp>
      <p:sp>
        <p:nvSpPr>
          <p:cNvPr id="5" name="Platshållare för text 2">
            <a:extLst>
              <a:ext uri="{FF2B5EF4-FFF2-40B4-BE49-F238E27FC236}">
                <a16:creationId xmlns:a16="http://schemas.microsoft.com/office/drawing/2014/main" id="{E9F77D02-15A4-4753-88FF-9D1EB2906F31}"/>
              </a:ext>
            </a:extLst>
          </p:cNvPr>
          <p:cNvSpPr>
            <a:spLocks noGrp="1"/>
          </p:cNvSpPr>
          <p:nvPr>
            <p:ph type="body" sz="quarter" idx="20"/>
          </p:nvPr>
        </p:nvSpPr>
        <p:spPr>
          <a:xfrm>
            <a:off x="633529" y="1152939"/>
            <a:ext cx="5462471" cy="5506278"/>
          </a:xfrm>
        </p:spPr>
        <p:txBody>
          <a:bodyPr>
            <a:normAutofit fontScale="70000" lnSpcReduction="20000"/>
          </a:bodyPr>
          <a:lstStyle/>
          <a:p>
            <a:pPr>
              <a:spcBef>
                <a:spcPts val="1200"/>
              </a:spcBef>
              <a:defRPr/>
            </a:pPr>
            <a:r>
              <a:rPr lang="sv-SE" sz="2400" dirty="0"/>
              <a:t>Anmälningsplikten gäller för barn under 18 år </a:t>
            </a:r>
          </a:p>
          <a:p>
            <a:pPr>
              <a:spcBef>
                <a:spcPts val="1200"/>
              </a:spcBef>
              <a:defRPr/>
            </a:pPr>
            <a:r>
              <a:rPr lang="sv-SE" sz="2400" dirty="0"/>
              <a:t>Den som i sitt yrke kommer i kontakt med barn under 18 år som man misstänker har utsatts för fysiskt, psykiskt eller sexuellt våld, vanvård eller försumlig behandling, hedersrelaterat våld eller annat utnyttjande ska </a:t>
            </a:r>
            <a:r>
              <a:rPr lang="sv-SE" sz="2400" b="1" dirty="0"/>
              <a:t>genast anmäla</a:t>
            </a:r>
            <a:r>
              <a:rPr lang="sv-SE" sz="2400" dirty="0"/>
              <a:t> detta till socialnämnden</a:t>
            </a:r>
          </a:p>
          <a:p>
            <a:pPr>
              <a:spcBef>
                <a:spcPts val="1200"/>
              </a:spcBef>
              <a:defRPr/>
            </a:pPr>
            <a:r>
              <a:rPr lang="sv-SE" sz="2400" dirty="0"/>
              <a:t>Den obligatoriska anmälningsplikten gäller redan vid misstanke om att barnet far illa och oavsett om man arbetar i regionen, inom privat verksamhet eller inom vård och omsorg i övrigt, t.ex. i kommunen. </a:t>
            </a:r>
          </a:p>
          <a:p>
            <a:pPr>
              <a:spcBef>
                <a:spcPts val="1200"/>
              </a:spcBef>
              <a:defRPr/>
            </a:pPr>
            <a:r>
              <a:rPr lang="sv-SE" sz="2400" dirty="0"/>
              <a:t>Den kan inte delegeras eller remitteras bort.</a:t>
            </a:r>
          </a:p>
          <a:p>
            <a:endParaRPr lang="sv-SE" dirty="0"/>
          </a:p>
        </p:txBody>
      </p:sp>
      <p:pic>
        <p:nvPicPr>
          <p:cNvPr id="6" name="Platshållare för bild 5">
            <a:extLst>
              <a:ext uri="{FF2B5EF4-FFF2-40B4-BE49-F238E27FC236}">
                <a16:creationId xmlns:a16="http://schemas.microsoft.com/office/drawing/2014/main" id="{F1FD27BD-7B07-41C0-9365-5A239EFC9EAD}"/>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6244303" y="1368547"/>
            <a:ext cx="4537997" cy="4537997"/>
          </a:xfrm>
        </p:spPr>
      </p:pic>
    </p:spTree>
    <p:extLst>
      <p:ext uri="{BB962C8B-B14F-4D97-AF65-F5344CB8AC3E}">
        <p14:creationId xmlns:p14="http://schemas.microsoft.com/office/powerpoint/2010/main" val="406336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B5CF081A-783C-48B5-BA0E-0EB762BD2E43}"/>
              </a:ext>
            </a:extLst>
          </p:cNvPr>
          <p:cNvSpPr>
            <a:spLocks noGrp="1"/>
          </p:cNvSpPr>
          <p:nvPr>
            <p:ph type="title"/>
          </p:nvPr>
        </p:nvSpPr>
        <p:spPr>
          <a:xfrm>
            <a:off x="633529" y="154072"/>
            <a:ext cx="5052898" cy="1325563"/>
          </a:xfrm>
        </p:spPr>
        <p:txBody>
          <a:bodyPr/>
          <a:lstStyle/>
          <a:p>
            <a:r>
              <a:rPr lang="sv-SE" sz="3600" dirty="0"/>
              <a:t>Anmälningsplikten</a:t>
            </a:r>
            <a:endParaRPr lang="sv-SE" dirty="0"/>
          </a:p>
        </p:txBody>
      </p:sp>
      <p:sp>
        <p:nvSpPr>
          <p:cNvPr id="6" name="Platshållare för text 5">
            <a:extLst>
              <a:ext uri="{FF2B5EF4-FFF2-40B4-BE49-F238E27FC236}">
                <a16:creationId xmlns:a16="http://schemas.microsoft.com/office/drawing/2014/main" id="{9C9FD7C5-C9E8-4A4D-922B-F966CE952A83}"/>
              </a:ext>
            </a:extLst>
          </p:cNvPr>
          <p:cNvSpPr>
            <a:spLocks noGrp="1"/>
          </p:cNvSpPr>
          <p:nvPr>
            <p:ph type="body" sz="quarter" idx="20"/>
          </p:nvPr>
        </p:nvSpPr>
        <p:spPr>
          <a:xfrm>
            <a:off x="633529" y="1111097"/>
            <a:ext cx="7874367" cy="4015649"/>
          </a:xfrm>
        </p:spPr>
        <p:txBody>
          <a:bodyPr>
            <a:noAutofit/>
          </a:bodyPr>
          <a:lstStyle/>
          <a:p>
            <a:r>
              <a:rPr lang="sv-SE" altLang="sv-SE" sz="1800" dirty="0"/>
              <a:t>Räcker med misstanke</a:t>
            </a:r>
          </a:p>
          <a:p>
            <a:r>
              <a:rPr lang="sv-SE" altLang="sv-SE" sz="1800" dirty="0"/>
              <a:t>Ingen utredningsskyldighet</a:t>
            </a:r>
          </a:p>
          <a:p>
            <a:r>
              <a:rPr lang="sv-SE" altLang="sv-SE" sz="1800" dirty="0"/>
              <a:t>Personligt ansvar/skyldighet (på fritiden civilkurage)</a:t>
            </a:r>
          </a:p>
          <a:p>
            <a:r>
              <a:rPr lang="sv-SE" altLang="sv-SE" sz="1800" dirty="0"/>
              <a:t>Får rådgöra med kollegor</a:t>
            </a:r>
          </a:p>
          <a:p>
            <a:r>
              <a:rPr lang="sv-SE" altLang="sv-SE" sz="1800" dirty="0"/>
              <a:t>Kan rådgöra med socialtjänsten (barnet anonymt)</a:t>
            </a:r>
          </a:p>
          <a:p>
            <a:r>
              <a:rPr lang="sv-SE" altLang="sv-SE" sz="1800" dirty="0"/>
              <a:t>Chefen kan vara medanmälare</a:t>
            </a:r>
          </a:p>
          <a:p>
            <a:r>
              <a:rPr lang="sv-SE" altLang="sv-SE" sz="1800" dirty="0"/>
              <a:t>Föräldrar läser anmälan – ibland möte</a:t>
            </a:r>
          </a:p>
          <a:p>
            <a:r>
              <a:rPr lang="sv-SE" altLang="sv-SE" sz="1800" dirty="0"/>
              <a:t>Berätta för föräldrar? </a:t>
            </a:r>
            <a:br>
              <a:rPr lang="sv-SE" altLang="sv-SE" sz="1800" dirty="0"/>
            </a:br>
            <a:r>
              <a:rPr lang="sv-SE" altLang="sv-SE" sz="1800" dirty="0"/>
              <a:t>(Aldrig vid våld/sexuella övergrepp eller heder)</a:t>
            </a:r>
          </a:p>
          <a:p>
            <a:r>
              <a:rPr lang="sv-SE" altLang="sv-SE" sz="1800" dirty="0"/>
              <a:t>Upprepade anmälningar</a:t>
            </a:r>
          </a:p>
          <a:p>
            <a:r>
              <a:rPr lang="sv-SE" altLang="sv-SE" sz="1800" dirty="0"/>
              <a:t>Återkoppling från socialnämnden</a:t>
            </a:r>
            <a:endParaRPr lang="sv-SE" sz="1800" dirty="0"/>
          </a:p>
          <a:p>
            <a:pPr lvl="2"/>
            <a:endParaRPr lang="sv-SE" sz="2800" dirty="0"/>
          </a:p>
        </p:txBody>
      </p:sp>
      <p:pic>
        <p:nvPicPr>
          <p:cNvPr id="3" name="Platshållare för bild 2">
            <a:extLst>
              <a:ext uri="{FF2B5EF4-FFF2-40B4-BE49-F238E27FC236}">
                <a16:creationId xmlns:a16="http://schemas.microsoft.com/office/drawing/2014/main" id="{EF2434A1-8A8D-40FE-90B7-4C0699DCA63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2791" r="2791"/>
          <a:stretch>
            <a:fillRect/>
          </a:stretch>
        </p:blipFill>
        <p:spPr>
          <a:xfrm>
            <a:off x="6671686" y="1276571"/>
            <a:ext cx="4537997" cy="4807200"/>
          </a:xfrm>
        </p:spPr>
      </p:pic>
    </p:spTree>
    <p:extLst>
      <p:ext uri="{BB962C8B-B14F-4D97-AF65-F5344CB8AC3E}">
        <p14:creationId xmlns:p14="http://schemas.microsoft.com/office/powerpoint/2010/main" val="91494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p:txBody>
          <a:bodyPr/>
          <a:lstStyle/>
          <a:p>
            <a:r>
              <a:rPr lang="sv-SE" dirty="0"/>
              <a:t>1. Hämta blanketten</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a:xfrm>
            <a:off x="633529" y="2025497"/>
            <a:ext cx="5462471" cy="4713233"/>
          </a:xfrm>
        </p:spPr>
        <p:txBody>
          <a:bodyPr>
            <a:normAutofit fontScale="77500" lnSpcReduction="20000"/>
          </a:bodyPr>
          <a:lstStyle/>
          <a:p>
            <a:r>
              <a:rPr lang="sv-SE" sz="2800" dirty="0"/>
              <a:t>När du har barnets personnummer öppnar du barnets journal i Cosmic och tar fram blanketten ”Anmälan barn som far illa”.</a:t>
            </a:r>
          </a:p>
          <a:p>
            <a:r>
              <a:rPr lang="sv-SE" sz="2800" dirty="0"/>
              <a:t>Om du inte har barnets personnummer öppnar du blanketten ”Anmälan barn som far illa” i Blankettarkivet som ligger på </a:t>
            </a:r>
            <a:r>
              <a:rPr lang="sv-SE" sz="2800" u="sng" dirty="0">
                <a:hlinkClick r:id="rId2"/>
              </a:rPr>
              <a:t>intranätet under Vård- och patientadministration</a:t>
            </a:r>
            <a:r>
              <a:rPr lang="sv-SE" sz="2800" dirty="0"/>
              <a:t>. </a:t>
            </a:r>
          </a:p>
          <a:p>
            <a:endParaRPr lang="sv-SE" sz="2800" dirty="0"/>
          </a:p>
        </p:txBody>
      </p:sp>
      <p:pic>
        <p:nvPicPr>
          <p:cNvPr id="6" name="Platshållare för bild 5">
            <a:extLst>
              <a:ext uri="{FF2B5EF4-FFF2-40B4-BE49-F238E27FC236}">
                <a16:creationId xmlns:a16="http://schemas.microsoft.com/office/drawing/2014/main" id="{9FDB6A30-01B7-4596-AA9E-915BB9B8EFA3}"/>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4758" r="4758"/>
          <a:stretch>
            <a:fillRect/>
          </a:stretch>
        </p:blipFill>
        <p:spPr/>
      </p:pic>
    </p:spTree>
    <p:extLst>
      <p:ext uri="{BB962C8B-B14F-4D97-AF65-F5344CB8AC3E}">
        <p14:creationId xmlns:p14="http://schemas.microsoft.com/office/powerpoint/2010/main" val="8222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p:txBody>
          <a:bodyPr/>
          <a:lstStyle/>
          <a:p>
            <a:r>
              <a:rPr lang="sv-SE" dirty="0"/>
              <a:t>2. Fyll i blanketten</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p:txBody>
          <a:bodyPr>
            <a:normAutofit fontScale="70000" lnSpcReduction="20000"/>
          </a:bodyPr>
          <a:lstStyle/>
          <a:p>
            <a:pPr>
              <a:lnSpc>
                <a:spcPct val="120000"/>
              </a:lnSpc>
              <a:spcBef>
                <a:spcPts val="600"/>
              </a:spcBef>
              <a:spcAft>
                <a:spcPts val="1200"/>
              </a:spcAft>
            </a:pPr>
            <a:r>
              <a:rPr lang="sv-SE" sz="2400" dirty="0"/>
              <a:t>Om du har barnets personnummer sparar du blanketten i barnets journal.</a:t>
            </a:r>
          </a:p>
          <a:p>
            <a:pPr>
              <a:lnSpc>
                <a:spcPct val="120000"/>
              </a:lnSpc>
              <a:spcBef>
                <a:spcPts val="600"/>
              </a:spcBef>
              <a:spcAft>
                <a:spcPts val="1200"/>
              </a:spcAft>
            </a:pPr>
            <a:r>
              <a:rPr lang="sv-SE" sz="2400" dirty="0"/>
              <a:t>Om du inte har barnets personnummer skriver du ut en kopia och stoppar det i ett internkuvert. </a:t>
            </a:r>
          </a:p>
          <a:p>
            <a:pPr lvl="1">
              <a:lnSpc>
                <a:spcPct val="120000"/>
              </a:lnSpc>
              <a:spcBef>
                <a:spcPts val="600"/>
              </a:spcBef>
              <a:spcAft>
                <a:spcPts val="1200"/>
              </a:spcAft>
              <a:buFont typeface="Arial" panose="020B0604020202020204" pitchFamily="34" charset="0"/>
              <a:buChar char="-"/>
            </a:pPr>
            <a:r>
              <a:rPr lang="sv-SE" sz="2400" dirty="0"/>
              <a:t>Skriv ”Diariet” på framsidan</a:t>
            </a:r>
          </a:p>
          <a:p>
            <a:pPr lvl="1">
              <a:lnSpc>
                <a:spcPct val="120000"/>
              </a:lnSpc>
              <a:spcBef>
                <a:spcPts val="600"/>
              </a:spcBef>
              <a:spcAft>
                <a:spcPts val="1200"/>
              </a:spcAft>
              <a:buFont typeface="Arial" panose="020B0604020202020204" pitchFamily="34" charset="0"/>
              <a:buChar char="-"/>
            </a:pPr>
            <a:r>
              <a:rPr lang="sv-SE" sz="2400" dirty="0"/>
              <a:t>Lägg i kopian på orosanmälan och klistra igen kuvertet. </a:t>
            </a:r>
          </a:p>
          <a:p>
            <a:pPr lvl="1">
              <a:lnSpc>
                <a:spcPct val="120000"/>
              </a:lnSpc>
              <a:spcBef>
                <a:spcPts val="600"/>
              </a:spcBef>
              <a:spcAft>
                <a:spcPts val="1200"/>
              </a:spcAft>
              <a:buFont typeface="Arial" panose="020B0604020202020204" pitchFamily="34" charset="0"/>
              <a:buChar char="-"/>
            </a:pPr>
            <a:r>
              <a:rPr lang="sv-SE" sz="2400" dirty="0"/>
              <a:t>Lägg kuvertet i internposten.</a:t>
            </a:r>
          </a:p>
          <a:p>
            <a:pPr>
              <a:lnSpc>
                <a:spcPct val="120000"/>
              </a:lnSpc>
              <a:spcBef>
                <a:spcPts val="600"/>
              </a:spcBef>
              <a:spcAft>
                <a:spcPts val="1200"/>
              </a:spcAft>
            </a:pPr>
            <a:r>
              <a:rPr lang="sv-SE" sz="2400" dirty="0">
                <a:hlinkClick r:id="rId2"/>
              </a:rPr>
              <a:t>Lathund – Anmälan barn som far illa</a:t>
            </a:r>
            <a:endParaRPr lang="sv-SE" sz="2400" dirty="0"/>
          </a:p>
          <a:p>
            <a:pPr>
              <a:lnSpc>
                <a:spcPct val="120000"/>
              </a:lnSpc>
              <a:spcBef>
                <a:spcPts val="600"/>
              </a:spcBef>
              <a:spcAft>
                <a:spcPts val="1200"/>
              </a:spcAft>
            </a:pPr>
            <a:endParaRPr lang="sv-SE" sz="2400" dirty="0"/>
          </a:p>
        </p:txBody>
      </p:sp>
      <p:pic>
        <p:nvPicPr>
          <p:cNvPr id="6" name="Platshållare för bild 5">
            <a:extLst>
              <a:ext uri="{FF2B5EF4-FFF2-40B4-BE49-F238E27FC236}">
                <a16:creationId xmlns:a16="http://schemas.microsoft.com/office/drawing/2014/main" id="{B1D22B80-4E6A-4BBA-BF4C-20FC8B17B97D}"/>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586" r="14586"/>
          <a:stretch>
            <a:fillRect/>
          </a:stretch>
        </p:blipFill>
        <p:spPr>
          <a:xfrm rot="5400000">
            <a:off x="6244303" y="1233946"/>
            <a:ext cx="4537997" cy="4807200"/>
          </a:xfrm>
        </p:spPr>
      </p:pic>
    </p:spTree>
    <p:extLst>
      <p:ext uri="{BB962C8B-B14F-4D97-AF65-F5344CB8AC3E}">
        <p14:creationId xmlns:p14="http://schemas.microsoft.com/office/powerpoint/2010/main" val="94561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FFFF">
              <a:alpha val="75000"/>
            </a:srgbClr>
          </a:solidFill>
        </p:spPr>
        <p:txBody>
          <a:bodyPr anchor="t" anchorCtr="0">
            <a:normAutofit/>
          </a:bodyPr>
          <a:lstStyle/>
          <a:p>
            <a:pPr>
              <a:lnSpc>
                <a:spcPct val="100000"/>
              </a:lnSpc>
            </a:pPr>
            <a:r>
              <a:rPr lang="sv-SE" sz="4000" dirty="0"/>
              <a:t>1 Uppmärksamma</a:t>
            </a:r>
          </a:p>
        </p:txBody>
      </p:sp>
      <p:sp>
        <p:nvSpPr>
          <p:cNvPr id="3" name="Platshållare för innehåll 2"/>
          <p:cNvSpPr>
            <a:spLocks noGrp="1"/>
          </p:cNvSpPr>
          <p:nvPr>
            <p:ph sz="quarter" idx="15"/>
          </p:nvPr>
        </p:nvSpPr>
        <p:spPr>
          <a:xfrm>
            <a:off x="324963" y="1925398"/>
            <a:ext cx="11691446" cy="4015649"/>
          </a:xfrm>
          <a:solidFill>
            <a:srgbClr val="FFFFFF">
              <a:alpha val="75000"/>
            </a:srgbClr>
          </a:solidFill>
        </p:spPr>
        <p:txBody>
          <a:bodyPr>
            <a:noAutofit/>
          </a:bodyPr>
          <a:lstStyle/>
          <a:p>
            <a:pPr>
              <a:lnSpc>
                <a:spcPct val="100000"/>
              </a:lnSpc>
              <a:spcAft>
                <a:spcPts val="600"/>
              </a:spcAft>
            </a:pPr>
            <a:r>
              <a:rPr lang="sv-SE" sz="3200" dirty="0"/>
              <a:t>Finns det minderåriga barn som varaktigt bor tillsammans med dig eller som finns i din närhet? </a:t>
            </a:r>
          </a:p>
          <a:p>
            <a:pPr>
              <a:lnSpc>
                <a:spcPct val="100000"/>
              </a:lnSpc>
              <a:spcAft>
                <a:spcPts val="600"/>
              </a:spcAft>
            </a:pPr>
            <a:r>
              <a:rPr lang="sv-SE" sz="3200" dirty="0"/>
              <a:t>Vilken ålder har i så fall barnet? </a:t>
            </a:r>
          </a:p>
          <a:p>
            <a:pPr>
              <a:lnSpc>
                <a:spcPct val="100000"/>
              </a:lnSpc>
              <a:spcAft>
                <a:spcPts val="600"/>
              </a:spcAft>
            </a:pPr>
            <a:r>
              <a:rPr lang="sv-SE" sz="3200" dirty="0"/>
              <a:t>Är barnet informerat om ditt nuvarande sjukdomstillstånd?</a:t>
            </a:r>
            <a:endParaRPr lang="sv-SE" sz="3200" b="1" dirty="0"/>
          </a:p>
          <a:p>
            <a:pPr>
              <a:lnSpc>
                <a:spcPct val="100000"/>
              </a:lnSpc>
              <a:spcAft>
                <a:spcPts val="600"/>
              </a:spcAft>
            </a:pPr>
            <a:r>
              <a:rPr lang="sv-SE" sz="3200" dirty="0"/>
              <a:t>Ange i Cosmic att du har frågat och vad som framkommit under samtalet. </a:t>
            </a:r>
          </a:p>
          <a:p>
            <a:pPr>
              <a:lnSpc>
                <a:spcPct val="100000"/>
              </a:lnSpc>
              <a:spcAft>
                <a:spcPts val="600"/>
              </a:spcAft>
            </a:pPr>
            <a:r>
              <a:rPr lang="sv-SE" sz="3200" dirty="0"/>
              <a:t>Här ska barnets födelseår + namn finnas med. </a:t>
            </a:r>
          </a:p>
        </p:txBody>
      </p:sp>
      <p:pic>
        <p:nvPicPr>
          <p:cNvPr id="5" name="Bildobjekt 4">
            <a:extLst>
              <a:ext uri="{FF2B5EF4-FFF2-40B4-BE49-F238E27FC236}">
                <a16:creationId xmlns:a16="http://schemas.microsoft.com/office/drawing/2014/main" id="{85A58F89-2695-44BA-B9FE-C8B2EAD48AAE}"/>
              </a:ext>
            </a:extLst>
          </p:cNvPr>
          <p:cNvPicPr>
            <a:picLocks noChangeAspect="1"/>
          </p:cNvPicPr>
          <p:nvPr/>
        </p:nvPicPr>
        <p:blipFill rotWithShape="1">
          <a:blip r:embed="rId3"/>
          <a:srcRect l="22011" t="26876" r="21576" b="10724"/>
          <a:stretch/>
        </p:blipFill>
        <p:spPr>
          <a:xfrm>
            <a:off x="9203634" y="94141"/>
            <a:ext cx="2988365" cy="1859362"/>
          </a:xfrm>
          <a:prstGeom prst="rect">
            <a:avLst/>
          </a:prstGeom>
        </p:spPr>
      </p:pic>
    </p:spTree>
    <p:extLst>
      <p:ext uri="{BB962C8B-B14F-4D97-AF65-F5344CB8AC3E}">
        <p14:creationId xmlns:p14="http://schemas.microsoft.com/office/powerpoint/2010/main" val="304893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a:xfrm>
            <a:off x="633528" y="517522"/>
            <a:ext cx="6065445" cy="1325563"/>
          </a:xfrm>
        </p:spPr>
        <p:txBody>
          <a:bodyPr>
            <a:normAutofit fontScale="90000"/>
          </a:bodyPr>
          <a:lstStyle/>
          <a:p>
            <a:r>
              <a:rPr lang="sv-SE" dirty="0"/>
              <a:t>3. Dokumentera i journalen</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a:xfrm>
            <a:off x="633529" y="2025497"/>
            <a:ext cx="5610774" cy="4807200"/>
          </a:xfrm>
        </p:spPr>
        <p:txBody>
          <a:bodyPr>
            <a:normAutofit fontScale="70000" lnSpcReduction="20000"/>
          </a:bodyPr>
          <a:lstStyle/>
          <a:p>
            <a:pPr lvl="0">
              <a:spcBef>
                <a:spcPts val="1200"/>
              </a:spcBef>
              <a:spcAft>
                <a:spcPts val="1200"/>
              </a:spcAft>
            </a:pPr>
            <a:r>
              <a:rPr lang="sv-SE" sz="3200" dirty="0"/>
              <a:t>Som regel: skriv inte i löpande journalanteckning att en orosanmälan är gjord, för då syns det i journalen på 1177. </a:t>
            </a:r>
          </a:p>
          <a:p>
            <a:pPr lvl="0">
              <a:spcBef>
                <a:spcPts val="1200"/>
              </a:spcBef>
              <a:spcAft>
                <a:spcPts val="1200"/>
              </a:spcAft>
            </a:pPr>
            <a:r>
              <a:rPr lang="sv-SE" sz="3200" dirty="0"/>
              <a:t>Om det är nödvändigt att skydda barnet kan en anteckning göras i den skyddade anteckningsmallen ”Våldsutsatthet” som inte syns i journalen på 1177.</a:t>
            </a:r>
          </a:p>
          <a:p>
            <a:pPr>
              <a:spcBef>
                <a:spcPts val="1200"/>
              </a:spcBef>
              <a:spcAft>
                <a:spcPts val="1200"/>
              </a:spcAft>
            </a:pPr>
            <a:endParaRPr lang="sv-SE" sz="3600" dirty="0"/>
          </a:p>
        </p:txBody>
      </p:sp>
      <p:pic>
        <p:nvPicPr>
          <p:cNvPr id="8" name="Platshållare för bild 7">
            <a:extLst>
              <a:ext uri="{FF2B5EF4-FFF2-40B4-BE49-F238E27FC236}">
                <a16:creationId xmlns:a16="http://schemas.microsoft.com/office/drawing/2014/main" id="{A1668DE2-C067-4EE5-8E50-EA1313769E79}"/>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4192" b="4192"/>
          <a:stretch>
            <a:fillRect/>
          </a:stretch>
        </p:blipFill>
        <p:spPr>
          <a:xfrm>
            <a:off x="6244303" y="1289633"/>
            <a:ext cx="4537997" cy="4807200"/>
          </a:xfrm>
        </p:spPr>
      </p:pic>
    </p:spTree>
    <p:extLst>
      <p:ext uri="{BB962C8B-B14F-4D97-AF65-F5344CB8AC3E}">
        <p14:creationId xmlns:p14="http://schemas.microsoft.com/office/powerpoint/2010/main" val="12925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2E5674-BB92-4853-A0FF-BE1A30488824}"/>
              </a:ext>
            </a:extLst>
          </p:cNvPr>
          <p:cNvSpPr>
            <a:spLocks noGrp="1"/>
          </p:cNvSpPr>
          <p:nvPr>
            <p:ph type="title"/>
          </p:nvPr>
        </p:nvSpPr>
        <p:spPr/>
        <p:txBody>
          <a:bodyPr>
            <a:normAutofit fontScale="90000"/>
          </a:bodyPr>
          <a:lstStyle/>
          <a:p>
            <a:r>
              <a:rPr lang="sv-SE" dirty="0"/>
              <a:t>Sedan gör du följande:</a:t>
            </a:r>
          </a:p>
        </p:txBody>
      </p:sp>
      <p:sp>
        <p:nvSpPr>
          <p:cNvPr id="3" name="Platshållare för text 2">
            <a:extLst>
              <a:ext uri="{FF2B5EF4-FFF2-40B4-BE49-F238E27FC236}">
                <a16:creationId xmlns:a16="http://schemas.microsoft.com/office/drawing/2014/main" id="{F403E197-F22D-477D-BEEC-078781590E0E}"/>
              </a:ext>
            </a:extLst>
          </p:cNvPr>
          <p:cNvSpPr>
            <a:spLocks noGrp="1"/>
          </p:cNvSpPr>
          <p:nvPr>
            <p:ph type="body" sz="quarter" idx="20"/>
          </p:nvPr>
        </p:nvSpPr>
        <p:spPr>
          <a:xfrm>
            <a:off x="633529" y="1560443"/>
            <a:ext cx="5956114" cy="5003051"/>
          </a:xfrm>
        </p:spPr>
        <p:txBody>
          <a:bodyPr>
            <a:normAutofit/>
          </a:bodyPr>
          <a:lstStyle/>
          <a:p>
            <a:pPr marL="457200" lvl="0" indent="-457200">
              <a:buFont typeface="+mj-lt"/>
              <a:buAutoNum type="arabicPeriod" startAt="4"/>
            </a:pPr>
            <a:r>
              <a:rPr lang="sv-SE" sz="1600" dirty="0"/>
              <a:t>Skicka orosanmälan till socialnämnden i den kommun som barnet (alternativt patienten) är skriven i.</a:t>
            </a:r>
          </a:p>
          <a:p>
            <a:pPr marL="457200" lvl="0" indent="-457200">
              <a:buFont typeface="+mj-lt"/>
              <a:buAutoNum type="arabicPeriod" startAt="4"/>
            </a:pPr>
            <a:r>
              <a:rPr lang="sv-SE" sz="1600" dirty="0"/>
              <a:t>Du har ingen skyldighet att informera vårdnadshavare om att en orosanmälan är gjord men kan göra det om du bedömer att det inte medför men för barnet. </a:t>
            </a:r>
          </a:p>
          <a:p>
            <a:pPr marL="442913" lvl="0" indent="0">
              <a:buNone/>
            </a:pPr>
            <a:r>
              <a:rPr lang="sv-SE" sz="1600" dirty="0">
                <a:highlight>
                  <a:srgbClr val="FFFF00"/>
                </a:highlight>
              </a:rPr>
              <a:t>OBS! Du får</a:t>
            </a:r>
            <a:r>
              <a:rPr lang="sv-SE" sz="1600" b="1" dirty="0">
                <a:highlight>
                  <a:srgbClr val="FFFF00"/>
                </a:highlight>
              </a:rPr>
              <a:t> </a:t>
            </a:r>
            <a:r>
              <a:rPr lang="sv-SE" sz="1600" b="1" u="sng" dirty="0">
                <a:highlight>
                  <a:srgbClr val="FFFF00"/>
                </a:highlight>
              </a:rPr>
              <a:t>inte</a:t>
            </a:r>
            <a:r>
              <a:rPr lang="sv-SE" sz="1600" dirty="0">
                <a:highlight>
                  <a:srgbClr val="FFFF00"/>
                </a:highlight>
              </a:rPr>
              <a:t> informera föräldrar/vårdnadshavare om du misstänker våld, sexuella övergrepp eller hedersrelaterat våld och förtryck.</a:t>
            </a:r>
          </a:p>
          <a:p>
            <a:pPr marL="457200" lvl="0" indent="-457200">
              <a:buFont typeface="+mj-lt"/>
              <a:buAutoNum type="arabicPeriod" startAt="6"/>
            </a:pPr>
            <a:r>
              <a:rPr lang="sv-SE" sz="1600" dirty="0"/>
              <a:t>Överväg att kontakta polisen om det finns en hotbild som påverkar den utsattas, medföljarens eller personalens säkerhet.</a:t>
            </a:r>
          </a:p>
          <a:p>
            <a:endParaRPr lang="sv-SE" sz="2400" dirty="0"/>
          </a:p>
        </p:txBody>
      </p:sp>
      <p:pic>
        <p:nvPicPr>
          <p:cNvPr id="6" name="Platshållare för bild 5">
            <a:extLst>
              <a:ext uri="{FF2B5EF4-FFF2-40B4-BE49-F238E27FC236}">
                <a16:creationId xmlns:a16="http://schemas.microsoft.com/office/drawing/2014/main" id="{239987A1-10B7-40F8-BE1F-6682A38F7E5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tretch>
            <a:fillRect/>
          </a:stretch>
        </p:blipFill>
        <p:spPr>
          <a:xfrm>
            <a:off x="6900286" y="1378486"/>
            <a:ext cx="4537997" cy="4537997"/>
          </a:xfrm>
        </p:spPr>
      </p:pic>
    </p:spTree>
    <p:extLst>
      <p:ext uri="{BB962C8B-B14F-4D97-AF65-F5344CB8AC3E}">
        <p14:creationId xmlns:p14="http://schemas.microsoft.com/office/powerpoint/2010/main" val="387176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ruta 2">
            <a:extLst>
              <a:ext uri="{FF2B5EF4-FFF2-40B4-BE49-F238E27FC236}">
                <a16:creationId xmlns:a16="http://schemas.microsoft.com/office/drawing/2014/main" id="{99E89219-9266-1713-620C-BDE97DD96C1A}"/>
              </a:ext>
            </a:extLst>
          </p:cNvPr>
          <p:cNvSpPr txBox="1">
            <a:spLocks noChangeArrowheads="1"/>
          </p:cNvSpPr>
          <p:nvPr/>
        </p:nvSpPr>
        <p:spPr bwMode="auto">
          <a:xfrm>
            <a:off x="137989" y="426885"/>
            <a:ext cx="3611051" cy="1361730"/>
          </a:xfrm>
          <a:prstGeom prst="rect">
            <a:avLst/>
          </a:prstGeom>
          <a:solidFill>
            <a:srgbClr val="FFE5F2"/>
          </a:solidFill>
          <a:ln w="28575">
            <a:solidFill>
              <a:sysClr val="windowText" lastClr="000000"/>
            </a:solidFill>
            <a:miter lim="800000"/>
            <a:headEnd/>
            <a:tailEnd/>
          </a:ln>
        </p:spPr>
        <p:txBody>
          <a:bodyPr rot="0" vert="horz" wrap="square" lIns="91440" tIns="45720" rIns="91440" bIns="45720" anchor="ctr" anchorCtr="0">
            <a:no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1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EXEMPELFRÅGA:</a:t>
            </a:r>
            <a:r>
              <a:rPr kumimoji="0" lang="sv-SE" sz="1100" b="1" i="0" u="none" strike="noStrike" kern="1200" cap="none" spc="0" normalizeH="0" baseline="0" noProof="0" dirty="0">
                <a:ln>
                  <a:noFill/>
                </a:ln>
                <a:solidFill>
                  <a:srgbClr val="FF3399"/>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Eftersom vi vet att det är vanligt att barn/ungdomar blir utsatta för våld frågar vi alla våra patienter om det.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Har någon gjort dig illa på något sätt? T.ex. tagit hårt i dig, nypt, slagit, sparkat, gett örfil, tagit strypgrepp på dig?</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Har någon tagit på din kropp eller tvingat dig att göra något sexuellt som du inte har velat?</a:t>
            </a:r>
          </a:p>
        </p:txBody>
      </p:sp>
      <p:sp>
        <p:nvSpPr>
          <p:cNvPr id="49" name="textruta 48">
            <a:extLst>
              <a:ext uri="{FF2B5EF4-FFF2-40B4-BE49-F238E27FC236}">
                <a16:creationId xmlns:a16="http://schemas.microsoft.com/office/drawing/2014/main" id="{D2D8B190-75A6-6455-E09F-D75DA256A4AB}"/>
              </a:ext>
            </a:extLst>
          </p:cNvPr>
          <p:cNvSpPr txBox="1"/>
          <p:nvPr/>
        </p:nvSpPr>
        <p:spPr>
          <a:xfrm>
            <a:off x="3816945" y="428595"/>
            <a:ext cx="4956586" cy="40011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Samtal med patienten i enskilt rum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Utan medföljande. Observera att medföljande kan vara (förmedlare till) våldsutövare</a:t>
            </a:r>
            <a:endPar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0" name="textruta 49">
            <a:extLst>
              <a:ext uri="{FF2B5EF4-FFF2-40B4-BE49-F238E27FC236}">
                <a16:creationId xmlns:a16="http://schemas.microsoft.com/office/drawing/2014/main" id="{12BABA00-7B80-E8FF-1DF6-754267F97F45}"/>
              </a:ext>
            </a:extLst>
          </p:cNvPr>
          <p:cNvSpPr txBox="1"/>
          <p:nvPr/>
        </p:nvSpPr>
        <p:spPr>
          <a:xfrm>
            <a:off x="9053340" y="426885"/>
            <a:ext cx="3096000" cy="553998"/>
          </a:xfrm>
          <a:prstGeom prst="rect">
            <a:avLst/>
          </a:prstGeom>
          <a:no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Anteckna i den skyddade anteckningsmallen ”Våldsutsatthet” att frågor ställts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 oavsett vad patienten svarar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53" name="Pil: höger 52">
            <a:extLst>
              <a:ext uri="{FF2B5EF4-FFF2-40B4-BE49-F238E27FC236}">
                <a16:creationId xmlns:a16="http://schemas.microsoft.com/office/drawing/2014/main" id="{173C9010-4022-7E4C-20F8-1171CA557CAA}"/>
              </a:ext>
            </a:extLst>
          </p:cNvPr>
          <p:cNvSpPr/>
          <p:nvPr/>
        </p:nvSpPr>
        <p:spPr>
          <a:xfrm>
            <a:off x="8841435" y="604886"/>
            <a:ext cx="144000" cy="144000"/>
          </a:xfrm>
          <a:prstGeom prst="rightArrow">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5" name="textruta 54">
            <a:extLst>
              <a:ext uri="{FF2B5EF4-FFF2-40B4-BE49-F238E27FC236}">
                <a16:creationId xmlns:a16="http://schemas.microsoft.com/office/drawing/2014/main" id="{1DAFDFBB-032A-D722-99A1-9466F9FC396A}"/>
              </a:ext>
            </a:extLst>
          </p:cNvPr>
          <p:cNvSpPr txBox="1"/>
          <p:nvPr/>
        </p:nvSpPr>
        <p:spPr>
          <a:xfrm>
            <a:off x="3200408" y="103519"/>
            <a:ext cx="6323162" cy="261610"/>
          </a:xfrm>
          <a:prstGeom prst="rect">
            <a:avLst/>
          </a:prstGeom>
          <a:solidFill>
            <a:srgbClr val="830628">
              <a:lumMod val="20000"/>
              <a:lumOff val="80000"/>
            </a:srgbClr>
          </a:solidFill>
          <a:ln w="28575" cap="flat" cmpd="sng" algn="ctr">
            <a:solidFill>
              <a:sysClr val="windowText" lastClr="000000"/>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100" b="1" i="0" u="none" strike="noStrike" kern="0" cap="none" spc="0" normalizeH="0" baseline="0" noProof="0" dirty="0">
                <a:ln>
                  <a:noFill/>
                </a:ln>
                <a:solidFill>
                  <a:prstClr val="black"/>
                </a:solidFill>
                <a:effectLst/>
                <a:uLnTx/>
                <a:uFillTx/>
                <a:latin typeface="Arial" panose="020B0604020202020204"/>
                <a:ea typeface="+mn-ea"/>
                <a:cs typeface="+mn-cs"/>
              </a:rPr>
              <a:t>MISSTANKE ELLER VETSKAP OM ATT BARN FAR ILLA</a:t>
            </a:r>
          </a:p>
        </p:txBody>
      </p:sp>
      <p:sp>
        <p:nvSpPr>
          <p:cNvPr id="56" name="textruta 55">
            <a:extLst>
              <a:ext uri="{FF2B5EF4-FFF2-40B4-BE49-F238E27FC236}">
                <a16:creationId xmlns:a16="http://schemas.microsoft.com/office/drawing/2014/main" id="{274E637E-2474-E5D3-384A-23F8FADD63C8}"/>
              </a:ext>
            </a:extLst>
          </p:cNvPr>
          <p:cNvSpPr txBox="1"/>
          <p:nvPr/>
        </p:nvSpPr>
        <p:spPr>
          <a:xfrm>
            <a:off x="5082517" y="1279890"/>
            <a:ext cx="2196000" cy="25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Har vi barnets personnummer?</a:t>
            </a:r>
          </a:p>
        </p:txBody>
      </p:sp>
      <p:sp>
        <p:nvSpPr>
          <p:cNvPr id="57" name="Pil: nedåt 56">
            <a:extLst>
              <a:ext uri="{FF2B5EF4-FFF2-40B4-BE49-F238E27FC236}">
                <a16:creationId xmlns:a16="http://schemas.microsoft.com/office/drawing/2014/main" id="{751C22BA-1F59-4DD2-0686-58ACD1D051B1}"/>
              </a:ext>
            </a:extLst>
          </p:cNvPr>
          <p:cNvSpPr/>
          <p:nvPr/>
        </p:nvSpPr>
        <p:spPr>
          <a:xfrm>
            <a:off x="4325778" y="1610412"/>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8" name="Pil: nedåt 57">
            <a:extLst>
              <a:ext uri="{FF2B5EF4-FFF2-40B4-BE49-F238E27FC236}">
                <a16:creationId xmlns:a16="http://schemas.microsoft.com/office/drawing/2014/main" id="{BD01589E-D67D-3D4F-7725-B618B2AAC30C}"/>
              </a:ext>
            </a:extLst>
          </p:cNvPr>
          <p:cNvSpPr/>
          <p:nvPr/>
        </p:nvSpPr>
        <p:spPr>
          <a:xfrm>
            <a:off x="7855256" y="1614293"/>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9" name="textruta 58">
            <a:extLst>
              <a:ext uri="{FF2B5EF4-FFF2-40B4-BE49-F238E27FC236}">
                <a16:creationId xmlns:a16="http://schemas.microsoft.com/office/drawing/2014/main" id="{06B47147-C6E1-FFD0-4CE8-9275BF9B006A}"/>
              </a:ext>
            </a:extLst>
          </p:cNvPr>
          <p:cNvSpPr txBox="1"/>
          <p:nvPr/>
        </p:nvSpPr>
        <p:spPr>
          <a:xfrm>
            <a:off x="7729256" y="1267940"/>
            <a:ext cx="432000" cy="25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Nej</a:t>
            </a:r>
          </a:p>
        </p:txBody>
      </p:sp>
      <p:sp>
        <p:nvSpPr>
          <p:cNvPr id="60" name="Pil: nedåt 59">
            <a:extLst>
              <a:ext uri="{FF2B5EF4-FFF2-40B4-BE49-F238E27FC236}">
                <a16:creationId xmlns:a16="http://schemas.microsoft.com/office/drawing/2014/main" id="{B4B363C0-0CE7-FF17-E4EE-0F664AF92FAA}"/>
              </a:ext>
            </a:extLst>
          </p:cNvPr>
          <p:cNvSpPr/>
          <p:nvPr/>
        </p:nvSpPr>
        <p:spPr>
          <a:xfrm>
            <a:off x="8900269" y="2511075"/>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1" name="textruta 60">
            <a:extLst>
              <a:ext uri="{FF2B5EF4-FFF2-40B4-BE49-F238E27FC236}">
                <a16:creationId xmlns:a16="http://schemas.microsoft.com/office/drawing/2014/main" id="{F4735B81-DCCA-AF09-5870-A73518CDC5BC}"/>
              </a:ext>
            </a:extLst>
          </p:cNvPr>
          <p:cNvSpPr txBox="1"/>
          <p:nvPr/>
        </p:nvSpPr>
        <p:spPr>
          <a:xfrm>
            <a:off x="6357435" y="6226098"/>
            <a:ext cx="3486786" cy="400110"/>
          </a:xfrm>
          <a:prstGeom prst="rect">
            <a:avLst/>
          </a:prstGeom>
          <a:noFill/>
          <a:ln w="28575" cap="flat" cmpd="sng" algn="ctr">
            <a:solidFill>
              <a:srgbClr val="FFD300"/>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rPr>
              <a:t>Stöd / krishantering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behov hänvisa till </a:t>
            </a: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hlinkClick r:id="rId2"/>
              </a:rPr>
              <a:t>Centrum mot våld</a:t>
            </a:r>
            <a:endParaRPr kumimoji="0" lang="sv-SE" sz="9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2" name="textruta 61">
            <a:extLst>
              <a:ext uri="{FF2B5EF4-FFF2-40B4-BE49-F238E27FC236}">
                <a16:creationId xmlns:a16="http://schemas.microsoft.com/office/drawing/2014/main" id="{46B052E5-3224-4C75-6237-004E15D18186}"/>
              </a:ext>
            </a:extLst>
          </p:cNvPr>
          <p:cNvSpPr txBox="1"/>
          <p:nvPr/>
        </p:nvSpPr>
        <p:spPr>
          <a:xfrm>
            <a:off x="527432" y="2776886"/>
            <a:ext cx="5256000" cy="432000"/>
          </a:xfrm>
          <a:prstGeom prst="rect">
            <a:avLst/>
          </a:prstGeom>
          <a:noFill/>
          <a:ln w="28575">
            <a:solidFill>
              <a:srgbClr val="83B81A"/>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Fyll i blanketten ”Anmälan barn som far illa”</a:t>
            </a:r>
          </a:p>
        </p:txBody>
      </p:sp>
      <p:sp>
        <p:nvSpPr>
          <p:cNvPr id="63" name="Pil: nedåt 62">
            <a:extLst>
              <a:ext uri="{FF2B5EF4-FFF2-40B4-BE49-F238E27FC236}">
                <a16:creationId xmlns:a16="http://schemas.microsoft.com/office/drawing/2014/main" id="{14DB3C16-B488-539C-F372-0355CA399D33}"/>
              </a:ext>
            </a:extLst>
          </p:cNvPr>
          <p:cNvSpPr/>
          <p:nvPr/>
        </p:nvSpPr>
        <p:spPr>
          <a:xfrm>
            <a:off x="8900269" y="329725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4" name="Pil: nedåt 63">
            <a:extLst>
              <a:ext uri="{FF2B5EF4-FFF2-40B4-BE49-F238E27FC236}">
                <a16:creationId xmlns:a16="http://schemas.microsoft.com/office/drawing/2014/main" id="{B78FC4EE-185B-0038-79CA-3FBD031EC309}"/>
              </a:ext>
            </a:extLst>
          </p:cNvPr>
          <p:cNvSpPr/>
          <p:nvPr/>
        </p:nvSpPr>
        <p:spPr>
          <a:xfrm>
            <a:off x="3069889" y="251123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5" name="textruta 64">
            <a:extLst>
              <a:ext uri="{FF2B5EF4-FFF2-40B4-BE49-F238E27FC236}">
                <a16:creationId xmlns:a16="http://schemas.microsoft.com/office/drawing/2014/main" id="{90DF37BC-57FD-EE0E-69EE-F429F98239C8}"/>
              </a:ext>
            </a:extLst>
          </p:cNvPr>
          <p:cNvSpPr txBox="1"/>
          <p:nvPr/>
        </p:nvSpPr>
        <p:spPr>
          <a:xfrm>
            <a:off x="527432" y="4356164"/>
            <a:ext cx="5256000" cy="43200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Anteckna i den skyddade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6" name="textruta 65">
            <a:extLst>
              <a:ext uri="{FF2B5EF4-FFF2-40B4-BE49-F238E27FC236}">
                <a16:creationId xmlns:a16="http://schemas.microsoft.com/office/drawing/2014/main" id="{87F623DE-FFB4-40B6-ADF3-4B5A7446F30F}"/>
              </a:ext>
            </a:extLst>
          </p:cNvPr>
          <p:cNvSpPr txBox="1"/>
          <p:nvPr/>
        </p:nvSpPr>
        <p:spPr>
          <a:xfrm>
            <a:off x="527432" y="5145804"/>
            <a:ext cx="5256000" cy="43200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Ska remiss skickas på patienten?</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7" name="Pil: nedåt 66">
            <a:extLst>
              <a:ext uri="{FF2B5EF4-FFF2-40B4-BE49-F238E27FC236}">
                <a16:creationId xmlns:a16="http://schemas.microsoft.com/office/drawing/2014/main" id="{81C2FC75-9534-D0F2-5309-520EC9E49263}"/>
              </a:ext>
            </a:extLst>
          </p:cNvPr>
          <p:cNvSpPr/>
          <p:nvPr/>
        </p:nvSpPr>
        <p:spPr>
          <a:xfrm>
            <a:off x="3069889" y="486752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8" name="textruta 67">
            <a:extLst>
              <a:ext uri="{FF2B5EF4-FFF2-40B4-BE49-F238E27FC236}">
                <a16:creationId xmlns:a16="http://schemas.microsoft.com/office/drawing/2014/main" id="{E8E4FC22-0E97-1574-C51C-C9356D91D710}"/>
              </a:ext>
            </a:extLst>
          </p:cNvPr>
          <p:cNvSpPr txBox="1"/>
          <p:nvPr/>
        </p:nvSpPr>
        <p:spPr>
          <a:xfrm>
            <a:off x="527432" y="5632671"/>
            <a:ext cx="5256000" cy="553998"/>
          </a:xfrm>
          <a:prstGeom prst="rect">
            <a:avLst/>
          </a:prstGeom>
          <a:solidFill>
            <a:sysClr val="window" lastClr="FFFFFF"/>
          </a:solidFill>
          <a:ln w="28575" cap="flat" cmpd="sng" algn="ctr">
            <a:solidFill>
              <a:srgbClr val="E13288"/>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Skriv inget om misstanke om att barn far illa i remissen.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Skicka ett meddelande i Messenger till mottagande verksamhet </a:t>
            </a:r>
            <a:b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om att anteckning finns i anteckningsmallen ”Våldsutsatthet”</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69" name="Pil: nedåt 68">
            <a:extLst>
              <a:ext uri="{FF2B5EF4-FFF2-40B4-BE49-F238E27FC236}">
                <a16:creationId xmlns:a16="http://schemas.microsoft.com/office/drawing/2014/main" id="{EDF94312-3CA7-B097-DB16-5767999190B8}"/>
              </a:ext>
            </a:extLst>
          </p:cNvPr>
          <p:cNvSpPr/>
          <p:nvPr/>
        </p:nvSpPr>
        <p:spPr>
          <a:xfrm>
            <a:off x="6115238" y="97299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0" name="Pil: nedåt 69">
            <a:extLst>
              <a:ext uri="{FF2B5EF4-FFF2-40B4-BE49-F238E27FC236}">
                <a16:creationId xmlns:a16="http://schemas.microsoft.com/office/drawing/2014/main" id="{19787C4C-7C57-04BB-3042-217B1EF6699B}"/>
              </a:ext>
            </a:extLst>
          </p:cNvPr>
          <p:cNvSpPr/>
          <p:nvPr/>
        </p:nvSpPr>
        <p:spPr>
          <a:xfrm>
            <a:off x="8900269" y="419322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1" name="textruta 70">
            <a:extLst>
              <a:ext uri="{FF2B5EF4-FFF2-40B4-BE49-F238E27FC236}">
                <a16:creationId xmlns:a16="http://schemas.microsoft.com/office/drawing/2014/main" id="{97DE7317-5C2A-2241-CFF7-4B30EDC68DF8}"/>
              </a:ext>
            </a:extLst>
          </p:cNvPr>
          <p:cNvSpPr txBox="1"/>
          <p:nvPr/>
        </p:nvSpPr>
        <p:spPr>
          <a:xfrm>
            <a:off x="4199778" y="1278913"/>
            <a:ext cx="432000" cy="252000"/>
          </a:xfrm>
          <a:prstGeom prst="rect">
            <a:avLst/>
          </a:prstGeom>
          <a:noFill/>
          <a:ln w="28575">
            <a:solidFill>
              <a:sysClr val="windowText" lastClr="000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Ja</a:t>
            </a:r>
          </a:p>
        </p:txBody>
      </p:sp>
      <p:sp>
        <p:nvSpPr>
          <p:cNvPr id="72" name="textruta 71">
            <a:extLst>
              <a:ext uri="{FF2B5EF4-FFF2-40B4-BE49-F238E27FC236}">
                <a16:creationId xmlns:a16="http://schemas.microsoft.com/office/drawing/2014/main" id="{F5A38B37-FBB6-1BFA-0EB7-91A27A221416}"/>
              </a:ext>
            </a:extLst>
          </p:cNvPr>
          <p:cNvSpPr txBox="1"/>
          <p:nvPr/>
        </p:nvSpPr>
        <p:spPr>
          <a:xfrm>
            <a:off x="6361989" y="1987781"/>
            <a:ext cx="5256000" cy="432000"/>
          </a:xfrm>
          <a:prstGeom prst="rect">
            <a:avLst/>
          </a:prstGeom>
          <a:noFill/>
          <a:ln w="28575" cap="flat" cmpd="sng" algn="ctr">
            <a:solidFill>
              <a:srgbClr val="A05599"/>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Gå till  Vårdgivarwebben - Vård- och patientadministration - Blankettarkivet -  Vårddokumentation – Blanketten ”Anmälan barn som far illa”.</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3" name="textruta 72">
            <a:extLst>
              <a:ext uri="{FF2B5EF4-FFF2-40B4-BE49-F238E27FC236}">
                <a16:creationId xmlns:a16="http://schemas.microsoft.com/office/drawing/2014/main" id="{DE7F9A29-7C17-29D5-2FC9-2574E020A891}"/>
              </a:ext>
            </a:extLst>
          </p:cNvPr>
          <p:cNvSpPr txBox="1"/>
          <p:nvPr/>
        </p:nvSpPr>
        <p:spPr>
          <a:xfrm>
            <a:off x="527432" y="2003192"/>
            <a:ext cx="5256000" cy="40011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Öppna barnets journal och gå in under ”blanketter”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och hämta blanketten ”Anmälan barn som far illa”</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4" name="textruta 73">
            <a:extLst>
              <a:ext uri="{FF2B5EF4-FFF2-40B4-BE49-F238E27FC236}">
                <a16:creationId xmlns:a16="http://schemas.microsoft.com/office/drawing/2014/main" id="{F87BBB28-5A6E-987E-2CD2-53C330D005B3}"/>
              </a:ext>
            </a:extLst>
          </p:cNvPr>
          <p:cNvSpPr txBox="1"/>
          <p:nvPr/>
        </p:nvSpPr>
        <p:spPr>
          <a:xfrm>
            <a:off x="527432" y="3582470"/>
            <a:ext cx="5256000" cy="400110"/>
          </a:xfrm>
          <a:prstGeom prst="rect">
            <a:avLst/>
          </a:prstGeom>
          <a:noFill/>
          <a:ln w="28575" cap="flat" cmpd="sng" algn="ctr">
            <a:solidFill>
              <a:srgbClr val="83B81A"/>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Skicka blanketten till socialtjänsten i barnets kommun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eller kopiera informationen från blanketten till kommunens webbformulär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5" name="textruta 74">
            <a:extLst>
              <a:ext uri="{FF2B5EF4-FFF2-40B4-BE49-F238E27FC236}">
                <a16:creationId xmlns:a16="http://schemas.microsoft.com/office/drawing/2014/main" id="{8D88FD20-DB8E-BE34-EABB-D4C2E7B787C5}"/>
              </a:ext>
            </a:extLst>
          </p:cNvPr>
          <p:cNvSpPr txBox="1"/>
          <p:nvPr/>
        </p:nvSpPr>
        <p:spPr>
          <a:xfrm>
            <a:off x="6357435" y="3554728"/>
            <a:ext cx="5256000" cy="553998"/>
          </a:xfrm>
          <a:prstGeom prst="rect">
            <a:avLst/>
          </a:prstGeom>
          <a:noFill/>
          <a:ln w="28575" cap="flat" cmpd="sng" algn="ctr">
            <a:solidFill>
              <a:srgbClr val="A05599"/>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Skicka blanketten till socialtjänsten i närståendes kommun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eller kopiera informationen från blanketten till kommunens webbformulär</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(om kommun saknas – till kommun där verksamheten finns)</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6" name="textruta 75">
            <a:extLst>
              <a:ext uri="{FF2B5EF4-FFF2-40B4-BE49-F238E27FC236}">
                <a16:creationId xmlns:a16="http://schemas.microsoft.com/office/drawing/2014/main" id="{1A563906-50F4-501C-35A4-3B515D7AB731}"/>
              </a:ext>
            </a:extLst>
          </p:cNvPr>
          <p:cNvSpPr txBox="1"/>
          <p:nvPr/>
        </p:nvSpPr>
        <p:spPr>
          <a:xfrm>
            <a:off x="6357435" y="2780688"/>
            <a:ext cx="5256000" cy="432000"/>
          </a:xfrm>
          <a:prstGeom prst="rect">
            <a:avLst/>
          </a:prstGeom>
          <a:noFill/>
          <a:ln w="28575">
            <a:solidFill>
              <a:srgbClr val="A05599"/>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Fyll i blanketten ”Anmälan barn som far illa”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Fyll i den information du har om barnets identitet, t.ex. närståendes personuppgifter</a:t>
            </a:r>
          </a:p>
        </p:txBody>
      </p:sp>
      <p:sp>
        <p:nvSpPr>
          <p:cNvPr id="77" name="textruta 76">
            <a:extLst>
              <a:ext uri="{FF2B5EF4-FFF2-40B4-BE49-F238E27FC236}">
                <a16:creationId xmlns:a16="http://schemas.microsoft.com/office/drawing/2014/main" id="{EAE8D155-8B2B-46F2-803B-BD35BD831D2D}"/>
              </a:ext>
            </a:extLst>
          </p:cNvPr>
          <p:cNvSpPr txBox="1"/>
          <p:nvPr/>
        </p:nvSpPr>
        <p:spPr>
          <a:xfrm>
            <a:off x="6357435" y="4474400"/>
            <a:ext cx="5256000" cy="400110"/>
          </a:xfrm>
          <a:prstGeom prst="rect">
            <a:avLst/>
          </a:prstGeom>
          <a:noFill/>
          <a:ln w="28575" cap="flat" cmpd="sng" algn="ctr">
            <a:solidFill>
              <a:srgbClr val="A05599"/>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Kopiera blanketten och lägg i ett internkuvert. Klistra igen kuvertet och </a:t>
            </a:r>
            <a:b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b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skriv ”Diariet” på utsidan. Lägg kuvertet i internposten.</a:t>
            </a:r>
            <a:endParaRPr kumimoji="0" lang="sv-SE" sz="9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9" name="Pil: nedåt 78">
            <a:extLst>
              <a:ext uri="{FF2B5EF4-FFF2-40B4-BE49-F238E27FC236}">
                <a16:creationId xmlns:a16="http://schemas.microsoft.com/office/drawing/2014/main" id="{B03F9164-F5BD-DE84-9E28-FF615E96B61F}"/>
              </a:ext>
            </a:extLst>
          </p:cNvPr>
          <p:cNvSpPr/>
          <p:nvPr/>
        </p:nvSpPr>
        <p:spPr>
          <a:xfrm>
            <a:off x="3069889" y="329672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0" name="Pil: nedåt 79">
            <a:extLst>
              <a:ext uri="{FF2B5EF4-FFF2-40B4-BE49-F238E27FC236}">
                <a16:creationId xmlns:a16="http://schemas.microsoft.com/office/drawing/2014/main" id="{F5AA21EF-539C-C0D5-D9CB-62869435BFA1}"/>
              </a:ext>
            </a:extLst>
          </p:cNvPr>
          <p:cNvSpPr/>
          <p:nvPr/>
        </p:nvSpPr>
        <p:spPr>
          <a:xfrm>
            <a:off x="3069889" y="4111351"/>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2" name="textruta 81">
            <a:extLst>
              <a:ext uri="{FF2B5EF4-FFF2-40B4-BE49-F238E27FC236}">
                <a16:creationId xmlns:a16="http://schemas.microsoft.com/office/drawing/2014/main" id="{FE75F2A7-D61A-925D-EF76-BDC7A242995F}"/>
              </a:ext>
            </a:extLst>
          </p:cNvPr>
          <p:cNvSpPr txBox="1"/>
          <p:nvPr/>
        </p:nvSpPr>
        <p:spPr>
          <a:xfrm>
            <a:off x="527432" y="6226098"/>
            <a:ext cx="5256000" cy="246221"/>
          </a:xfrm>
          <a:prstGeom prst="rect">
            <a:avLst/>
          </a:prstGeom>
          <a:noFill/>
          <a:ln w="28575" cap="flat" cmpd="sng" algn="ctr">
            <a:solidFill>
              <a:srgbClr val="A05599"/>
            </a:solidFill>
            <a:prstDash val="dash"/>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OBS: Gäller inte för röntgen – ring dem istället på 7589 / 0470- 58 75 89</a:t>
            </a:r>
          </a:p>
        </p:txBody>
      </p:sp>
      <p:sp>
        <p:nvSpPr>
          <p:cNvPr id="83" name="textruta 82">
            <a:extLst>
              <a:ext uri="{FF2B5EF4-FFF2-40B4-BE49-F238E27FC236}">
                <a16:creationId xmlns:a16="http://schemas.microsoft.com/office/drawing/2014/main" id="{85D3CF4C-D4ED-EF74-9EA9-BBBA81EEA0BB}"/>
              </a:ext>
            </a:extLst>
          </p:cNvPr>
          <p:cNvSpPr txBox="1"/>
          <p:nvPr/>
        </p:nvSpPr>
        <p:spPr>
          <a:xfrm>
            <a:off x="6357435" y="5145804"/>
            <a:ext cx="5256000" cy="1015663"/>
          </a:xfrm>
          <a:prstGeom prst="rect">
            <a:avLst/>
          </a:prstGeom>
          <a:solidFill>
            <a:sysClr val="window" lastClr="FFFFFF"/>
          </a:solidFill>
          <a:ln w="28575" cap="flat" cmpd="sng" algn="ctr">
            <a:solidFill>
              <a:sysClr val="windowText" lastClr="000000"/>
            </a:solidFill>
            <a:prstDash val="dash"/>
            <a:miter lim="800000"/>
          </a:ln>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rPr>
              <a:t>Polisanmälan</a:t>
            </a:r>
            <a:r>
              <a:rPr kumimoji="0" lang="sv-SE" sz="1000" b="0" i="0" u="none" strike="noStrike" kern="0" cap="none" spc="0" normalizeH="0" baseline="0" noProof="0" dirty="0">
                <a:ln>
                  <a:noFill/>
                </a:ln>
                <a:solidFill>
                  <a:prstClr val="black"/>
                </a:solidFill>
                <a:effectLst/>
                <a:uLnTx/>
                <a:uFillTx/>
                <a:latin typeface="Arial" panose="020B0604020202020204"/>
                <a:ea typeface="+mn-ea"/>
                <a:cs typeface="+mn-cs"/>
              </a:rPr>
              <a:t>  Ring 112 vid akuta situationer, annars 114 14.</a:t>
            </a:r>
            <a:endParaRPr kumimoji="0" lang="sv-SE" sz="1000" b="1" i="0" u="sng" strike="noStrike" kern="0" cap="none" spc="0" normalizeH="0" baseline="0" noProof="0" dirty="0">
              <a:ln>
                <a:noFill/>
              </a:ln>
              <a:solidFill>
                <a:prstClr val="black"/>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brott mot barn under 18 år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Misstanke om brott mot vuxen som ger fängelse i minst sex månader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Uppgifter om försök till brott som ger fängelse i minst ett år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För att förhindra förestående eller pågående rattfylleri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sv-SE" sz="1000" b="1" i="0" u="none" strike="noStrike" kern="0" cap="none" spc="0" normalizeH="0" baseline="0" noProof="0" dirty="0">
                <a:ln>
                  <a:noFill/>
                </a:ln>
                <a:solidFill>
                  <a:prstClr val="black"/>
                </a:solidFill>
                <a:effectLst/>
                <a:uLnTx/>
                <a:uFillTx/>
                <a:latin typeface="Arial" panose="020B0604020202020204"/>
                <a:ea typeface="+mn-ea"/>
                <a:cs typeface="+mn-cs"/>
              </a:rPr>
              <a:t>Vid misstanke om terroristbrott eller annat brott mot Sveriges säkerhet</a:t>
            </a:r>
          </a:p>
        </p:txBody>
      </p:sp>
      <p:sp>
        <p:nvSpPr>
          <p:cNvPr id="84" name="Pil: nedåt 83">
            <a:extLst>
              <a:ext uri="{FF2B5EF4-FFF2-40B4-BE49-F238E27FC236}">
                <a16:creationId xmlns:a16="http://schemas.microsoft.com/office/drawing/2014/main" id="{38F9F0DE-32E3-1704-06B2-7A9FD4610D18}"/>
              </a:ext>
            </a:extLst>
          </p:cNvPr>
          <p:cNvSpPr/>
          <p:nvPr/>
        </p:nvSpPr>
        <p:spPr>
          <a:xfrm rot="5400000">
            <a:off x="4767147" y="1299030"/>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85" name="Pil: nedåt 84">
            <a:extLst>
              <a:ext uri="{FF2B5EF4-FFF2-40B4-BE49-F238E27FC236}">
                <a16:creationId xmlns:a16="http://schemas.microsoft.com/office/drawing/2014/main" id="{39438A59-B4DE-13A7-70CB-CF1BE8E58C07}"/>
              </a:ext>
            </a:extLst>
          </p:cNvPr>
          <p:cNvSpPr/>
          <p:nvPr/>
        </p:nvSpPr>
        <p:spPr>
          <a:xfrm rot="16200000" flipH="1">
            <a:off x="7413886" y="1289242"/>
            <a:ext cx="180000" cy="180000"/>
          </a:xfrm>
          <a:prstGeom prst="downArrow">
            <a:avLst/>
          </a:prstGeom>
          <a:solidFill>
            <a:sysClr val="windowText" lastClr="00000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5306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3"/>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49" grpId="0" animBg="1"/>
      <p:bldP spid="50" grpId="0" animBg="1"/>
      <p:bldP spid="53"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9" grpId="0" animBg="1"/>
      <p:bldP spid="80" grpId="0" animBg="1"/>
      <p:bldP spid="82" grpId="0" animBg="1"/>
      <p:bldP spid="83" grpId="0" animBg="1"/>
      <p:bldP spid="84" grpId="0" animBg="1"/>
      <p:bldP spid="8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D72CD119-8197-4202-9253-CD1436AE9EFD}"/>
              </a:ext>
            </a:extLst>
          </p:cNvPr>
          <p:cNvSpPr>
            <a:spLocks noGrp="1"/>
          </p:cNvSpPr>
          <p:nvPr>
            <p:ph type="title"/>
          </p:nvPr>
        </p:nvSpPr>
        <p:spPr/>
        <p:txBody>
          <a:bodyPr/>
          <a:lstStyle/>
          <a:p>
            <a:r>
              <a:rPr lang="sv-SE" dirty="0"/>
              <a:t>Bra att ha koll på</a:t>
            </a:r>
          </a:p>
        </p:txBody>
      </p:sp>
      <p:sp>
        <p:nvSpPr>
          <p:cNvPr id="3" name="Platshållare för text 2">
            <a:extLst>
              <a:ext uri="{FF2B5EF4-FFF2-40B4-BE49-F238E27FC236}">
                <a16:creationId xmlns:a16="http://schemas.microsoft.com/office/drawing/2014/main" id="{D1CC8D93-5ADE-446E-B44B-B4430F924AEF}"/>
              </a:ext>
            </a:extLst>
          </p:cNvPr>
          <p:cNvSpPr>
            <a:spLocks noGrp="1"/>
          </p:cNvSpPr>
          <p:nvPr>
            <p:ph type="body" sz="quarter" idx="20"/>
          </p:nvPr>
        </p:nvSpPr>
        <p:spPr/>
        <p:txBody>
          <a:bodyPr>
            <a:normAutofit fontScale="77500" lnSpcReduction="20000"/>
          </a:bodyPr>
          <a:lstStyle/>
          <a:p>
            <a:pPr>
              <a:spcAft>
                <a:spcPts val="1200"/>
              </a:spcAft>
            </a:pPr>
            <a:r>
              <a:rPr lang="sv-SE" dirty="0">
                <a:hlinkClick r:id="rId2"/>
              </a:rPr>
              <a:t>Barnrättsbaserat arbete inom Region Kronoberg</a:t>
            </a:r>
            <a:endParaRPr lang="sv-SE" dirty="0"/>
          </a:p>
          <a:p>
            <a:pPr>
              <a:spcAft>
                <a:spcPts val="1200"/>
              </a:spcAft>
            </a:pPr>
            <a:r>
              <a:rPr lang="sv-SE" dirty="0">
                <a:hlinkClick r:id="rId3"/>
              </a:rPr>
              <a:t>Lathund vid orosanmälan</a:t>
            </a:r>
            <a:endParaRPr lang="sv-SE" dirty="0"/>
          </a:p>
          <a:p>
            <a:pPr>
              <a:spcAft>
                <a:spcPts val="1200"/>
              </a:spcAft>
            </a:pPr>
            <a:r>
              <a:rPr lang="sv-SE" dirty="0">
                <a:hlinkClick r:id="rId4"/>
              </a:rPr>
              <a:t>Stödmaterial vid en orosanmälan</a:t>
            </a:r>
            <a:endParaRPr lang="sv-SE" dirty="0"/>
          </a:p>
          <a:p>
            <a:pPr>
              <a:spcAft>
                <a:spcPts val="1200"/>
              </a:spcAft>
            </a:pPr>
            <a:r>
              <a:rPr lang="sv-SE" dirty="0">
                <a:hlinkClick r:id="rId5"/>
              </a:rPr>
              <a:t>Talarmanus</a:t>
            </a:r>
            <a:endParaRPr lang="sv-SE" dirty="0"/>
          </a:p>
          <a:p>
            <a:pPr>
              <a:spcAft>
                <a:spcPts val="1200"/>
              </a:spcAft>
            </a:pPr>
            <a:r>
              <a:rPr lang="sv-SE" dirty="0">
                <a:hlinkClick r:id="rId6"/>
              </a:rPr>
              <a:t>Bildstöd Våldsutsatthet</a:t>
            </a:r>
            <a:endParaRPr lang="sv-SE" dirty="0"/>
          </a:p>
          <a:p>
            <a:pPr>
              <a:spcAft>
                <a:spcPts val="1200"/>
              </a:spcAft>
            </a:pPr>
            <a:r>
              <a:rPr lang="sv-SE" dirty="0">
                <a:hlinkClick r:id="rId7"/>
              </a:rPr>
              <a:t>Vårddokumentation för våldsutsatta personer</a:t>
            </a:r>
            <a:endParaRPr lang="sv-SE" dirty="0"/>
          </a:p>
          <a:p>
            <a:pPr>
              <a:spcAft>
                <a:spcPts val="1200"/>
              </a:spcAft>
            </a:pPr>
            <a:r>
              <a:rPr lang="sv-SE" dirty="0">
                <a:hlinkClick r:id="rId8"/>
              </a:rPr>
              <a:t>Patienter med skyddade personuppgifter</a:t>
            </a:r>
            <a:endParaRPr lang="sv-SE" dirty="0"/>
          </a:p>
        </p:txBody>
      </p:sp>
      <p:pic>
        <p:nvPicPr>
          <p:cNvPr id="6" name="Platshållare för bild 5">
            <a:extLst>
              <a:ext uri="{FF2B5EF4-FFF2-40B4-BE49-F238E27FC236}">
                <a16:creationId xmlns:a16="http://schemas.microsoft.com/office/drawing/2014/main" id="{AE566540-9484-4DF1-93E7-3B4489442B08}"/>
              </a:ext>
            </a:extLst>
          </p:cNvPr>
          <p:cNvPicPr>
            <a:picLocks noGrp="1" noChangeAspect="1"/>
          </p:cNvPicPr>
          <p:nvPr>
            <p:ph type="pic" sz="quarter" idx="15"/>
          </p:nvPr>
        </p:nvPicPr>
        <p:blipFill rotWithShape="1">
          <a:blip r:embed="rId9">
            <a:extLst>
              <a:ext uri="{28A0092B-C50C-407E-A947-70E740481C1C}">
                <a14:useLocalDpi xmlns:a14="http://schemas.microsoft.com/office/drawing/2010/main" val="0"/>
              </a:ext>
            </a:extLst>
          </a:blip>
          <a:srcRect l="23445" r="23445"/>
          <a:stretch/>
        </p:blipFill>
        <p:spPr/>
      </p:pic>
    </p:spTree>
    <p:extLst>
      <p:ext uri="{BB962C8B-B14F-4D97-AF65-F5344CB8AC3E}">
        <p14:creationId xmlns:p14="http://schemas.microsoft.com/office/powerpoint/2010/main" val="36528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11F29DB4-879C-4080-A43D-9F2B342F526D}"/>
              </a:ext>
            </a:extLst>
          </p:cNvPr>
          <p:cNvSpPr/>
          <p:nvPr/>
        </p:nvSpPr>
        <p:spPr>
          <a:xfrm>
            <a:off x="7610764" y="2484582"/>
            <a:ext cx="458123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prstClr val="black"/>
                </a:solidFill>
                <a:effectLst/>
                <a:uLnTx/>
                <a:uFillTx/>
                <a:latin typeface="Arial"/>
                <a:ea typeface="+mn-ea"/>
                <a:cs typeface="+mn-cs"/>
                <a:hlinkClick r:id="rId2"/>
              </a:rPr>
              <a:t>Vårdgivarwebben - Barn som far illa (regionkronoberg.se)</a:t>
            </a:r>
            <a:endParaRPr kumimoji="0" lang="sv-SE" sz="1800" b="0" i="0" u="none" strike="noStrike" kern="1200" cap="none" spc="0" normalizeH="0" baseline="0" noProof="0" dirty="0">
              <a:ln>
                <a:noFill/>
              </a:ln>
              <a:solidFill>
                <a:prstClr val="black"/>
              </a:solidFill>
              <a:effectLst/>
              <a:uLnTx/>
              <a:uFillTx/>
              <a:latin typeface="Arial"/>
              <a:ea typeface="+mn-ea"/>
              <a:cs typeface="+mn-cs"/>
            </a:endParaRPr>
          </a:p>
        </p:txBody>
      </p:sp>
      <p:pic>
        <p:nvPicPr>
          <p:cNvPr id="4" name="Bildobjekt 3">
            <a:extLst>
              <a:ext uri="{FF2B5EF4-FFF2-40B4-BE49-F238E27FC236}">
                <a16:creationId xmlns:a16="http://schemas.microsoft.com/office/drawing/2014/main" id="{5949D603-8600-44F1-B301-B9AFC541C0B1}"/>
              </a:ext>
            </a:extLst>
          </p:cNvPr>
          <p:cNvPicPr>
            <a:picLocks noChangeAspect="1"/>
          </p:cNvPicPr>
          <p:nvPr/>
        </p:nvPicPr>
        <p:blipFill rotWithShape="1">
          <a:blip r:embed="rId3"/>
          <a:srcRect l="23315" t="11884" r="24918" b="6232"/>
          <a:stretch/>
        </p:blipFill>
        <p:spPr>
          <a:xfrm>
            <a:off x="168964" y="188843"/>
            <a:ext cx="7350207" cy="6539948"/>
          </a:xfrm>
          <a:prstGeom prst="rect">
            <a:avLst/>
          </a:prstGeom>
        </p:spPr>
      </p:pic>
    </p:spTree>
    <p:extLst>
      <p:ext uri="{BB962C8B-B14F-4D97-AF65-F5344CB8AC3E}">
        <p14:creationId xmlns:p14="http://schemas.microsoft.com/office/powerpoint/2010/main" val="764204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1D16C5-0042-48AC-AA41-A975AFA33E6E}"/>
              </a:ext>
            </a:extLst>
          </p:cNvPr>
          <p:cNvSpPr>
            <a:spLocks noGrp="1"/>
          </p:cNvSpPr>
          <p:nvPr>
            <p:ph type="title"/>
          </p:nvPr>
        </p:nvSpPr>
        <p:spPr/>
        <p:txBody>
          <a:bodyPr/>
          <a:lstStyle/>
          <a:p>
            <a:r>
              <a:rPr lang="sv-SE" dirty="0"/>
              <a:t>Familjeombud som stöd</a:t>
            </a:r>
          </a:p>
        </p:txBody>
      </p:sp>
      <p:sp>
        <p:nvSpPr>
          <p:cNvPr id="3" name="Platshållare för innehåll 2">
            <a:extLst>
              <a:ext uri="{FF2B5EF4-FFF2-40B4-BE49-F238E27FC236}">
                <a16:creationId xmlns:a16="http://schemas.microsoft.com/office/drawing/2014/main" id="{D26ACA33-1ACC-4962-86EB-8D89367349FE}"/>
              </a:ext>
            </a:extLst>
          </p:cNvPr>
          <p:cNvSpPr>
            <a:spLocks noGrp="1"/>
          </p:cNvSpPr>
          <p:nvPr>
            <p:ph idx="1"/>
          </p:nvPr>
        </p:nvSpPr>
        <p:spPr/>
        <p:txBody>
          <a:bodyPr>
            <a:normAutofit/>
          </a:bodyPr>
          <a:lstStyle/>
          <a:p>
            <a:r>
              <a:rPr lang="sv-SE" dirty="0"/>
              <a:t>Vara ett </a:t>
            </a:r>
            <a:r>
              <a:rPr lang="sv-SE" b="1" dirty="0"/>
              <a:t>stöd och bollplank </a:t>
            </a:r>
            <a:r>
              <a:rPr lang="sv-SE" dirty="0"/>
              <a:t>i verksamheten i det vardagliga arbetet med barnets rättigheter, barn som far illa, våld i nära relationer och barn som närstående samt samverkan inom Kronobarnsmodellen. </a:t>
            </a:r>
          </a:p>
          <a:p>
            <a:pPr marL="0" indent="0">
              <a:buNone/>
            </a:pPr>
            <a:endParaRPr lang="sv-SE" dirty="0"/>
          </a:p>
          <a:p>
            <a:r>
              <a:rPr lang="sv-SE" b="1" dirty="0"/>
              <a:t>Uppmärksamma och informera </a:t>
            </a:r>
            <a:r>
              <a:rPr lang="sv-SE" dirty="0"/>
              <a:t>verksamheten om barnets rättigheter, barn som far illa, våld i nära relationer och barn som närstående samt samverkan inom Kronobarnsmodellen. </a:t>
            </a:r>
          </a:p>
          <a:p>
            <a:endParaRPr lang="sv-SE" dirty="0"/>
          </a:p>
          <a:p>
            <a:endParaRPr lang="sv-SE" dirty="0"/>
          </a:p>
          <a:p>
            <a:endParaRPr lang="sv-SE" dirty="0"/>
          </a:p>
        </p:txBody>
      </p:sp>
    </p:spTree>
    <p:extLst>
      <p:ext uri="{BB962C8B-B14F-4D97-AF65-F5344CB8AC3E}">
        <p14:creationId xmlns:p14="http://schemas.microsoft.com/office/powerpoint/2010/main" val="311643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22F61CF-8C96-92F5-3488-15348F0E3C1F}"/>
              </a:ext>
            </a:extLst>
          </p:cNvPr>
          <p:cNvSpPr>
            <a:spLocks noGrp="1"/>
          </p:cNvSpPr>
          <p:nvPr>
            <p:ph type="title"/>
          </p:nvPr>
        </p:nvSpPr>
        <p:spPr>
          <a:xfrm>
            <a:off x="3047206" y="4844178"/>
            <a:ext cx="6097588" cy="582133"/>
          </a:xfrm>
        </p:spPr>
        <p:txBody>
          <a:bodyPr>
            <a:normAutofit fontScale="90000"/>
          </a:bodyPr>
          <a:lstStyle/>
          <a:p>
            <a:r>
              <a:rPr lang="sv-SE" dirty="0">
                <a:hlinkClick r:id="rId2"/>
              </a:rPr>
              <a:t>Vårdgivarwebben - Mänskliga rättigheter och barnets rättigheter</a:t>
            </a:r>
            <a:endParaRPr lang="sv-SE" dirty="0"/>
          </a:p>
        </p:txBody>
      </p:sp>
    </p:spTree>
    <p:extLst>
      <p:ext uri="{BB962C8B-B14F-4D97-AF65-F5344CB8AC3E}">
        <p14:creationId xmlns:p14="http://schemas.microsoft.com/office/powerpoint/2010/main" val="1670940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FFFF">
              <a:alpha val="75000"/>
            </a:srgbClr>
          </a:solidFill>
        </p:spPr>
        <p:txBody>
          <a:bodyPr anchor="t" anchorCtr="0">
            <a:normAutofit/>
          </a:bodyPr>
          <a:lstStyle/>
          <a:p>
            <a:pPr>
              <a:lnSpc>
                <a:spcPct val="100000"/>
              </a:lnSpc>
            </a:pPr>
            <a:r>
              <a:rPr lang="sv-SE" sz="4000" dirty="0"/>
              <a:t>2 Information och råd</a:t>
            </a:r>
          </a:p>
        </p:txBody>
      </p:sp>
      <p:sp>
        <p:nvSpPr>
          <p:cNvPr id="3" name="Platshållare för innehåll 2"/>
          <p:cNvSpPr>
            <a:spLocks noGrp="1"/>
          </p:cNvSpPr>
          <p:nvPr>
            <p:ph sz="quarter" idx="15"/>
          </p:nvPr>
        </p:nvSpPr>
        <p:spPr>
          <a:xfrm>
            <a:off x="633076" y="2024789"/>
            <a:ext cx="10866498" cy="4015649"/>
          </a:xfrm>
          <a:solidFill>
            <a:srgbClr val="FFFFFF">
              <a:alpha val="75000"/>
            </a:srgbClr>
          </a:solidFill>
        </p:spPr>
        <p:txBody>
          <a:bodyPr>
            <a:normAutofit/>
          </a:bodyPr>
          <a:lstStyle/>
          <a:p>
            <a:pPr>
              <a:lnSpc>
                <a:spcPct val="100000"/>
              </a:lnSpc>
              <a:spcBef>
                <a:spcPts val="2400"/>
              </a:spcBef>
              <a:spcAft>
                <a:spcPts val="600"/>
              </a:spcAft>
            </a:pPr>
            <a:r>
              <a:rPr lang="sv-SE" sz="3200" dirty="0"/>
              <a:t>Respektive verksamhet ska kunna ge föräldrar information, råd och stöd kring att prata med sina barn om förälderns nuvarande sjukdomstillstånd.</a:t>
            </a:r>
          </a:p>
          <a:p>
            <a:pPr>
              <a:lnSpc>
                <a:spcPct val="100000"/>
              </a:lnSpc>
              <a:spcBef>
                <a:spcPts val="1200"/>
              </a:spcBef>
              <a:spcAft>
                <a:spcPts val="600"/>
              </a:spcAft>
            </a:pPr>
            <a:r>
              <a:rPr lang="sv-SE" sz="3200" dirty="0"/>
              <a:t>Respektive verksamhet ska kunna ge information och råd direkt till barn.</a:t>
            </a:r>
          </a:p>
        </p:txBody>
      </p:sp>
      <p:pic>
        <p:nvPicPr>
          <p:cNvPr id="5" name="Bildobjekt 4">
            <a:extLst>
              <a:ext uri="{FF2B5EF4-FFF2-40B4-BE49-F238E27FC236}">
                <a16:creationId xmlns:a16="http://schemas.microsoft.com/office/drawing/2014/main" id="{C5D69946-BFD7-4B72-8190-012B3B730C8A}"/>
              </a:ext>
            </a:extLst>
          </p:cNvPr>
          <p:cNvPicPr>
            <a:picLocks noChangeAspect="1"/>
          </p:cNvPicPr>
          <p:nvPr/>
        </p:nvPicPr>
        <p:blipFill rotWithShape="1">
          <a:blip r:embed="rId2"/>
          <a:srcRect l="22011" t="26876" r="21576" b="10724"/>
          <a:stretch/>
        </p:blipFill>
        <p:spPr>
          <a:xfrm>
            <a:off x="9203634" y="94141"/>
            <a:ext cx="2988365" cy="1859362"/>
          </a:xfrm>
          <a:prstGeom prst="rect">
            <a:avLst/>
          </a:prstGeom>
        </p:spPr>
      </p:pic>
    </p:spTree>
    <p:extLst>
      <p:ext uri="{BB962C8B-B14F-4D97-AF65-F5344CB8AC3E}">
        <p14:creationId xmlns:p14="http://schemas.microsoft.com/office/powerpoint/2010/main" val="39574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FFFF">
              <a:alpha val="75000"/>
            </a:srgbClr>
          </a:solidFill>
        </p:spPr>
        <p:txBody>
          <a:bodyPr anchor="t" anchorCtr="0"/>
          <a:lstStyle/>
          <a:p>
            <a:pPr>
              <a:lnSpc>
                <a:spcPct val="100000"/>
              </a:lnSpc>
            </a:pPr>
            <a:r>
              <a:rPr lang="sv-SE" sz="4000" dirty="0"/>
              <a:t>3 Stöd</a:t>
            </a:r>
          </a:p>
        </p:txBody>
      </p:sp>
      <p:sp>
        <p:nvSpPr>
          <p:cNvPr id="3" name="Platshållare för innehåll 2"/>
          <p:cNvSpPr>
            <a:spLocks noGrp="1"/>
          </p:cNvSpPr>
          <p:nvPr>
            <p:ph sz="quarter" idx="15"/>
          </p:nvPr>
        </p:nvSpPr>
        <p:spPr>
          <a:xfrm>
            <a:off x="633075" y="2024789"/>
            <a:ext cx="11244185" cy="4015649"/>
          </a:xfrm>
          <a:noFill/>
        </p:spPr>
        <p:txBody>
          <a:bodyPr>
            <a:noAutofit/>
          </a:bodyPr>
          <a:lstStyle/>
          <a:p>
            <a:pPr>
              <a:lnSpc>
                <a:spcPct val="100000"/>
              </a:lnSpc>
              <a:spcBef>
                <a:spcPts val="1200"/>
              </a:spcBef>
              <a:spcAft>
                <a:spcPts val="600"/>
              </a:spcAft>
            </a:pPr>
            <a:r>
              <a:rPr lang="sv-SE" sz="2800" dirty="0"/>
              <a:t>Verksamheten ska kunna ge stöd till barn som närstående, eller veta vem man ska hänvisa till. </a:t>
            </a:r>
          </a:p>
          <a:p>
            <a:pPr>
              <a:lnSpc>
                <a:spcPct val="100000"/>
              </a:lnSpc>
              <a:spcBef>
                <a:spcPts val="1200"/>
              </a:spcBef>
              <a:spcAft>
                <a:spcPts val="600"/>
              </a:spcAft>
            </a:pPr>
            <a:r>
              <a:rPr lang="sv-SE" sz="2800" dirty="0"/>
              <a:t>Information om barn som närstående finns på vårdgivarwebben.</a:t>
            </a:r>
          </a:p>
          <a:p>
            <a:pPr>
              <a:lnSpc>
                <a:spcPct val="100000"/>
              </a:lnSpc>
              <a:spcBef>
                <a:spcPts val="1200"/>
              </a:spcBef>
              <a:spcAft>
                <a:spcPts val="600"/>
              </a:spcAft>
            </a:pPr>
            <a:r>
              <a:rPr lang="sv-SE" sz="2800" dirty="0"/>
              <a:t>När förälder eller annan närstående drabbas av allvarliga svårigheter påverkar det alla i familjen, familjeklimatet, föräldrarnas psykiska hälsa, förutsättningarna för föräldraskap,</a:t>
            </a:r>
            <a:br>
              <a:rPr lang="sv-SE" sz="2800" dirty="0"/>
            </a:br>
            <a:r>
              <a:rPr lang="sv-SE" sz="2800" dirty="0"/>
              <a:t>vardagen och hur barnen mår. </a:t>
            </a:r>
          </a:p>
          <a:p>
            <a:pPr>
              <a:lnSpc>
                <a:spcPct val="100000"/>
              </a:lnSpc>
              <a:spcBef>
                <a:spcPts val="1200"/>
              </a:spcBef>
              <a:spcAft>
                <a:spcPts val="600"/>
              </a:spcAft>
            </a:pPr>
            <a:r>
              <a:rPr lang="sv-SE" sz="2800" dirty="0"/>
              <a:t>Stödet behöver inriktas på både familjens, föräldrarnas och barnens behov.</a:t>
            </a:r>
            <a:endParaRPr lang="sv-SE" sz="2800" b="1" dirty="0"/>
          </a:p>
        </p:txBody>
      </p:sp>
      <p:pic>
        <p:nvPicPr>
          <p:cNvPr id="6" name="Bildobjekt 5">
            <a:extLst>
              <a:ext uri="{FF2B5EF4-FFF2-40B4-BE49-F238E27FC236}">
                <a16:creationId xmlns:a16="http://schemas.microsoft.com/office/drawing/2014/main" id="{62500F37-6A11-40C1-AD17-0B361D2FFB98}"/>
              </a:ext>
            </a:extLst>
          </p:cNvPr>
          <p:cNvPicPr>
            <a:picLocks noChangeAspect="1"/>
          </p:cNvPicPr>
          <p:nvPr/>
        </p:nvPicPr>
        <p:blipFill rotWithShape="1">
          <a:blip r:embed="rId2"/>
          <a:srcRect l="22011" t="26876" r="21576" b="10724"/>
          <a:stretch/>
        </p:blipFill>
        <p:spPr>
          <a:xfrm>
            <a:off x="9203634" y="94141"/>
            <a:ext cx="2988365" cy="1859362"/>
          </a:xfrm>
          <a:prstGeom prst="rect">
            <a:avLst/>
          </a:prstGeom>
        </p:spPr>
      </p:pic>
    </p:spTree>
    <p:extLst>
      <p:ext uri="{BB962C8B-B14F-4D97-AF65-F5344CB8AC3E}">
        <p14:creationId xmlns:p14="http://schemas.microsoft.com/office/powerpoint/2010/main" val="24920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solidFill>
            <a:srgbClr val="FFFFFF">
              <a:alpha val="75000"/>
            </a:srgbClr>
          </a:solidFill>
        </p:spPr>
        <p:txBody>
          <a:bodyPr anchor="t" anchorCtr="0"/>
          <a:lstStyle/>
          <a:p>
            <a:pPr>
              <a:lnSpc>
                <a:spcPct val="100000"/>
              </a:lnSpc>
            </a:pPr>
            <a:r>
              <a:rPr lang="sv-SE" sz="4000" dirty="0">
                <a:solidFill>
                  <a:schemeClr val="accent1"/>
                </a:solidFill>
              </a:rPr>
              <a:t>4 Behandling</a:t>
            </a:r>
          </a:p>
        </p:txBody>
      </p:sp>
      <p:sp>
        <p:nvSpPr>
          <p:cNvPr id="3" name="Platshållare för innehåll 2"/>
          <p:cNvSpPr>
            <a:spLocks noGrp="1"/>
          </p:cNvSpPr>
          <p:nvPr>
            <p:ph sz="quarter" idx="15"/>
          </p:nvPr>
        </p:nvSpPr>
        <p:spPr>
          <a:xfrm>
            <a:off x="633075" y="2024789"/>
            <a:ext cx="11214368" cy="4015649"/>
          </a:xfrm>
          <a:solidFill>
            <a:srgbClr val="FFFFFF">
              <a:alpha val="75000"/>
            </a:srgbClr>
          </a:solidFill>
        </p:spPr>
        <p:txBody>
          <a:bodyPr>
            <a:normAutofit/>
          </a:bodyPr>
          <a:lstStyle/>
          <a:p>
            <a:pPr>
              <a:lnSpc>
                <a:spcPct val="100000"/>
              </a:lnSpc>
              <a:spcBef>
                <a:spcPts val="1200"/>
              </a:spcBef>
              <a:spcAft>
                <a:spcPts val="600"/>
              </a:spcAft>
            </a:pPr>
            <a:r>
              <a:rPr lang="sv-SE" sz="3200" dirty="0"/>
              <a:t>En del barn behöver egen behandling, </a:t>
            </a:r>
            <a:br>
              <a:rPr lang="sv-SE" sz="3200" dirty="0"/>
            </a:br>
            <a:r>
              <a:rPr lang="sv-SE" sz="3200" dirty="0"/>
              <a:t>t ex i form av samtalsstöd eller olika former </a:t>
            </a:r>
            <a:br>
              <a:rPr lang="sv-SE" sz="3200" dirty="0"/>
            </a:br>
            <a:r>
              <a:rPr lang="sv-SE" sz="3200" dirty="0"/>
              <a:t>av anpassningar för att klara sin vardag och skolgång.</a:t>
            </a:r>
          </a:p>
          <a:p>
            <a:pPr>
              <a:lnSpc>
                <a:spcPct val="100000"/>
              </a:lnSpc>
              <a:spcBef>
                <a:spcPts val="1200"/>
              </a:spcBef>
              <a:spcAft>
                <a:spcPts val="600"/>
              </a:spcAft>
            </a:pPr>
            <a:r>
              <a:rPr lang="sv-SE" sz="3200" dirty="0"/>
              <a:t>Hänvisa familjen till rätt vårdnivå för hjälp – elevhälsa, barn och ungdomshälsan, socialtjänsten, </a:t>
            </a:r>
            <a:r>
              <a:rPr lang="sv-SE" sz="3200" dirty="0" err="1"/>
              <a:t>bup</a:t>
            </a:r>
            <a:r>
              <a:rPr lang="sv-SE" sz="3200" dirty="0"/>
              <a:t> eller annat.</a:t>
            </a:r>
          </a:p>
        </p:txBody>
      </p:sp>
      <p:pic>
        <p:nvPicPr>
          <p:cNvPr id="5" name="Bildobjekt 4">
            <a:extLst>
              <a:ext uri="{FF2B5EF4-FFF2-40B4-BE49-F238E27FC236}">
                <a16:creationId xmlns:a16="http://schemas.microsoft.com/office/drawing/2014/main" id="{5AD6A3C5-F390-41B5-A664-CC992191FDA7}"/>
              </a:ext>
            </a:extLst>
          </p:cNvPr>
          <p:cNvPicPr>
            <a:picLocks noChangeAspect="1"/>
          </p:cNvPicPr>
          <p:nvPr/>
        </p:nvPicPr>
        <p:blipFill rotWithShape="1">
          <a:blip r:embed="rId2"/>
          <a:srcRect l="22011" t="26876" r="21576" b="10724"/>
          <a:stretch/>
        </p:blipFill>
        <p:spPr>
          <a:xfrm>
            <a:off x="9203634" y="94141"/>
            <a:ext cx="2988365" cy="1859362"/>
          </a:xfrm>
          <a:prstGeom prst="rect">
            <a:avLst/>
          </a:prstGeom>
        </p:spPr>
      </p:pic>
    </p:spTree>
    <p:extLst>
      <p:ext uri="{BB962C8B-B14F-4D97-AF65-F5344CB8AC3E}">
        <p14:creationId xmlns:p14="http://schemas.microsoft.com/office/powerpoint/2010/main" val="19807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err="1" smtClean="0"/>
        </a:defPPr>
      </a:lstStyle>
    </a:txDef>
  </a:objectDefaults>
  <a:extraClrSchemeLst/>
  <a:extLst>
    <a:ext uri="{05A4C25C-085E-4340-85A3-A5531E510DB2}">
      <thm15:themeFamily xmlns:thm15="http://schemas.microsoft.com/office/thememl/2012/main" name="Presentation2" id="{C79BC26F-E41B-431E-A2FD-DD2FF2981AEF}" vid="{1794A325-B46E-4332-9EA3-DFD8149D00CB}"/>
    </a:ext>
  </a:extLst>
</a:theme>
</file>

<file path=ppt/theme/theme10.xml><?xml version="1.0" encoding="utf-8"?>
<a:theme xmlns:a="http://schemas.openxmlformats.org/drawingml/2006/main" name="1_Region Kronoberg MÖRK">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K">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2025" id="{CAE80FFF-0145-4F77-A59F-5B84E934228D}" vid="{401042FA-BC8C-469A-B1AB-98CEB166B00F}"/>
    </a:ext>
  </a:extLst>
</a:theme>
</file>

<file path=ppt/theme/theme11.xml><?xml version="1.0" encoding="utf-8"?>
<a:theme xmlns:a="http://schemas.openxmlformats.org/drawingml/2006/main" name="6_Region Kronoberg ljus">
  <a:themeElements>
    <a:clrScheme name="Kronoberg LJUS 2022">
      <a:dk1>
        <a:sysClr val="windowText" lastClr="000000"/>
      </a:dk1>
      <a:lt1>
        <a:sysClr val="window" lastClr="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A55D23-B3F1-4EF4-A3DC-3A9F0F8D93A5}" vid="{668A7373-14EF-4A9B-80F9-0516CD47C373}"/>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gion Kronoberg MÖRK">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K">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C79BC26F-E41B-431E-A2FD-DD2FF2981AEF}" vid="{C34F60EE-F9A6-4038-84E3-36F1202E236B}"/>
    </a:ext>
  </a:extLst>
</a:theme>
</file>

<file path=ppt/theme/theme3.xml><?xml version="1.0" encoding="utf-8"?>
<a:theme xmlns:a="http://schemas.openxmlformats.org/drawingml/2006/main" name="PowerPointmall">
  <a:themeElements>
    <a:clrScheme name="Anpassat 1">
      <a:dk1>
        <a:sysClr val="windowText" lastClr="000000"/>
      </a:dk1>
      <a:lt1>
        <a:sysClr val="window" lastClr="FFFFFF"/>
      </a:lt1>
      <a:dk2>
        <a:srgbClr val="44546A"/>
      </a:dk2>
      <a:lt2>
        <a:srgbClr val="E7E6E6"/>
      </a:lt2>
      <a:accent1>
        <a:srgbClr val="83B81A"/>
      </a:accent1>
      <a:accent2>
        <a:srgbClr val="E13288"/>
      </a:accent2>
      <a:accent3>
        <a:srgbClr val="006633"/>
      </a:accent3>
      <a:accent4>
        <a:srgbClr val="FFD300"/>
      </a:accent4>
      <a:accent5>
        <a:srgbClr val="830628"/>
      </a:accent5>
      <a:accent6>
        <a:srgbClr val="A05599"/>
      </a:accent6>
      <a:hlink>
        <a:srgbClr val="0C2C80"/>
      </a:hlink>
      <a:folHlink>
        <a:srgbClr val="009E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TK mall test 3.potx" id="{D7101E64-3EF7-4229-8648-CE804172D915}" vid="{7093837B-BE80-4137-8A1F-DB43636E7CDF}"/>
    </a:ext>
  </a:extLst>
</a:theme>
</file>

<file path=ppt/theme/theme4.xml><?xml version="1.0" encoding="utf-8"?>
<a:theme xmlns:a="http://schemas.openxmlformats.org/drawingml/2006/main" name="1_Region Kronoberg ljus">
  <a:themeElements>
    <a:clrScheme name="Region Kronoberg LJUS">
      <a:dk1>
        <a:sysClr val="windowText" lastClr="000000"/>
      </a:dk1>
      <a:lt1>
        <a:sysClr val="window" lastClr="FFFFFF"/>
      </a:lt1>
      <a:dk2>
        <a:srgbClr val="412682"/>
      </a:dk2>
      <a:lt2>
        <a:srgbClr val="E13288"/>
      </a:lt2>
      <a:accent1>
        <a:srgbClr val="83B81A"/>
      </a:accent1>
      <a:accent2>
        <a:srgbClr val="1E6633"/>
      </a:accent2>
      <a:accent3>
        <a:srgbClr val="412682"/>
      </a:accent3>
      <a:accent4>
        <a:srgbClr val="FBD300"/>
      </a:accent4>
      <a:accent5>
        <a:srgbClr val="F3980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039035-E9F3-4C3A-B587-8C531F5D8C63}" vid="{BC2B6388-CDCB-4389-ADE0-5FCEC97757FD}"/>
    </a:ext>
  </a:extLst>
</a:theme>
</file>

<file path=ppt/theme/theme5.xml><?xml version="1.0" encoding="utf-8"?>
<a:theme xmlns:a="http://schemas.openxmlformats.org/drawingml/2006/main" name="2_Region Kronoberg ljus">
  <a:themeElements>
    <a:clrScheme name="Kronoberg LJUS 2022">
      <a:dk1>
        <a:sysClr val="windowText" lastClr="000000"/>
      </a:dk1>
      <a:lt1>
        <a:sysClr val="window" lastClr="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A55D23-B3F1-4EF4-A3DC-3A9F0F8D93A5}" vid="{668A7373-14EF-4A9B-80F9-0516CD47C373}"/>
    </a:ext>
  </a:extLst>
</a:theme>
</file>

<file path=ppt/theme/theme6.xml><?xml version="1.0" encoding="utf-8"?>
<a:theme xmlns:a="http://schemas.openxmlformats.org/drawingml/2006/main" name="3_Region Kronoberg ljus">
  <a:themeElements>
    <a:clrScheme name="Region Kronoberg LJUS">
      <a:dk1>
        <a:sysClr val="windowText" lastClr="000000"/>
      </a:dk1>
      <a:lt1>
        <a:sysClr val="window" lastClr="FFFFFF"/>
      </a:lt1>
      <a:dk2>
        <a:srgbClr val="412682"/>
      </a:dk2>
      <a:lt2>
        <a:srgbClr val="E13288"/>
      </a:lt2>
      <a:accent1>
        <a:srgbClr val="83B81A"/>
      </a:accent1>
      <a:accent2>
        <a:srgbClr val="1E6633"/>
      </a:accent2>
      <a:accent3>
        <a:srgbClr val="412682"/>
      </a:accent3>
      <a:accent4>
        <a:srgbClr val="FBD300"/>
      </a:accent4>
      <a:accent5>
        <a:srgbClr val="F3980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3039035-E9F3-4C3A-B587-8C531F5D8C63}" vid="{BC2B6388-CDCB-4389-ADE0-5FCEC97757FD}"/>
    </a:ext>
  </a:extLst>
</a:theme>
</file>

<file path=ppt/theme/theme7.xml><?xml version="1.0" encoding="utf-8"?>
<a:theme xmlns:a="http://schemas.openxmlformats.org/drawingml/2006/main" name="4_Region Kronoberg ljus">
  <a:themeElements>
    <a:clrScheme name="Kronoberg LJUS 2022">
      <a:dk1>
        <a:sysClr val="windowText" lastClr="000000"/>
      </a:dk1>
      <a:lt1>
        <a:sysClr val="window" lastClr="FFFFFF"/>
      </a:lt1>
      <a:dk2>
        <a:srgbClr val="412682"/>
      </a:dk2>
      <a:lt2>
        <a:srgbClr val="E13288"/>
      </a:lt2>
      <a:accent1>
        <a:srgbClr val="E13288"/>
      </a:accent1>
      <a:accent2>
        <a:srgbClr val="412682"/>
      </a:accent2>
      <a:accent3>
        <a:srgbClr val="83B81A"/>
      </a:accent3>
      <a:accent4>
        <a:srgbClr val="1E6633"/>
      </a:accent4>
      <a:accent5>
        <a:srgbClr val="009EE0"/>
      </a:accent5>
      <a:accent6>
        <a:srgbClr val="BCB1AB"/>
      </a:accent6>
      <a:hlink>
        <a:srgbClr val="E13288"/>
      </a:hlink>
      <a:folHlink>
        <a:srgbClr val="009EE0"/>
      </a:folHlink>
    </a:clrScheme>
    <a:fontScheme name="Reg Kronoberg2021">
      <a:majorFont>
        <a:latin typeface="Brandon Grotesque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0A55D23-B3F1-4EF4-A3DC-3A9F0F8D93A5}" vid="{668A7373-14EF-4A9B-80F9-0516CD47C373}"/>
    </a:ext>
  </a:extLst>
</a:theme>
</file>

<file path=ppt/theme/theme8.xml><?xml version="1.0" encoding="utf-8"?>
<a:theme xmlns:a="http://schemas.openxmlformats.org/drawingml/2006/main" name="Kronobarnsmodellen">
  <a:themeElements>
    <a:clrScheme name="Kronobarnsmodellen">
      <a:dk1>
        <a:sysClr val="windowText" lastClr="000000"/>
      </a:dk1>
      <a:lt1>
        <a:sysClr val="window" lastClr="FFFFFF"/>
      </a:lt1>
      <a:dk2>
        <a:srgbClr val="44546A"/>
      </a:dk2>
      <a:lt2>
        <a:srgbClr val="E7E6E6"/>
      </a:lt2>
      <a:accent1>
        <a:srgbClr val="F39800"/>
      </a:accent1>
      <a:accent2>
        <a:srgbClr val="A05599"/>
      </a:accent2>
      <a:accent3>
        <a:srgbClr val="83B81A"/>
      </a:accent3>
      <a:accent4>
        <a:srgbClr val="E13288"/>
      </a:accent4>
      <a:accent5>
        <a:srgbClr val="FFD300"/>
      </a:accent5>
      <a:accent6>
        <a:srgbClr val="006633"/>
      </a:accent6>
      <a:hlink>
        <a:srgbClr val="0563C1"/>
      </a:hlink>
      <a:folHlink>
        <a:srgbClr val="954F72"/>
      </a:folHlink>
    </a:clrScheme>
    <a:fontScheme name="Kronobarnsmodellen">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0EB5875F-A561-46FD-9B83-EAB2E24E8DC6}" vid="{1B4779F7-22B6-41A1-ADE6-2CD7F626009C}"/>
    </a:ext>
  </a:extLst>
</a:theme>
</file>

<file path=ppt/theme/theme9.xml><?xml version="1.0" encoding="utf-8"?>
<a:theme xmlns:a="http://schemas.openxmlformats.org/drawingml/2006/main" name="5_Region Kronoberg LJUS">
  <a:themeElements>
    <a:clrScheme name="Region Kronoberg">
      <a:dk1>
        <a:srgbClr val="000000"/>
      </a:dk1>
      <a:lt1>
        <a:srgbClr val="FFFFFF"/>
      </a:lt1>
      <a:dk2>
        <a:srgbClr val="001328"/>
      </a:dk2>
      <a:lt2>
        <a:srgbClr val="F2F2F2"/>
      </a:lt2>
      <a:accent1>
        <a:srgbClr val="1E6633"/>
      </a:accent1>
      <a:accent2>
        <a:srgbClr val="E13288"/>
      </a:accent2>
      <a:accent3>
        <a:srgbClr val="FFD300"/>
      </a:accent3>
      <a:accent4>
        <a:srgbClr val="007BB9"/>
      </a:accent4>
      <a:accent5>
        <a:srgbClr val="D8301D"/>
      </a:accent5>
      <a:accent6>
        <a:srgbClr val="007F76"/>
      </a:accent6>
      <a:hlink>
        <a:srgbClr val="007BB9"/>
      </a:hlink>
      <a:folHlink>
        <a:srgbClr val="700545"/>
      </a:folHlink>
    </a:clrScheme>
    <a:fontScheme name="Region Kronoberg">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 2025" id="{CAE80FFF-0145-4F77-A59F-5B84E934228D}" vid="{BDDA80C7-8BED-464F-A009-1FAE942966C0}"/>
    </a:ext>
  </a:extLst>
</a:theme>
</file>

<file path=docProps/app.xml><?xml version="1.0" encoding="utf-8"?>
<Properties xmlns="http://schemas.openxmlformats.org/officeDocument/2006/extended-properties" xmlns:vt="http://schemas.openxmlformats.org/officeDocument/2006/docPropsVTypes">
  <Template>RK presentation</Template>
  <TotalTime>732</TotalTime>
  <Words>4536</Words>
  <Application>Microsoft Office PowerPoint</Application>
  <PresentationFormat>Bredbild</PresentationFormat>
  <Paragraphs>442</Paragraphs>
  <Slides>66</Slides>
  <Notes>1</Notes>
  <HiddenSlides>0</HiddenSlides>
  <MMClips>0</MMClips>
  <ScaleCrop>false</ScaleCrop>
  <HeadingPairs>
    <vt:vector size="6" baseType="variant">
      <vt:variant>
        <vt:lpstr>Använt teckensnitt</vt:lpstr>
      </vt:variant>
      <vt:variant>
        <vt:i4>8</vt:i4>
      </vt:variant>
      <vt:variant>
        <vt:lpstr>Tema</vt:lpstr>
      </vt:variant>
      <vt:variant>
        <vt:i4>11</vt:i4>
      </vt:variant>
      <vt:variant>
        <vt:lpstr>Bildrubriker</vt:lpstr>
      </vt:variant>
      <vt:variant>
        <vt:i4>66</vt:i4>
      </vt:variant>
    </vt:vector>
  </HeadingPairs>
  <TitlesOfParts>
    <vt:vector size="85" baseType="lpstr">
      <vt:lpstr>Arial</vt:lpstr>
      <vt:lpstr>Brandon Grotesque Black</vt:lpstr>
      <vt:lpstr>Brandon Grotesque Bold</vt:lpstr>
      <vt:lpstr>Calibri</vt:lpstr>
      <vt:lpstr>Garamond</vt:lpstr>
      <vt:lpstr>Open Sans</vt:lpstr>
      <vt:lpstr>Open Sans Bold</vt:lpstr>
      <vt:lpstr>Wingdings</vt:lpstr>
      <vt:lpstr>Region Kronoberg LJUS</vt:lpstr>
      <vt:lpstr>Region Kronoberg MÖRK</vt:lpstr>
      <vt:lpstr>PowerPointmall</vt:lpstr>
      <vt:lpstr>1_Region Kronoberg ljus</vt:lpstr>
      <vt:lpstr>2_Region Kronoberg ljus</vt:lpstr>
      <vt:lpstr>3_Region Kronoberg ljus</vt:lpstr>
      <vt:lpstr>4_Region Kronoberg ljus</vt:lpstr>
      <vt:lpstr>Kronobarnsmodellen</vt:lpstr>
      <vt:lpstr>5_Region Kronoberg LJUS</vt:lpstr>
      <vt:lpstr>1_Region Kronoberg MÖRK</vt:lpstr>
      <vt:lpstr>6_Region Kronoberg ljus</vt:lpstr>
      <vt:lpstr>Introduktion för nyanställda</vt:lpstr>
      <vt:lpstr>Familjeombudens uppdrag</vt:lpstr>
      <vt:lpstr>Barn som närstående</vt:lpstr>
      <vt:lpstr>PowerPoint-presentation</vt:lpstr>
      <vt:lpstr>Rutin Barn som närstående</vt:lpstr>
      <vt:lpstr>1 Uppmärksamma</vt:lpstr>
      <vt:lpstr>2 Information och råd</vt:lpstr>
      <vt:lpstr>3 Stöd</vt:lpstr>
      <vt:lpstr>4 Behandling</vt:lpstr>
      <vt:lpstr>PowerPoint-presentation</vt:lpstr>
      <vt:lpstr>Våld i nära relationer</vt:lpstr>
      <vt:lpstr>PowerPoint-presentation</vt:lpstr>
      <vt:lpstr>PowerPoint-presentation</vt:lpstr>
      <vt:lpstr>Ett allvarligt problem i Sverige</vt:lpstr>
      <vt:lpstr>Fysiska hälsoeffekter</vt:lpstr>
      <vt:lpstr>Psykiska hälsoeffekter</vt:lpstr>
      <vt:lpstr>Våldet och vården</vt:lpstr>
      <vt:lpstr>Våldet och vården</vt:lpstr>
      <vt:lpstr>Bemötande av en våldsutsatt </vt:lpstr>
      <vt:lpstr>Våga ställa frågor</vt:lpstr>
      <vt:lpstr>Ha koll på vad som gäller </vt:lpstr>
      <vt:lpstr>Frågor till den utsatta</vt:lpstr>
      <vt:lpstr>Information till den våldsutsatta</vt:lpstr>
      <vt:lpstr>PowerPoint-presentation</vt:lpstr>
      <vt:lpstr>PowerPoint-presentation</vt:lpstr>
      <vt:lpstr>PowerPoint-presentation</vt:lpstr>
      <vt:lpstr>Barns rättigheter  i hälso- och sjukvård / tandvård</vt:lpstr>
      <vt:lpstr>PowerPoint-presentation</vt:lpstr>
      <vt:lpstr>PowerPoint-presentation</vt:lpstr>
      <vt:lpstr>Rätt till bästa uppnåeliga hälsa</vt:lpstr>
      <vt:lpstr>Rätt till stöd vid trauma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Barn som far illa</vt:lpstr>
      <vt:lpstr>PowerPoint-presentation</vt:lpstr>
      <vt:lpstr>PowerPoint-presentation</vt:lpstr>
      <vt:lpstr>En uppväxt fri från våld</vt:lpstr>
      <vt:lpstr>När ska vi göra orosanmälan?</vt:lpstr>
      <vt:lpstr>Vad kan personal få syn på?</vt:lpstr>
      <vt:lpstr>Varningstecken för BARN SOM FAR ILLA</vt:lpstr>
      <vt:lpstr>Andra kroppsliga symtom</vt:lpstr>
      <vt:lpstr>Psykiska symtom</vt:lpstr>
      <vt:lpstr>Varningstecken för omsorgssvikt</vt:lpstr>
      <vt:lpstr>Varningstecken för omsorgssvikt</vt:lpstr>
      <vt:lpstr>Du ser mer än du tror</vt:lpstr>
      <vt:lpstr>Tänk på att:</vt:lpstr>
      <vt:lpstr>Våga fråga – Barn och ungdomar </vt:lpstr>
      <vt:lpstr>Socialtjänstlagen (kap 19 § 1) </vt:lpstr>
      <vt:lpstr>Anmälningsplikten</vt:lpstr>
      <vt:lpstr>1. Hämta blanketten</vt:lpstr>
      <vt:lpstr>2. Fyll i blanketten</vt:lpstr>
      <vt:lpstr>3. Dokumentera i journalen</vt:lpstr>
      <vt:lpstr>Sedan gör du följande:</vt:lpstr>
      <vt:lpstr>PowerPoint-presentation</vt:lpstr>
      <vt:lpstr>Bra att ha koll på</vt:lpstr>
      <vt:lpstr>PowerPoint-presentation</vt:lpstr>
      <vt:lpstr>Familjeombud som stöd</vt:lpstr>
      <vt:lpstr>Vårdgivarwebben - Mänskliga rättigheter och barnets rättigheter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Våld i nära relationer</dc:title>
  <dc:subject/>
  <dc:creator>Swärd Susann RUV folkh o soc hållbarh</dc:creator>
  <cp:keywords/>
  <dc:description/>
  <cp:lastModifiedBy>Swärd Susann RUV folkh o soc hållbarh</cp:lastModifiedBy>
  <cp:revision>40</cp:revision>
  <cp:lastPrinted>2025-01-13T13:27:19Z</cp:lastPrinted>
  <dcterms:created xsi:type="dcterms:W3CDTF">2025-03-05T13:15:12Z</dcterms:created>
  <dcterms:modified xsi:type="dcterms:W3CDTF">2026-06-26T07:33:15Z</dcterms:modified>
  <cp:category/>
</cp:coreProperties>
</file>