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513" r:id="rId3"/>
    <p:sldId id="450" r:id="rId4"/>
    <p:sldId id="451" r:id="rId5"/>
    <p:sldId id="452" r:id="rId6"/>
    <p:sldId id="491" r:id="rId7"/>
    <p:sldId id="492" r:id="rId8"/>
    <p:sldId id="493" r:id="rId9"/>
    <p:sldId id="453" r:id="rId10"/>
    <p:sldId id="454" r:id="rId11"/>
    <p:sldId id="455" r:id="rId12"/>
    <p:sldId id="456" r:id="rId13"/>
    <p:sldId id="494" r:id="rId14"/>
    <p:sldId id="495" r:id="rId15"/>
    <p:sldId id="519" r:id="rId16"/>
    <p:sldId id="496" r:id="rId17"/>
    <p:sldId id="520" r:id="rId18"/>
    <p:sldId id="497" r:id="rId19"/>
    <p:sldId id="518" r:id="rId20"/>
    <p:sldId id="502" r:id="rId21"/>
    <p:sldId id="498" r:id="rId22"/>
    <p:sldId id="499" r:id="rId23"/>
    <p:sldId id="517" r:id="rId24"/>
    <p:sldId id="500" r:id="rId25"/>
    <p:sldId id="501" r:id="rId26"/>
    <p:sldId id="336" r:id="rId27"/>
    <p:sldId id="458" r:id="rId2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1096"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857B2A-592D-42DD-9B02-ADCA90E16870}" type="datetimeFigureOut">
              <a:rPr lang="sv-SE" smtClean="0"/>
              <a:t>2021-05-07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5D7F79-9D46-4370-88E0-0436D32E7330}" type="slidenum">
              <a:rPr lang="sv-SE" smtClean="0"/>
              <a:t>‹#›</a:t>
            </a:fld>
            <a:endParaRPr lang="sv-SE"/>
          </a:p>
        </p:txBody>
      </p:sp>
    </p:spTree>
    <p:extLst>
      <p:ext uri="{BB962C8B-B14F-4D97-AF65-F5344CB8AC3E}">
        <p14:creationId xmlns:p14="http://schemas.microsoft.com/office/powerpoint/2010/main" val="2031255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t">
            <a:normAutofit/>
          </a:bodyPr>
          <a:lstStyle>
            <a:lvl1pPr algn="l">
              <a:defRPr sz="5400"/>
            </a:lvl1pPr>
          </a:lstStyle>
          <a:p>
            <a:r>
              <a:rPr lang="sv-SE"/>
              <a:t>Klicka här för att ändra format</a:t>
            </a:r>
            <a:endParaRPr lang="en-US" dirty="0"/>
          </a:p>
        </p:txBody>
      </p:sp>
      <p:sp>
        <p:nvSpPr>
          <p:cNvPr id="3" name="Subtitle 2"/>
          <p:cNvSpPr>
            <a:spLocks noGrp="1"/>
          </p:cNvSpPr>
          <p:nvPr>
            <p:ph type="subTitle" idx="1"/>
          </p:nvPr>
        </p:nvSpPr>
        <p:spPr>
          <a:xfrm>
            <a:off x="685800" y="3602038"/>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2021-05-07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44491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2021-05-07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51666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2021-05-07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18671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2021-05-07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173531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6EB1D250-7B98-4DFB-A4FD-61743806032D}" type="datetimeFigureOut">
              <a:rPr lang="sv-SE" smtClean="0"/>
              <a:t>2021-05-07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143346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6EB1D250-7B98-4DFB-A4FD-61743806032D}" type="datetimeFigureOut">
              <a:rPr lang="sv-SE" smtClean="0"/>
              <a:t>2021-05-07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120772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6EB1D250-7B98-4DFB-A4FD-61743806032D}" type="datetimeFigureOut">
              <a:rPr lang="sv-SE" smtClean="0"/>
              <a:t>2021-05-07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76222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6EB1D250-7B98-4DFB-A4FD-61743806032D}" type="datetimeFigureOut">
              <a:rPr lang="sv-SE" smtClean="0"/>
              <a:t>2021-05-07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831694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1D250-7B98-4DFB-A4FD-61743806032D}" type="datetimeFigureOut">
              <a:rPr lang="sv-SE" smtClean="0"/>
              <a:t>2021-05-07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13967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EB1D250-7B98-4DFB-A4FD-61743806032D}" type="datetimeFigureOut">
              <a:rPr lang="sv-SE" smtClean="0"/>
              <a:t>2021-05-07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20738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EB1D250-7B98-4DFB-A4FD-61743806032D}" type="datetimeFigureOut">
              <a:rPr lang="sv-SE" smtClean="0"/>
              <a:t>2021-05-07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4983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6EB1D250-7B98-4DFB-A4FD-61743806032D}" type="datetimeFigureOut">
              <a:rPr lang="sv-SE" smtClean="0"/>
              <a:pPr/>
              <a:t>2021-05-07</a:t>
            </a:fld>
            <a:endParaRPr lang="sv-S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sv-S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3534EC4E-653F-44F8-91A4-8055E33ABF2E}" type="slidenum">
              <a:rPr lang="sv-SE" smtClean="0"/>
              <a:pPr/>
              <a:t>‹#›</a:t>
            </a:fld>
            <a:endParaRPr lang="sv-SE" dirty="0"/>
          </a:p>
        </p:txBody>
      </p:sp>
      <p:cxnSp>
        <p:nvCxnSpPr>
          <p:cNvPr id="7" name="Rak 6"/>
          <p:cNvCxnSpPr/>
          <p:nvPr/>
        </p:nvCxnSpPr>
        <p:spPr>
          <a:xfrm>
            <a:off x="683568" y="6093296"/>
            <a:ext cx="7848872" cy="0"/>
          </a:xfrm>
          <a:prstGeom prst="line">
            <a:avLst/>
          </a:prstGeom>
          <a:ln w="19050">
            <a:solidFill>
              <a:srgbClr val="E13288"/>
            </a:solidFill>
          </a:ln>
        </p:spPr>
        <p:style>
          <a:lnRef idx="1">
            <a:schemeClr val="accent1"/>
          </a:lnRef>
          <a:fillRef idx="0">
            <a:schemeClr val="accent1"/>
          </a:fillRef>
          <a:effectRef idx="0">
            <a:schemeClr val="accent1"/>
          </a:effectRef>
          <a:fontRef idx="minor">
            <a:schemeClr val="tx1"/>
          </a:fontRef>
        </p:style>
      </p:cxnSp>
      <p:pic>
        <p:nvPicPr>
          <p:cNvPr id="8" name="Bildobjekt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5252" y="6165304"/>
            <a:ext cx="1368182" cy="419865"/>
          </a:xfrm>
          <a:prstGeom prst="rect">
            <a:avLst/>
          </a:prstGeom>
        </p:spPr>
      </p:pic>
    </p:spTree>
    <p:extLst>
      <p:ext uri="{BB962C8B-B14F-4D97-AF65-F5344CB8AC3E}">
        <p14:creationId xmlns:p14="http://schemas.microsoft.com/office/powerpoint/2010/main" val="777417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edersfortryck.se/hedersfortryck/informationskampanjer/informationsfilmer/informationsfilm-konsstympning-till-yrkesverksamm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a:xfrm>
            <a:off x="2243470" y="3047288"/>
            <a:ext cx="6719777" cy="147002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sv-SE" altLang="sv-SE"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Könsstympning av flickor och kvinnor</a:t>
            </a:r>
          </a:p>
        </p:txBody>
      </p:sp>
    </p:spTree>
    <p:extLst>
      <p:ext uri="{BB962C8B-B14F-4D97-AF65-F5344CB8AC3E}">
        <p14:creationId xmlns:p14="http://schemas.microsoft.com/office/powerpoint/2010/main" val="3687546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600" dirty="0"/>
              <a:t>Exempel på frågor om könsstympning direkt till flickan, med hänsyn till hennes ålder och mognad:</a:t>
            </a:r>
            <a:endParaRPr lang="sv-SE" dirty="0"/>
          </a:p>
        </p:txBody>
      </p:sp>
      <p:sp>
        <p:nvSpPr>
          <p:cNvPr id="3" name="Platshållare för innehåll 2"/>
          <p:cNvSpPr>
            <a:spLocks noGrp="1"/>
          </p:cNvSpPr>
          <p:nvPr>
            <p:ph idx="1"/>
          </p:nvPr>
        </p:nvSpPr>
        <p:spPr/>
        <p:txBody>
          <a:bodyPr>
            <a:normAutofit fontScale="62500" lnSpcReduction="20000"/>
          </a:bodyPr>
          <a:lstStyle/>
          <a:p>
            <a:pPr lvl="0"/>
            <a:r>
              <a:rPr lang="sv-SE" dirty="0"/>
              <a:t>Var har du ont?</a:t>
            </a:r>
          </a:p>
          <a:p>
            <a:pPr lvl="0"/>
            <a:r>
              <a:rPr lang="sv-SE" dirty="0"/>
              <a:t>Jag vet att det i det land som du kommer ifrån är vanligt att omskära/klippa/sy flickor. Hur ser det ut för dig?</a:t>
            </a:r>
          </a:p>
          <a:p>
            <a:pPr lvl="0"/>
            <a:r>
              <a:rPr lang="sv-SE" dirty="0"/>
              <a:t>Om du inte är könsstympad; upplever du press att omskära/klippa dig av dina föräldrar eller någon annan i din närhet?</a:t>
            </a:r>
          </a:p>
          <a:p>
            <a:pPr lvl="0"/>
            <a:r>
              <a:rPr lang="sv-SE" dirty="0"/>
              <a:t>Är du inför (eventuell) resa till hemlandet/utlandet orolig för att bli bortgift eller utsättas för kvinnlig könsstympning? Eller är du rädd för något annat?</a:t>
            </a:r>
          </a:p>
          <a:p>
            <a:pPr lvl="0"/>
            <a:r>
              <a:rPr lang="sv-SE" dirty="0"/>
              <a:t>Är du rädd för någon i din närhet?</a:t>
            </a:r>
          </a:p>
          <a:p>
            <a:pPr lvl="0"/>
            <a:r>
              <a:rPr lang="sv-SE" dirty="0"/>
              <a:t>Vet du om någon annan i din familj blivit utsatt för omskärning/klippning?</a:t>
            </a:r>
          </a:p>
          <a:p>
            <a:pPr lvl="0"/>
            <a:r>
              <a:rPr lang="sv-SE" dirty="0"/>
              <a:t>Har du någon syster/släkting/vän som du är orolig för ska utsättas för omskärelse?</a:t>
            </a:r>
          </a:p>
          <a:p>
            <a:pPr lvl="0"/>
            <a:r>
              <a:rPr lang="sv-SE" dirty="0"/>
              <a:t>Vad skulle hända om vi tog kontakt med dina föräldrar? </a:t>
            </a:r>
            <a:r>
              <a:rPr lang="sv-SE" i="1" dirty="0"/>
              <a:t>(Här har man möjlighet att ta reda på om flickan utsätts för andra former av hedersrelaterat våld och förtryck.)</a:t>
            </a:r>
            <a:endParaRPr lang="sv-SE" dirty="0"/>
          </a:p>
          <a:p>
            <a:endParaRPr lang="sv-SE" dirty="0"/>
          </a:p>
        </p:txBody>
      </p:sp>
    </p:spTree>
    <p:extLst>
      <p:ext uri="{BB962C8B-B14F-4D97-AF65-F5344CB8AC3E}">
        <p14:creationId xmlns:p14="http://schemas.microsoft.com/office/powerpoint/2010/main" val="2744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Varningssignaler på att flickan är i risk att utsättas för könsstympning</a:t>
            </a:r>
            <a:endParaRPr lang="sv-SE" dirty="0"/>
          </a:p>
        </p:txBody>
      </p:sp>
      <p:sp>
        <p:nvSpPr>
          <p:cNvPr id="3" name="Platshållare för innehåll 2"/>
          <p:cNvSpPr>
            <a:spLocks noGrp="1"/>
          </p:cNvSpPr>
          <p:nvPr>
            <p:ph idx="1"/>
          </p:nvPr>
        </p:nvSpPr>
        <p:spPr>
          <a:xfrm>
            <a:off x="628650" y="1825625"/>
            <a:ext cx="8144414" cy="4351338"/>
          </a:xfrm>
        </p:spPr>
        <p:txBody>
          <a:bodyPr>
            <a:normAutofit/>
          </a:bodyPr>
          <a:lstStyle/>
          <a:p>
            <a:pPr marL="0" indent="0">
              <a:buNone/>
            </a:pPr>
            <a:r>
              <a:rPr lang="sv-SE" dirty="0"/>
              <a:t>Enligt socialstyrelsen kan risk finnas för flickan:</a:t>
            </a:r>
          </a:p>
          <a:p>
            <a:pPr lvl="0">
              <a:spcBef>
                <a:spcPts val="1800"/>
              </a:spcBef>
            </a:pPr>
            <a:r>
              <a:rPr lang="sv-SE" dirty="0"/>
              <a:t>Om flickan berättar att hon ska utomlands</a:t>
            </a:r>
          </a:p>
          <a:p>
            <a:pPr lvl="0">
              <a:spcBef>
                <a:spcPts val="1800"/>
              </a:spcBef>
            </a:pPr>
            <a:r>
              <a:rPr lang="sv-SE" dirty="0"/>
              <a:t>Om hon berättar att hon ska firas på något sätt</a:t>
            </a:r>
          </a:p>
          <a:p>
            <a:pPr lvl="0">
              <a:spcBef>
                <a:spcPts val="1800"/>
              </a:spcBef>
            </a:pPr>
            <a:r>
              <a:rPr lang="sv-SE" dirty="0"/>
              <a:t>Om hennes familj har bakgrund från ett land där sedvänja brukas</a:t>
            </a:r>
          </a:p>
          <a:p>
            <a:pPr lvl="0">
              <a:spcBef>
                <a:spcPts val="1800"/>
              </a:spcBef>
            </a:pPr>
            <a:r>
              <a:rPr lang="sv-SE" dirty="0"/>
              <a:t>Om hennes syskon är utsatta för könsstympning </a:t>
            </a:r>
          </a:p>
          <a:p>
            <a:pPr lvl="0">
              <a:spcBef>
                <a:spcPts val="1800"/>
              </a:spcBef>
            </a:pPr>
            <a:r>
              <a:rPr lang="sv-SE" dirty="0"/>
              <a:t>Om hennes vårdnadshavare är positiva eller ambivalenta till ingreppet</a:t>
            </a:r>
          </a:p>
          <a:p>
            <a:endParaRPr lang="sv-SE" dirty="0"/>
          </a:p>
        </p:txBody>
      </p:sp>
    </p:spTree>
    <p:extLst>
      <p:ext uri="{BB962C8B-B14F-4D97-AF65-F5344CB8AC3E}">
        <p14:creationId xmlns:p14="http://schemas.microsoft.com/office/powerpoint/2010/main" val="130537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7574" y="0"/>
            <a:ext cx="7886700" cy="1325563"/>
          </a:xfrm>
        </p:spPr>
        <p:txBody>
          <a:bodyPr>
            <a:normAutofit/>
          </a:bodyPr>
          <a:lstStyle/>
          <a:p>
            <a:r>
              <a:rPr lang="sv-SE" sz="4000" dirty="0"/>
              <a:t>Kännetecken: </a:t>
            </a:r>
          </a:p>
        </p:txBody>
      </p:sp>
      <p:sp>
        <p:nvSpPr>
          <p:cNvPr id="3" name="Platshållare för innehåll 2"/>
          <p:cNvSpPr>
            <a:spLocks noGrp="1"/>
          </p:cNvSpPr>
          <p:nvPr>
            <p:ph idx="1"/>
          </p:nvPr>
        </p:nvSpPr>
        <p:spPr>
          <a:xfrm>
            <a:off x="483475" y="1192925"/>
            <a:ext cx="4561491" cy="4947253"/>
          </a:xfrm>
        </p:spPr>
        <p:txBody>
          <a:bodyPr>
            <a:normAutofit fontScale="77500" lnSpcReduction="20000"/>
          </a:bodyPr>
          <a:lstStyle/>
          <a:p>
            <a:pPr lvl="0">
              <a:spcAft>
                <a:spcPts val="600"/>
              </a:spcAft>
            </a:pPr>
            <a:r>
              <a:rPr lang="sv-SE" dirty="0"/>
              <a:t>Extrem smärta och kraftig blödning under könsstympningen</a:t>
            </a:r>
          </a:p>
          <a:p>
            <a:pPr lvl="0">
              <a:spcAft>
                <a:spcPts val="600"/>
              </a:spcAft>
            </a:pPr>
            <a:r>
              <a:rPr lang="sv-SE" dirty="0"/>
              <a:t>Traumareaktioner</a:t>
            </a:r>
          </a:p>
          <a:p>
            <a:pPr lvl="0">
              <a:spcAft>
                <a:spcPts val="600"/>
              </a:spcAft>
            </a:pPr>
            <a:r>
              <a:rPr lang="sv-SE" dirty="0"/>
              <a:t>Extrem smärta under läkningsprocessen</a:t>
            </a:r>
          </a:p>
          <a:p>
            <a:pPr lvl="0">
              <a:spcAft>
                <a:spcPts val="600"/>
              </a:spcAft>
            </a:pPr>
            <a:r>
              <a:rPr lang="sv-SE" dirty="0"/>
              <a:t>Stelkramp (tetanus)</a:t>
            </a:r>
          </a:p>
          <a:p>
            <a:pPr lvl="0">
              <a:spcAft>
                <a:spcPts val="600"/>
              </a:spcAft>
            </a:pPr>
            <a:r>
              <a:rPr lang="sv-SE" dirty="0"/>
              <a:t>Blodförgiftning</a:t>
            </a:r>
          </a:p>
          <a:p>
            <a:pPr lvl="0">
              <a:spcAft>
                <a:spcPts val="600"/>
              </a:spcAft>
            </a:pPr>
            <a:r>
              <a:rPr lang="sv-SE" dirty="0"/>
              <a:t>Uttorkning (på grund av att flickan under läkningsprocessen vägrat dricka för att undvika smärtan när hon kissar)</a:t>
            </a:r>
          </a:p>
          <a:p>
            <a:pPr lvl="0">
              <a:spcAft>
                <a:spcPts val="600"/>
              </a:spcAft>
            </a:pPr>
            <a:r>
              <a:rPr lang="sv-SE" dirty="0"/>
              <a:t>Liggsår och tryckskador (flickan måste vara liggande under läkningen efter könsstympning av typ III)</a:t>
            </a:r>
          </a:p>
        </p:txBody>
      </p:sp>
      <p:sp>
        <p:nvSpPr>
          <p:cNvPr id="4" name="Platshållare för innehåll 2"/>
          <p:cNvSpPr txBox="1">
            <a:spLocks/>
          </p:cNvSpPr>
          <p:nvPr/>
        </p:nvSpPr>
        <p:spPr>
          <a:xfrm>
            <a:off x="4981906" y="1161394"/>
            <a:ext cx="3957145" cy="494725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sv-SE" dirty="0"/>
              <a:t>Svårigheter och smärta när flickan ska kissa</a:t>
            </a:r>
          </a:p>
          <a:p>
            <a:pPr>
              <a:spcAft>
                <a:spcPts val="600"/>
              </a:spcAft>
            </a:pPr>
            <a:r>
              <a:rPr lang="sv-SE" dirty="0"/>
              <a:t>Stora svårigheter och smärta vid menstruation</a:t>
            </a:r>
          </a:p>
          <a:p>
            <a:pPr>
              <a:spcAft>
                <a:spcPts val="600"/>
              </a:spcAft>
            </a:pPr>
            <a:r>
              <a:rPr lang="sv-SE" dirty="0"/>
              <a:t>Återkommande sår-, hud- och slemhinneinfektioner</a:t>
            </a:r>
          </a:p>
          <a:p>
            <a:pPr>
              <a:spcAft>
                <a:spcPts val="600"/>
              </a:spcAft>
            </a:pPr>
            <a:r>
              <a:rPr lang="sv-SE" dirty="0"/>
              <a:t>Återkommande urinvägsinfektioner</a:t>
            </a:r>
          </a:p>
          <a:p>
            <a:pPr>
              <a:spcAft>
                <a:spcPts val="600"/>
              </a:spcAft>
            </a:pPr>
            <a:r>
              <a:rPr lang="sv-SE" dirty="0"/>
              <a:t>Bölder (abscesser)</a:t>
            </a:r>
          </a:p>
          <a:p>
            <a:pPr>
              <a:spcAft>
                <a:spcPts val="600"/>
              </a:spcAft>
            </a:pPr>
            <a:r>
              <a:rPr lang="sv-SE" dirty="0"/>
              <a:t>Sexuella smärtor och svårigheter</a:t>
            </a:r>
          </a:p>
          <a:p>
            <a:pPr>
              <a:spcAft>
                <a:spcPts val="600"/>
              </a:spcAft>
            </a:pPr>
            <a:r>
              <a:rPr lang="sv-SE" dirty="0"/>
              <a:t>Förlossningskomplikationer</a:t>
            </a:r>
          </a:p>
          <a:p>
            <a:pPr>
              <a:spcAft>
                <a:spcPts val="600"/>
              </a:spcAft>
            </a:pPr>
            <a:r>
              <a:rPr lang="sv-SE" dirty="0"/>
              <a:t>Dödsfall</a:t>
            </a:r>
          </a:p>
        </p:txBody>
      </p:sp>
    </p:spTree>
    <p:extLst>
      <p:ext uri="{BB962C8B-B14F-4D97-AF65-F5344CB8AC3E}">
        <p14:creationId xmlns:p14="http://schemas.microsoft.com/office/powerpoint/2010/main" val="4584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603" t="18698" r="53707" b="12490"/>
          <a:stretch/>
        </p:blipFill>
        <p:spPr bwMode="auto">
          <a:xfrm>
            <a:off x="2562693" y="-31528"/>
            <a:ext cx="4547555" cy="6851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531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7119" y="0"/>
            <a:ext cx="7886700" cy="1325563"/>
          </a:xfrm>
        </p:spPr>
        <p:txBody>
          <a:bodyPr/>
          <a:lstStyle/>
          <a:p>
            <a:r>
              <a:rPr lang="sv-SE" dirty="0"/>
              <a:t>Hälso- och sjukvårdens ansvar</a:t>
            </a:r>
          </a:p>
        </p:txBody>
      </p:sp>
      <p:sp>
        <p:nvSpPr>
          <p:cNvPr id="3" name="Platshållare för innehåll 2"/>
          <p:cNvSpPr>
            <a:spLocks noGrp="1"/>
          </p:cNvSpPr>
          <p:nvPr>
            <p:ph idx="1"/>
          </p:nvPr>
        </p:nvSpPr>
        <p:spPr>
          <a:xfrm>
            <a:off x="331075" y="1103586"/>
            <a:ext cx="8450317" cy="5073377"/>
          </a:xfrm>
        </p:spPr>
        <p:txBody>
          <a:bodyPr>
            <a:normAutofit fontScale="85000" lnSpcReduction="20000"/>
          </a:bodyPr>
          <a:lstStyle/>
          <a:p>
            <a:pPr>
              <a:spcAft>
                <a:spcPts val="1200"/>
              </a:spcAft>
            </a:pPr>
            <a:r>
              <a:rPr lang="sv-SE" b="1" dirty="0"/>
              <a:t>BB: </a:t>
            </a:r>
            <a:r>
              <a:rPr lang="sv-SE" dirty="0"/>
              <a:t>Notera under fliken ”våldsutsatthet i nära relationer” i flickans journal att mamman är könsstympad. Det ger barnhälsovården och andra inom hälso- och sjukvården en möjlighet att arbeta förebyggande.</a:t>
            </a:r>
          </a:p>
          <a:p>
            <a:pPr>
              <a:spcAft>
                <a:spcPts val="1200"/>
              </a:spcAft>
            </a:pPr>
            <a:r>
              <a:rPr lang="sv-SE" b="1" dirty="0"/>
              <a:t>Barnhälsovården: </a:t>
            </a:r>
            <a:r>
              <a:rPr lang="sv-SE" dirty="0"/>
              <a:t>Vid inskrivning av ett nyfött barn – i samband med samtal kring förlossningen – ska frågan om könsstympning lyftas om någon av föräldrarna kommer från ett land där det är ofta förekommande. Det är en fördel om både mamma och pappa är med i samtalet. </a:t>
            </a:r>
          </a:p>
          <a:p>
            <a:pPr>
              <a:spcAft>
                <a:spcPts val="1200"/>
              </a:spcAft>
            </a:pPr>
            <a:r>
              <a:rPr lang="sv-SE" dirty="0"/>
              <a:t>Uppföljande samtal med båda föräldrarna kan ske återkommande under barnets tid inom barnhälsovården. Samtal om könsstympning bör också ske inför utlandsvistelse. Tänk på att vid samtal om könsstympning av flickor är det extra viktigt att använda sig av tolk om familjen behöver det.  Samtalet dokumenteras under sökordet ”samtal”.</a:t>
            </a:r>
          </a:p>
        </p:txBody>
      </p:sp>
    </p:spTree>
    <p:extLst>
      <p:ext uri="{BB962C8B-B14F-4D97-AF65-F5344CB8AC3E}">
        <p14:creationId xmlns:p14="http://schemas.microsoft.com/office/powerpoint/2010/main" val="298668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7119" y="0"/>
            <a:ext cx="7886700" cy="1325563"/>
          </a:xfrm>
        </p:spPr>
        <p:txBody>
          <a:bodyPr/>
          <a:lstStyle/>
          <a:p>
            <a:r>
              <a:rPr lang="sv-SE" dirty="0"/>
              <a:t>Hälso- och sjukvårdens ansvar</a:t>
            </a:r>
          </a:p>
        </p:txBody>
      </p:sp>
      <p:sp>
        <p:nvSpPr>
          <p:cNvPr id="3" name="Platshållare för innehåll 2"/>
          <p:cNvSpPr>
            <a:spLocks noGrp="1"/>
          </p:cNvSpPr>
          <p:nvPr>
            <p:ph idx="1"/>
          </p:nvPr>
        </p:nvSpPr>
        <p:spPr>
          <a:xfrm>
            <a:off x="331075" y="1103586"/>
            <a:ext cx="8450317" cy="5073377"/>
          </a:xfrm>
        </p:spPr>
        <p:txBody>
          <a:bodyPr>
            <a:normAutofit/>
          </a:bodyPr>
          <a:lstStyle/>
          <a:p>
            <a:pPr>
              <a:spcAft>
                <a:spcPts val="1200"/>
              </a:spcAft>
            </a:pPr>
            <a:r>
              <a:rPr lang="sv-SE" b="1" dirty="0"/>
              <a:t>Barnmorskemottagningen: </a:t>
            </a:r>
            <a:r>
              <a:rPr lang="sv-SE" dirty="0"/>
              <a:t>Om den gravida kvinnan är könsstympad ska barnmorskan prata med föräldrarna om de lagar som finns i Sverige när det gäller könsstympning. Om en kvinna har varit utsatt för könsstympning typ III (infibulation) ska samtal föras kring att det är förbjudet att sy igen (reinfibulera) kvinnan, oavsett om kvinnan själv vill det.</a:t>
            </a:r>
          </a:p>
          <a:p>
            <a:pPr>
              <a:spcAft>
                <a:spcPts val="1200"/>
              </a:spcAft>
            </a:pPr>
            <a:r>
              <a:rPr lang="sv-SE" b="1" dirty="0"/>
              <a:t>Barn- och ungdomsmottagningen: </a:t>
            </a:r>
            <a:r>
              <a:rPr lang="sv-SE" dirty="0"/>
              <a:t>Här kan flickor upp till 12 år få hjälp med att bedöma, behandla och eventuellt åtgärda konsekvenserna av könsstympning.</a:t>
            </a:r>
          </a:p>
        </p:txBody>
      </p:sp>
    </p:spTree>
    <p:extLst>
      <p:ext uri="{BB962C8B-B14F-4D97-AF65-F5344CB8AC3E}">
        <p14:creationId xmlns:p14="http://schemas.microsoft.com/office/powerpoint/2010/main" val="106547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76322"/>
            <a:ext cx="7886700" cy="1325563"/>
          </a:xfrm>
        </p:spPr>
        <p:txBody>
          <a:bodyPr/>
          <a:lstStyle/>
          <a:p>
            <a:r>
              <a:rPr lang="sv-SE" dirty="0"/>
              <a:t>Hälso- och sjukvårdens ansvar</a:t>
            </a:r>
          </a:p>
        </p:txBody>
      </p:sp>
      <p:sp>
        <p:nvSpPr>
          <p:cNvPr id="3" name="Platshållare för innehåll 2"/>
          <p:cNvSpPr>
            <a:spLocks noGrp="1"/>
          </p:cNvSpPr>
          <p:nvPr>
            <p:ph idx="1"/>
          </p:nvPr>
        </p:nvSpPr>
        <p:spPr>
          <a:xfrm>
            <a:off x="204953" y="1166648"/>
            <a:ext cx="8702564" cy="4994549"/>
          </a:xfrm>
        </p:spPr>
        <p:txBody>
          <a:bodyPr>
            <a:normAutofit/>
          </a:bodyPr>
          <a:lstStyle/>
          <a:p>
            <a:pPr>
              <a:spcAft>
                <a:spcPts val="1200"/>
              </a:spcAft>
            </a:pPr>
            <a:r>
              <a:rPr lang="sv-SE" b="1" dirty="0"/>
              <a:t>Familjehälsan: </a:t>
            </a:r>
            <a:r>
              <a:rPr lang="sv-SE" dirty="0"/>
              <a:t>Här kan flickor få hjälp att prata om oro, ängslan eller trauma som kan relatera till press från omgivningen att könsstympas, eller för att börja på en bearbetning av eventuellt trauma från könsstympningen. Om behov finns av fortsatt eller mer avancerad behandling får flickan hjälp med kontakter till BUP. </a:t>
            </a:r>
          </a:p>
          <a:p>
            <a:pPr>
              <a:spcAft>
                <a:spcPts val="1200"/>
              </a:spcAft>
            </a:pPr>
            <a:r>
              <a:rPr lang="sv-SE" b="1" dirty="0"/>
              <a:t>Kvinnoklinikens gynekologiska mottagning: </a:t>
            </a:r>
            <a:r>
              <a:rPr lang="sv-SE" dirty="0"/>
              <a:t>Här kan flickor 13 år och äldre få hjälp med att bedöma, behandla och eventuellt åtgärda konsekvenserna av könsstympning.</a:t>
            </a:r>
          </a:p>
        </p:txBody>
      </p:sp>
    </p:spTree>
    <p:extLst>
      <p:ext uri="{BB962C8B-B14F-4D97-AF65-F5344CB8AC3E}">
        <p14:creationId xmlns:p14="http://schemas.microsoft.com/office/powerpoint/2010/main" val="173402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76322"/>
            <a:ext cx="7886700" cy="1325563"/>
          </a:xfrm>
        </p:spPr>
        <p:txBody>
          <a:bodyPr/>
          <a:lstStyle/>
          <a:p>
            <a:r>
              <a:rPr lang="sv-SE" dirty="0"/>
              <a:t>Hälso- och sjukvårdens ansvar</a:t>
            </a:r>
          </a:p>
        </p:txBody>
      </p:sp>
      <p:sp>
        <p:nvSpPr>
          <p:cNvPr id="3" name="Platshållare för innehåll 2"/>
          <p:cNvSpPr>
            <a:spLocks noGrp="1"/>
          </p:cNvSpPr>
          <p:nvPr>
            <p:ph idx="1"/>
          </p:nvPr>
        </p:nvSpPr>
        <p:spPr>
          <a:xfrm>
            <a:off x="204953" y="1166648"/>
            <a:ext cx="8702564" cy="4994549"/>
          </a:xfrm>
        </p:spPr>
        <p:txBody>
          <a:bodyPr>
            <a:normAutofit/>
          </a:bodyPr>
          <a:lstStyle/>
          <a:p>
            <a:pPr>
              <a:spcAft>
                <a:spcPts val="1200"/>
              </a:spcAft>
            </a:pPr>
            <a:r>
              <a:rPr lang="sv-SE" b="1" dirty="0"/>
              <a:t>Primärvården: </a:t>
            </a:r>
            <a:r>
              <a:rPr lang="sv-SE" dirty="0"/>
              <a:t>Hälsoproblem som hör samman med könsstympning av flickor kan lyftas eller uppmärksammas vid gynbesök på vårdcentral eller vid andra kontakter med t ex psykosocial resurser inom primärvården.</a:t>
            </a:r>
            <a:r>
              <a:rPr lang="sv-SE" b="1" dirty="0"/>
              <a:t> </a:t>
            </a:r>
            <a:endParaRPr lang="sv-SE" dirty="0"/>
          </a:p>
          <a:p>
            <a:pPr>
              <a:spcAft>
                <a:spcPts val="1200"/>
              </a:spcAft>
            </a:pPr>
            <a:r>
              <a:rPr lang="sv-SE" b="1" dirty="0"/>
              <a:t>Ungdomsmottagningar: </a:t>
            </a:r>
            <a:r>
              <a:rPr lang="sv-SE" dirty="0"/>
              <a:t>Här kan flickor 13-23 år få hjälp med besvär i samband med menstruation och vid urinering, urinvägsinfektioner, besvär med klåda samt stöd vid allmän oro och ångest och/eller återkommande påträngande minnesbilder.</a:t>
            </a:r>
          </a:p>
        </p:txBody>
      </p:sp>
    </p:spTree>
    <p:extLst>
      <p:ext uri="{BB962C8B-B14F-4D97-AF65-F5344CB8AC3E}">
        <p14:creationId xmlns:p14="http://schemas.microsoft.com/office/powerpoint/2010/main" val="16289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34512" y="18281"/>
            <a:ext cx="7886700" cy="1325563"/>
          </a:xfrm>
        </p:spPr>
        <p:txBody>
          <a:bodyPr/>
          <a:lstStyle/>
          <a:p>
            <a:r>
              <a:rPr lang="sv-SE" dirty="0"/>
              <a:t>Checklista</a:t>
            </a:r>
          </a:p>
        </p:txBody>
      </p:sp>
      <p:sp>
        <p:nvSpPr>
          <p:cNvPr id="3" name="Platshållare för innehåll 2"/>
          <p:cNvSpPr>
            <a:spLocks noGrp="1"/>
          </p:cNvSpPr>
          <p:nvPr>
            <p:ph idx="1"/>
          </p:nvPr>
        </p:nvSpPr>
        <p:spPr>
          <a:xfrm>
            <a:off x="346841" y="1387366"/>
            <a:ext cx="8560676" cy="4524703"/>
          </a:xfrm>
          <a:solidFill>
            <a:schemeClr val="bg1"/>
          </a:solidFill>
        </p:spPr>
        <p:txBody>
          <a:bodyPr>
            <a:noAutofit/>
          </a:bodyPr>
          <a:lstStyle/>
          <a:p>
            <a:pPr marL="0" indent="0">
              <a:buNone/>
            </a:pPr>
            <a:r>
              <a:rPr lang="sv-SE" b="1" dirty="0"/>
              <a:t>Steg 1: Uppmärksamma flickor som riskerar att utsättas, eller som har utsatts, för könsstympning</a:t>
            </a:r>
            <a:endParaRPr lang="sv-SE" dirty="0"/>
          </a:p>
          <a:p>
            <a:pPr lvl="0"/>
            <a:r>
              <a:rPr lang="sv-SE" dirty="0"/>
              <a:t>Vid misstanke om att allt inte står rätt till, lyssna och ställ frågor.</a:t>
            </a:r>
            <a:endParaRPr lang="sv-SE" sz="3200" dirty="0"/>
          </a:p>
          <a:p>
            <a:pPr lvl="0"/>
            <a:r>
              <a:rPr lang="sv-SE" dirty="0"/>
              <a:t>Om möjligt, prata med den utsatta i enrum (i en trygg miljö). </a:t>
            </a:r>
          </a:p>
          <a:p>
            <a:pPr lvl="0"/>
            <a:r>
              <a:rPr lang="sv-SE" dirty="0"/>
              <a:t>Tänk på att medföljare kan vara våldsutövare. </a:t>
            </a:r>
          </a:p>
          <a:p>
            <a:pPr lvl="0"/>
            <a:r>
              <a:rPr lang="sv-SE" dirty="0"/>
              <a:t>Nekas flickan vård av vårdnadshavare ska du göra en orosanmälan</a:t>
            </a:r>
            <a:r>
              <a:rPr lang="sv-SE" sz="2400" dirty="0"/>
              <a:t>. </a:t>
            </a:r>
            <a:endParaRPr lang="sv-SE" dirty="0"/>
          </a:p>
        </p:txBody>
      </p:sp>
    </p:spTree>
    <p:extLst>
      <p:ext uri="{BB962C8B-B14F-4D97-AF65-F5344CB8AC3E}">
        <p14:creationId xmlns:p14="http://schemas.microsoft.com/office/powerpoint/2010/main" val="195918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34512" y="18281"/>
            <a:ext cx="7886700" cy="1325563"/>
          </a:xfrm>
        </p:spPr>
        <p:txBody>
          <a:bodyPr/>
          <a:lstStyle/>
          <a:p>
            <a:r>
              <a:rPr lang="sv-SE" dirty="0"/>
              <a:t>Checklista</a:t>
            </a:r>
          </a:p>
        </p:txBody>
      </p:sp>
      <p:sp>
        <p:nvSpPr>
          <p:cNvPr id="3" name="Platshållare för innehåll 2"/>
          <p:cNvSpPr>
            <a:spLocks noGrp="1"/>
          </p:cNvSpPr>
          <p:nvPr>
            <p:ph idx="1"/>
          </p:nvPr>
        </p:nvSpPr>
        <p:spPr>
          <a:xfrm>
            <a:off x="1" y="977452"/>
            <a:ext cx="9144000" cy="5880547"/>
          </a:xfrm>
          <a:solidFill>
            <a:schemeClr val="bg1"/>
          </a:solidFill>
        </p:spPr>
        <p:txBody>
          <a:bodyPr>
            <a:noAutofit/>
          </a:bodyPr>
          <a:lstStyle/>
          <a:p>
            <a:pPr marL="0" indent="0">
              <a:buNone/>
            </a:pPr>
            <a:r>
              <a:rPr lang="sv-SE" sz="2400" b="1" dirty="0"/>
              <a:t>Steg 1: Uppmärksamma flickor som riskerar att utsättas, eller som har utsatts, för könsstympning</a:t>
            </a:r>
            <a:endParaRPr lang="sv-SE" sz="2400" dirty="0"/>
          </a:p>
          <a:p>
            <a:pPr lvl="0"/>
            <a:r>
              <a:rPr lang="sv-SE" dirty="0"/>
              <a:t>Det kan vara svårt att identifiera varningssignaler på könsstympning. Var uppmärksam på följande signaler:</a:t>
            </a:r>
            <a:endParaRPr lang="sv-SE" sz="3200" dirty="0"/>
          </a:p>
          <a:p>
            <a:pPr lvl="1"/>
            <a:r>
              <a:rPr lang="sv-SE" dirty="0"/>
              <a:t>söker vård för huvudvärk, smärta i mage eller rygg där det inte går att fastställa medicinska orsaker</a:t>
            </a:r>
            <a:endParaRPr lang="sv-SE" sz="3200" dirty="0"/>
          </a:p>
          <a:p>
            <a:pPr lvl="1"/>
            <a:r>
              <a:rPr lang="sv-SE" dirty="0"/>
              <a:t>söker vård för diffusa problem som de inte själva vet är symtom på könsstympning</a:t>
            </a:r>
            <a:endParaRPr lang="sv-SE" sz="3200" dirty="0"/>
          </a:p>
          <a:p>
            <a:pPr lvl="1"/>
            <a:r>
              <a:rPr lang="sv-SE" dirty="0"/>
              <a:t>motvillighet till en normal medicinsk undersökning</a:t>
            </a:r>
            <a:endParaRPr lang="sv-SE" sz="3200" dirty="0"/>
          </a:p>
          <a:p>
            <a:pPr lvl="1"/>
            <a:r>
              <a:rPr lang="sv-SE" dirty="0"/>
              <a:t>återkommande urinvägsinfektioner</a:t>
            </a:r>
            <a:endParaRPr lang="sv-SE" sz="3200" dirty="0"/>
          </a:p>
          <a:p>
            <a:pPr lvl="1"/>
            <a:r>
              <a:rPr lang="sv-SE" dirty="0"/>
              <a:t>frågar om hjälp och stöd, men vågar kanske inte berätta vad det egentligen handlar om på grund av rädsla och/eller skamkänslor</a:t>
            </a:r>
            <a:endParaRPr lang="sv-SE" sz="3200" dirty="0"/>
          </a:p>
          <a:p>
            <a:pPr lvl="1"/>
            <a:r>
              <a:rPr lang="sv-SE" dirty="0"/>
              <a:t>Vi måste uppmärksamma samma symtom som barn som upplever våld i hemmet (t.ex. huvudvärk, ont i magen etc.).</a:t>
            </a:r>
            <a:endParaRPr lang="sv-SE" sz="3200" dirty="0"/>
          </a:p>
        </p:txBody>
      </p:sp>
    </p:spTree>
    <p:extLst>
      <p:ext uri="{BB962C8B-B14F-4D97-AF65-F5344CB8AC3E}">
        <p14:creationId xmlns:p14="http://schemas.microsoft.com/office/powerpoint/2010/main" val="312841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Film om könsstympning</a:t>
            </a:r>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587" t="28506" r="22413" b="30574"/>
          <a:stretch/>
        </p:blipFill>
        <p:spPr bwMode="auto">
          <a:xfrm>
            <a:off x="504496" y="1371599"/>
            <a:ext cx="8103475" cy="4662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009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34512" y="128643"/>
            <a:ext cx="7886700" cy="1325563"/>
          </a:xfrm>
        </p:spPr>
        <p:txBody>
          <a:bodyPr/>
          <a:lstStyle/>
          <a:p>
            <a:r>
              <a:rPr lang="sv-SE" dirty="0"/>
              <a:t>Checklista</a:t>
            </a:r>
          </a:p>
        </p:txBody>
      </p:sp>
      <p:sp>
        <p:nvSpPr>
          <p:cNvPr id="3" name="Platshållare för innehåll 2"/>
          <p:cNvSpPr>
            <a:spLocks noGrp="1"/>
          </p:cNvSpPr>
          <p:nvPr>
            <p:ph idx="1"/>
          </p:nvPr>
        </p:nvSpPr>
        <p:spPr>
          <a:xfrm>
            <a:off x="331075" y="1229709"/>
            <a:ext cx="8466083" cy="5407572"/>
          </a:xfrm>
        </p:spPr>
        <p:txBody>
          <a:bodyPr>
            <a:normAutofit fontScale="92500" lnSpcReduction="10000"/>
          </a:bodyPr>
          <a:lstStyle/>
          <a:p>
            <a:pPr marL="0" indent="0">
              <a:buNone/>
            </a:pPr>
            <a:r>
              <a:rPr lang="sv-SE" b="1" dirty="0"/>
              <a:t>Steg 1: Uppmärksamma flickor som riskerar att utsättas, eller som har utsatts, för könsstympning</a:t>
            </a:r>
            <a:endParaRPr lang="sv-SE" dirty="0"/>
          </a:p>
          <a:p>
            <a:pPr lvl="0"/>
            <a:r>
              <a:rPr lang="sv-SE" dirty="0"/>
              <a:t>Vid behov av tolk, använd telefontolk. Använd inte närstående som tolk! Presentera inte flickan med namn eller personuppgifter för tolken.</a:t>
            </a:r>
            <a:endParaRPr lang="sv-SE" sz="3600" dirty="0"/>
          </a:p>
          <a:p>
            <a:pPr lvl="0"/>
            <a:r>
              <a:rPr lang="sv-SE" dirty="0"/>
              <a:t>Uppmärksamma den utsattas behov av somatisk och/eller psykisk vård.</a:t>
            </a:r>
            <a:endParaRPr lang="sv-SE" sz="3600" dirty="0"/>
          </a:p>
          <a:p>
            <a:pPr lvl="0"/>
            <a:r>
              <a:rPr lang="sv-SE" dirty="0"/>
              <a:t>Vid akuta ärenden ring socialtjänsten i flickans kommun alt. socialjouren via SOS alarm 112. Vid det akuta skedet kan orosanmälan göras per telefon och kompletteras med en skriftlig orosanmälan senare. Tänk på att göra orosanmälan även på barn som du inte träffar personligen, misstanke kan uppstå vid ett telefonsamtal med vårdnadshavare eller andra.</a:t>
            </a:r>
            <a:endParaRPr lang="sv-SE" sz="3600" dirty="0"/>
          </a:p>
          <a:p>
            <a:endParaRPr lang="sv-SE" dirty="0"/>
          </a:p>
        </p:txBody>
      </p:sp>
    </p:spTree>
    <p:extLst>
      <p:ext uri="{BB962C8B-B14F-4D97-AF65-F5344CB8AC3E}">
        <p14:creationId xmlns:p14="http://schemas.microsoft.com/office/powerpoint/2010/main" val="2744462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Checklista</a:t>
            </a:r>
          </a:p>
        </p:txBody>
      </p:sp>
      <p:sp>
        <p:nvSpPr>
          <p:cNvPr id="3" name="Platshållare för innehåll 2"/>
          <p:cNvSpPr>
            <a:spLocks noGrp="1"/>
          </p:cNvSpPr>
          <p:nvPr>
            <p:ph idx="1"/>
          </p:nvPr>
        </p:nvSpPr>
        <p:spPr/>
        <p:txBody>
          <a:bodyPr/>
          <a:lstStyle/>
          <a:p>
            <a:r>
              <a:rPr lang="sv-SE" b="1" dirty="0"/>
              <a:t>Steg 2: Dokumentera </a:t>
            </a:r>
            <a:endParaRPr lang="sv-SE" dirty="0"/>
          </a:p>
          <a:p>
            <a:pPr lvl="0"/>
            <a:r>
              <a:rPr lang="sv-SE" dirty="0"/>
              <a:t>Den som misstänker ska dokumentera flickans skador och spontana berättelse i journalen. Det är viktigt med en noggrann anamnes. Dokumentera om det finns fler minderåriga flickor i familjen. Använd sökordet ”våldsutsatthet i nära relationer” och anteckna tydligt att det handlar om könsstympning (använd inte ”omskärelse”).</a:t>
            </a:r>
          </a:p>
          <a:p>
            <a:endParaRPr lang="sv-SE" dirty="0"/>
          </a:p>
        </p:txBody>
      </p:sp>
    </p:spTree>
    <p:extLst>
      <p:ext uri="{BB962C8B-B14F-4D97-AF65-F5344CB8AC3E}">
        <p14:creationId xmlns:p14="http://schemas.microsoft.com/office/powerpoint/2010/main" val="1663632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Checklista</a:t>
            </a:r>
          </a:p>
        </p:txBody>
      </p:sp>
      <p:sp>
        <p:nvSpPr>
          <p:cNvPr id="3" name="Platshållare för innehåll 2"/>
          <p:cNvSpPr>
            <a:spLocks noGrp="1"/>
          </p:cNvSpPr>
          <p:nvPr>
            <p:ph idx="1"/>
          </p:nvPr>
        </p:nvSpPr>
        <p:spPr>
          <a:xfrm>
            <a:off x="283779" y="1403130"/>
            <a:ext cx="8860221" cy="5454869"/>
          </a:xfrm>
          <a:solidFill>
            <a:schemeClr val="bg1"/>
          </a:solidFill>
        </p:spPr>
        <p:txBody>
          <a:bodyPr>
            <a:normAutofit/>
          </a:bodyPr>
          <a:lstStyle/>
          <a:p>
            <a:pPr marL="0" indent="0">
              <a:spcAft>
                <a:spcPts val="600"/>
              </a:spcAft>
              <a:buNone/>
            </a:pPr>
            <a:r>
              <a:rPr lang="sv-SE" b="1" dirty="0"/>
              <a:t>Steg 3: Så här gör du en anmälan</a:t>
            </a:r>
            <a:endParaRPr lang="sv-SE" dirty="0"/>
          </a:p>
          <a:p>
            <a:pPr lvl="0">
              <a:spcAft>
                <a:spcPts val="600"/>
              </a:spcAft>
            </a:pPr>
            <a:r>
              <a:rPr lang="sv-SE" dirty="0"/>
              <a:t>Du kan rådfråga socialtjänsten utan att avslöja den utsatta flickans/kvinnans identitet. En sådan anonym konsultation kan underlätta en bedömning av situationen och klargöra om en anmälan ska göras. </a:t>
            </a:r>
          </a:p>
          <a:p>
            <a:pPr lvl="0">
              <a:spcAft>
                <a:spcPts val="600"/>
              </a:spcAft>
            </a:pPr>
            <a:r>
              <a:rPr lang="sv-SE" dirty="0"/>
              <a:t>En konsultation kan resultera i att du måste göra en anmälan till Socialtjänsten. Ungdomen kan motsätta sig detta och det är därför viktigt att aldrig förhandla med den utsatte ifall du ska göra en anmälan eller inte.</a:t>
            </a:r>
          </a:p>
          <a:p>
            <a:pPr lvl="0">
              <a:spcAft>
                <a:spcPts val="600"/>
              </a:spcAft>
            </a:pPr>
            <a:r>
              <a:rPr lang="sv-SE" dirty="0"/>
              <a:t>Du kan alltid rådfråga kollegor, psykosocial resurs, kurator eller din chef.</a:t>
            </a:r>
          </a:p>
          <a:p>
            <a:pPr marL="0" indent="0">
              <a:spcAft>
                <a:spcPts val="600"/>
              </a:spcAft>
              <a:buNone/>
            </a:pPr>
            <a:endParaRPr lang="sv-SE" dirty="0"/>
          </a:p>
        </p:txBody>
      </p:sp>
    </p:spTree>
    <p:extLst>
      <p:ext uri="{BB962C8B-B14F-4D97-AF65-F5344CB8AC3E}">
        <p14:creationId xmlns:p14="http://schemas.microsoft.com/office/powerpoint/2010/main" val="325627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Checklista</a:t>
            </a:r>
          </a:p>
        </p:txBody>
      </p:sp>
      <p:sp>
        <p:nvSpPr>
          <p:cNvPr id="3" name="Platshållare för innehåll 2"/>
          <p:cNvSpPr>
            <a:spLocks noGrp="1"/>
          </p:cNvSpPr>
          <p:nvPr>
            <p:ph idx="1"/>
          </p:nvPr>
        </p:nvSpPr>
        <p:spPr>
          <a:xfrm>
            <a:off x="283779" y="1403130"/>
            <a:ext cx="8860221" cy="5454869"/>
          </a:xfrm>
          <a:solidFill>
            <a:schemeClr val="bg1"/>
          </a:solidFill>
        </p:spPr>
        <p:txBody>
          <a:bodyPr>
            <a:normAutofit fontScale="92500" lnSpcReduction="20000"/>
          </a:bodyPr>
          <a:lstStyle/>
          <a:p>
            <a:pPr marL="0" indent="0">
              <a:spcAft>
                <a:spcPts val="600"/>
              </a:spcAft>
              <a:buNone/>
            </a:pPr>
            <a:r>
              <a:rPr lang="sv-SE" b="1" dirty="0"/>
              <a:t>forts. Steg 3: Så här gör du en anmälan</a:t>
            </a:r>
            <a:endParaRPr lang="sv-SE" dirty="0"/>
          </a:p>
          <a:p>
            <a:pPr lvl="0">
              <a:spcAft>
                <a:spcPts val="600"/>
              </a:spcAft>
            </a:pPr>
            <a:r>
              <a:rPr lang="sv-SE" dirty="0"/>
              <a:t>Orosanmälan görs av den som fattar misstanke om att barn far illa.</a:t>
            </a:r>
          </a:p>
          <a:p>
            <a:pPr lvl="0">
              <a:spcAft>
                <a:spcPts val="600"/>
              </a:spcAft>
            </a:pPr>
            <a:r>
              <a:rPr lang="sv-SE" dirty="0"/>
              <a:t>Skriv om de iakttagelser och den oro som föranleder anmälan. Beskriv flickans, vårdnadshavarens eller annans berättelse samt objektiva fynd eller beteende efter undersökning och/eller samtal med flickan. Beskriv hur de negativa konsekvenserna påverkar flickan på kort och lång sikt. Om det finns fler minderåriga flickor i familjen ska även dessa nämnas.</a:t>
            </a:r>
          </a:p>
          <a:p>
            <a:pPr lvl="0">
              <a:spcAft>
                <a:spcPts val="600"/>
              </a:spcAft>
            </a:pPr>
            <a:r>
              <a:rPr lang="sv-SE" dirty="0"/>
              <a:t>Skicka omgående orosanmälan till socialtjänsten i den kommun flickan bor. </a:t>
            </a:r>
          </a:p>
          <a:p>
            <a:pPr lvl="0">
              <a:spcAft>
                <a:spcPts val="600"/>
              </a:spcAft>
            </a:pPr>
            <a:r>
              <a:rPr lang="sv-SE" dirty="0"/>
              <a:t>Överväg att kontakta polisen om det finns en hotbild som påverkar flickans, medföljarens eller personalens säkerhet.</a:t>
            </a:r>
          </a:p>
          <a:p>
            <a:pPr marL="0" indent="0">
              <a:spcAft>
                <a:spcPts val="600"/>
              </a:spcAft>
              <a:buNone/>
            </a:pPr>
            <a:endParaRPr lang="sv-SE" dirty="0"/>
          </a:p>
        </p:txBody>
      </p:sp>
    </p:spTree>
    <p:extLst>
      <p:ext uri="{BB962C8B-B14F-4D97-AF65-F5344CB8AC3E}">
        <p14:creationId xmlns:p14="http://schemas.microsoft.com/office/powerpoint/2010/main" val="162782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Checklista</a:t>
            </a:r>
          </a:p>
        </p:txBody>
      </p:sp>
      <p:sp>
        <p:nvSpPr>
          <p:cNvPr id="3" name="Platshållare för innehåll 2"/>
          <p:cNvSpPr>
            <a:spLocks noGrp="1"/>
          </p:cNvSpPr>
          <p:nvPr>
            <p:ph idx="1"/>
          </p:nvPr>
        </p:nvSpPr>
        <p:spPr>
          <a:xfrm>
            <a:off x="409903" y="1809859"/>
            <a:ext cx="8450318" cy="4351338"/>
          </a:xfrm>
        </p:spPr>
        <p:txBody>
          <a:bodyPr>
            <a:normAutofit fontScale="92500" lnSpcReduction="20000"/>
          </a:bodyPr>
          <a:lstStyle/>
          <a:p>
            <a:pPr marL="0" indent="0">
              <a:buNone/>
            </a:pPr>
            <a:r>
              <a:rPr lang="sv-SE" b="1" dirty="0"/>
              <a:t>Steg 4: Information till flickan</a:t>
            </a:r>
            <a:endParaRPr lang="sv-SE" dirty="0"/>
          </a:p>
          <a:p>
            <a:pPr lvl="0"/>
            <a:r>
              <a:rPr lang="sv-SE" dirty="0"/>
              <a:t>Vid misstanke om könsstympning, våld, sexuella övergrepp eller hedersrelaterat våld och förtryck ska vårdnadshavare av säkerhetsskäl </a:t>
            </a:r>
            <a:r>
              <a:rPr lang="sv-SE" b="1" i="1" dirty="0"/>
              <a:t>inte</a:t>
            </a:r>
            <a:r>
              <a:rPr lang="sv-SE" dirty="0"/>
              <a:t> informeras, det är socialtjänstens uppdrag. </a:t>
            </a:r>
          </a:p>
          <a:p>
            <a:pPr lvl="0"/>
            <a:r>
              <a:rPr lang="sv-SE" dirty="0"/>
              <a:t>Lämna kontaktuppgifter till psykosocial resurs, kurator eller familjehälsan så att flickan (med hänsyn till hennes ålder och mognad) vet var man kan vända sig vid behov. </a:t>
            </a:r>
          </a:p>
          <a:p>
            <a:pPr lvl="0"/>
            <a:r>
              <a:rPr lang="sv-SE" dirty="0"/>
              <a:t>Vid behov erbjud kontakt med familjehälsan eller BUP.</a:t>
            </a:r>
          </a:p>
          <a:p>
            <a:pPr lvl="0"/>
            <a:r>
              <a:rPr lang="sv-SE" dirty="0"/>
              <a:t>Överväg att ge flickan/kvinnan dokumentet som förklarar förbudet mot könsstympning i Sverige </a:t>
            </a:r>
          </a:p>
        </p:txBody>
      </p:sp>
    </p:spTree>
    <p:extLst>
      <p:ext uri="{BB962C8B-B14F-4D97-AF65-F5344CB8AC3E}">
        <p14:creationId xmlns:p14="http://schemas.microsoft.com/office/powerpoint/2010/main" val="1381959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Tänk på att:</a:t>
            </a:r>
          </a:p>
        </p:txBody>
      </p:sp>
      <p:sp>
        <p:nvSpPr>
          <p:cNvPr id="3" name="Platshållare för innehåll 2"/>
          <p:cNvSpPr>
            <a:spLocks noGrp="1"/>
          </p:cNvSpPr>
          <p:nvPr>
            <p:ph idx="1"/>
          </p:nvPr>
        </p:nvSpPr>
        <p:spPr/>
        <p:txBody>
          <a:bodyPr>
            <a:normAutofit lnSpcReduction="10000"/>
          </a:bodyPr>
          <a:lstStyle/>
          <a:p>
            <a:pPr lvl="0"/>
            <a:r>
              <a:rPr lang="sv-SE" dirty="0"/>
              <a:t>En flicka som är i behov av vård på grund av konsekvenserna av en könsstympning måste ges rätten till adekvata insatser</a:t>
            </a:r>
          </a:p>
          <a:p>
            <a:pPr lvl="0"/>
            <a:r>
              <a:rPr lang="sv-SE" dirty="0"/>
              <a:t>I de fall flickan har uppnått egen mognad ska vården möjliggöras utan krav på tillåtelse från vårdnadshavare</a:t>
            </a:r>
          </a:p>
          <a:p>
            <a:r>
              <a:rPr lang="sv-SE" dirty="0"/>
              <a:t>I de fall flickan inte vågar informera vårdnadshavare, men är i behov av adekvat vårdinsats och inte uppnått tillräcklig mognad för att få vård på egen hand, är det viktigt att involvera socialtjänsten.</a:t>
            </a:r>
          </a:p>
        </p:txBody>
      </p:sp>
    </p:spTree>
    <p:extLst>
      <p:ext uri="{BB962C8B-B14F-4D97-AF65-F5344CB8AC3E}">
        <p14:creationId xmlns:p14="http://schemas.microsoft.com/office/powerpoint/2010/main" val="1749289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99A0D08-8AC6-4957-8034-98786FD4761F}"/>
              </a:ext>
            </a:extLst>
          </p:cNvPr>
          <p:cNvPicPr>
            <a:picLocks noChangeAspect="1"/>
          </p:cNvPicPr>
          <p:nvPr/>
        </p:nvPicPr>
        <p:blipFill rotWithShape="1">
          <a:blip r:embed="rId2"/>
          <a:srcRect l="23499" t="13022" r="24201"/>
          <a:stretch/>
        </p:blipFill>
        <p:spPr>
          <a:xfrm>
            <a:off x="1412748" y="146303"/>
            <a:ext cx="6318504" cy="5910761"/>
          </a:xfrm>
          <a:prstGeom prst="rect">
            <a:avLst/>
          </a:prstGeom>
        </p:spPr>
      </p:pic>
    </p:spTree>
    <p:extLst>
      <p:ext uri="{BB962C8B-B14F-4D97-AF65-F5344CB8AC3E}">
        <p14:creationId xmlns:p14="http://schemas.microsoft.com/office/powerpoint/2010/main" val="3960484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pPr eaLnBrk="1" hangingPunct="1"/>
            <a:r>
              <a:rPr lang="sv-SE" altLang="sv-SE" dirty="0"/>
              <a:t>Diskutera</a:t>
            </a:r>
          </a:p>
        </p:txBody>
      </p:sp>
      <p:sp>
        <p:nvSpPr>
          <p:cNvPr id="77827" name="Rectangle 3"/>
          <p:cNvSpPr>
            <a:spLocks noGrp="1" noChangeArrowheads="1"/>
          </p:cNvSpPr>
          <p:nvPr>
            <p:ph type="body" idx="4294967295"/>
          </p:nvPr>
        </p:nvSpPr>
        <p:spPr>
          <a:xfrm>
            <a:off x="569913" y="1628775"/>
            <a:ext cx="8116887" cy="3684204"/>
          </a:xfrm>
          <a:solidFill>
            <a:schemeClr val="accent1"/>
          </a:solidFill>
        </p:spPr>
        <p:txBody>
          <a:bodyPr>
            <a:normAutofit/>
          </a:bodyPr>
          <a:lstStyle/>
          <a:p>
            <a:pPr marL="0" indent="0" eaLnBrk="1" hangingPunct="1">
              <a:lnSpc>
                <a:spcPct val="90000"/>
              </a:lnSpc>
              <a:buNone/>
            </a:pPr>
            <a:endParaRPr lang="sv-SE" altLang="sv-SE" sz="6000" dirty="0"/>
          </a:p>
          <a:p>
            <a:pPr eaLnBrk="1" hangingPunct="1">
              <a:lnSpc>
                <a:spcPct val="90000"/>
              </a:lnSpc>
            </a:pPr>
            <a:endParaRPr lang="sv-SE" altLang="sv-SE" sz="100" dirty="0"/>
          </a:p>
          <a:p>
            <a:r>
              <a:rPr lang="sv-SE" altLang="sv-SE" sz="3200" dirty="0"/>
              <a:t>Vilka utmaningar ser vi med att upptäcka flickor som riskerar att utsättas för             (eller har utsatts för) könsstympning?</a:t>
            </a:r>
          </a:p>
          <a:p>
            <a:endParaRPr lang="sv-SE" altLang="sv-SE" sz="500" dirty="0"/>
          </a:p>
          <a:p>
            <a:endParaRPr lang="sv-SE" altLang="sv-SE" dirty="0"/>
          </a:p>
        </p:txBody>
      </p:sp>
    </p:spTree>
    <p:extLst>
      <p:ext uri="{BB962C8B-B14F-4D97-AF65-F5344CB8AC3E}">
        <p14:creationId xmlns:p14="http://schemas.microsoft.com/office/powerpoint/2010/main" val="209643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Könsstympning av flickor</a:t>
            </a:r>
          </a:p>
        </p:txBody>
      </p:sp>
      <p:sp>
        <p:nvSpPr>
          <p:cNvPr id="3" name="Platshållare för innehåll 2"/>
          <p:cNvSpPr>
            <a:spLocks noGrp="1"/>
          </p:cNvSpPr>
          <p:nvPr>
            <p:ph idx="1"/>
          </p:nvPr>
        </p:nvSpPr>
        <p:spPr/>
        <p:txBody>
          <a:bodyPr/>
          <a:lstStyle/>
          <a:p>
            <a:pPr>
              <a:spcAft>
                <a:spcPts val="1200"/>
              </a:spcAft>
            </a:pPr>
            <a:r>
              <a:rPr lang="sv-SE" dirty="0"/>
              <a:t>Länsövergripande handbok </a:t>
            </a:r>
          </a:p>
          <a:p>
            <a:pPr>
              <a:spcAft>
                <a:spcPts val="1200"/>
              </a:spcAft>
            </a:pPr>
            <a:r>
              <a:rPr lang="sv-SE" dirty="0"/>
              <a:t>Ingår i handlingsplanen vid misstanke om våld i nära relationer och barn som far illa</a:t>
            </a:r>
          </a:p>
          <a:p>
            <a:pPr>
              <a:spcAft>
                <a:spcPts val="1200"/>
              </a:spcAft>
            </a:pPr>
            <a:r>
              <a:rPr lang="sv-SE" dirty="0"/>
              <a:t>Checklista finns som kan anpassas till ens verksamhet</a:t>
            </a:r>
          </a:p>
          <a:p>
            <a:pPr>
              <a:spcAft>
                <a:spcPts val="1200"/>
              </a:spcAft>
            </a:pPr>
            <a:r>
              <a:rPr lang="sv-SE" dirty="0"/>
              <a:t>Intyg för att arbeta förebyggande finns på 6 språk!</a:t>
            </a:r>
          </a:p>
        </p:txBody>
      </p:sp>
    </p:spTree>
    <p:extLst>
      <p:ext uri="{BB962C8B-B14F-4D97-AF65-F5344CB8AC3E}">
        <p14:creationId xmlns:p14="http://schemas.microsoft.com/office/powerpoint/2010/main" val="154472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107" t="16329" r="50112" b="7940"/>
          <a:stretch/>
        </p:blipFill>
        <p:spPr bwMode="auto">
          <a:xfrm>
            <a:off x="2234241" y="-215661"/>
            <a:ext cx="5357004" cy="718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946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848" t="8598" r="23014" b="4372"/>
          <a:stretch/>
        </p:blipFill>
        <p:spPr bwMode="auto">
          <a:xfrm>
            <a:off x="483065" y="224286"/>
            <a:ext cx="8195095" cy="5802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32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3 typer av könsstympning</a:t>
            </a:r>
          </a:p>
        </p:txBody>
      </p:sp>
      <p:pic>
        <p:nvPicPr>
          <p:cNvPr id="4" name="Platshållare för innehåll 3"/>
          <p:cNvPicPr>
            <a:picLocks noGrp="1"/>
          </p:cNvPicPr>
          <p:nvPr>
            <p:ph idx="1"/>
          </p:nvPr>
        </p:nvPicPr>
        <p:blipFill rotWithShape="1">
          <a:blip r:embed="rId2"/>
          <a:srcRect l="13621" t="10763" r="9695" b="12108"/>
          <a:stretch/>
        </p:blipFill>
        <p:spPr bwMode="auto">
          <a:xfrm>
            <a:off x="726460" y="1825625"/>
            <a:ext cx="7691080"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315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könsstympas flickor?</a:t>
            </a:r>
          </a:p>
        </p:txBody>
      </p:sp>
      <p:sp>
        <p:nvSpPr>
          <p:cNvPr id="3" name="Platshållare för innehåll 2"/>
          <p:cNvSpPr>
            <a:spLocks noGrp="1"/>
          </p:cNvSpPr>
          <p:nvPr>
            <p:ph idx="1"/>
          </p:nvPr>
        </p:nvSpPr>
        <p:spPr>
          <a:xfrm>
            <a:off x="628650" y="1529255"/>
            <a:ext cx="7886700" cy="4647708"/>
          </a:xfrm>
        </p:spPr>
        <p:txBody>
          <a:bodyPr>
            <a:normAutofit fontScale="92500" lnSpcReduction="20000"/>
          </a:bodyPr>
          <a:lstStyle/>
          <a:p>
            <a:r>
              <a:rPr lang="sv-SE" dirty="0"/>
              <a:t>Rotat i den traditionella tron om kvinnors status och roll.</a:t>
            </a:r>
          </a:p>
          <a:p>
            <a:r>
              <a:rPr lang="sv-SE" dirty="0"/>
              <a:t>En del av den rit som ska initiera den unga flickan in i vuxenvärlden.</a:t>
            </a:r>
          </a:p>
          <a:p>
            <a:r>
              <a:rPr lang="sv-SE" dirty="0"/>
              <a:t>Det finns inget stöd för könsstympning av flickor i någon religion, troligtvis mer kopplat till kultur och geografi än religion.</a:t>
            </a:r>
          </a:p>
          <a:p>
            <a:r>
              <a:rPr lang="sv-SE" dirty="0"/>
              <a:t>Ses ofta som en nödvändighet för äktenskap, då ingreppet tros bevara en flickas oskuld innan giftermålet. </a:t>
            </a:r>
          </a:p>
          <a:p>
            <a:r>
              <a:rPr lang="sv-SE" dirty="0"/>
              <a:t>Ett sätt att kontrollera flickans och kvinnans sexualitet.</a:t>
            </a:r>
          </a:p>
          <a:p>
            <a:r>
              <a:rPr lang="sv-SE" dirty="0"/>
              <a:t>Föreställningen om att mäns och familjers heder är avhängig kvinnans och flickans sexuella beteende. </a:t>
            </a:r>
          </a:p>
        </p:txBody>
      </p:sp>
    </p:spTree>
    <p:extLst>
      <p:ext uri="{BB962C8B-B14F-4D97-AF65-F5344CB8AC3E}">
        <p14:creationId xmlns:p14="http://schemas.microsoft.com/office/powerpoint/2010/main" val="344613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lvl="0"/>
            <a:r>
              <a:rPr lang="sv-SE" altLang="sv-SE" dirty="0">
                <a:latin typeface="Calibri" pitchFamily="34" charset="0"/>
                <a:ea typeface="Calibri" pitchFamily="34" charset="0"/>
                <a:cs typeface="Times New Roman" pitchFamily="18" charset="0"/>
              </a:rPr>
              <a:t>Flickor i Kronobergs län från följande länder är stora riskgrupper:</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3067695026"/>
              </p:ext>
            </p:extLst>
          </p:nvPr>
        </p:nvGraphicFramePr>
        <p:xfrm>
          <a:off x="299546" y="1719000"/>
          <a:ext cx="8481846" cy="4224600"/>
        </p:xfrm>
        <a:graphic>
          <a:graphicData uri="http://schemas.openxmlformats.org/drawingml/2006/table">
            <a:tbl>
              <a:tblPr firstRow="1" firstCol="1" bandRow="1"/>
              <a:tblGrid>
                <a:gridCol w="1597781">
                  <a:extLst>
                    <a:ext uri="{9D8B030D-6E8A-4147-A177-3AD203B41FA5}">
                      <a16:colId xmlns:a16="http://schemas.microsoft.com/office/drawing/2014/main" val="20000"/>
                    </a:ext>
                  </a:extLst>
                </a:gridCol>
                <a:gridCol w="3556882">
                  <a:extLst>
                    <a:ext uri="{9D8B030D-6E8A-4147-A177-3AD203B41FA5}">
                      <a16:colId xmlns:a16="http://schemas.microsoft.com/office/drawing/2014/main" val="20001"/>
                    </a:ext>
                  </a:extLst>
                </a:gridCol>
                <a:gridCol w="3327183">
                  <a:extLst>
                    <a:ext uri="{9D8B030D-6E8A-4147-A177-3AD203B41FA5}">
                      <a16:colId xmlns:a16="http://schemas.microsoft.com/office/drawing/2014/main" val="20002"/>
                    </a:ext>
                  </a:extLst>
                </a:gridCol>
              </a:tblGrid>
              <a:tr h="844920">
                <a:tc>
                  <a:txBody>
                    <a:bodyPr/>
                    <a:lstStyle/>
                    <a:p>
                      <a:pPr>
                        <a:spcAft>
                          <a:spcPts val="0"/>
                        </a:spcAft>
                      </a:pPr>
                      <a:r>
                        <a:rPr lang="sv-SE" sz="2400" b="1" dirty="0">
                          <a:effectLst/>
                          <a:latin typeface="Calibri"/>
                          <a:ea typeface="Calibri"/>
                          <a:cs typeface="Times New Roman"/>
                        </a:rPr>
                        <a:t>Land</a:t>
                      </a:r>
                      <a:endParaRPr lang="sv-SE" sz="3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2400" b="1">
                          <a:effectLst/>
                          <a:latin typeface="Calibri"/>
                          <a:ea typeface="Calibri"/>
                          <a:cs typeface="Times New Roman"/>
                        </a:rPr>
                        <a:t>Antal könsstympade i procent i respektive land</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2400" b="1">
                          <a:effectLst/>
                          <a:latin typeface="Calibri"/>
                          <a:ea typeface="Calibri"/>
                          <a:cs typeface="Times New Roman"/>
                        </a:rPr>
                        <a:t>Ålder för könsstympning</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2460">
                <a:tc>
                  <a:txBody>
                    <a:bodyPr/>
                    <a:lstStyle/>
                    <a:p>
                      <a:pPr>
                        <a:spcAft>
                          <a:spcPts val="0"/>
                        </a:spcAft>
                      </a:pPr>
                      <a:r>
                        <a:rPr lang="sv-SE" sz="2400">
                          <a:effectLst/>
                          <a:latin typeface="Calibri"/>
                          <a:ea typeface="Calibri"/>
                          <a:cs typeface="Times New Roman"/>
                        </a:rPr>
                        <a:t>Egypten</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2400">
                          <a:effectLst/>
                          <a:latin typeface="Calibri"/>
                          <a:ea typeface="Calibri"/>
                          <a:cs typeface="Times New Roman"/>
                        </a:rPr>
                        <a:t>91 %</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2400">
                          <a:effectLst/>
                          <a:latin typeface="Calibri"/>
                          <a:ea typeface="Calibri"/>
                          <a:cs typeface="Times New Roman"/>
                        </a:rPr>
                        <a:t>10-14 år</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2460">
                <a:tc>
                  <a:txBody>
                    <a:bodyPr/>
                    <a:lstStyle/>
                    <a:p>
                      <a:pPr>
                        <a:spcAft>
                          <a:spcPts val="0"/>
                        </a:spcAft>
                      </a:pPr>
                      <a:r>
                        <a:rPr lang="sv-SE" sz="2400">
                          <a:effectLst/>
                          <a:latin typeface="Calibri"/>
                          <a:ea typeface="Calibri"/>
                          <a:cs typeface="Times New Roman"/>
                        </a:rPr>
                        <a:t>Eritrea</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2400">
                          <a:effectLst/>
                          <a:latin typeface="Calibri"/>
                          <a:ea typeface="Calibri"/>
                          <a:cs typeface="Times New Roman"/>
                        </a:rPr>
                        <a:t>89 %</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2400">
                          <a:effectLst/>
                          <a:latin typeface="Calibri"/>
                          <a:ea typeface="Calibri"/>
                          <a:cs typeface="Times New Roman"/>
                        </a:rPr>
                        <a:t>0-4 år</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2460">
                <a:tc>
                  <a:txBody>
                    <a:bodyPr/>
                    <a:lstStyle/>
                    <a:p>
                      <a:pPr>
                        <a:spcAft>
                          <a:spcPts val="0"/>
                        </a:spcAft>
                      </a:pPr>
                      <a:r>
                        <a:rPr lang="sv-SE" sz="2400">
                          <a:effectLst/>
                          <a:latin typeface="Calibri"/>
                          <a:ea typeface="Calibri"/>
                          <a:cs typeface="Times New Roman"/>
                        </a:rPr>
                        <a:t>Etiopien</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2400">
                          <a:effectLst/>
                          <a:latin typeface="Calibri"/>
                          <a:ea typeface="Calibri"/>
                          <a:cs typeface="Times New Roman"/>
                        </a:rPr>
                        <a:t>74 %</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2400">
                          <a:effectLst/>
                          <a:latin typeface="Calibri"/>
                          <a:ea typeface="Calibri"/>
                          <a:cs typeface="Times New Roman"/>
                        </a:rPr>
                        <a:t>0-4 år</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2460">
                <a:tc>
                  <a:txBody>
                    <a:bodyPr/>
                    <a:lstStyle/>
                    <a:p>
                      <a:pPr>
                        <a:spcAft>
                          <a:spcPts val="0"/>
                        </a:spcAft>
                      </a:pPr>
                      <a:r>
                        <a:rPr lang="sv-SE" sz="2400">
                          <a:effectLst/>
                          <a:latin typeface="Calibri"/>
                          <a:ea typeface="Calibri"/>
                          <a:cs typeface="Times New Roman"/>
                        </a:rPr>
                        <a:t>Gambia</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2400">
                          <a:effectLst/>
                          <a:latin typeface="Calibri"/>
                          <a:ea typeface="Calibri"/>
                          <a:cs typeface="Times New Roman"/>
                        </a:rPr>
                        <a:t>76 %</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2400">
                          <a:effectLst/>
                          <a:latin typeface="Calibri"/>
                          <a:ea typeface="Calibri"/>
                          <a:cs typeface="Times New Roman"/>
                        </a:rPr>
                        <a:t>0-14 år</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2460">
                <a:tc>
                  <a:txBody>
                    <a:bodyPr/>
                    <a:lstStyle/>
                    <a:p>
                      <a:pPr>
                        <a:spcAft>
                          <a:spcPts val="0"/>
                        </a:spcAft>
                      </a:pPr>
                      <a:r>
                        <a:rPr lang="sv-SE" sz="2400">
                          <a:effectLst/>
                          <a:latin typeface="Calibri"/>
                          <a:ea typeface="Calibri"/>
                          <a:cs typeface="Times New Roman"/>
                        </a:rPr>
                        <a:t>Somalia</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2400">
                          <a:effectLst/>
                          <a:latin typeface="Calibri"/>
                          <a:ea typeface="Calibri"/>
                          <a:cs typeface="Times New Roman"/>
                        </a:rPr>
                        <a:t>98 %</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2400">
                          <a:effectLst/>
                          <a:latin typeface="Calibri"/>
                          <a:ea typeface="Calibri"/>
                          <a:cs typeface="Times New Roman"/>
                        </a:rPr>
                        <a:t>5-9 år</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2460">
                <a:tc>
                  <a:txBody>
                    <a:bodyPr/>
                    <a:lstStyle/>
                    <a:p>
                      <a:pPr>
                        <a:spcAft>
                          <a:spcPts val="0"/>
                        </a:spcAft>
                      </a:pPr>
                      <a:r>
                        <a:rPr lang="sv-SE" sz="2400">
                          <a:effectLst/>
                          <a:latin typeface="Calibri"/>
                          <a:ea typeface="Calibri"/>
                          <a:cs typeface="Times New Roman"/>
                        </a:rPr>
                        <a:t>Sudan</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2400">
                          <a:effectLst/>
                          <a:latin typeface="Calibri"/>
                          <a:ea typeface="Calibri"/>
                          <a:cs typeface="Times New Roman"/>
                        </a:rPr>
                        <a:t>88 %</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v-SE" sz="2400">
                          <a:effectLst/>
                          <a:latin typeface="Calibri"/>
                          <a:ea typeface="Calibri"/>
                          <a:cs typeface="Times New Roman"/>
                        </a:rPr>
                        <a:t>5-9 år</a:t>
                      </a:r>
                      <a:endParaRPr lang="sv-SE" sz="3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44920">
                <a:tc>
                  <a:txBody>
                    <a:bodyPr/>
                    <a:lstStyle/>
                    <a:p>
                      <a:pPr>
                        <a:spcAft>
                          <a:spcPts val="0"/>
                        </a:spcAft>
                      </a:pPr>
                      <a:r>
                        <a:rPr lang="sv-SE" sz="2400" i="1" dirty="0">
                          <a:effectLst/>
                          <a:latin typeface="Calibri"/>
                          <a:ea typeface="Calibri"/>
                          <a:cs typeface="Times New Roman"/>
                        </a:rPr>
                        <a:t>Irak (Iran)</a:t>
                      </a:r>
                      <a:endParaRPr lang="sv-SE" sz="3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sv-SE" sz="2400" i="1" dirty="0">
                          <a:effectLst/>
                          <a:latin typeface="Calibri"/>
                          <a:ea typeface="Calibri"/>
                          <a:cs typeface="Times New Roman"/>
                        </a:rPr>
                        <a:t>I den kurdiska befolkningen är det vanligt förekommande med könsstympning.</a:t>
                      </a:r>
                      <a:endParaRPr lang="sv-SE"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v-SE"/>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1793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600" dirty="0"/>
              <a:t>Lämpliga förebyggande frågor att ställa till den vuxne om den aktuella situationen:</a:t>
            </a:r>
            <a:endParaRPr lang="sv-SE" dirty="0"/>
          </a:p>
        </p:txBody>
      </p:sp>
      <p:sp>
        <p:nvSpPr>
          <p:cNvPr id="3" name="Platshållare för innehåll 2"/>
          <p:cNvSpPr>
            <a:spLocks noGrp="1"/>
          </p:cNvSpPr>
          <p:nvPr>
            <p:ph idx="1"/>
          </p:nvPr>
        </p:nvSpPr>
        <p:spPr>
          <a:xfrm>
            <a:off x="551793" y="1592317"/>
            <a:ext cx="7963557" cy="4584646"/>
          </a:xfrm>
        </p:spPr>
        <p:txBody>
          <a:bodyPr>
            <a:normAutofit fontScale="92500" lnSpcReduction="10000"/>
          </a:bodyPr>
          <a:lstStyle/>
          <a:p>
            <a:pPr lvl="0"/>
            <a:r>
              <a:rPr lang="sv-SE" dirty="0"/>
              <a:t>Jag vet att det förekommer att flickor är omskurna/hopsydda/ opererade i underlivet i ditt/ert land. Vad tänker du/ni om det?</a:t>
            </a:r>
          </a:p>
          <a:p>
            <a:pPr lvl="0"/>
            <a:r>
              <a:rPr lang="sv-SE" dirty="0"/>
              <a:t>Berätta om traditionen med omskärelse av flickor i din kultur… </a:t>
            </a:r>
          </a:p>
          <a:p>
            <a:pPr lvl="0"/>
            <a:r>
              <a:rPr lang="sv-SE" dirty="0"/>
              <a:t>I Sverige är det förbjudet att omskära flickor – hur tänker du/ni kring det?</a:t>
            </a:r>
          </a:p>
          <a:p>
            <a:pPr lvl="0"/>
            <a:r>
              <a:rPr lang="sv-SE" dirty="0"/>
              <a:t>Utifrån våra erfarenheter kan det vara svårt att stå emot press från familj och släktingar traditionen – hur är det för dig/er?</a:t>
            </a:r>
          </a:p>
          <a:p>
            <a:pPr lvl="0"/>
            <a:r>
              <a:rPr lang="sv-SE" dirty="0"/>
              <a:t>Vilket stöd behöver du/ni för att kunna skydda din/er dotter från omskärelse?</a:t>
            </a:r>
          </a:p>
          <a:p>
            <a:pPr lvl="0">
              <a:spcBef>
                <a:spcPts val="1800"/>
              </a:spcBef>
            </a:pPr>
            <a:endParaRPr lang="sv-SE" dirty="0"/>
          </a:p>
          <a:p>
            <a:endParaRPr lang="sv-SE" dirty="0"/>
          </a:p>
        </p:txBody>
      </p:sp>
    </p:spTree>
    <p:extLst>
      <p:ext uri="{BB962C8B-B14F-4D97-AF65-F5344CB8AC3E}">
        <p14:creationId xmlns:p14="http://schemas.microsoft.com/office/powerpoint/2010/main" val="98140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owerPointmall">
  <a:themeElements>
    <a:clrScheme name="Anpassat 1">
      <a:dk1>
        <a:sysClr val="windowText" lastClr="000000"/>
      </a:dk1>
      <a:lt1>
        <a:sysClr val="window" lastClr="FFFFFF"/>
      </a:lt1>
      <a:dk2>
        <a:srgbClr val="44546A"/>
      </a:dk2>
      <a:lt2>
        <a:srgbClr val="E7E6E6"/>
      </a:lt2>
      <a:accent1>
        <a:srgbClr val="83B81A"/>
      </a:accent1>
      <a:accent2>
        <a:srgbClr val="E13288"/>
      </a:accent2>
      <a:accent3>
        <a:srgbClr val="006633"/>
      </a:accent3>
      <a:accent4>
        <a:srgbClr val="FFD300"/>
      </a:accent4>
      <a:accent5>
        <a:srgbClr val="830628"/>
      </a:accent5>
      <a:accent6>
        <a:srgbClr val="A05599"/>
      </a:accent6>
      <a:hlink>
        <a:srgbClr val="0C2C80"/>
      </a:hlink>
      <a:folHlink>
        <a:srgbClr val="009E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K mall test 3.potx" id="{D7101E64-3EF7-4229-8648-CE804172D915}" vid="{7093837B-BE80-4137-8A1F-DB43636E7C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PowerPointmall</Template>
  <TotalTime>928</TotalTime>
  <Words>1787</Words>
  <Application>Microsoft Office PowerPoint</Application>
  <PresentationFormat>Bildspel på skärmen (4:3)</PresentationFormat>
  <Paragraphs>138</Paragraphs>
  <Slides>27</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27</vt:i4>
      </vt:variant>
    </vt:vector>
  </HeadingPairs>
  <TitlesOfParts>
    <vt:vector size="31" baseType="lpstr">
      <vt:lpstr>Arial</vt:lpstr>
      <vt:lpstr>Calibri</vt:lpstr>
      <vt:lpstr>Times New Roman</vt:lpstr>
      <vt:lpstr>PowerPointmall</vt:lpstr>
      <vt:lpstr>PowerPoint-presentation</vt:lpstr>
      <vt:lpstr>Film om könsstympning</vt:lpstr>
      <vt:lpstr>Könsstympning av flickor</vt:lpstr>
      <vt:lpstr>PowerPoint-presentation</vt:lpstr>
      <vt:lpstr>PowerPoint-presentation</vt:lpstr>
      <vt:lpstr>3 typer av könsstympning</vt:lpstr>
      <vt:lpstr>Varför könsstympas flickor?</vt:lpstr>
      <vt:lpstr>Flickor i Kronobergs län från följande länder är stora riskgrupper:</vt:lpstr>
      <vt:lpstr>Lämpliga förebyggande frågor att ställa till den vuxne om den aktuella situationen:</vt:lpstr>
      <vt:lpstr>Exempel på frågor om könsstympning direkt till flickan, med hänsyn till hennes ålder och mognad:</vt:lpstr>
      <vt:lpstr>Varningssignaler på att flickan är i risk att utsättas för könsstympning</vt:lpstr>
      <vt:lpstr>Kännetecken: </vt:lpstr>
      <vt:lpstr>PowerPoint-presentation</vt:lpstr>
      <vt:lpstr>Hälso- och sjukvårdens ansvar</vt:lpstr>
      <vt:lpstr>Hälso- och sjukvårdens ansvar</vt:lpstr>
      <vt:lpstr>Hälso- och sjukvårdens ansvar</vt:lpstr>
      <vt:lpstr>Hälso- och sjukvårdens ansvar</vt:lpstr>
      <vt:lpstr>Checklista</vt:lpstr>
      <vt:lpstr>Checklista</vt:lpstr>
      <vt:lpstr>Checklista</vt:lpstr>
      <vt:lpstr>Checklista</vt:lpstr>
      <vt:lpstr>Checklista</vt:lpstr>
      <vt:lpstr>Checklista</vt:lpstr>
      <vt:lpstr>Checklista</vt:lpstr>
      <vt:lpstr>Tänk på att:</vt:lpstr>
      <vt:lpstr>PowerPoint-presentation</vt:lpstr>
      <vt:lpstr>Diskutera</vt:lpstr>
    </vt:vector>
  </TitlesOfParts>
  <Company>Landstinget Kronoberg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Swärd Susann RST kansliavdelningen</dc:creator>
  <cp:lastModifiedBy>Swärd Susann FSU stödstrukturer</cp:lastModifiedBy>
  <cp:revision>43</cp:revision>
  <dcterms:created xsi:type="dcterms:W3CDTF">2016-08-24T06:50:42Z</dcterms:created>
  <dcterms:modified xsi:type="dcterms:W3CDTF">2021-05-07T11:57:19Z</dcterms:modified>
</cp:coreProperties>
</file>