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701" r:id="rId2"/>
  </p:sldMasterIdLst>
  <p:notesMasterIdLst>
    <p:notesMasterId r:id="rId22"/>
  </p:notesMasterIdLst>
  <p:sldIdLst>
    <p:sldId id="300" r:id="rId3"/>
    <p:sldId id="679" r:id="rId4"/>
    <p:sldId id="649" r:id="rId5"/>
    <p:sldId id="689" r:id="rId6"/>
    <p:sldId id="654" r:id="rId7"/>
    <p:sldId id="665" r:id="rId8"/>
    <p:sldId id="656" r:id="rId9"/>
    <p:sldId id="657" r:id="rId10"/>
    <p:sldId id="660" r:id="rId11"/>
    <p:sldId id="661" r:id="rId12"/>
    <p:sldId id="664" r:id="rId13"/>
    <p:sldId id="684" r:id="rId14"/>
    <p:sldId id="721" r:id="rId15"/>
    <p:sldId id="696" r:id="rId16"/>
    <p:sldId id="668" r:id="rId17"/>
    <p:sldId id="681" r:id="rId18"/>
    <p:sldId id="680" r:id="rId19"/>
    <p:sldId id="682" r:id="rId20"/>
    <p:sldId id="298" r:id="rId21"/>
  </p:sldIdLst>
  <p:sldSz cx="12192000" cy="6858000"/>
  <p:notesSz cx="6858000" cy="9144000"/>
  <p:embeddedFontLst>
    <p:embeddedFont>
      <p:font typeface="Brandon Grotesque Black" panose="020B0A03020203060202" pitchFamily="34" charset="0"/>
      <p:regular r:id="rId23"/>
      <p:italic r:id="rId24"/>
    </p:embeddedFont>
    <p:embeddedFont>
      <p:font typeface="Brandon Grotesque Bold" panose="020B0803020203060202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848"/>
    <a:srgbClr val="60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031" autoAdjust="0"/>
    <p:restoredTop sz="95385" autoAdjust="0"/>
  </p:normalViewPr>
  <p:slideViewPr>
    <p:cSldViewPr snapToGrid="0" showGuides="1">
      <p:cViewPr varScale="1">
        <p:scale>
          <a:sx n="60" d="100"/>
          <a:sy n="60" d="100"/>
        </p:scale>
        <p:origin x="4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014F6-F402-4945-9F5E-5FDB21E8E249}" type="datetimeFigureOut">
              <a:rPr lang="sv-SE" smtClean="0"/>
              <a:t>2022-08-24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DC3C-AE19-4923-9D29-CF49ED1DD4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16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(docent Astrid </a:t>
            </a:r>
            <a:r>
              <a:rPr lang="sv-SE" sz="1200" dirty="0" err="1"/>
              <a:t>Schlytter</a:t>
            </a:r>
            <a:r>
              <a:rPr lang="sv-SE" sz="1200" dirty="0"/>
              <a:t>, Stockholms universitet)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DC3C-AE19-4923-9D29-CF49ED1DD4D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391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(</a:t>
            </a:r>
            <a:r>
              <a:rPr lang="sv-SE" sz="1200" dirty="0" err="1"/>
              <a:t>Aplin</a:t>
            </a:r>
            <a:r>
              <a:rPr lang="sv-SE" sz="1200" dirty="0"/>
              <a:t>, 2017; Bates, 2017; </a:t>
            </a:r>
            <a:r>
              <a:rPr lang="sv-SE" sz="1200" dirty="0" err="1"/>
              <a:t>Yourstone</a:t>
            </a:r>
            <a:r>
              <a:rPr lang="sv-SE" sz="1200" dirty="0"/>
              <a:t> et al., 2015; </a:t>
            </a:r>
            <a:r>
              <a:rPr lang="sv-SE" sz="1200" dirty="0" err="1"/>
              <a:t>Smartt</a:t>
            </a:r>
            <a:r>
              <a:rPr lang="sv-SE" sz="1200" dirty="0"/>
              <a:t>, 2006) (</a:t>
            </a:r>
            <a:r>
              <a:rPr lang="sv-SE" sz="1200" dirty="0" err="1"/>
              <a:t>Wikan</a:t>
            </a:r>
            <a:r>
              <a:rPr lang="sv-SE" sz="1200" dirty="0"/>
              <a:t>, 2010).</a:t>
            </a:r>
            <a:endParaRPr lang="sv-SE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DC3C-AE19-4923-9D29-CF49ED1DD4D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86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29BFB0D4-1555-409D-A9C5-CBBC12A8B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6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6"/>
                </a:cubicBezTo>
                <a:close/>
              </a:path>
            </a:pathLst>
          </a:cu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12137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92800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14C67F-4F66-4075-8B48-4C7BCD86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7409ABD3-02BD-4FCB-9A3A-2ABFAA9F1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7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7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258023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objekt 7" descr="Region Kronobergs logotyp i vitt.">
            <a:extLst>
              <a:ext uri="{FF2B5EF4-FFF2-40B4-BE49-F238E27FC236}">
                <a16:creationId xmlns:a16="http://schemas.microsoft.com/office/drawing/2014/main" id="{1228A9B0-8CB1-47E6-B866-0880D1C19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FD1AEA6A-A199-455A-AFD4-A33A8DED6567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92027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tx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11" name="Bildobjekt 10" descr="Region Kronobergs logotyp i vitt.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20B82CF-9F6C-4273-AE3B-D391F3723301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23580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2C8CDB-841E-4451-8F93-CF077CC5F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8B9AFF0-69E0-4755-9B97-82BE6ACD3F9C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n-lt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3182526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bg1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7296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032055E-18AF-4C39-8C8F-38FE826D2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52" y="1382567"/>
            <a:ext cx="3238896" cy="45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9449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740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29225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43587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408050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79934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124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2022-08-24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C7FD6BA-4039-4D8C-818E-3DF94A16FF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9" r:id="rId2"/>
    <p:sldLayoutId id="2147483682" r:id="rId3"/>
    <p:sldLayoutId id="2147483698" r:id="rId4"/>
    <p:sldLayoutId id="2147483688" r:id="rId5"/>
    <p:sldLayoutId id="2147483684" r:id="rId6"/>
    <p:sldLayoutId id="2147483697" r:id="rId7"/>
    <p:sldLayoutId id="2147483690" r:id="rId8"/>
    <p:sldLayoutId id="2147483686" r:id="rId9"/>
    <p:sldLayoutId id="2147483699" r:id="rId10"/>
    <p:sldLayoutId id="2147483700" r:id="rId11"/>
    <p:sldLayoutId id="2147483685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2022-08-24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 descr="Region Kronobergs logotyp i vitt.">
            <a:extLst>
              <a:ext uri="{FF2B5EF4-FFF2-40B4-BE49-F238E27FC236}">
                <a16:creationId xmlns:a16="http://schemas.microsoft.com/office/drawing/2014/main" id="{B1F1D716-EDCA-42CA-8CB2-2B0715248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F9694E8A-50CB-4FC0-873A-91564FF623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t="-134" r="10936" b="1435"/>
          <a:stretch/>
        </p:blipFill>
        <p:spPr>
          <a:xfrm rot="549817">
            <a:off x="7640638" y="765175"/>
            <a:ext cx="3636962" cy="3879850"/>
          </a:xfr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6" y="2432748"/>
            <a:ext cx="7169482" cy="2980500"/>
          </a:xfrm>
        </p:spPr>
        <p:txBody>
          <a:bodyPr/>
          <a:lstStyle/>
          <a:p>
            <a:r>
              <a:rPr lang="sv-SE" sz="6000" dirty="0"/>
              <a:t>Negativ social kontroll</a:t>
            </a:r>
            <a:br>
              <a:rPr lang="sv-SE" sz="6000" dirty="0"/>
            </a:br>
            <a:br>
              <a:rPr lang="sv-SE" sz="6000" dirty="0"/>
            </a:br>
            <a:r>
              <a:rPr lang="sv-SE" sz="6000" cap="none" dirty="0"/>
              <a:t>Om hedersrelaterat våld och förtryck</a:t>
            </a:r>
          </a:p>
        </p:txBody>
      </p:sp>
    </p:spTree>
    <p:extLst>
      <p:ext uri="{BB962C8B-B14F-4D97-AF65-F5344CB8AC3E}">
        <p14:creationId xmlns:p14="http://schemas.microsoft.com/office/powerpoint/2010/main" val="471869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1720800"/>
            <a:ext cx="6528349" cy="4039200"/>
          </a:xfrm>
        </p:spPr>
        <p:txBody>
          <a:bodyPr>
            <a:normAutofit/>
          </a:bodyPr>
          <a:lstStyle/>
          <a:p>
            <a:endParaRPr lang="sv-SE" sz="2800" dirty="0"/>
          </a:p>
          <a:p>
            <a:endParaRPr lang="sv-SE" sz="28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25575"/>
            <a:ext cx="7600406" cy="872426"/>
          </a:xfrm>
        </p:spPr>
        <p:txBody>
          <a:bodyPr/>
          <a:lstStyle/>
          <a:p>
            <a:r>
              <a:rPr lang="sv-SE" dirty="0"/>
              <a:t>Både offer och förövare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C18E87AD-6657-459D-AC2F-93A30F515A5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7883385" y="1044801"/>
            <a:ext cx="3225800" cy="3675345"/>
          </a:xfrm>
        </p:spPr>
      </p:pic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28B50655-13A3-49A0-ADB8-1D6C9F4DB5D1}"/>
              </a:ext>
            </a:extLst>
          </p:cNvPr>
          <p:cNvSpPr txBox="1">
            <a:spLocks/>
          </p:cNvSpPr>
          <p:nvPr/>
        </p:nvSpPr>
        <p:spPr>
          <a:xfrm>
            <a:off x="512582" y="1138896"/>
            <a:ext cx="5277830" cy="27000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13" indent="-2492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825" indent="-2476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9650" indent="-2476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0638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200" b="1" dirty="0"/>
              <a:t>Förövare</a:t>
            </a:r>
          </a:p>
          <a:p>
            <a:r>
              <a:rPr lang="sv-SE" sz="3200" dirty="0"/>
              <a:t>Familjens förlängda arm</a:t>
            </a:r>
          </a:p>
          <a:p>
            <a:r>
              <a:rPr lang="sv-SE" sz="3200" dirty="0"/>
              <a:t>Bevakar</a:t>
            </a:r>
          </a:p>
          <a:p>
            <a:r>
              <a:rPr lang="sv-SE" sz="3200" dirty="0"/>
              <a:t>Bestraffar</a:t>
            </a:r>
          </a:p>
          <a:p>
            <a:r>
              <a:rPr lang="sv-SE" sz="3200" dirty="0"/>
              <a:t>Skvallrar   	 </a:t>
            </a:r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0E1F4362-5956-42C9-A234-B40CBCB231D6}"/>
              </a:ext>
            </a:extLst>
          </p:cNvPr>
          <p:cNvSpPr txBox="1">
            <a:spLocks/>
          </p:cNvSpPr>
          <p:nvPr/>
        </p:nvSpPr>
        <p:spPr>
          <a:xfrm>
            <a:off x="3036326" y="4075206"/>
            <a:ext cx="5680166" cy="27000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13" indent="-2492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825" indent="-2476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9650" indent="-2476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0638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200" b="1" dirty="0"/>
              <a:t>Offer</a:t>
            </a:r>
          </a:p>
          <a:p>
            <a:r>
              <a:rPr lang="sv-SE" sz="3200" dirty="0"/>
              <a:t>Förväntningar – tradition</a:t>
            </a:r>
          </a:p>
          <a:p>
            <a:r>
              <a:rPr lang="sv-SE" sz="3200" dirty="0"/>
              <a:t>Tvingas bevaka </a:t>
            </a:r>
          </a:p>
          <a:p>
            <a:r>
              <a:rPr lang="sv-SE" sz="3200" dirty="0"/>
              <a:t>Tvingas skada </a:t>
            </a:r>
          </a:p>
        </p:txBody>
      </p:sp>
    </p:spTree>
    <p:extLst>
      <p:ext uri="{BB962C8B-B14F-4D97-AF65-F5344CB8AC3E}">
        <p14:creationId xmlns:p14="http://schemas.microsoft.com/office/powerpoint/2010/main" val="19897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1325880"/>
            <a:ext cx="6750013" cy="47457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2800" dirty="0"/>
              <a:t>Vid hedersmord är gärningspersonen vanligtvis en eller flera manliga familjemedlemmar eller släktingar. </a:t>
            </a:r>
          </a:p>
          <a:p>
            <a:pPr>
              <a:spcAft>
                <a:spcPts val="1200"/>
              </a:spcAft>
            </a:pPr>
            <a:r>
              <a:rPr lang="sv-SE" sz="2800" dirty="0"/>
              <a:t>Hedersmord planeras och genomförs ofta med hjälp och stöd från kvinnor</a:t>
            </a:r>
          </a:p>
          <a:p>
            <a:pPr>
              <a:spcAft>
                <a:spcPts val="1200"/>
              </a:spcAft>
            </a:pPr>
            <a:r>
              <a:rPr lang="sv-SE" sz="2800" dirty="0"/>
              <a:t>Förövare kan vara både pojkar och män, flickor och kvinnor.</a:t>
            </a:r>
          </a:p>
          <a:p>
            <a:pPr>
              <a:spcAft>
                <a:spcPts val="1200"/>
              </a:spcAft>
            </a:pPr>
            <a:endParaRPr lang="sv-SE" sz="28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25575"/>
            <a:ext cx="7169482" cy="872426"/>
          </a:xfrm>
        </p:spPr>
        <p:txBody>
          <a:bodyPr/>
          <a:lstStyle/>
          <a:p>
            <a:r>
              <a:rPr lang="sv-SE" dirty="0"/>
              <a:t>Hedersmord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BA4F8EB5-3263-4FDC-BA64-08135D3090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339" r="15687" b="-339"/>
          <a:stretch/>
        </p:blipFill>
        <p:spPr>
          <a:xfrm rot="549817">
            <a:off x="7908925" y="879475"/>
            <a:ext cx="3225800" cy="3689350"/>
          </a:xfrm>
        </p:spPr>
      </p:pic>
    </p:spTree>
    <p:extLst>
      <p:ext uri="{BB962C8B-B14F-4D97-AF65-F5344CB8AC3E}">
        <p14:creationId xmlns:p14="http://schemas.microsoft.com/office/powerpoint/2010/main" val="5747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628" y="1421514"/>
            <a:ext cx="8410070" cy="613498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3200" dirty="0"/>
              <a:t>Koncentrationssvårigheter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3200" dirty="0"/>
              <a:t>Återkommande huvudvärk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3200" dirty="0"/>
              <a:t>Depression och självskadebeteende (PTSD)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3200" dirty="0"/>
              <a:t>Självdestruktivitet (kriminalitet och droger)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3200" dirty="0"/>
              <a:t>Hög frånvaro i skolan (särskilt frånvaro från idrottslektioner eller andra aktiviteter)</a:t>
            </a:r>
          </a:p>
          <a:p>
            <a:pPr>
              <a:spcBef>
                <a:spcPts val="300"/>
              </a:spcBef>
            </a:pPr>
            <a:endParaRPr lang="sv-SE" sz="16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28" y="361458"/>
            <a:ext cx="7169482" cy="872426"/>
          </a:xfrm>
        </p:spPr>
        <p:txBody>
          <a:bodyPr/>
          <a:lstStyle/>
          <a:p>
            <a:r>
              <a:rPr lang="sv-SE" dirty="0"/>
              <a:t>Varningssignaler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04264174-1099-45ED-9627-73574A9BD4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7" b="-307"/>
          <a:stretch/>
        </p:blipFill>
        <p:spPr>
          <a:xfrm rot="549817">
            <a:off x="8830998" y="1256543"/>
            <a:ext cx="2856445" cy="2689490"/>
          </a:xfrm>
        </p:spPr>
      </p:pic>
    </p:spTree>
    <p:extLst>
      <p:ext uri="{BB962C8B-B14F-4D97-AF65-F5344CB8AC3E}">
        <p14:creationId xmlns:p14="http://schemas.microsoft.com/office/powerpoint/2010/main" val="360998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628" y="1041400"/>
            <a:ext cx="8410070" cy="5816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/>
              <a:t>Begränsningar berör exempelvis klädval, socialt umgänge, val av utbildning eller jobb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/>
              <a:t>Beteendeförändring efter resa utomlands eller efter en längre lov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/>
              <a:t>Om hen berättar att hen ska utomlands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/>
              <a:t>Om hen berättar att hen ska firas på något sätt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/>
              <a:t>Rädd för könsstympning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200" dirty="0"/>
              <a:t>Rädd för rykten</a:t>
            </a:r>
          </a:p>
          <a:p>
            <a:pPr>
              <a:spcBef>
                <a:spcPts val="300"/>
              </a:spcBef>
            </a:pPr>
            <a:endParaRPr lang="sv-SE" sz="16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28" y="168974"/>
            <a:ext cx="7169482" cy="872426"/>
          </a:xfrm>
        </p:spPr>
        <p:txBody>
          <a:bodyPr/>
          <a:lstStyle/>
          <a:p>
            <a:r>
              <a:rPr lang="sv-SE" dirty="0"/>
              <a:t>Varningssignaler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04264174-1099-45ED-9627-73574A9BD4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7" b="-307"/>
          <a:stretch/>
        </p:blipFill>
        <p:spPr>
          <a:xfrm rot="549817">
            <a:off x="8531500" y="1408942"/>
            <a:ext cx="2856445" cy="2689490"/>
          </a:xfrm>
        </p:spPr>
      </p:pic>
    </p:spTree>
    <p:extLst>
      <p:ext uri="{BB962C8B-B14F-4D97-AF65-F5344CB8AC3E}">
        <p14:creationId xmlns:p14="http://schemas.microsoft.com/office/powerpoint/2010/main" val="17817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194" y="735502"/>
            <a:ext cx="9530806" cy="5167423"/>
          </a:xfrm>
        </p:spPr>
        <p:txBody>
          <a:bodyPr>
            <a:noAutofit/>
          </a:bodyPr>
          <a:lstStyle/>
          <a:p>
            <a:r>
              <a:rPr lang="sv-SE" sz="2400" dirty="0"/>
              <a:t>En del barn/ungdomar/unga vuxna berättar att de har det svårt </a:t>
            </a:r>
            <a:br>
              <a:rPr lang="sv-SE" sz="2400" dirty="0"/>
            </a:br>
            <a:r>
              <a:rPr lang="sv-SE" sz="2400" dirty="0"/>
              <a:t>och jobbigt hemma. Hur ser det ut för dig?</a:t>
            </a:r>
          </a:p>
          <a:p>
            <a:r>
              <a:rPr lang="sv-SE" sz="2400" dirty="0"/>
              <a:t>Är du rädd för någon i din närhet?</a:t>
            </a:r>
          </a:p>
          <a:p>
            <a:r>
              <a:rPr lang="sv-SE" sz="2400" dirty="0"/>
              <a:t>Gör någon/några i din familj dig illa? Hur länge har det pågått?</a:t>
            </a:r>
          </a:p>
          <a:p>
            <a:r>
              <a:rPr lang="sv-SE" sz="2400" dirty="0"/>
              <a:t>Finns det något du vill men inte får göra?</a:t>
            </a:r>
          </a:p>
          <a:p>
            <a:r>
              <a:rPr lang="sv-SE" sz="2400" dirty="0"/>
              <a:t>Finns det något du inte vill göra men måste göra ändå?</a:t>
            </a:r>
          </a:p>
          <a:p>
            <a:r>
              <a:rPr lang="sv-SE" sz="2400" dirty="0"/>
              <a:t>Är du rädd för att bryta mot familjens regler?</a:t>
            </a:r>
          </a:p>
          <a:p>
            <a:r>
              <a:rPr lang="sv-SE" sz="2400" dirty="0"/>
              <a:t>Är du orolig för att någon i din familj ska göra dina syskon eller andra familjemedlemmar illa?</a:t>
            </a:r>
          </a:p>
          <a:p>
            <a:r>
              <a:rPr lang="sv-SE" sz="2400" dirty="0"/>
              <a:t>Är du orolig inför resan till hemlandet/utlandet? Vad gör dig orolig?</a:t>
            </a:r>
          </a:p>
          <a:p>
            <a:r>
              <a:rPr lang="sv-SE" sz="2400" dirty="0"/>
              <a:t>Har du berättat för någon om din situation?</a:t>
            </a:r>
          </a:p>
          <a:p>
            <a:r>
              <a:rPr lang="sv-SE" sz="2400" dirty="0"/>
              <a:t>Vad skulle hända om vi tog kontakt med dina föräldrar för att prata om det som hänt dig? </a:t>
            </a:r>
            <a:endParaRPr lang="sv-SE" sz="1400" dirty="0"/>
          </a:p>
          <a:p>
            <a:endParaRPr lang="sv-SE" sz="14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4" y="0"/>
            <a:ext cx="8355318" cy="872426"/>
          </a:xfrm>
        </p:spPr>
        <p:txBody>
          <a:bodyPr/>
          <a:lstStyle/>
          <a:p>
            <a:r>
              <a:rPr lang="sv-SE" dirty="0"/>
              <a:t>Exempel på frågor att ställa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F27BB205-CF3C-4ECD-8AFF-852E9D2A55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2026" r="15184" b="730"/>
          <a:stretch/>
        </p:blipFill>
        <p:spPr>
          <a:xfrm rot="549817">
            <a:off x="9161606" y="701608"/>
            <a:ext cx="2820987" cy="2855913"/>
          </a:xfrm>
        </p:spPr>
      </p:pic>
    </p:spTree>
    <p:extLst>
      <p:ext uri="{BB962C8B-B14F-4D97-AF65-F5344CB8AC3E}">
        <p14:creationId xmlns:p14="http://schemas.microsoft.com/office/powerpoint/2010/main" val="13149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1720799"/>
            <a:ext cx="7366489" cy="4616205"/>
          </a:xfrm>
        </p:spPr>
        <p:txBody>
          <a:bodyPr>
            <a:normAutofit/>
          </a:bodyPr>
          <a:lstStyle/>
          <a:p>
            <a:r>
              <a:rPr lang="sv-SE" sz="2800" dirty="0"/>
              <a:t>Våld i nära relationer – en regional handbok</a:t>
            </a:r>
          </a:p>
          <a:p>
            <a:r>
              <a:rPr lang="sv-SE" sz="2800" dirty="0"/>
              <a:t>Samverkansrutin kring könsstympning</a:t>
            </a:r>
          </a:p>
          <a:p>
            <a:r>
              <a:rPr lang="sv-SE" sz="2800" dirty="0"/>
              <a:t>Verksamhetsnära rutiner ska finnas</a:t>
            </a:r>
          </a:p>
          <a:p>
            <a:r>
              <a:rPr lang="sv-SE" sz="2800" dirty="0"/>
              <a:t>Resurscentrum Heder</a:t>
            </a:r>
          </a:p>
          <a:p>
            <a:r>
              <a:rPr lang="sv-SE" sz="2800" dirty="0"/>
              <a:t>Familjefrid Kronoberg</a:t>
            </a:r>
          </a:p>
          <a:p>
            <a:r>
              <a:rPr lang="sv-SE" sz="2800" dirty="0"/>
              <a:t>Kvinnofrid Kronoberg</a:t>
            </a:r>
          </a:p>
          <a:p>
            <a:endParaRPr lang="sv-SE" sz="2800" dirty="0"/>
          </a:p>
          <a:p>
            <a:endParaRPr lang="sv-SE" sz="28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5" y="661787"/>
            <a:ext cx="8057606" cy="872426"/>
          </a:xfrm>
        </p:spPr>
        <p:txBody>
          <a:bodyPr/>
          <a:lstStyle/>
          <a:p>
            <a:r>
              <a:rPr lang="sv-SE" dirty="0"/>
              <a:t>Hur arbetar vi i länet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AFDFD7B3-767A-4F49-A046-CEBF5BC4B7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8027386" y="1584325"/>
            <a:ext cx="3424409" cy="3689350"/>
          </a:xfrm>
        </p:spPr>
      </p:pic>
    </p:spTree>
    <p:extLst>
      <p:ext uri="{BB962C8B-B14F-4D97-AF65-F5344CB8AC3E}">
        <p14:creationId xmlns:p14="http://schemas.microsoft.com/office/powerpoint/2010/main" val="2443002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1669312"/>
            <a:ext cx="6528349" cy="4954772"/>
          </a:xfrm>
        </p:spPr>
        <p:txBody>
          <a:bodyPr>
            <a:normAutofit fontScale="77500" lnSpcReduction="20000"/>
          </a:bodyPr>
          <a:lstStyle/>
          <a:p>
            <a:r>
              <a:rPr lang="sv-SE" sz="2800" dirty="0"/>
              <a:t>Kvinnofridslinjen 020-50 50 50</a:t>
            </a:r>
          </a:p>
          <a:p>
            <a:r>
              <a:rPr lang="sv-SE" sz="2800" dirty="0"/>
              <a:t>Socialtjänsten i respektive kommun</a:t>
            </a:r>
          </a:p>
          <a:p>
            <a:r>
              <a:rPr lang="sv-SE" sz="2800" dirty="0"/>
              <a:t>Familjefrid Kronoberg 0470 – 79 60 47</a:t>
            </a:r>
          </a:p>
          <a:p>
            <a:r>
              <a:rPr lang="sv-SE" sz="2800" dirty="0"/>
              <a:t>Resurscentrum Heder (Växjö kommun)</a:t>
            </a:r>
          </a:p>
          <a:p>
            <a:r>
              <a:rPr lang="sv-SE" sz="2800" dirty="0"/>
              <a:t>Kvinnojouren Blenda (östra länet) 0470 – 488 08</a:t>
            </a:r>
          </a:p>
          <a:p>
            <a:r>
              <a:rPr lang="sv-SE" sz="2800" dirty="0"/>
              <a:t>Kvinnojouren Märta (västra länet) 0372 – 814 85  </a:t>
            </a:r>
          </a:p>
          <a:p>
            <a:r>
              <a:rPr lang="sv-SE" sz="2800" dirty="0"/>
              <a:t>Ungdomsjouren </a:t>
            </a:r>
            <a:r>
              <a:rPr lang="sv-SE" sz="2800" dirty="0" err="1"/>
              <a:t>Animo</a:t>
            </a:r>
            <a:r>
              <a:rPr lang="sv-SE" sz="2800" dirty="0"/>
              <a:t> 0709 – 64 64 84  </a:t>
            </a:r>
          </a:p>
          <a:p>
            <a:r>
              <a:rPr lang="sv-SE" sz="2800" dirty="0"/>
              <a:t>Brottsofferjouren </a:t>
            </a:r>
          </a:p>
          <a:p>
            <a:r>
              <a:rPr lang="sv-SE" sz="2800" dirty="0"/>
              <a:t>Växjö 0470 – 456 94 </a:t>
            </a:r>
          </a:p>
          <a:p>
            <a:r>
              <a:rPr lang="sv-SE" sz="2800" dirty="0"/>
              <a:t>Ljungby 0372-145 21 </a:t>
            </a:r>
          </a:p>
          <a:p>
            <a:r>
              <a:rPr lang="sv-SE" sz="2800" dirty="0"/>
              <a:t>Strömsnäsbruk 0433-719 25</a:t>
            </a:r>
          </a:p>
          <a:p>
            <a:r>
              <a:rPr lang="sv-SE" sz="2800" dirty="0"/>
              <a:t>www.hedersfortryck.se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9" y="646848"/>
            <a:ext cx="8631765" cy="872426"/>
          </a:xfrm>
        </p:spPr>
        <p:txBody>
          <a:bodyPr/>
          <a:lstStyle/>
          <a:p>
            <a:r>
              <a:rPr lang="sv-SE" sz="3200" dirty="0"/>
              <a:t>Information till personer utsatta för negativ social kontroll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BE90B455-85C4-4153-82A2-1E376E1C23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3" r="21013"/>
          <a:stretch>
            <a:fillRect/>
          </a:stretch>
        </p:blipFill>
        <p:spPr>
          <a:xfrm rot="549817">
            <a:off x="7908925" y="879475"/>
            <a:ext cx="3225800" cy="3689350"/>
          </a:xfrm>
        </p:spPr>
      </p:pic>
    </p:spTree>
    <p:extLst>
      <p:ext uri="{BB962C8B-B14F-4D97-AF65-F5344CB8AC3E}">
        <p14:creationId xmlns:p14="http://schemas.microsoft.com/office/powerpoint/2010/main" val="29842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1244009"/>
            <a:ext cx="6749800" cy="5114261"/>
          </a:xfrm>
        </p:spPr>
        <p:txBody>
          <a:bodyPr>
            <a:normAutofit/>
          </a:bodyPr>
          <a:lstStyle/>
          <a:p>
            <a:r>
              <a:rPr lang="sv-SE" sz="2800" dirty="0"/>
              <a:t>Har vi större tolerans för våld när det gäller barn med invandrarbakgrund?</a:t>
            </a:r>
          </a:p>
          <a:p>
            <a:r>
              <a:rPr lang="sv-SE" sz="2800" dirty="0"/>
              <a:t>Vilka rädslor finns det inom oss när vi stöter på ett ärende där vi misstänker att det har sin grund i heder?</a:t>
            </a:r>
          </a:p>
          <a:p>
            <a:r>
              <a:rPr lang="sv-SE" sz="2800" dirty="0"/>
              <a:t>Har du den kunskap som krävs för att hantera dessa frågor?</a:t>
            </a:r>
          </a:p>
          <a:p>
            <a:r>
              <a:rPr lang="sv-SE" sz="2800" dirty="0"/>
              <a:t>Känner du till aktörer som du kan få stöd av i detta arbete (inom din egen organisation, i andra organisationer)?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25575"/>
            <a:ext cx="8248992" cy="872426"/>
          </a:xfrm>
        </p:spPr>
        <p:txBody>
          <a:bodyPr/>
          <a:lstStyle/>
          <a:p>
            <a:r>
              <a:rPr lang="sv-SE" dirty="0"/>
              <a:t>Frågor att fundera över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40D1561F-1BF0-40E0-B69B-994C516D2C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" b="7166"/>
          <a:stretch>
            <a:fillRect/>
          </a:stretch>
        </p:blipFill>
        <p:spPr>
          <a:xfrm rot="549817">
            <a:off x="7908925" y="879475"/>
            <a:ext cx="3225800" cy="3689350"/>
          </a:xfrm>
        </p:spPr>
      </p:pic>
    </p:spTree>
    <p:extLst>
      <p:ext uri="{BB962C8B-B14F-4D97-AF65-F5344CB8AC3E}">
        <p14:creationId xmlns:p14="http://schemas.microsoft.com/office/powerpoint/2010/main" val="15296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1720800"/>
            <a:ext cx="6528349" cy="403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/>
              <a:t>Valentina Hajra</a:t>
            </a:r>
          </a:p>
          <a:p>
            <a:pPr marL="0" indent="0">
              <a:buNone/>
            </a:pPr>
            <a:r>
              <a:rPr lang="sv-SE" sz="2800"/>
              <a:t>Utvecklingsledare Våld i nära relationer och barn som far illa</a:t>
            </a:r>
          </a:p>
          <a:p>
            <a:endParaRPr lang="sv-SE" sz="2800"/>
          </a:p>
          <a:p>
            <a:pPr marL="0" indent="0">
              <a:buNone/>
            </a:pPr>
            <a:r>
              <a:rPr lang="sv-SE" sz="2800"/>
              <a:t>Valentina.hajra@kronoberg.se</a:t>
            </a:r>
          </a:p>
          <a:p>
            <a:pPr marL="0" indent="0">
              <a:buNone/>
            </a:pPr>
            <a:r>
              <a:rPr lang="sv-SE" sz="2800"/>
              <a:t>0709-844728</a:t>
            </a:r>
            <a:endParaRPr lang="sv-SE" sz="28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25575"/>
            <a:ext cx="7169482" cy="872426"/>
          </a:xfrm>
        </p:spPr>
        <p:txBody>
          <a:bodyPr/>
          <a:lstStyle/>
          <a:p>
            <a:r>
              <a:rPr lang="sv-SE" dirty="0"/>
              <a:t>kontaktinformation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3A57D975-E57D-430D-82F0-6E5257583A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 r="6408"/>
          <a:stretch>
            <a:fillRect/>
          </a:stretch>
        </p:blipFill>
        <p:spPr>
          <a:xfrm rot="549817">
            <a:off x="7908925" y="879475"/>
            <a:ext cx="3225800" cy="3689350"/>
          </a:xfrm>
        </p:spPr>
      </p:pic>
    </p:spTree>
    <p:extLst>
      <p:ext uri="{BB962C8B-B14F-4D97-AF65-F5344CB8AC3E}">
        <p14:creationId xmlns:p14="http://schemas.microsoft.com/office/powerpoint/2010/main" val="183381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91" y="1571944"/>
            <a:ext cx="4583627" cy="403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800" b="1" dirty="0"/>
              <a:t>Mäns våld mot kvinnor</a:t>
            </a:r>
          </a:p>
          <a:p>
            <a:r>
              <a:rPr lang="sv-SE" sz="2800" dirty="0"/>
              <a:t>Individuellt </a:t>
            </a:r>
          </a:p>
          <a:p>
            <a:r>
              <a:rPr lang="sv-SE" sz="2800" dirty="0"/>
              <a:t>Våldet fördöms</a:t>
            </a:r>
          </a:p>
          <a:p>
            <a:r>
              <a:rPr lang="sv-SE" sz="2800" dirty="0"/>
              <a:t>Förövare fördöms av kollektivet</a:t>
            </a:r>
          </a:p>
          <a:p>
            <a:r>
              <a:rPr lang="sv-SE" sz="2800" dirty="0"/>
              <a:t>En förövare </a:t>
            </a:r>
          </a:p>
          <a:p>
            <a:r>
              <a:rPr lang="sv-SE" sz="2800" dirty="0"/>
              <a:t>Förövare vuxen</a:t>
            </a:r>
          </a:p>
          <a:p>
            <a:r>
              <a:rPr lang="sv-SE" sz="2800" dirty="0"/>
              <a:t>Kan vara planerat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25575"/>
            <a:ext cx="7169482" cy="872426"/>
          </a:xfrm>
        </p:spPr>
        <p:txBody>
          <a:bodyPr/>
          <a:lstStyle/>
          <a:p>
            <a:r>
              <a:rPr lang="sv-SE" dirty="0"/>
              <a:t>Skillnader och likheter</a:t>
            </a:r>
          </a:p>
        </p:txBody>
      </p:sp>
      <p:pic>
        <p:nvPicPr>
          <p:cNvPr id="14" name="Platshållare för bild 13">
            <a:extLst>
              <a:ext uri="{FF2B5EF4-FFF2-40B4-BE49-F238E27FC236}">
                <a16:creationId xmlns:a16="http://schemas.microsoft.com/office/drawing/2014/main" id="{CB8DC5FF-F545-498E-AAD3-0041B05BF98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r="6026"/>
          <a:stretch>
            <a:fillRect/>
          </a:stretch>
        </p:blipFill>
        <p:spPr>
          <a:xfrm rot="549817">
            <a:off x="9026755" y="649289"/>
            <a:ext cx="2357438" cy="2432050"/>
          </a:xfr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5E26D559-DDA3-47D9-9A2F-7656EF2AD355}"/>
              </a:ext>
            </a:extLst>
          </p:cNvPr>
          <p:cNvSpPr txBox="1">
            <a:spLocks/>
          </p:cNvSpPr>
          <p:nvPr/>
        </p:nvSpPr>
        <p:spPr>
          <a:xfrm>
            <a:off x="4309310" y="1571944"/>
            <a:ext cx="5132399" cy="403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13" indent="-2492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825" indent="-2476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9650" indent="-2476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0638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800" b="1" dirty="0"/>
              <a:t>Negativ social kontroll</a:t>
            </a:r>
          </a:p>
          <a:p>
            <a:r>
              <a:rPr lang="sv-SE" sz="2800" dirty="0"/>
              <a:t>Kollektivt</a:t>
            </a:r>
          </a:p>
          <a:p>
            <a:r>
              <a:rPr lang="sv-SE" sz="2800" dirty="0"/>
              <a:t>Socialt accepterad våld</a:t>
            </a:r>
          </a:p>
          <a:p>
            <a:r>
              <a:rPr lang="sv-SE" sz="2800" dirty="0"/>
              <a:t>Förövare beskyddas av kollektivet</a:t>
            </a:r>
          </a:p>
          <a:p>
            <a:r>
              <a:rPr lang="sv-SE" sz="2800" dirty="0"/>
              <a:t>Flera förövare (familj, släkt) </a:t>
            </a:r>
          </a:p>
          <a:p>
            <a:r>
              <a:rPr lang="sv-SE" sz="2800" dirty="0"/>
              <a:t>Även minderåriga förövare</a:t>
            </a:r>
          </a:p>
          <a:p>
            <a:r>
              <a:rPr lang="sv-SE" sz="2800" dirty="0"/>
              <a:t>Alltid planerat </a:t>
            </a: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4DDAEFE5-3881-4900-A1F6-1281F85DC8DD}"/>
              </a:ext>
            </a:extLst>
          </p:cNvPr>
          <p:cNvCxnSpPr/>
          <p:nvPr/>
        </p:nvCxnSpPr>
        <p:spPr>
          <a:xfrm flipH="1">
            <a:off x="4157648" y="1571944"/>
            <a:ext cx="24389" cy="4476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44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1720799"/>
            <a:ext cx="7618693" cy="4988345"/>
          </a:xfrm>
        </p:spPr>
        <p:txBody>
          <a:bodyPr>
            <a:normAutofit/>
          </a:bodyPr>
          <a:lstStyle/>
          <a:p>
            <a:r>
              <a:rPr lang="sv-SE" sz="2800" dirty="0"/>
              <a:t>Var tredje ungdom med utländsk bakgrund lever med hedersnormer </a:t>
            </a:r>
            <a:r>
              <a:rPr lang="sv-SE" sz="2000" dirty="0"/>
              <a:t>(docent Astrid </a:t>
            </a:r>
            <a:r>
              <a:rPr lang="sv-SE" sz="2000" dirty="0" err="1"/>
              <a:t>Schlytter</a:t>
            </a:r>
            <a:r>
              <a:rPr lang="sv-SE" sz="2000" dirty="0"/>
              <a:t>, Stockholms universitet) </a:t>
            </a:r>
            <a:endParaRPr lang="sv-SE" sz="2800" dirty="0"/>
          </a:p>
          <a:p>
            <a:r>
              <a:rPr lang="sv-SE" sz="2800" dirty="0"/>
              <a:t>Negativ social kontroll förekommer även bland barn och ungdomar i familjer utan utländsk bakgrund, t.ex. Jehovas vittnen, Knutby Filadelfia och </a:t>
            </a:r>
            <a:r>
              <a:rPr lang="sv-SE" sz="2800" dirty="0" err="1"/>
              <a:t>Plymyntarna</a:t>
            </a:r>
            <a:r>
              <a:rPr lang="sv-SE" sz="2800" dirty="0"/>
              <a:t> </a:t>
            </a:r>
          </a:p>
          <a:p>
            <a:r>
              <a:rPr lang="sv-SE" sz="2800" dirty="0"/>
              <a:t>20,000 barn lever i sekter i Sverige</a:t>
            </a:r>
          </a:p>
          <a:p>
            <a:r>
              <a:rPr lang="sv-SE" sz="2800" dirty="0"/>
              <a:t>Stort mörkertal i alla former av negativ social kontroll </a:t>
            </a:r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25575"/>
            <a:ext cx="7618694" cy="1420346"/>
          </a:xfrm>
        </p:spPr>
        <p:txBody>
          <a:bodyPr/>
          <a:lstStyle/>
          <a:p>
            <a:r>
              <a:rPr lang="sv-SE" dirty="0"/>
              <a:t>Hur vanligt är negativ social kontroll i Sverige?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F85EF958-B05E-4917-A82B-4E9E8DE409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r="6477"/>
          <a:stretch>
            <a:fillRect/>
          </a:stretch>
        </p:blipFill>
        <p:spPr>
          <a:xfrm rot="549817">
            <a:off x="8693011" y="1169067"/>
            <a:ext cx="3225800" cy="3689350"/>
          </a:xfrm>
        </p:spPr>
      </p:pic>
    </p:spTree>
    <p:extLst>
      <p:ext uri="{BB962C8B-B14F-4D97-AF65-F5344CB8AC3E}">
        <p14:creationId xmlns:p14="http://schemas.microsoft.com/office/powerpoint/2010/main" val="19946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A72B451A-01EB-4CCB-A5A1-8A589FA245F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8550496" y="1110031"/>
            <a:ext cx="3087908" cy="2648768"/>
          </a:xfr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4" y="1142866"/>
            <a:ext cx="8150749" cy="55662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sv-SE" sz="2000" dirty="0"/>
              <a:t>2014 Stärkt skydd mot tvångsäktenskap och barnäktenskap, de är subsidiära bestämmelser om människohandel, (BrB 4 kap. 1 a§).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2014 Brottet äktenskapstvång instiftades och inkluderar alla former av olaga tvång och utnyttjandet av någons utsatta belägenhet (beroendeställning samt intellektuell funktionsnedsättning). 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2019 Förbud mot erkännande av utländska barnäktenskap.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2020 Barnäktenskapsbrott: Det är straffbart redan att förmå eller tillåta ett barn att ingå ett äktenskap eller en äktenskapsliknande förbindelse (BrB 4 kap. 4c §). 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Även vilseledande till äktenskapsresa är kriminaliserat (BrB 4 kap. 4 d §). Det är straffbart att genom vilseledande förmå en person att resa till en annan stat i syfte att personen genom olaga tvång eller utnyttjande av hans eller hennes utsatta belägenhet ska förmås ingå ett äktenskap. 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2020: Barn kan beläggas med utreseförbud enligt LVU när de riskerar att föras utomlands eller lämna landet för att ingå äktenskap eller äktenskapsliknande förbindelse (eller könsstympas).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23" y="270440"/>
            <a:ext cx="8150749" cy="872426"/>
          </a:xfrm>
        </p:spPr>
        <p:txBody>
          <a:bodyPr/>
          <a:lstStyle/>
          <a:p>
            <a:r>
              <a:rPr lang="sv-SE" dirty="0"/>
              <a:t>Tvångs- och Barnäktenskap</a:t>
            </a:r>
          </a:p>
        </p:txBody>
      </p:sp>
    </p:spTree>
    <p:extLst>
      <p:ext uri="{BB962C8B-B14F-4D97-AF65-F5344CB8AC3E}">
        <p14:creationId xmlns:p14="http://schemas.microsoft.com/office/powerpoint/2010/main" val="152579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1636295"/>
            <a:ext cx="7536610" cy="45748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2800" dirty="0"/>
              <a:t>individens agerande påverkar hela familjens anseende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individens intressen är underordnade familjens intressen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individens sexualitet är en angelägenhet för familjen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sexuella relationer får bara finnas mellan man och kvinna inom äktenskapet</a:t>
            </a:r>
          </a:p>
          <a:p>
            <a:endParaRPr lang="sv-SE" sz="28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91" y="532104"/>
            <a:ext cx="8495555" cy="872426"/>
          </a:xfrm>
        </p:spPr>
        <p:txBody>
          <a:bodyPr/>
          <a:lstStyle/>
          <a:p>
            <a:r>
              <a:rPr lang="sv-SE" dirty="0"/>
              <a:t>De viktigaste hedersnormerna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43F0EE4A-8BA2-488C-B12D-0D30235E97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t="1129" r="25039" b="-1129"/>
          <a:stretch/>
        </p:blipFill>
        <p:spPr>
          <a:xfrm rot="549817">
            <a:off x="7918450" y="765175"/>
            <a:ext cx="3227388" cy="3689350"/>
          </a:xfrm>
        </p:spPr>
      </p:pic>
    </p:spTree>
    <p:extLst>
      <p:ext uri="{BB962C8B-B14F-4D97-AF65-F5344CB8AC3E}">
        <p14:creationId xmlns:p14="http://schemas.microsoft.com/office/powerpoint/2010/main" val="6875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1222743"/>
            <a:ext cx="7006045" cy="540968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sv-SE" sz="2800" dirty="0"/>
              <a:t>Hur andra ser på familjen är avgörande för samtliga familjemedlemmars heder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sv-SE" sz="2800" dirty="0"/>
              <a:t>Familjemedlemmar har ansvar för sin familjs heder och representerar familjen utåt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sv-SE" sz="2800" dirty="0"/>
              <a:t>En förlorad heder innebär vanära inte bara för individen utan även för hens familj och släkt.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sv-SE" sz="2800" dirty="0"/>
              <a:t>Förlorad heder måste återupptas med en synlig åtgärd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sv-SE" sz="2800" dirty="0"/>
              <a:t>Våldet ses och uttalas av kollektivet som en legitim oundviklig handling för att bemöta kvinnors olydnad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endParaRPr lang="sv-SE" sz="2800" dirty="0"/>
          </a:p>
          <a:p>
            <a:endParaRPr lang="sv-SE" sz="2800" dirty="0"/>
          </a:p>
          <a:p>
            <a:endParaRPr lang="sv-SE" sz="28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25575"/>
            <a:ext cx="7169482" cy="872426"/>
          </a:xfrm>
        </p:spPr>
        <p:txBody>
          <a:bodyPr/>
          <a:lstStyle/>
          <a:p>
            <a:r>
              <a:rPr lang="sv-SE" dirty="0"/>
              <a:t>Hedern är kollektiv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49948D6C-B14C-4828-9010-2F20CF985E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487" r="22182" b="-487"/>
          <a:stretch/>
        </p:blipFill>
        <p:spPr>
          <a:xfrm rot="549817">
            <a:off x="7908925" y="879475"/>
            <a:ext cx="3225800" cy="3689350"/>
          </a:xfrm>
        </p:spPr>
      </p:pic>
    </p:spTree>
    <p:extLst>
      <p:ext uri="{BB962C8B-B14F-4D97-AF65-F5344CB8AC3E}">
        <p14:creationId xmlns:p14="http://schemas.microsoft.com/office/powerpoint/2010/main" val="322433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1519274"/>
            <a:ext cx="7169481" cy="490895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2800" dirty="0"/>
              <a:t>Myten om ”mödomshinnan”</a:t>
            </a:r>
          </a:p>
          <a:p>
            <a:pPr>
              <a:spcAft>
                <a:spcPts val="1200"/>
              </a:spcAft>
            </a:pPr>
            <a:r>
              <a:rPr lang="sv-SE" sz="2800" dirty="0"/>
              <a:t>Myten om sex – bristande kunskap om penetrerande sex</a:t>
            </a:r>
          </a:p>
          <a:p>
            <a:pPr>
              <a:spcAft>
                <a:spcPts val="1200"/>
              </a:spcAft>
            </a:pPr>
            <a:r>
              <a:rPr lang="sv-SE" sz="2800" dirty="0"/>
              <a:t>Blod på bröllopsnatten</a:t>
            </a:r>
          </a:p>
          <a:p>
            <a:pPr>
              <a:spcAft>
                <a:spcPts val="1200"/>
              </a:spcAft>
            </a:pPr>
            <a:r>
              <a:rPr lang="sv-SE" sz="2800" dirty="0"/>
              <a:t>Könsstympning</a:t>
            </a:r>
          </a:p>
          <a:p>
            <a:pPr>
              <a:spcAft>
                <a:spcPts val="1200"/>
              </a:spcAft>
            </a:pPr>
            <a:r>
              <a:rPr lang="sv-SE" sz="2800" dirty="0"/>
              <a:t>Nästan allt sexualiseras - upplevelser och aktiviteter.</a:t>
            </a:r>
          </a:p>
          <a:p>
            <a:pPr>
              <a:spcAft>
                <a:spcPts val="1200"/>
              </a:spcAft>
            </a:pPr>
            <a:endParaRPr lang="sv-SE" sz="28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25575"/>
            <a:ext cx="7169482" cy="872426"/>
          </a:xfrm>
        </p:spPr>
        <p:txBody>
          <a:bodyPr/>
          <a:lstStyle/>
          <a:p>
            <a:r>
              <a:rPr lang="sv-SE" dirty="0"/>
              <a:t>Oskuldsnorm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46AC903A-AF3C-4B5B-82CB-1D397B1CD4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5" t="34296" r="2233" b="36650"/>
          <a:stretch/>
        </p:blipFill>
        <p:spPr>
          <a:xfrm rot="549817">
            <a:off x="7845814" y="1643826"/>
            <a:ext cx="3225800" cy="2943116"/>
          </a:xfrm>
        </p:spPr>
      </p:pic>
    </p:spTree>
    <p:extLst>
      <p:ext uri="{BB962C8B-B14F-4D97-AF65-F5344CB8AC3E}">
        <p14:creationId xmlns:p14="http://schemas.microsoft.com/office/powerpoint/2010/main" val="37312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199" y="837827"/>
            <a:ext cx="9407941" cy="47863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v-SE" sz="2400" dirty="0"/>
              <a:t>Att inte få ha kläder de önskar på sig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Att inte få umgås med de man vill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Att inte få gå ut efter skolan på egen hand </a:t>
            </a:r>
            <a:br>
              <a:rPr lang="sv-SE" sz="2400" dirty="0"/>
            </a:br>
            <a:r>
              <a:rPr lang="sv-SE" sz="2400" dirty="0"/>
              <a:t>– eller gå ut alls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Att inte få delta på obligatoriska  ämnen och </a:t>
            </a:r>
            <a:br>
              <a:rPr lang="sv-SE" sz="2400" dirty="0"/>
            </a:br>
            <a:r>
              <a:rPr lang="sv-SE" sz="2400" dirty="0"/>
              <a:t>aktiviteter i skolan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Att inte få studera vidare efter gymnasiet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Att inte få delta i det civila samhället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Att inte få bestämma över sin kropp och sexualitet </a:t>
            </a:r>
            <a:br>
              <a:rPr lang="sv-SE" sz="2400" dirty="0"/>
            </a:br>
            <a:r>
              <a:rPr lang="sv-SE" sz="2400" dirty="0"/>
              <a:t>(inklusive risken för könsstympning)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Att inte få gifta sig med vem de vill – tvingas till oönskad giftermål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2" y="43001"/>
            <a:ext cx="7940647" cy="872426"/>
          </a:xfrm>
        </p:spPr>
        <p:txBody>
          <a:bodyPr/>
          <a:lstStyle/>
          <a:p>
            <a:r>
              <a:rPr lang="sv-SE" sz="3200" dirty="0"/>
              <a:t>Begränsningar av livsutrymmet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722D4B62-A9BA-4B25-92B4-4EAC23981E4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-928" r="17063" b="928"/>
          <a:stretch/>
        </p:blipFill>
        <p:spPr>
          <a:xfrm rot="549817">
            <a:off x="7908925" y="879475"/>
            <a:ext cx="3225800" cy="3689350"/>
          </a:xfrm>
        </p:spPr>
      </p:pic>
    </p:spTree>
    <p:extLst>
      <p:ext uri="{BB962C8B-B14F-4D97-AF65-F5344CB8AC3E}">
        <p14:creationId xmlns:p14="http://schemas.microsoft.com/office/powerpoint/2010/main" val="322455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344" y="1288746"/>
            <a:ext cx="8984511" cy="50040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v-SE" sz="2400" dirty="0"/>
              <a:t>Allierar sig med, eller på något annat sätt stödjer  eller beskyddar en flicka som inte fogar sig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Inleder en relation med en flicka eller kvinna som </a:t>
            </a:r>
            <a:br>
              <a:rPr lang="sv-SE" sz="2400" dirty="0"/>
            </a:br>
            <a:r>
              <a:rPr lang="sv-SE" sz="2400" dirty="0"/>
              <a:t>har lovats eller anses tillhöra en annan man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Inleder en relation med en flicka eller kvinna mot </a:t>
            </a:r>
            <a:br>
              <a:rPr lang="sv-SE" sz="2400" dirty="0"/>
            </a:br>
            <a:r>
              <a:rPr lang="sv-SE" sz="2400" dirty="0"/>
              <a:t>hennes familjs vilja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Bryter mot familjens normer genom t.ex. kriminalitet eller missbruk (riskerar skickas till hemlandet för omskolning)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Våldet drabbar också homo- och bisexuella personer, transpersoner samt unga och vuxna med funktionsnedsättning. 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Även äldre män kan tvingas till våldshandling mot sin vilja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490751"/>
            <a:ext cx="8319340" cy="872426"/>
          </a:xfrm>
        </p:spPr>
        <p:txBody>
          <a:bodyPr/>
          <a:lstStyle/>
          <a:p>
            <a:r>
              <a:rPr lang="sv-SE" dirty="0"/>
              <a:t>Våldet drabbar även pojkar och unga män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77D0BD8A-0A53-4ECA-AADA-F0538255F49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r="15040"/>
          <a:stretch/>
        </p:blipFill>
        <p:spPr>
          <a:xfrm rot="549817">
            <a:off x="7908925" y="879475"/>
            <a:ext cx="3225800" cy="3689350"/>
          </a:xfrm>
        </p:spPr>
      </p:pic>
    </p:spTree>
    <p:extLst>
      <p:ext uri="{BB962C8B-B14F-4D97-AF65-F5344CB8AC3E}">
        <p14:creationId xmlns:p14="http://schemas.microsoft.com/office/powerpoint/2010/main" val="9388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Region Kronoberg ljus">
  <a:themeElements>
    <a:clrScheme name="Region Kronoberg LJUS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83B81A"/>
      </a:accent1>
      <a:accent2>
        <a:srgbClr val="1E6633"/>
      </a:accent2>
      <a:accent3>
        <a:srgbClr val="412682"/>
      </a:accent3>
      <a:accent4>
        <a:srgbClr val="FBD300"/>
      </a:accent4>
      <a:accent5>
        <a:srgbClr val="F3980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BC2B6388-CDCB-4389-ADE0-5FCEC97757FD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 MÖRK">
      <a:dk1>
        <a:sysClr val="windowText" lastClr="000000"/>
      </a:dk1>
      <a:lt1>
        <a:sysClr val="window" lastClr="FFFFFF"/>
      </a:lt1>
      <a:dk2>
        <a:srgbClr val="E13288"/>
      </a:dk2>
      <a:lt2>
        <a:srgbClr val="83B81A"/>
      </a:lt2>
      <a:accent1>
        <a:srgbClr val="009EE0"/>
      </a:accent1>
      <a:accent2>
        <a:srgbClr val="F39800"/>
      </a:accent2>
      <a:accent3>
        <a:srgbClr val="FBD300"/>
      </a:accent3>
      <a:accent4>
        <a:srgbClr val="412682"/>
      </a:accent4>
      <a:accent5>
        <a:srgbClr val="83B81A"/>
      </a:accent5>
      <a:accent6>
        <a:srgbClr val="BCB1AB"/>
      </a:accent6>
      <a:hlink>
        <a:srgbClr val="E13288"/>
      </a:hlink>
      <a:folHlink>
        <a:srgbClr val="1E6633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7619DAD0-3D17-4DF0-B11C-CDFABD33283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Kronoberg mall</Template>
  <TotalTime>1615</TotalTime>
  <Words>1118</Words>
  <Application>Microsoft Office PowerPoint</Application>
  <PresentationFormat>Bredbild</PresentationFormat>
  <Paragraphs>135</Paragraphs>
  <Slides>19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Brandon Grotesque Bold</vt:lpstr>
      <vt:lpstr>Arial</vt:lpstr>
      <vt:lpstr>Calibri</vt:lpstr>
      <vt:lpstr>Brandon Grotesque Black</vt:lpstr>
      <vt:lpstr>Region Kronoberg ljus</vt:lpstr>
      <vt:lpstr>Region Kronoberg MÖRK</vt:lpstr>
      <vt:lpstr>Negativ social kontroll  Om hedersrelaterat våld och förtryck</vt:lpstr>
      <vt:lpstr>Skillnader och likheter</vt:lpstr>
      <vt:lpstr>Hur vanligt är negativ social kontroll i Sverige?</vt:lpstr>
      <vt:lpstr>Tvångs- och Barnäktenskap</vt:lpstr>
      <vt:lpstr>De viktigaste hedersnormerna</vt:lpstr>
      <vt:lpstr>Hedern är kollektiv</vt:lpstr>
      <vt:lpstr>Oskuldsnorm</vt:lpstr>
      <vt:lpstr>Begränsningar av livsutrymmet</vt:lpstr>
      <vt:lpstr>Våldet drabbar även pojkar och unga män</vt:lpstr>
      <vt:lpstr>Både offer och förövare</vt:lpstr>
      <vt:lpstr>Hedersmord</vt:lpstr>
      <vt:lpstr>Varningssignaler</vt:lpstr>
      <vt:lpstr>Varningssignaler</vt:lpstr>
      <vt:lpstr>Exempel på frågor att ställa</vt:lpstr>
      <vt:lpstr>Hur arbetar vi i länet</vt:lpstr>
      <vt:lpstr>Information till personer utsatta för negativ social kontroll</vt:lpstr>
      <vt:lpstr>Frågor att fundera över</vt:lpstr>
      <vt:lpstr>kontaktinformation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Swärd Susann FSU stödstrukturer</dc:creator>
  <cp:lastModifiedBy>Swärd Susann FSU gemensamt</cp:lastModifiedBy>
  <cp:revision>88</cp:revision>
  <dcterms:created xsi:type="dcterms:W3CDTF">2022-02-17T09:17:48Z</dcterms:created>
  <dcterms:modified xsi:type="dcterms:W3CDTF">2022-08-24T13:49:25Z</dcterms:modified>
</cp:coreProperties>
</file>