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701" r:id="rId2"/>
    <p:sldMasterId id="2147483788" r:id="rId3"/>
  </p:sldMasterIdLst>
  <p:notesMasterIdLst>
    <p:notesMasterId r:id="rId24"/>
  </p:notesMasterIdLst>
  <p:sldIdLst>
    <p:sldId id="2152" r:id="rId4"/>
    <p:sldId id="2302" r:id="rId5"/>
    <p:sldId id="2310" r:id="rId6"/>
    <p:sldId id="2190" r:id="rId7"/>
    <p:sldId id="2312" r:id="rId8"/>
    <p:sldId id="2321" r:id="rId9"/>
    <p:sldId id="2309" r:id="rId10"/>
    <p:sldId id="2313" r:id="rId11"/>
    <p:sldId id="2285" r:id="rId12"/>
    <p:sldId id="2250" r:id="rId13"/>
    <p:sldId id="2243" r:id="rId14"/>
    <p:sldId id="2315" r:id="rId15"/>
    <p:sldId id="2314" r:id="rId16"/>
    <p:sldId id="2316" r:id="rId17"/>
    <p:sldId id="2317" r:id="rId18"/>
    <p:sldId id="2318" r:id="rId19"/>
    <p:sldId id="2319" r:id="rId20"/>
    <p:sldId id="2320" r:id="rId21"/>
    <p:sldId id="2272" r:id="rId22"/>
    <p:sldId id="298" r:id="rId23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25"/>
      <p:italic r:id="rId26"/>
    </p:embeddedFont>
    <p:embeddedFont>
      <p:font typeface="Brandon Grotesque Bold" panose="020B0803020203060202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Gill Sans MT" panose="020B0502020104020203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ärd Susann FSU stödstrukturer" initials="SSFs" lastIdx="1" clrIdx="0">
    <p:extLst>
      <p:ext uri="{19B8F6BF-5375-455C-9EA6-DF929625EA0E}">
        <p15:presenceInfo xmlns:p15="http://schemas.microsoft.com/office/powerpoint/2012/main" userId="S-1-5-21-515967899-299502267-725345543-26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8" autoAdjust="0"/>
  </p:normalViewPr>
  <p:slideViewPr>
    <p:cSldViewPr snapToGrid="0" showGuides="1">
      <p:cViewPr varScale="1">
        <p:scale>
          <a:sx n="104" d="100"/>
          <a:sy n="104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5316-4CD0-4F97-BC53-8374FEE055FF}" type="datetimeFigureOut">
              <a:rPr lang="sv-SE" smtClean="0"/>
              <a:t>2023-04-28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2C939-9B2C-4492-9167-FAF7C13FF2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41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7409ABD3-02BD-4FCB-9A3A-2ABFAA9F1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7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objekt 7" descr="Region Kronobergs logotyp i vitt.">
            <a:extLst>
              <a:ext uri="{FF2B5EF4-FFF2-40B4-BE49-F238E27FC236}">
                <a16:creationId xmlns:a16="http://schemas.microsoft.com/office/drawing/2014/main" id="{1228A9B0-8CB1-47E6-B866-0880D1C19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D1AEA6A-A199-455A-AFD4-A33A8DED6567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92027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18252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bg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A856050-34DA-4825-BE87-EA87653B86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pic>
        <p:nvPicPr>
          <p:cNvPr id="7" name="Bildobjekt 22">
            <a:extLst>
              <a:ext uri="{FF2B5EF4-FFF2-40B4-BE49-F238E27FC236}">
                <a16:creationId xmlns:a16="http://schemas.microsoft.com/office/drawing/2014/main" id="{F1899173-B243-4142-906F-B057A13801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8" y="800101"/>
            <a:ext cx="345651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rtlCol="0" anchor="b">
            <a:noAutofit/>
          </a:bodyPr>
          <a:lstStyle>
            <a:lvl1pPr marL="0" indent="0" algn="r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C5E357D-4FB1-4AA1-A328-2D6221BB637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90085" y="5380039"/>
            <a:ext cx="1536700" cy="268287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91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1DD8F84-7BFB-4390-A523-0AF445A778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rtlCol="0" anchor="b">
            <a:noAutofit/>
          </a:bodyPr>
          <a:lstStyle>
            <a:lvl1pPr marL="0" indent="0" algn="r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574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D65224-DD01-4EB1-9179-62F0839999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4" name="Rektangel 2">
            <a:extLst>
              <a:ext uri="{FF2B5EF4-FFF2-40B4-BE49-F238E27FC236}">
                <a16:creationId xmlns:a16="http://schemas.microsoft.com/office/drawing/2014/main" id="{91003EA5-5F76-4D1A-BDBA-4BC12661FADB}"/>
              </a:ext>
            </a:extLst>
          </p:cNvPr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5" name="Bildobjekt 23">
            <a:extLst>
              <a:ext uri="{FF2B5EF4-FFF2-40B4-BE49-F238E27FC236}">
                <a16:creationId xmlns:a16="http://schemas.microsoft.com/office/drawing/2014/main" id="{BF5CE08B-653A-4E5A-A14D-74D74F613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7" y="6210300"/>
            <a:ext cx="186266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687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9EB9A9-9284-4AAA-99AD-28C2992024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ADD172-BACE-4C80-BE3E-886E1A622E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2F38993-5C3B-4F14-8591-71B38A9B4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984F-CAF6-4C25-BECC-4F704A96087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015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87DE5A-D720-4C9B-BBD9-820A0F7BB6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F9590-E397-4C3C-AFDC-26A72CB3F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4B5326-E66B-4C0F-B541-FC900888E4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A474-AC17-4876-A498-3BA551F07CC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558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93F1F-AC01-4D9B-A88A-C6525A5FAF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1F35AB-1E47-4208-A83F-C59E691E1D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F9D63A-72F4-485B-8852-0AB0EC3CBB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5615-B587-4F35-83F4-9E6B5B19522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371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36FBAA9-354E-491B-A927-D6642F0EA158}"/>
              </a:ext>
            </a:extLst>
          </p:cNvPr>
          <p:cNvSpPr/>
          <p:nvPr userDrawn="1"/>
        </p:nvSpPr>
        <p:spPr>
          <a:xfrm>
            <a:off x="1" y="801688"/>
            <a:ext cx="12196233" cy="4792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A7A8-A82A-4067-9231-49D211EF03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1769C3-44F3-4F1E-8570-074C18D68D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CF6D4E-B118-4D10-91F2-B5729442B9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CDF2-C09F-440B-98D6-4A074F26CD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10003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3FC658D-4E30-42E5-A1D9-A782B327A61E}"/>
              </a:ext>
            </a:extLst>
          </p:cNvPr>
          <p:cNvSpPr/>
          <p:nvPr userDrawn="1"/>
        </p:nvSpPr>
        <p:spPr>
          <a:xfrm>
            <a:off x="1" y="801688"/>
            <a:ext cx="12196233" cy="47926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086631-87F3-46B6-AC18-9533F3C21F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9655DC-C8A7-4AEC-A66C-16477B60F5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5F0B1A-4697-4986-9724-829D6C5339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FC96-7C85-4089-A393-B7E3C7A7297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581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7A4EBFE-DB41-4505-974F-7430DD1B96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DF5DD26-257B-4DEF-AD47-FCCF19D021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685DEB5-A8B1-4AB2-B0E1-D912AEB177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C074-0D5E-4BFF-8CC7-2D5FCBD81BF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08521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 rtlCol="0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D6536F-9C9E-4EEA-9491-AA175B88D77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DA9855E-3B97-4913-9361-C81E28BC1A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0C0067B-B405-40A0-96A9-FC4F9CED7F9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8967-B95D-4F7C-9B60-CF8B6A8438C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99792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579CB6F5-5958-4E8F-B90D-6F95F19B20E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6201C600-63CD-475E-A5EF-B4D2BF9C94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402C8B5-9346-40EF-AC3A-368F4DAD11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3FB4-649D-47C0-8DFC-5F921317EDC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1004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7017A89-5B5F-45B8-AC21-5F10C243CA9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28059EE5-4A6C-40CF-98CE-BFEEC8036D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FCD552C6-F464-419D-A9C1-AC9EDD7771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B1C7-6446-488C-85EB-9B43A9DA4F4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6334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9ED31BE-84F6-497B-AA14-18AB4265E4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28738CB-2B12-4573-BB68-3844E147F1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D908552-EE27-48D8-86DA-A28E9E2B28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DB50-C044-4736-B6AD-85686A7351E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2641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6F01E13-3ABA-48E7-9985-B596824E512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F755101-FD69-4D82-AD60-8F61390505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83D2E4EB-169A-4100-84B8-30E867C005E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DFA-43CC-474A-A2BB-BF573B3AF41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52225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65268C4A-4AB9-4D41-A7FC-1DDA453AC21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DBF4623-DB2E-4F11-BAE1-FA9767163D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22E836BF-D37F-4A2E-BAD5-E66ED8BECC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A034-CB5D-451C-9D8A-6A018218502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35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3D2C91C-4C5E-476C-BF10-2972B3E70D6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36CDC9E7-2CEE-4430-9F6D-C8D21A3CA3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8E3E298-3E58-4F0A-818B-181787B066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59C7-4595-4E86-AB6C-7551C4EC670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64538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698D9A8-0A3F-43B1-9377-F204D3F9A52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48DAC7B-B9B8-4C12-8524-1BA2F4C0BE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F6DE245E-6D73-4499-BC8A-68FC20CA1F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034A-A353-49B5-A756-7128EDC4A75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51947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A0B25B6-DD58-4DD2-BBCE-4E63BCE4703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9583091-F745-455B-AAA3-FC8566F338D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3EB55A8C-56DC-45E8-A15B-E399EA9356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4373-C6BB-4491-8FF3-1C3394329A9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992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0CD43A91-A3C8-44B2-995B-7500622FAE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34C4DF3-7C7D-4207-B70C-646E621C8C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F7628B4-8434-4555-B66A-B7114DDAAD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12F1-D7A9-4FFB-B3A8-2A74DB2E8AB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48810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B5F9B08E-B005-4EDA-B542-9CA1E1C4488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DC736AC-6E3E-4438-95C5-34F84B3647A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B8DCAA7-4F38-4918-B329-EF77CBB1D33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916C-C8E0-407F-9B16-B540D6A17C2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35743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7D2DBF22-8F85-48EC-A38E-93D82B7FBF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8DF6E815-6643-4C01-8D0F-293AAFAC8E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E5291B1-EAD7-4831-99F0-61F63FC2E2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9885-65FA-485B-A5FA-946119C586B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3037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D34FC44-A05D-466D-BA8E-3755089AB6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034119F-B78C-4331-B509-6FA5463218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FE23AC2-3601-4F37-9FAB-FA25AD04B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1466-0950-4627-AE91-8348C058F7A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3551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570C43D-6E9C-4FC9-B7FB-1A04BCA484E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8565EF2-43A1-4754-BC0A-D3C4FAE61B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A8D2CC-77F0-4B4B-80F0-C6EFCF2F69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E224-90A5-4D19-97F7-C722F776B2F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3176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 rtlCol="0">
            <a:no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871C8B8-DAD8-4514-AB50-27CC1810DC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102402-3A90-456C-8657-423720307A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A18B0-017F-4EE4-80A8-0D15F5C1C7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B5CC-104E-49F1-8D3B-3A6B965847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135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D8557DF-9B24-42BD-B20E-A47D62C9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E7495B3-4191-40E9-B1F7-70CD44B3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DD824D-D9E2-4387-97AD-92018F20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A71A-CA80-45BE-AB19-C16EB62B184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723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EE1D229-9805-4A1E-AB10-A8536EC495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4" name="Rektangel 2">
            <a:extLst>
              <a:ext uri="{FF2B5EF4-FFF2-40B4-BE49-F238E27FC236}">
                <a16:creationId xmlns:a16="http://schemas.microsoft.com/office/drawing/2014/main" id="{0E6595A9-A3EA-407E-BAAD-E1EF78BA74CC}"/>
              </a:ext>
            </a:extLst>
          </p:cNvPr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6" name="Bildobjekt 23">
            <a:extLst>
              <a:ext uri="{FF2B5EF4-FFF2-40B4-BE49-F238E27FC236}">
                <a16:creationId xmlns:a16="http://schemas.microsoft.com/office/drawing/2014/main" id="{93D50486-29D0-4272-9A6F-59C6C61C5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7" y="6210300"/>
            <a:ext cx="186266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6289" y="4927392"/>
            <a:ext cx="5293712" cy="107927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6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6753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5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9" r:id="rId2"/>
    <p:sldLayoutId id="2147483682" r:id="rId3"/>
    <p:sldLayoutId id="2147483698" r:id="rId4"/>
    <p:sldLayoutId id="2147483688" r:id="rId5"/>
    <p:sldLayoutId id="2147483684" r:id="rId6"/>
    <p:sldLayoutId id="2147483697" r:id="rId7"/>
    <p:sldLayoutId id="2147483690" r:id="rId8"/>
    <p:sldLayoutId id="2147483686" r:id="rId9"/>
    <p:sldLayoutId id="2147483699" r:id="rId10"/>
    <p:sldLayoutId id="2147483700" r:id="rId11"/>
    <p:sldLayoutId id="214748368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2023-04-28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B1F1D716-EDCA-42CA-8CB2-2B071524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objekt 7">
            <a:extLst>
              <a:ext uri="{FF2B5EF4-FFF2-40B4-BE49-F238E27FC236}">
                <a16:creationId xmlns:a16="http://schemas.microsoft.com/office/drawing/2014/main" id="{38C1E7CB-05C3-402A-8139-551018B7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7" y="6210300"/>
            <a:ext cx="186266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tshållare för rubrik 1">
            <a:extLst>
              <a:ext uri="{FF2B5EF4-FFF2-40B4-BE49-F238E27FC236}">
                <a16:creationId xmlns:a16="http://schemas.microsoft.com/office/drawing/2014/main" id="{5124289C-0582-4103-880A-11555E8B8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1034" y="687388"/>
            <a:ext cx="92688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6" name="Platshållare för text 2">
            <a:extLst>
              <a:ext uri="{FF2B5EF4-FFF2-40B4-BE49-F238E27FC236}">
                <a16:creationId xmlns:a16="http://schemas.microsoft.com/office/drawing/2014/main" id="{59C7556F-5CBF-4F5E-A668-565FBE3EC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917" y="2057400"/>
            <a:ext cx="926888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93072-F4A7-4223-BDFD-EB7C43179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1618" y="6296025"/>
            <a:ext cx="15367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BCD488-27B7-46AB-905E-276D98A3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8317" y="6296025"/>
            <a:ext cx="3860800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82B233-0AAD-460F-9B00-EA73A0097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1984" y="6296025"/>
            <a:ext cx="575733" cy="2667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2B45"/>
                </a:solidFill>
              </a:defRPr>
            </a:lvl1pPr>
          </a:lstStyle>
          <a:p>
            <a:pPr>
              <a:defRPr/>
            </a:pPr>
            <a:fld id="{8F73CFD2-D9CF-40D2-8159-751922CC7FE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8EA393B-82A5-4242-9EE2-DE27464563E6}"/>
              </a:ext>
            </a:extLst>
          </p:cNvPr>
          <p:cNvCxnSpPr/>
          <p:nvPr/>
        </p:nvCxnSpPr>
        <p:spPr>
          <a:xfrm>
            <a:off x="-482599" y="5653088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30586A04-A2A8-4E99-A394-BF06AAA4D027}"/>
              </a:ext>
            </a:extLst>
          </p:cNvPr>
          <p:cNvCxnSpPr/>
          <p:nvPr/>
        </p:nvCxnSpPr>
        <p:spPr>
          <a:xfrm>
            <a:off x="-482599" y="6196013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90B2EF8F-A519-4F65-AA4A-B0E5908972B3}"/>
              </a:ext>
            </a:extLst>
          </p:cNvPr>
          <p:cNvCxnSpPr/>
          <p:nvPr/>
        </p:nvCxnSpPr>
        <p:spPr>
          <a:xfrm>
            <a:off x="-482599" y="2120900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7E3B7C03-B79F-407D-B67E-63DE465D0B32}"/>
              </a:ext>
            </a:extLst>
          </p:cNvPr>
          <p:cNvCxnSpPr/>
          <p:nvPr/>
        </p:nvCxnSpPr>
        <p:spPr>
          <a:xfrm>
            <a:off x="-482599" y="701675"/>
            <a:ext cx="332316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825709A1-546E-4465-8E36-9AF734582816}"/>
              </a:ext>
            </a:extLst>
          </p:cNvPr>
          <p:cNvCxnSpPr/>
          <p:nvPr/>
        </p:nvCxnSpPr>
        <p:spPr>
          <a:xfrm>
            <a:off x="12352868" y="5653088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8119A301-BC22-488D-8942-1D5FAC3B0E30}"/>
              </a:ext>
            </a:extLst>
          </p:cNvPr>
          <p:cNvCxnSpPr/>
          <p:nvPr/>
        </p:nvCxnSpPr>
        <p:spPr>
          <a:xfrm>
            <a:off x="12352868" y="6196013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1EB70DBD-D029-4BAA-9708-B9D21E98E464}"/>
              </a:ext>
            </a:extLst>
          </p:cNvPr>
          <p:cNvCxnSpPr/>
          <p:nvPr/>
        </p:nvCxnSpPr>
        <p:spPr>
          <a:xfrm>
            <a:off x="12352868" y="2120900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>
            <a:extLst>
              <a:ext uri="{FF2B5EF4-FFF2-40B4-BE49-F238E27FC236}">
                <a16:creationId xmlns:a16="http://schemas.microsoft.com/office/drawing/2014/main" id="{AF0975DE-3349-46B3-8766-9FA07BF872C4}"/>
              </a:ext>
            </a:extLst>
          </p:cNvPr>
          <p:cNvCxnSpPr/>
          <p:nvPr/>
        </p:nvCxnSpPr>
        <p:spPr>
          <a:xfrm>
            <a:off x="12352868" y="701675"/>
            <a:ext cx="334433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63C53D2-DAA4-46E8-8E2D-B1FEF36A1C80}"/>
              </a:ext>
            </a:extLst>
          </p:cNvPr>
          <p:cNvCxnSpPr/>
          <p:nvPr/>
        </p:nvCxnSpPr>
        <p:spPr>
          <a:xfrm flipV="1">
            <a:off x="1071033" y="-230188"/>
            <a:ext cx="0" cy="138113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>
            <a:extLst>
              <a:ext uri="{FF2B5EF4-FFF2-40B4-BE49-F238E27FC236}">
                <a16:creationId xmlns:a16="http://schemas.microsoft.com/office/drawing/2014/main" id="{25495980-A6DB-4969-849D-0125D6921A17}"/>
              </a:ext>
            </a:extLst>
          </p:cNvPr>
          <p:cNvCxnSpPr/>
          <p:nvPr/>
        </p:nvCxnSpPr>
        <p:spPr>
          <a:xfrm flipV="1">
            <a:off x="10335684" y="-230188"/>
            <a:ext cx="0" cy="138113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>
            <a:extLst>
              <a:ext uri="{FF2B5EF4-FFF2-40B4-BE49-F238E27FC236}">
                <a16:creationId xmlns:a16="http://schemas.microsoft.com/office/drawing/2014/main" id="{C2FF3D98-46AA-4C1C-9ADC-DDA8A9F00751}"/>
              </a:ext>
            </a:extLst>
          </p:cNvPr>
          <p:cNvCxnSpPr/>
          <p:nvPr/>
        </p:nvCxnSpPr>
        <p:spPr>
          <a:xfrm flipV="1">
            <a:off x="1071033" y="6923088"/>
            <a:ext cx="0" cy="13811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0279C2C1-2225-43A1-A8CA-51495933ED23}"/>
              </a:ext>
            </a:extLst>
          </p:cNvPr>
          <p:cNvCxnSpPr/>
          <p:nvPr/>
        </p:nvCxnSpPr>
        <p:spPr>
          <a:xfrm flipV="1">
            <a:off x="10335684" y="6923088"/>
            <a:ext cx="0" cy="13811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002B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2B45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1463" indent="-271463" algn="l" rtl="0" eaLnBrk="0" fontAlgn="base" hangingPunct="0">
        <a:spcBef>
          <a:spcPts val="1900"/>
        </a:spcBef>
        <a:spcAft>
          <a:spcPts val="800"/>
        </a:spcAft>
        <a:buSzPct val="115000"/>
        <a:buFont typeface="Century Gothic" panose="020B0502020202020204" pitchFamily="34" charset="0"/>
        <a:buChar char="•"/>
        <a:defRPr sz="1900" b="1" kern="1200">
          <a:solidFill>
            <a:srgbClr val="002B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1900" kern="1200">
          <a:solidFill>
            <a:srgbClr val="002B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rgbClr val="002B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rgbClr val="002B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rgbClr val="002B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m.jamstalldhetsmyndigheten.se/stod-i-ditt-arbete/webbutbildningar/" TargetMode="External"/><Relationship Id="rId2" Type="http://schemas.openxmlformats.org/officeDocument/2006/relationships/hyperlink" Target="https://nspm.jamstalldhetsmyndigheten.s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hyperlink" Target="https://nspm.jamstalldhetsmyndigheten.se/stod-i-ditt-arbete/manual-vid-misstanke-om-manniskohandel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kronoberg.se/contentassets/fce6511e4e9d4f19a2178fff63c61d93/stodmaterial-vid-en-orosanmalan-november-2022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gionkronoberg.se/contentassets/13e903ec0d0f48a1bcd1278d609cfeab/rutin-for-dokumentation-av-valdsutsatthet--reviderad-25-april-2023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0D9FF8F-96C1-49FA-B7A1-E3963EB398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94" y="-177398"/>
            <a:ext cx="12358294" cy="820668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CE1B264-6271-47C7-A5D7-D26EA321B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294" y="-177398"/>
            <a:ext cx="11989327" cy="5968558"/>
          </a:xfrm>
        </p:spPr>
        <p:txBody>
          <a:bodyPr/>
          <a:lstStyle/>
          <a:p>
            <a:r>
              <a:rPr lang="sv-SE" sz="4000" dirty="0"/>
              <a:t>Prostitution och människohandel</a:t>
            </a:r>
            <a:br>
              <a:rPr lang="sv-SE" dirty="0"/>
            </a:b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A672831C-C834-4EFD-AE40-C73437DFC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2" y="4135120"/>
            <a:ext cx="5618224" cy="43687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76117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22635" y="1929650"/>
            <a:ext cx="3351151" cy="284664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799"/>
            <a:ext cx="7179990" cy="48376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Du </a:t>
            </a:r>
            <a:r>
              <a:rPr lang="sv-SE" altLang="sv-SE" sz="2400" b="1" dirty="0"/>
              <a:t>ska alltid </a:t>
            </a:r>
            <a:r>
              <a:rPr lang="sv-SE" altLang="sv-SE" sz="2400" dirty="0"/>
              <a:t>lämna en orosanmälan till socialtjänsten vid misstanke om att ett barn far illa.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Det behöver inte betyda att det finns en misstanke om att någon förgriper sig på eller misshandlar barnet.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Det räcker att det uppmärksammas att de vuxna inte är förmögna i den rådande situationen att ta hand om barnet.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Socialtjänsten kan då bevilja insatser för att underlätta för den utsatta.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4"/>
            <a:ext cx="6801620" cy="1325563"/>
          </a:xfrm>
        </p:spPr>
        <p:txBody>
          <a:bodyPr/>
          <a:lstStyle/>
          <a:p>
            <a:r>
              <a:rPr lang="sv-SE" dirty="0"/>
              <a:t>anmälningsplikten</a:t>
            </a:r>
          </a:p>
        </p:txBody>
      </p:sp>
    </p:spTree>
    <p:extLst>
      <p:ext uri="{BB962C8B-B14F-4D97-AF65-F5344CB8AC3E}">
        <p14:creationId xmlns:p14="http://schemas.microsoft.com/office/powerpoint/2010/main" val="7499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43" y="1458263"/>
            <a:ext cx="8336129" cy="5754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Råd och vägledning för yrkesverksamma - NMT (Nationellt metodstöd mot prostitution och människohandel);</a:t>
            </a:r>
          </a:p>
          <a:p>
            <a:pPr marL="0" indent="0">
              <a:buNone/>
            </a:pPr>
            <a:r>
              <a:rPr lang="sv-SE" sz="2400" dirty="0"/>
              <a:t>Tfn. 020-390 000</a:t>
            </a:r>
          </a:p>
          <a:p>
            <a:pPr marL="0" indent="0">
              <a:buNone/>
            </a:pPr>
            <a:r>
              <a:rPr lang="sv-SE" sz="2800" dirty="0">
                <a:hlinkClick r:id="rId2"/>
              </a:rPr>
              <a:t>NSPM</a:t>
            </a:r>
            <a:r>
              <a:rPr lang="sv-SE" sz="2800" dirty="0"/>
              <a:t> – Nationella samordningen mot prostitution och misshandel</a:t>
            </a:r>
          </a:p>
          <a:p>
            <a:pPr marL="0" indent="0">
              <a:buNone/>
            </a:pPr>
            <a:r>
              <a:rPr lang="sv-SE" sz="2800" dirty="0">
                <a:hlinkClick r:id="rId3"/>
              </a:rPr>
              <a:t>Webbutbildningar </a:t>
            </a:r>
            <a:r>
              <a:rPr lang="sv-SE" sz="2800" dirty="0"/>
              <a:t>– prostitution och människohandel</a:t>
            </a:r>
          </a:p>
          <a:p>
            <a:pPr marL="0" indent="0">
              <a:buNone/>
            </a:pPr>
            <a:r>
              <a:rPr lang="sv-SE" sz="2800" dirty="0">
                <a:hlinkClick r:id="rId4"/>
              </a:rPr>
              <a:t>Manual </a:t>
            </a:r>
            <a:r>
              <a:rPr lang="sv-SE" sz="2800" dirty="0"/>
              <a:t>-  vid misstanke om människohandel</a:t>
            </a:r>
          </a:p>
          <a:p>
            <a:pPr marL="0" indent="0">
              <a:buNone/>
            </a:pPr>
            <a:endParaRPr lang="sv-SE" sz="2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94" y="233680"/>
            <a:ext cx="7947247" cy="1334463"/>
          </a:xfrm>
        </p:spPr>
        <p:txBody>
          <a:bodyPr/>
          <a:lstStyle/>
          <a:p>
            <a:r>
              <a:rPr lang="sv-SE" dirty="0"/>
              <a:t>Information, råd och vägledning </a:t>
            </a:r>
          </a:p>
        </p:txBody>
      </p:sp>
      <p:pic>
        <p:nvPicPr>
          <p:cNvPr id="5" name="Platshållare för bild 5">
            <a:extLst>
              <a:ext uri="{FF2B5EF4-FFF2-40B4-BE49-F238E27FC236}">
                <a16:creationId xmlns:a16="http://schemas.microsoft.com/office/drawing/2014/main" id="{6CBAED52-B8B3-47E5-99B6-F295B1DBE0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650903" y="1680512"/>
            <a:ext cx="3045987" cy="3180421"/>
          </a:xfrm>
        </p:spPr>
      </p:pic>
    </p:spTree>
    <p:extLst>
      <p:ext uri="{BB962C8B-B14F-4D97-AF65-F5344CB8AC3E}">
        <p14:creationId xmlns:p14="http://schemas.microsoft.com/office/powerpoint/2010/main" val="16761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0D9FF8F-96C1-49FA-B7A1-E3963EB398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94" y="481068"/>
            <a:ext cx="12358294" cy="688974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CE1B264-6271-47C7-A5D7-D26EA321B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294" y="-177398"/>
            <a:ext cx="11989327" cy="5968558"/>
          </a:xfrm>
        </p:spPr>
        <p:txBody>
          <a:bodyPr/>
          <a:lstStyle/>
          <a:p>
            <a:br>
              <a:rPr lang="sv-SE" sz="4000" dirty="0"/>
            </a:br>
            <a:r>
              <a:rPr lang="sv-SE" sz="4000" dirty="0"/>
              <a:t>Rutin – Vårddokumentation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66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43290" y="1859930"/>
            <a:ext cx="3351151" cy="2729999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6" y="1307297"/>
            <a:ext cx="8616404" cy="5391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Verksamheter ha en rutin för hur man ställer frågor om våld.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Vårdpersonal ska ha tillräckligt med kunskap om målgruppen.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Verksamheterna ska ha kännedom om veta vart den </a:t>
            </a:r>
            <a:br>
              <a:rPr lang="sv-SE" altLang="sv-SE" sz="2400" dirty="0"/>
            </a:br>
            <a:r>
              <a:rPr lang="sv-SE" altLang="sv-SE" sz="2400" dirty="0"/>
              <a:t>utsatta patienten kan hänvisas inom regionen </a:t>
            </a:r>
            <a:br>
              <a:rPr lang="sv-SE" altLang="sv-SE" sz="2400" dirty="0"/>
            </a:br>
            <a:r>
              <a:rPr lang="sv-SE" altLang="sv-SE" sz="2400" dirty="0"/>
              <a:t>och/eller till annan instans.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Vårdpersonal ska enligt anmälningsskyldigheten anmäla sin oro till socialtjänsten vid </a:t>
            </a:r>
            <a:r>
              <a:rPr lang="sv-SE" altLang="sv-SE" sz="2400" dirty="0">
                <a:hlinkClick r:id="rId3"/>
              </a:rPr>
              <a:t>misstanke om att barn far illa</a:t>
            </a:r>
            <a:r>
              <a:rPr lang="sv-SE" altLang="sv-SE" sz="2400" dirty="0"/>
              <a:t>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Känna till rutinen om </a:t>
            </a:r>
            <a:r>
              <a:rPr lang="sv-SE" altLang="sv-SE" sz="2400" dirty="0">
                <a:hlinkClick r:id="rId4"/>
              </a:rPr>
              <a:t>Vårddokumentation</a:t>
            </a:r>
            <a:r>
              <a:rPr lang="sv-SE" altLang="sv-SE" sz="2400" dirty="0"/>
              <a:t> av våldsutsatthet.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v-SE" altLang="sv-SE" sz="24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6" y="386080"/>
            <a:ext cx="8321764" cy="921217"/>
          </a:xfrm>
        </p:spPr>
        <p:txBody>
          <a:bodyPr/>
          <a:lstStyle/>
          <a:p>
            <a:r>
              <a:rPr lang="sv-SE" sz="2800" dirty="0"/>
              <a:t>Enligt den övergripande handlingsplanen bör:</a:t>
            </a:r>
          </a:p>
        </p:txBody>
      </p:sp>
    </p:spTree>
    <p:extLst>
      <p:ext uri="{BB962C8B-B14F-4D97-AF65-F5344CB8AC3E}">
        <p14:creationId xmlns:p14="http://schemas.microsoft.com/office/powerpoint/2010/main" val="8734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13449" y="2107084"/>
            <a:ext cx="3351151" cy="2605672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5" y="1307297"/>
            <a:ext cx="7599755" cy="53912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 dirty="0"/>
              <a:t>Våldsutsatthet i alla dess former skapar en lång rad negativa hälsoeffekter som kan påverka personens hälsa och respons på t.ex. behandlingar. 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Journalskrivande personal ska noggrant och tydligt dokumentera skador och andra indikationer på våldsutsatthet.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Den våldsutsatta ska ha möjlighet att polisanmäla övergreppet när patienten känner sig redo.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Dokumentationen är viktig och ska finnas tillgänglig om den våldsutsatta patienten (vid ett senare tillfälle) beslutar sig för göra en polisanmälan.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v-SE" altLang="sv-SE" sz="24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6" y="386080"/>
            <a:ext cx="8321764" cy="921217"/>
          </a:xfrm>
        </p:spPr>
        <p:txBody>
          <a:bodyPr/>
          <a:lstStyle/>
          <a:p>
            <a:r>
              <a:rPr lang="sv-SE" sz="2800" dirty="0"/>
              <a:t>Vårddokumentation </a:t>
            </a:r>
          </a:p>
        </p:txBody>
      </p:sp>
    </p:spTree>
    <p:extLst>
      <p:ext uri="{BB962C8B-B14F-4D97-AF65-F5344CB8AC3E}">
        <p14:creationId xmlns:p14="http://schemas.microsoft.com/office/powerpoint/2010/main" val="1311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83445" y="1557607"/>
            <a:ext cx="3351151" cy="2590817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6" y="1307297"/>
            <a:ext cx="7179990" cy="53912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400" dirty="0"/>
              <a:t>Grundregeln är att dokumentera alla former </a:t>
            </a:r>
            <a:br>
              <a:rPr lang="sv-SE" sz="2400" dirty="0"/>
            </a:br>
            <a:r>
              <a:rPr lang="sv-SE" sz="2400" dirty="0"/>
              <a:t>av våldsutsatthet i mallen ”Våldsutsatthet”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Speciellt viktigt vid sexuellt våld, grov misshandel och hedersrelaterat våld och förtryck. Dokumentation ska därför ske i anteckningsmallen ”Våldsutsatthet”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Dokumentation som del av vanlig anamnes endast när bedömning görs att dokumentationen inte utgör fara för den våldsutsatta.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v-SE" altLang="sv-SE" sz="24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6" y="386080"/>
            <a:ext cx="8321764" cy="921217"/>
          </a:xfrm>
        </p:spPr>
        <p:txBody>
          <a:bodyPr/>
          <a:lstStyle/>
          <a:p>
            <a:r>
              <a:rPr lang="sv-SE" sz="2800" dirty="0"/>
              <a:t>Vårddokumentation </a:t>
            </a:r>
          </a:p>
        </p:txBody>
      </p:sp>
    </p:spTree>
    <p:extLst>
      <p:ext uri="{BB962C8B-B14F-4D97-AF65-F5344CB8AC3E}">
        <p14:creationId xmlns:p14="http://schemas.microsoft.com/office/powerpoint/2010/main" val="42322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34915" y="1757311"/>
            <a:ext cx="3351151" cy="2819431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5" y="1307297"/>
            <a:ext cx="7831313" cy="539120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sv-SE" sz="2400" dirty="0"/>
              <a:t>Konsultationsremiss när den är besvarad och vidimerad av den som skickar remissen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Bokade och genomförda besök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All information som dokumenteras under sökordet ”aggressivitet/hot/våld” som handlar om patientens egen aggressivitet, hot och våld mot andra och som inte behöver döljas. 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Recept och föreskrivna läkemedel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Uppmärksamhetssignalen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Röntgensvar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Sms och kallelser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v-SE" altLang="sv-SE" sz="2400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5" y="127526"/>
            <a:ext cx="8588695" cy="921217"/>
          </a:xfrm>
        </p:spPr>
        <p:txBody>
          <a:bodyPr/>
          <a:lstStyle/>
          <a:p>
            <a:r>
              <a:rPr lang="sv-SE" sz="2800" dirty="0"/>
              <a:t>Information som syns på 1177 e-tjänster: </a:t>
            </a:r>
          </a:p>
        </p:txBody>
      </p:sp>
    </p:spTree>
    <p:extLst>
      <p:ext uri="{BB962C8B-B14F-4D97-AF65-F5344CB8AC3E}">
        <p14:creationId xmlns:p14="http://schemas.microsoft.com/office/powerpoint/2010/main" val="41810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47F19C3-AF51-44FD-8039-E4BFD43B50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52315" y="2305758"/>
            <a:ext cx="3240535" cy="289572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5" y="1307297"/>
            <a:ext cx="7665059" cy="5391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Dokumentation i anteckningsmallen ”Våldsutsatthet”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Den bifogade blanketten ”Anmälan barn som far illa”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Foton på skador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Rättsintyg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Scanningsbild/dokument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KVÅ – och åtgärdskoder 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6" y="386080"/>
            <a:ext cx="8321764" cy="921217"/>
          </a:xfrm>
        </p:spPr>
        <p:txBody>
          <a:bodyPr/>
          <a:lstStyle/>
          <a:p>
            <a:r>
              <a:rPr lang="sv-SE" sz="2800" dirty="0"/>
              <a:t>Information som </a:t>
            </a:r>
            <a:r>
              <a:rPr lang="sv-SE" sz="2800" i="1" dirty="0"/>
              <a:t>inte </a:t>
            </a:r>
            <a:r>
              <a:rPr lang="sv-SE" sz="2800" dirty="0"/>
              <a:t>syns </a:t>
            </a:r>
            <a:br>
              <a:rPr lang="sv-SE" sz="2800" dirty="0"/>
            </a:br>
            <a:r>
              <a:rPr lang="sv-SE" sz="2800" dirty="0"/>
              <a:t>på 1177 e-tjänster: </a:t>
            </a:r>
          </a:p>
        </p:txBody>
      </p:sp>
    </p:spTree>
    <p:extLst>
      <p:ext uri="{BB962C8B-B14F-4D97-AF65-F5344CB8AC3E}">
        <p14:creationId xmlns:p14="http://schemas.microsoft.com/office/powerpoint/2010/main" val="12573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22681-C7A3-417D-8314-BFA8F64FB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596" y="1307297"/>
            <a:ext cx="7179990" cy="5391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Informera patienten om att journalanteckningar i den skyddade anteckningsmallen ”våldsutsatthet” inte kan ses via journalen via 1177 e-tjänster.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Ge visitkortet ”Vi finns här för dig” och berätta att länets samlade stöd för våldsutsatta finns i den sista länken på webbsidan.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altLang="sv-SE" sz="2400" dirty="0"/>
              <a:t>Informera om möjligheten till hjälp och stöd via exempelvis Familjefrid. 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451AE5-B545-4487-9813-0D63A2C2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96" y="386080"/>
            <a:ext cx="8321764" cy="921217"/>
          </a:xfrm>
        </p:spPr>
        <p:txBody>
          <a:bodyPr/>
          <a:lstStyle/>
          <a:p>
            <a:r>
              <a:rPr lang="sv-SE" sz="2800" dirty="0"/>
              <a:t>Information till den våldsutsatta</a:t>
            </a:r>
          </a:p>
        </p:txBody>
      </p:sp>
      <p:pic>
        <p:nvPicPr>
          <p:cNvPr id="7" name="Platshållare för bild 5">
            <a:extLst>
              <a:ext uri="{FF2B5EF4-FFF2-40B4-BE49-F238E27FC236}">
                <a16:creationId xmlns:a16="http://schemas.microsoft.com/office/drawing/2014/main" id="{E41C3F70-605C-4582-86DD-F4DE355DC6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r="23336"/>
          <a:stretch>
            <a:fillRect/>
          </a:stretch>
        </p:blipFill>
        <p:spPr>
          <a:xfrm rot="549817">
            <a:off x="8372124" y="1586075"/>
            <a:ext cx="2969268" cy="3252239"/>
          </a:xfrm>
        </p:spPr>
      </p:pic>
    </p:spTree>
    <p:extLst>
      <p:ext uri="{BB962C8B-B14F-4D97-AF65-F5344CB8AC3E}">
        <p14:creationId xmlns:p14="http://schemas.microsoft.com/office/powerpoint/2010/main" val="37877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7DC2EE-A023-4A35-B882-0FE0164D8DEA}"/>
              </a:ext>
            </a:extLst>
          </p:cNvPr>
          <p:cNvSpPr txBox="1">
            <a:spLocks/>
          </p:cNvSpPr>
          <p:nvPr/>
        </p:nvSpPr>
        <p:spPr>
          <a:xfrm>
            <a:off x="303376" y="3587696"/>
            <a:ext cx="11624436" cy="28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13" indent="-2492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825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9650" indent="-2476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0638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altLang="sv-SE" sz="32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DAE5927-4745-4647-A17A-9AB42C003CD3}"/>
              </a:ext>
            </a:extLst>
          </p:cNvPr>
          <p:cNvSpPr txBox="1">
            <a:spLocks/>
          </p:cNvSpPr>
          <p:nvPr/>
        </p:nvSpPr>
        <p:spPr bwMode="auto">
          <a:xfrm>
            <a:off x="765194" y="2364184"/>
            <a:ext cx="11259430" cy="21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buClr>
                <a:srgbClr val="83B81A"/>
              </a:buClr>
              <a:buNone/>
              <a:defRPr/>
            </a:pPr>
            <a:r>
              <a:rPr lang="sv-SE" altLang="sv-SE" b="1" dirty="0">
                <a:solidFill>
                  <a:prstClr val="black"/>
                </a:solidFill>
              </a:rPr>
              <a:t>(Här uppger du dina kontaktuppgifter)</a:t>
            </a:r>
            <a:endParaRPr lang="sv-SE" altLang="sv-SE" dirty="0">
              <a:solidFill>
                <a:prstClr val="black"/>
              </a:solidFill>
            </a:endParaRPr>
          </a:p>
        </p:txBody>
      </p:sp>
      <p:sp>
        <p:nvSpPr>
          <p:cNvPr id="5" name="Rubrik 3">
            <a:extLst>
              <a:ext uri="{FF2B5EF4-FFF2-40B4-BE49-F238E27FC236}">
                <a16:creationId xmlns:a16="http://schemas.microsoft.com/office/drawing/2014/main" id="{3FDEB7E6-2DBB-4BF5-97F7-A464C529F133}"/>
              </a:ext>
            </a:extLst>
          </p:cNvPr>
          <p:cNvSpPr txBox="1">
            <a:spLocks/>
          </p:cNvSpPr>
          <p:nvPr/>
        </p:nvSpPr>
        <p:spPr>
          <a:xfrm>
            <a:off x="666139" y="918301"/>
            <a:ext cx="782112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 cap="all" spc="1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kontaktinformation</a:t>
            </a:r>
          </a:p>
        </p:txBody>
      </p:sp>
    </p:spTree>
    <p:extLst>
      <p:ext uri="{BB962C8B-B14F-4D97-AF65-F5344CB8AC3E}">
        <p14:creationId xmlns:p14="http://schemas.microsoft.com/office/powerpoint/2010/main" val="267788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551137"/>
            <a:ext cx="7085398" cy="53068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sz="2400" dirty="0"/>
              <a:t>80 % i prostitution och människohandel upplever våld och påtryckningar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sz="2400" dirty="0"/>
              <a:t>68 % flickor och 27 % av pojkar som säljer sex har blivit utsatta för sexuella övergrepp tidigare i livet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sv-SE" sz="2400" dirty="0"/>
              <a:t>Sexuellt utnyttjande sker framförallt av kvinnor och barn.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sv-SE" sz="2400" dirty="0"/>
          </a:p>
          <a:p>
            <a:pPr>
              <a:spcAft>
                <a:spcPts val="1200"/>
              </a:spcAft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4"/>
            <a:ext cx="5950282" cy="1325563"/>
          </a:xfrm>
        </p:spPr>
        <p:txBody>
          <a:bodyPr/>
          <a:lstStyle/>
          <a:p>
            <a:r>
              <a:rPr lang="sv-SE" dirty="0"/>
              <a:t>BAKGRUND </a:t>
            </a: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56F4881-8442-42F4-93D9-D02641C2E3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537" b="11537"/>
          <a:stretch>
            <a:fillRect/>
          </a:stretch>
        </p:blipFill>
        <p:spPr>
          <a:xfrm>
            <a:off x="8124598" y="1257883"/>
            <a:ext cx="3438207" cy="367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34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r="16570"/>
          <a:stretch>
            <a:fillRect/>
          </a:stretch>
        </p:blipFill>
        <p:spPr>
          <a:xfrm rot="549817">
            <a:off x="7800710" y="871617"/>
            <a:ext cx="3344574" cy="3570381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551137"/>
            <a:ext cx="7085398" cy="53068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v-SE" sz="2400" dirty="0"/>
              <a:t>Sexköpslagen (1999):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Förbjuder köp av sexuella tjänster i 6 kap 11 § Brottsbalken. 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Det är straffbart att köpa tillfälliga sexuella förbindelser med ekonomiskt ersättning, </a:t>
            </a:r>
            <a:br>
              <a:rPr lang="sv-SE" sz="2400" dirty="0"/>
            </a:br>
            <a:r>
              <a:rPr lang="sv-SE" sz="2400" dirty="0"/>
              <a:t>men inte att sälja dem.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Straff för att köpa sex är fängelse upp till ett år.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Fängelse mellan fyra månader och sex år för människohandel. 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Mellan två och tio års fängelse för grov människohandel. 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Böter eller upp till tre års fängelse för koppleri.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5" y="323281"/>
            <a:ext cx="5950282" cy="923056"/>
          </a:xfrm>
        </p:spPr>
        <p:txBody>
          <a:bodyPr/>
          <a:lstStyle/>
          <a:p>
            <a:r>
              <a:rPr lang="sv-SE" dirty="0"/>
              <a:t>Lagstiftningen </a:t>
            </a:r>
          </a:p>
        </p:txBody>
      </p:sp>
    </p:spTree>
    <p:extLst>
      <p:ext uri="{BB962C8B-B14F-4D97-AF65-F5344CB8AC3E}">
        <p14:creationId xmlns:p14="http://schemas.microsoft.com/office/powerpoint/2010/main" val="3455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7711642" y="1667201"/>
            <a:ext cx="3344574" cy="3083499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731" y="1277733"/>
            <a:ext cx="7085398" cy="53068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dirty="0"/>
              <a:t>Sexuell exploatering omfattar: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/>
              <a:t>prostitution och sugardejting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/>
              <a:t>pornografi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 err="1"/>
              <a:t>grooming</a:t>
            </a:r>
            <a:r>
              <a:rPr lang="sv-SE" dirty="0"/>
              <a:t>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/>
              <a:t>människohandel för sexuella ändamål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 err="1"/>
              <a:t>webcam</a:t>
            </a:r>
            <a:endParaRPr lang="sv-SE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/>
              <a:t>spridning av nakenbilder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dirty="0"/>
              <a:t>sex mot ersättning</a:t>
            </a:r>
          </a:p>
          <a:p>
            <a:pPr>
              <a:spcBef>
                <a:spcPts val="1200"/>
              </a:spcBef>
            </a:pPr>
            <a:r>
              <a:rPr lang="sv-SE" dirty="0"/>
              <a:t>Utsattheten finns både online och </a:t>
            </a:r>
            <a:r>
              <a:rPr lang="sv-SE" dirty="0" err="1"/>
              <a:t>offline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Ersättningen kan vara pengar, varor eller tjänster som alkohol, boende, gåvor eller resor. 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1" y="261402"/>
            <a:ext cx="8487829" cy="733358"/>
          </a:xfrm>
        </p:spPr>
        <p:txBody>
          <a:bodyPr/>
          <a:lstStyle/>
          <a:p>
            <a:r>
              <a:rPr lang="sv-SE" sz="3600" dirty="0"/>
              <a:t>Sexuell exploatering</a:t>
            </a:r>
          </a:p>
        </p:txBody>
      </p:sp>
    </p:spTree>
    <p:extLst>
      <p:ext uri="{BB962C8B-B14F-4D97-AF65-F5344CB8AC3E}">
        <p14:creationId xmlns:p14="http://schemas.microsoft.com/office/powerpoint/2010/main" val="1680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261534" y="1494323"/>
            <a:ext cx="3344574" cy="2872987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551137"/>
            <a:ext cx="7424914" cy="53068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v-SE" sz="2400" dirty="0"/>
              <a:t>En särskild utsatt målgrupp är minderåriga barn: 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Ensamkommande barn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Barn i gatumiljöer (hemlösa, barn med starka band till det offentliga rummet där gatan/området spelar en viktig roll för vardagslivet och identiteten).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Utsatta EU/EES-medborgare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Medföljande barn till vuxna som är utsatta för människohandel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Barn som utnyttjas för hushållsslaveri, exempelvis barn i vissa nätverkshem </a:t>
            </a:r>
          </a:p>
          <a:p>
            <a:pPr>
              <a:spcBef>
                <a:spcPts val="1200"/>
              </a:spcBef>
              <a:defRPr/>
            </a:pPr>
            <a:r>
              <a:rPr lang="sv-SE" sz="2400" dirty="0"/>
              <a:t>Barn som är gifta</a:t>
            </a:r>
          </a:p>
          <a:p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5" y="323281"/>
            <a:ext cx="5950282" cy="923056"/>
          </a:xfrm>
        </p:spPr>
        <p:txBody>
          <a:bodyPr/>
          <a:lstStyle/>
          <a:p>
            <a:r>
              <a:rPr lang="sv-SE" dirty="0"/>
              <a:t>SÄRSKILD SÅRBARHET</a:t>
            </a:r>
          </a:p>
        </p:txBody>
      </p:sp>
    </p:spTree>
    <p:extLst>
      <p:ext uri="{BB962C8B-B14F-4D97-AF65-F5344CB8AC3E}">
        <p14:creationId xmlns:p14="http://schemas.microsoft.com/office/powerpoint/2010/main" val="42481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9125188" y="2037316"/>
            <a:ext cx="2751415" cy="2559317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002328"/>
            <a:ext cx="8884261" cy="585567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v-SE" sz="2000" dirty="0"/>
              <a:t>Människohandel drabbar kvinnor, män, flickor, pojkar och transpersoner.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v-SE" sz="2000" dirty="0"/>
              <a:t>Det är inte ovanligt att följande har inträffat där personen:</a:t>
            </a:r>
          </a:p>
          <a:p>
            <a:r>
              <a:rPr lang="sv-SE" sz="2000" dirty="0"/>
              <a:t>har vilseletts om vad hen ska ägna sig åt i Sverige.</a:t>
            </a:r>
          </a:p>
          <a:p>
            <a:r>
              <a:rPr lang="sv-SE" sz="2000" dirty="0"/>
              <a:t>har fått sina resekostnader betalda av andra som de måste betala tillbaka genom arbete eller andra tjänster.</a:t>
            </a:r>
          </a:p>
          <a:p>
            <a:r>
              <a:rPr lang="sv-SE" sz="2000" dirty="0"/>
              <a:t>hålls kvar i utnyttjandet på grund av deras skuld till gärningspersonen.</a:t>
            </a:r>
          </a:p>
          <a:p>
            <a:r>
              <a:rPr lang="sv-SE" sz="2000" dirty="0"/>
              <a:t>har lämnat över sitt pass eller andra id-handlingar till någon annan, eller har falska rese- eller id-handlingar.</a:t>
            </a:r>
          </a:p>
          <a:p>
            <a:r>
              <a:rPr lang="sv-SE" sz="2000" dirty="0"/>
              <a:t>befinner sig i en beroendesituation gentemot andra.</a:t>
            </a:r>
          </a:p>
          <a:p>
            <a:r>
              <a:rPr lang="sv-SE" sz="2000" dirty="0"/>
              <a:t>rörelsefriheten kontrolleras och begränsas.</a:t>
            </a:r>
          </a:p>
          <a:p>
            <a:r>
              <a:rPr lang="sv-SE" sz="2000" dirty="0"/>
              <a:t>utsätts för våld eller hot om våld mot hen själva, familjen eller närstående.</a:t>
            </a:r>
          </a:p>
          <a:p>
            <a:r>
              <a:rPr lang="sv-SE" sz="2000" dirty="0"/>
              <a:t>utsätts för hot om att bli överlämnade till myndigheter.</a:t>
            </a:r>
          </a:p>
          <a:p>
            <a:r>
              <a:rPr lang="sv-SE" sz="2000" dirty="0"/>
              <a:t>misstror myndigheter eller får höra att myndigheter kommer att straffa istället för att hjälpa personen.</a:t>
            </a:r>
            <a:br>
              <a:rPr lang="sv-SE" sz="800" dirty="0"/>
            </a:br>
            <a:br>
              <a:rPr lang="sv-SE" sz="800" dirty="0"/>
            </a:br>
            <a:endParaRPr lang="sv-SE" sz="800" dirty="0"/>
          </a:p>
          <a:p>
            <a:pPr>
              <a:spcBef>
                <a:spcPts val="1200"/>
              </a:spcBef>
              <a:defRPr/>
            </a:pPr>
            <a:endParaRPr lang="sv-SE" sz="800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253832"/>
            <a:ext cx="7524667" cy="748497"/>
          </a:xfrm>
        </p:spPr>
        <p:txBody>
          <a:bodyPr/>
          <a:lstStyle/>
          <a:p>
            <a:r>
              <a:rPr lang="sv-SE" dirty="0"/>
              <a:t>Hur tar det sig uttryck?</a:t>
            </a:r>
          </a:p>
        </p:txBody>
      </p:sp>
    </p:spTree>
    <p:extLst>
      <p:ext uri="{BB962C8B-B14F-4D97-AF65-F5344CB8AC3E}">
        <p14:creationId xmlns:p14="http://schemas.microsoft.com/office/powerpoint/2010/main" val="21502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9125188" y="2123934"/>
            <a:ext cx="2751415" cy="2386081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002328"/>
            <a:ext cx="8884261" cy="585567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v-SE" sz="2400" dirty="0"/>
              <a:t>Människohandel drabbar kvinnor, män, flickor, pojkar och transpersoner.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v-SE" sz="2400" dirty="0"/>
              <a:t>Det är inte ovanligt att följande har inträffat där personen:</a:t>
            </a:r>
          </a:p>
          <a:p>
            <a:r>
              <a:rPr lang="sv-SE" sz="2400" dirty="0"/>
              <a:t>får låg eller ingen betalning för sitt arbete.</a:t>
            </a:r>
          </a:p>
          <a:p>
            <a:r>
              <a:rPr lang="sv-SE" sz="2400" dirty="0"/>
              <a:t>får bo eller sova i bristfälliga boenden.</a:t>
            </a:r>
          </a:p>
          <a:p>
            <a:r>
              <a:rPr lang="sv-SE" sz="2400" dirty="0"/>
              <a:t>saknar tillgång till sjukvård.</a:t>
            </a:r>
          </a:p>
          <a:p>
            <a:r>
              <a:rPr lang="sv-SE" sz="2400" dirty="0"/>
              <a:t>saknar tillgång till sina personliga tillhörigheter.</a:t>
            </a:r>
          </a:p>
          <a:p>
            <a:r>
              <a:rPr lang="sv-SE" sz="2400" dirty="0"/>
              <a:t>sakna social samvaro.</a:t>
            </a:r>
          </a:p>
          <a:p>
            <a:r>
              <a:rPr lang="sv-SE" sz="2400" dirty="0"/>
              <a:t>får ha lite eller ingen kontakt med familjemedlemmar.</a:t>
            </a:r>
          </a:p>
          <a:p>
            <a:r>
              <a:rPr lang="sv-SE" sz="2400" dirty="0"/>
              <a:t>saknar möjligheten att kommunicera fritt med människor.</a:t>
            </a:r>
            <a:br>
              <a:rPr lang="sv-SE" sz="1050" dirty="0"/>
            </a:br>
            <a:br>
              <a:rPr lang="sv-SE" sz="900" dirty="0"/>
            </a:br>
            <a:endParaRPr lang="sv-SE" sz="900" dirty="0"/>
          </a:p>
          <a:p>
            <a:pPr>
              <a:spcBef>
                <a:spcPts val="1200"/>
              </a:spcBef>
              <a:defRPr/>
            </a:pPr>
            <a:endParaRPr lang="sv-SE" sz="1050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4" y="253832"/>
            <a:ext cx="7524667" cy="748497"/>
          </a:xfrm>
        </p:spPr>
        <p:txBody>
          <a:bodyPr/>
          <a:lstStyle/>
          <a:p>
            <a:r>
              <a:rPr lang="sv-SE" dirty="0"/>
              <a:t>Hur tar det sig uttryck?</a:t>
            </a:r>
          </a:p>
        </p:txBody>
      </p:sp>
    </p:spTree>
    <p:extLst>
      <p:ext uri="{BB962C8B-B14F-4D97-AF65-F5344CB8AC3E}">
        <p14:creationId xmlns:p14="http://schemas.microsoft.com/office/powerpoint/2010/main" val="34389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1FD27BD-7B07-41C0-9365-5A239EFC9E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9188636" y="1362484"/>
            <a:ext cx="2712954" cy="2778452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9F77D02-15A4-4753-88FF-9D1EB2906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575" y="979055"/>
            <a:ext cx="8504646" cy="55649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sz="1800" dirty="0"/>
              <a:t>Patienten talar eventuellt inte svenska och känner inte till den plats där de bor eller arbetar.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Det är en annan person som för patientens talan när vi ställer frågor.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agerar som om hen kontrolleras av en annan person.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Vi ser tecken på att patienten har utsatts för fysisk bestraffning.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har skador som verkar vara ett resultat av våld eller någon </a:t>
            </a:r>
            <a:br>
              <a:rPr lang="sv-SE" sz="1800" dirty="0"/>
            </a:br>
            <a:r>
              <a:rPr lang="sv-SE" sz="1800" dirty="0"/>
              <a:t>form av kontroll.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känner att hen inte kan lämna den situation de befinner sig i.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visar rädsla eller oro om hen blir kontaktad av oss.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visar misstro mot myndigheter, även hälso- och sjukvård.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saknar möjlighet att identifiera sig, har lämnat över sitt pass eller andra id-handlingar till någon annan.</a:t>
            </a:r>
          </a:p>
          <a:p>
            <a:pPr>
              <a:spcAft>
                <a:spcPts val="600"/>
              </a:spcAft>
            </a:pPr>
            <a:r>
              <a:rPr lang="sv-SE" sz="1800" dirty="0"/>
              <a:t>Patienten har falska rese- eller id-handlingar.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sv-SE" sz="1800" dirty="0"/>
            </a:br>
            <a:endParaRPr lang="sv-SE" sz="1800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sv-SE" sz="900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688D4649-8765-4185-AD84-9AD850F0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155744"/>
            <a:ext cx="5950282" cy="748497"/>
          </a:xfrm>
        </p:spPr>
        <p:txBody>
          <a:bodyPr/>
          <a:lstStyle/>
          <a:p>
            <a:r>
              <a:rPr lang="sv-SE" dirty="0"/>
              <a:t>Vad kan vi få syn på?</a:t>
            </a:r>
          </a:p>
        </p:txBody>
      </p:sp>
    </p:spTree>
    <p:extLst>
      <p:ext uri="{BB962C8B-B14F-4D97-AF65-F5344CB8AC3E}">
        <p14:creationId xmlns:p14="http://schemas.microsoft.com/office/powerpoint/2010/main" val="22027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0171B5A-BFB9-404F-B876-80882F41DC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17">
            <a:off x="8302648" y="1744515"/>
            <a:ext cx="2984500" cy="2491494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66CBD8-847D-4EBC-9490-EA9D0079A8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5" y="1311565"/>
            <a:ext cx="7895969" cy="53208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sv-SE" dirty="0"/>
              <a:t>Anmälan om oro för barn ska göras till socialtjänsten i den kommun barnet är folkbokförd i, om de inte har tillstånd att vistas i landet ska orosanmälan skickas till den kommun verksamheten ligger i.</a:t>
            </a:r>
          </a:p>
          <a:p>
            <a:pPr>
              <a:spcAft>
                <a:spcPts val="1200"/>
              </a:spcAft>
            </a:pPr>
            <a:r>
              <a:rPr lang="sv-SE" dirty="0"/>
              <a:t>Vårdpersonal kan inte vara anonym, men en verksamhetschef kan skriva på orosanmälan.</a:t>
            </a:r>
          </a:p>
          <a:p>
            <a:pPr>
              <a:spcAft>
                <a:spcPts val="1200"/>
              </a:spcAft>
            </a:pPr>
            <a:r>
              <a:rPr lang="sv-SE" dirty="0"/>
              <a:t>Vårdpersonal har skyldighet att lämna ut de uppgifter till socialtjänsten som kan vara av betydelse för deras utredning.</a:t>
            </a:r>
          </a:p>
          <a:p>
            <a:pPr>
              <a:spcAft>
                <a:spcPts val="1200"/>
              </a:spcAft>
            </a:pPr>
            <a:r>
              <a:rPr lang="sv-SE" dirty="0"/>
              <a:t>Vi får INTE berätta att vi gör en orosanmälan om det handlar om prostitution eller människohandel! Polisen och socialtjänsten behöver skydda barnet och spårsäkra så vi får inte röja deras arbete.</a:t>
            </a:r>
          </a:p>
          <a:p>
            <a:pPr>
              <a:spcAft>
                <a:spcPts val="1200"/>
              </a:spcAft>
            </a:pPr>
            <a:r>
              <a:rPr lang="sv-SE" dirty="0"/>
              <a:t>Vid misstanke om brott mot barn (prostitution, människohandel, fysiskt våld, sexuella övergrepp, hedersrelaterat våld) kan vårdpersonal göra en polisanmälan utan patientens medgivande via telefon 114 14 (dock ingen skyldighet). </a:t>
            </a:r>
          </a:p>
          <a:p>
            <a:pPr>
              <a:spcAft>
                <a:spcPts val="1200"/>
              </a:spcAft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11D0100-FDC0-4CEB-855A-BAA2AAC7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25574"/>
            <a:ext cx="5983362" cy="928971"/>
          </a:xfrm>
        </p:spPr>
        <p:txBody>
          <a:bodyPr/>
          <a:lstStyle/>
          <a:p>
            <a:r>
              <a:rPr lang="sv-SE" dirty="0"/>
              <a:t>Anmälningsplikten</a:t>
            </a:r>
          </a:p>
        </p:txBody>
      </p:sp>
    </p:spTree>
    <p:extLst>
      <p:ext uri="{BB962C8B-B14F-4D97-AF65-F5344CB8AC3E}">
        <p14:creationId xmlns:p14="http://schemas.microsoft.com/office/powerpoint/2010/main" val="14421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 MÖRK">
      <a:dk1>
        <a:sysClr val="windowText" lastClr="000000"/>
      </a:dk1>
      <a:lt1>
        <a:sysClr val="window" lastClr="FFFFFF"/>
      </a:lt1>
      <a:dk2>
        <a:srgbClr val="E13288"/>
      </a:dk2>
      <a:lt2>
        <a:srgbClr val="83B81A"/>
      </a:lt2>
      <a:accent1>
        <a:srgbClr val="009EE0"/>
      </a:accent1>
      <a:accent2>
        <a:srgbClr val="F39800"/>
      </a:accent2>
      <a:accent3>
        <a:srgbClr val="FBD300"/>
      </a:accent3>
      <a:accent4>
        <a:srgbClr val="412682"/>
      </a:accent4>
      <a:accent5>
        <a:srgbClr val="83B81A"/>
      </a:accent5>
      <a:accent6>
        <a:srgbClr val="BCB1AB"/>
      </a:accent6>
      <a:hlink>
        <a:srgbClr val="E13288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7619DAD0-3D17-4DF0-B11C-CDFABD332832}"/>
    </a:ext>
  </a:extLst>
</a:theme>
</file>

<file path=ppt/theme/theme3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 name="Ljusbrun"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Diagramfärg Riket Huvudfärg">
      <a:srgbClr val="ED8B00"/>
    </a:custClr>
    <a:custClr name="Blå">
      <a:srgbClr val="3DB7E4"/>
    </a:custClr>
    <a:custClr name="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Röd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.potx" id="{1291C818-39D4-42B9-BE00-7B93374DFC82}" vid="{C896098F-2590-413C-9DEA-C34AC6F6533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1415</TotalTime>
  <Words>1240</Words>
  <Application>Microsoft Office PowerPoint</Application>
  <PresentationFormat>Bredbild</PresentationFormat>
  <Paragraphs>121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31" baseType="lpstr">
      <vt:lpstr>Brandon Grotesque Bold</vt:lpstr>
      <vt:lpstr>Century Gothic</vt:lpstr>
      <vt:lpstr>Arial</vt:lpstr>
      <vt:lpstr>Calibri</vt:lpstr>
      <vt:lpstr>Gill Sans MT</vt:lpstr>
      <vt:lpstr>Brandon Grotesque Black</vt:lpstr>
      <vt:lpstr>Courier New</vt:lpstr>
      <vt:lpstr>Wingdings 2</vt:lpstr>
      <vt:lpstr>Region Kronoberg ljus</vt:lpstr>
      <vt:lpstr>Region Kronoberg MÖRK</vt:lpstr>
      <vt:lpstr>SoS-PPT-svensk-150922</vt:lpstr>
      <vt:lpstr>Prostitution och människohandel </vt:lpstr>
      <vt:lpstr>BAKGRUND </vt:lpstr>
      <vt:lpstr>Lagstiftningen </vt:lpstr>
      <vt:lpstr>Sexuell exploatering</vt:lpstr>
      <vt:lpstr>SÄRSKILD SÅRBARHET</vt:lpstr>
      <vt:lpstr>Hur tar det sig uttryck?</vt:lpstr>
      <vt:lpstr>Hur tar det sig uttryck?</vt:lpstr>
      <vt:lpstr>Vad kan vi få syn på?</vt:lpstr>
      <vt:lpstr>Anmälningsplikten</vt:lpstr>
      <vt:lpstr>anmälningsplikten</vt:lpstr>
      <vt:lpstr>Information, råd och vägledning </vt:lpstr>
      <vt:lpstr> Rutin – Vårddokumentation  </vt:lpstr>
      <vt:lpstr>Enligt den övergripande handlingsplanen bör:</vt:lpstr>
      <vt:lpstr>Vårddokumentation </vt:lpstr>
      <vt:lpstr>Vårddokumentation </vt:lpstr>
      <vt:lpstr>Information som syns på 1177 e-tjänster: </vt:lpstr>
      <vt:lpstr>Information som inte syns  på 1177 e-tjänster: </vt:lpstr>
      <vt:lpstr>Information till den våldsutsatta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Swärd Susann FSU stödstrukturer</dc:creator>
  <cp:lastModifiedBy>Swärd Susann FSU gemensamt</cp:lastModifiedBy>
  <cp:revision>131</cp:revision>
  <dcterms:created xsi:type="dcterms:W3CDTF">2022-02-17T09:17:48Z</dcterms:created>
  <dcterms:modified xsi:type="dcterms:W3CDTF">2023-04-28T09:21:16Z</dcterms:modified>
</cp:coreProperties>
</file>