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7" r:id="rId3"/>
    <p:sldId id="450" r:id="rId4"/>
    <p:sldId id="451" r:id="rId5"/>
    <p:sldId id="452" r:id="rId6"/>
    <p:sldId id="453" r:id="rId7"/>
    <p:sldId id="407" r:id="rId8"/>
    <p:sldId id="454" r:id="rId9"/>
    <p:sldId id="455" r:id="rId10"/>
    <p:sldId id="456" r:id="rId11"/>
    <p:sldId id="441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6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57B2A-592D-42DD-9B02-ADCA90E16870}" type="datetimeFigureOut">
              <a:rPr lang="sv-SE" smtClean="0"/>
              <a:t>2020-09-16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D7F79-9D46-4370-88E0-0436D32E733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1255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2038"/>
            <a:ext cx="6858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2020-09-16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491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2020-09-16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666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2020-09-16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671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2038"/>
            <a:ext cx="6858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2020-09-16</a:t>
            </a:fld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303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2020-09-16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78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2020-09-16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550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2020-09-16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006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2020-09-16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7406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2020-09-16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12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2020-09-16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5888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2020-09-16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928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2020-09-16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531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2020-09-16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2842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2020-09-16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7303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2020-09-16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51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2020-09-16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346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2020-09-16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7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2020-09-16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222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2020-09-16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1694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2020-09-16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967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2020-09-16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738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D250-7B98-4DFB-A4FD-61743806032D}" type="datetimeFigureOut">
              <a:rPr lang="sv-SE" smtClean="0"/>
              <a:t>2020-09-16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831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EB1D250-7B98-4DFB-A4FD-61743806032D}" type="datetimeFigureOut">
              <a:rPr lang="sv-SE" smtClean="0"/>
              <a:pPr/>
              <a:t>2020-09-16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534EC4E-653F-44F8-91A4-8055E33ABF2E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7" name="Rak 6"/>
          <p:cNvCxnSpPr/>
          <p:nvPr/>
        </p:nvCxnSpPr>
        <p:spPr>
          <a:xfrm>
            <a:off x="683568" y="6093296"/>
            <a:ext cx="7848872" cy="0"/>
          </a:xfrm>
          <a:prstGeom prst="line">
            <a:avLst/>
          </a:prstGeom>
          <a:ln w="19050">
            <a:solidFill>
              <a:srgbClr val="E1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Bildobjekt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252" y="6165304"/>
            <a:ext cx="1368182" cy="41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41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EB1D250-7B98-4DFB-A4FD-61743806032D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2020-09-16</a:t>
            </a:fld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534EC4E-653F-44F8-91A4-8055E33ABF2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Rak 6"/>
          <p:cNvCxnSpPr/>
          <p:nvPr/>
        </p:nvCxnSpPr>
        <p:spPr>
          <a:xfrm>
            <a:off x="683568" y="6093296"/>
            <a:ext cx="7848872" cy="0"/>
          </a:xfrm>
          <a:prstGeom prst="line">
            <a:avLst/>
          </a:prstGeom>
          <a:ln w="19050">
            <a:solidFill>
              <a:srgbClr val="E1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Bildobjekt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252" y="6165304"/>
            <a:ext cx="1368182" cy="41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88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>
          <a:xfrm>
            <a:off x="1001120" y="2133600"/>
            <a:ext cx="6897414" cy="147002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sv-SE" altLang="sv-SE" sz="48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Särskilt våldsutsatta målgrupper</a:t>
            </a:r>
          </a:p>
        </p:txBody>
      </p:sp>
    </p:spTree>
    <p:extLst>
      <p:ext uri="{BB962C8B-B14F-4D97-AF65-F5344CB8AC3E}">
        <p14:creationId xmlns:p14="http://schemas.microsoft.com/office/powerpoint/2010/main" val="3687546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Diskutera: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1825625"/>
            <a:ext cx="7805902" cy="3739603"/>
          </a:xfrm>
          <a:solidFill>
            <a:schemeClr val="accent1"/>
          </a:solidFill>
        </p:spPr>
        <p:txBody>
          <a:bodyPr>
            <a:normAutofit/>
          </a:bodyPr>
          <a:lstStyle/>
          <a:p>
            <a:endParaRPr lang="sv-SE" sz="2000" dirty="0"/>
          </a:p>
          <a:p>
            <a:endParaRPr lang="sv-SE" sz="4000" dirty="0"/>
          </a:p>
          <a:p>
            <a:r>
              <a:rPr lang="sv-SE" sz="4000" dirty="0"/>
              <a:t>Vad är våra utmaningar med att upptäcka och lyfta frågan om särskilt våldsutsatta målgrupper?</a:t>
            </a:r>
          </a:p>
        </p:txBody>
      </p:sp>
    </p:spTree>
    <p:extLst>
      <p:ext uri="{BB962C8B-B14F-4D97-AF65-F5344CB8AC3E}">
        <p14:creationId xmlns:p14="http://schemas.microsoft.com/office/powerpoint/2010/main" val="1193867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Personer med fysisk och psykisk funktionsnedsättning             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2137" y="1719620"/>
            <a:ext cx="8570794" cy="4593823"/>
          </a:xfrm>
        </p:spPr>
        <p:txBody>
          <a:bodyPr>
            <a:normAutofit/>
          </a:bodyPr>
          <a:lstStyle/>
          <a:p>
            <a:pPr algn="just"/>
            <a:r>
              <a:rPr lang="sv-SE" sz="2000" dirty="0"/>
              <a:t>Denna målgrupp befinner sig ofta i olika beroendesituationer som försvårar möjligheten att söka hjälp.</a:t>
            </a:r>
          </a:p>
          <a:p>
            <a:pPr algn="just"/>
            <a:r>
              <a:rPr lang="sv-SE" sz="2000" dirty="0"/>
              <a:t>Beroendet av andra handlar om: vård, stöd och service utförd av närstående (personliga assistenter, anhöriga osv.).</a:t>
            </a:r>
          </a:p>
          <a:p>
            <a:pPr algn="just"/>
            <a:r>
              <a:rPr lang="sv-SE" sz="2000" dirty="0"/>
              <a:t>Med viss funktionsnedsättning får de svårt att förflytta sig, fly eller uppfatta en hotfull situation.</a:t>
            </a:r>
          </a:p>
          <a:p>
            <a:pPr algn="just"/>
            <a:r>
              <a:rPr lang="sv-SE" sz="2000" dirty="0"/>
              <a:t>Det är upprepad </a:t>
            </a:r>
            <a:r>
              <a:rPr lang="sv-SE" sz="2000"/>
              <a:t>våld som </a:t>
            </a:r>
            <a:r>
              <a:rPr lang="sv-SE" sz="2000" dirty="0"/>
              <a:t>utövas generellt av en partner.</a:t>
            </a:r>
          </a:p>
          <a:p>
            <a:pPr algn="just"/>
            <a:r>
              <a:rPr lang="sv-SE" sz="2000" dirty="0"/>
              <a:t>Riskerar att bli osynliga – de som har bristande kommunikationsförmåga. Svårt att alarmera vad man är utsatt för. </a:t>
            </a:r>
          </a:p>
          <a:p>
            <a:r>
              <a:rPr lang="sv-SE" sz="2000" dirty="0"/>
              <a:t>En del betraktar inte sig som våldsutsatta och då kan det bli svårt för utomstående att ingripa.  </a:t>
            </a:r>
          </a:p>
          <a:p>
            <a:r>
              <a:rPr lang="sv-SE" sz="2000" dirty="0"/>
              <a:t>Vanligt med sexuellt våld vilket omgivningen har svårt att förstå. Finns föreställningar om att denna </a:t>
            </a:r>
            <a:r>
              <a:rPr lang="sv-SE" sz="2000" dirty="0" err="1"/>
              <a:t>ålgrupp</a:t>
            </a:r>
            <a:r>
              <a:rPr lang="sv-SE" sz="2000" dirty="0"/>
              <a:t> inte blir utsatt för sexuellt våld. </a:t>
            </a:r>
          </a:p>
        </p:txBody>
      </p:sp>
    </p:spTree>
    <p:extLst>
      <p:ext uri="{BB962C8B-B14F-4D97-AF65-F5344CB8AC3E}">
        <p14:creationId xmlns:p14="http://schemas.microsoft.com/office/powerpoint/2010/main" val="3497195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/>
              <a:t>Personer med missbruksproblem                          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9465" y="1743737"/>
            <a:ext cx="84061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b="1" dirty="0"/>
          </a:p>
          <a:p>
            <a:pPr>
              <a:spcAft>
                <a:spcPts val="600"/>
              </a:spcAft>
            </a:pPr>
            <a:r>
              <a:rPr lang="sv-SE" dirty="0"/>
              <a:t>Blir inte enbart utsatta av sin partner utan även av andra i sin omgivning</a:t>
            </a:r>
          </a:p>
          <a:p>
            <a:pPr>
              <a:spcAft>
                <a:spcPts val="600"/>
              </a:spcAft>
            </a:pPr>
            <a:r>
              <a:rPr lang="sv-SE" dirty="0"/>
              <a:t>Har svårare att få hjälp – fokus enbart på missbruket och inte våldsutsattheten</a:t>
            </a:r>
          </a:p>
          <a:p>
            <a:pPr>
              <a:spcAft>
                <a:spcPts val="600"/>
              </a:spcAft>
            </a:pPr>
            <a:r>
              <a:rPr lang="sv-SE" dirty="0"/>
              <a:t>Är ofta i en socialt marginaliserad situation </a:t>
            </a:r>
          </a:p>
          <a:p>
            <a:pPr>
              <a:spcAft>
                <a:spcPts val="600"/>
              </a:spcAft>
            </a:pPr>
            <a:r>
              <a:rPr lang="sv-SE" dirty="0"/>
              <a:t>Vanligt med psykisk problematik </a:t>
            </a:r>
          </a:p>
          <a:p>
            <a:pPr>
              <a:spcAft>
                <a:spcPts val="600"/>
              </a:spcAft>
            </a:pPr>
            <a:endParaRPr lang="sv-SE" b="1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8299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/>
              <a:t>Kvinnor med utländsk bakgrund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1501254"/>
            <a:ext cx="7886700" cy="488378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sv-SE" dirty="0"/>
              <a:t>Särskilt utsatta personer pga. språksvårigheter, segregation, inget socialt nätverk.</a:t>
            </a:r>
          </a:p>
          <a:p>
            <a:pPr>
              <a:spcAft>
                <a:spcPts val="1200"/>
              </a:spcAft>
            </a:pPr>
            <a:r>
              <a:rPr lang="sv-SE" dirty="0"/>
              <a:t> för lite kunskap om den hjälp som samhället har att erbjuda.</a:t>
            </a:r>
          </a:p>
          <a:p>
            <a:pPr>
              <a:spcAft>
                <a:spcPts val="1200"/>
              </a:spcAft>
            </a:pPr>
            <a:r>
              <a:rPr lang="sv-SE" dirty="0"/>
              <a:t>Befinner sig i en beroendeställning pga. tillfälligt uppehållstillstånd.</a:t>
            </a:r>
          </a:p>
          <a:p>
            <a:pPr>
              <a:spcAft>
                <a:spcPts val="1200"/>
              </a:spcAft>
            </a:pPr>
            <a:r>
              <a:rPr lang="sv-SE" dirty="0"/>
              <a:t>En del lever med hedersnormer och blir mycket begränsande och blir utsatta för risk att bli mördade. </a:t>
            </a:r>
          </a:p>
        </p:txBody>
      </p:sp>
    </p:spTree>
    <p:extLst>
      <p:ext uri="{BB962C8B-B14F-4D97-AF65-F5344CB8AC3E}">
        <p14:creationId xmlns:p14="http://schemas.microsoft.com/office/powerpoint/2010/main" val="199162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/>
              <a:t>Personer i trafficking eller prostitution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1528763"/>
            <a:ext cx="8015288" cy="4648200"/>
          </a:xfrm>
        </p:spPr>
        <p:txBody>
          <a:bodyPr>
            <a:normAutofit/>
          </a:bodyPr>
          <a:lstStyle/>
          <a:p>
            <a:endParaRPr lang="sv-SE" dirty="0"/>
          </a:p>
          <a:p>
            <a:r>
              <a:rPr lang="sv-SE" dirty="0"/>
              <a:t>Det är vår tids slaveri.</a:t>
            </a:r>
          </a:p>
          <a:p>
            <a:r>
              <a:rPr lang="sv-SE" dirty="0"/>
              <a:t>Sker i det fördolda – svårt för utsatta att söka hjälp.</a:t>
            </a:r>
          </a:p>
          <a:p>
            <a:r>
              <a:rPr lang="sv-SE" dirty="0"/>
              <a:t>Faran i att ingå i ett nät av organiserad verksamhet.</a:t>
            </a:r>
          </a:p>
          <a:p>
            <a:r>
              <a:rPr lang="sv-SE" dirty="0"/>
              <a:t>Är många gånger barn (under 18år), och barn som målgrupp är en såbar utsatt grupp.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3941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Ungdomar (13-25 år)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Svårt att uppmärksamma våld i ungas nära relationer. </a:t>
            </a:r>
          </a:p>
          <a:p>
            <a:r>
              <a:rPr lang="sv-SE" dirty="0"/>
              <a:t>I ungas relationer läggs skulden ofta på ”tjejen” vilket gör det svårt för den utsatta att berätta om sin utsatthet. </a:t>
            </a:r>
          </a:p>
          <a:p>
            <a:r>
              <a:rPr lang="sv-SE" dirty="0"/>
              <a:t>Unga har svårt att identifiera sig som våldsutsatta.</a:t>
            </a:r>
          </a:p>
          <a:p>
            <a:r>
              <a:rPr lang="sv-SE" dirty="0"/>
              <a:t>Tendens att minimera utsattheten, brist på kunskap om våld i nära relationer.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00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5DF2D2-112C-470E-A523-EF0AD2018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Äldre personer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B06583-5039-4C1D-87A4-0F2514AA5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Omsorgsbehov som gör det svårt för äldre att skydda sig mot våld och övergrepp. </a:t>
            </a:r>
          </a:p>
          <a:p>
            <a:r>
              <a:rPr lang="sv-SE" sz="2400" dirty="0"/>
              <a:t>Våld mot äldre är ett ofta ett osynligt problem ”man blir inte som äldre utsatt av en närstående”</a:t>
            </a:r>
          </a:p>
          <a:p>
            <a:r>
              <a:rPr lang="sv-SE" sz="2400" dirty="0"/>
              <a:t>Beroendeställningen gör att de utsatta inte kan ta sig ifrån våldsutövaren.</a:t>
            </a:r>
          </a:p>
          <a:p>
            <a:r>
              <a:rPr lang="sv-SE" sz="2400" dirty="0"/>
              <a:t>Svårt att identifiera fysiska skador hos en äldre, skador kan tolkas som uttryck för normalt åldrande. </a:t>
            </a:r>
          </a:p>
          <a:p>
            <a:r>
              <a:rPr lang="sv-SE" sz="2400" dirty="0"/>
              <a:t>Demens gör det svårt för utsatta att berättat för omgivningen om vad som sker.</a:t>
            </a:r>
          </a:p>
        </p:txBody>
      </p:sp>
    </p:spTree>
    <p:extLst>
      <p:ext uri="{BB962C8B-B14F-4D97-AF65-F5344CB8AC3E}">
        <p14:creationId xmlns:p14="http://schemas.microsoft.com/office/powerpoint/2010/main" val="1220898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B56DAA-F653-4C03-8F23-8D608A337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Samkönade personer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17B3FF8-C339-4464-B35B-DDECB2FA0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Rädsla för att bli avslöjad om att man är homosexuell – man vågar inte prata om våldet.</a:t>
            </a:r>
          </a:p>
          <a:p>
            <a:r>
              <a:rPr lang="sv-SE" dirty="0"/>
              <a:t>Våldet tenderar att osynliggöras pga. Samhällets heterosexuella normer.</a:t>
            </a:r>
          </a:p>
          <a:p>
            <a:r>
              <a:rPr lang="sv-SE" dirty="0"/>
              <a:t>Samhället har vårt att se våldet och därmed och svårt att hjälpa.</a:t>
            </a:r>
          </a:p>
          <a:p>
            <a:r>
              <a:rPr lang="sv-SE" dirty="0"/>
              <a:t>Denna målgrupp söker hjälp i mindre utsträckning än heterosexuella.</a:t>
            </a:r>
          </a:p>
          <a:p>
            <a:r>
              <a:rPr lang="sv-SE" dirty="0"/>
              <a:t>Förväntningar att våldsutövaren ska vara en man gör det svårt för utsatta kvinnor i samkönade relationer.</a:t>
            </a:r>
          </a:p>
        </p:txBody>
      </p:sp>
    </p:spTree>
    <p:extLst>
      <p:ext uri="{BB962C8B-B14F-4D97-AF65-F5344CB8AC3E}">
        <p14:creationId xmlns:p14="http://schemas.microsoft.com/office/powerpoint/2010/main" val="2767929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7EF633-BEA4-4FBB-B4EF-8C08A646A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/>
              <a:t>Män som utsatts för våld av kvinnor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F92E788-1B64-4EF8-9A51-B8738436C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Det kan ta sig uttryck som verbala angrepp (förlöjligande och mobbning), isolering (social eller ekonomisk), svartsjuka, hot om fysiskt våld, hot om skilsmässa och förstörelse av personlig egendom.</a:t>
            </a:r>
          </a:p>
          <a:p>
            <a:r>
              <a:rPr lang="sv-SE" dirty="0"/>
              <a:t>Hetero- och homosexuella män utsätts för våld av sina partner och andra familjemedlemmar.</a:t>
            </a:r>
          </a:p>
          <a:p>
            <a:r>
              <a:rPr lang="sv-SE" dirty="0"/>
              <a:t>Vanligt med sexuellt våld – något som glöms bort.</a:t>
            </a:r>
          </a:p>
          <a:p>
            <a:r>
              <a:rPr lang="sv-SE" dirty="0"/>
              <a:t>K</a:t>
            </a:r>
            <a:r>
              <a:rPr lang="sv-SE"/>
              <a:t>änner </a:t>
            </a:r>
            <a:r>
              <a:rPr lang="sv-SE" dirty="0"/>
              <a:t>skam och medskyldighet samt att lojalitetsband till förövaren gör att många väljer att </a:t>
            </a:r>
            <a:r>
              <a:rPr lang="sv-SE"/>
              <a:t>inte anmäla.</a:t>
            </a:r>
            <a:endParaRPr lang="sv-SE" dirty="0"/>
          </a:p>
          <a:p>
            <a:r>
              <a:rPr lang="sv-SE" dirty="0"/>
              <a:t>Samhället uppmärksammar inte målgruppen och ställer inte frågan om våldsutsatthet.</a:t>
            </a:r>
          </a:p>
        </p:txBody>
      </p:sp>
    </p:spTree>
    <p:extLst>
      <p:ext uri="{BB962C8B-B14F-4D97-AF65-F5344CB8AC3E}">
        <p14:creationId xmlns:p14="http://schemas.microsoft.com/office/powerpoint/2010/main" val="3674305495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mall">
  <a:themeElements>
    <a:clrScheme name="Anpassa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3B81A"/>
      </a:accent1>
      <a:accent2>
        <a:srgbClr val="E13288"/>
      </a:accent2>
      <a:accent3>
        <a:srgbClr val="006633"/>
      </a:accent3>
      <a:accent4>
        <a:srgbClr val="FFD300"/>
      </a:accent4>
      <a:accent5>
        <a:srgbClr val="830628"/>
      </a:accent5>
      <a:accent6>
        <a:srgbClr val="A05599"/>
      </a:accent6>
      <a:hlink>
        <a:srgbClr val="0C2C80"/>
      </a:hlink>
      <a:folHlink>
        <a:srgbClr val="009E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K mall test 3.potx" id="{D7101E64-3EF7-4229-8648-CE804172D915}" vid="{7093837B-BE80-4137-8A1F-DB43636E7CDF}"/>
    </a:ext>
  </a:extLst>
</a:theme>
</file>

<file path=ppt/theme/theme2.xml><?xml version="1.0" encoding="utf-8"?>
<a:theme xmlns:a="http://schemas.openxmlformats.org/drawingml/2006/main" name="1_PowerPointmall">
  <a:themeElements>
    <a:clrScheme name="Anpassa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3B81A"/>
      </a:accent1>
      <a:accent2>
        <a:srgbClr val="E13288"/>
      </a:accent2>
      <a:accent3>
        <a:srgbClr val="006633"/>
      </a:accent3>
      <a:accent4>
        <a:srgbClr val="FFD300"/>
      </a:accent4>
      <a:accent5>
        <a:srgbClr val="830628"/>
      </a:accent5>
      <a:accent6>
        <a:srgbClr val="A05599"/>
      </a:accent6>
      <a:hlink>
        <a:srgbClr val="0C2C80"/>
      </a:hlink>
      <a:folHlink>
        <a:srgbClr val="009E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K mall test 3.potx" id="{D7101E64-3EF7-4229-8648-CE804172D915}" vid="{7093837B-BE80-4137-8A1F-DB43636E7CDF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PowerPointmall</Template>
  <TotalTime>1367</TotalTime>
  <Words>610</Words>
  <Application>Microsoft Office PowerPoint</Application>
  <PresentationFormat>Bildspel på skärmen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PowerPointmall</vt:lpstr>
      <vt:lpstr>1_PowerPointmall</vt:lpstr>
      <vt:lpstr>PowerPoint-presentation</vt:lpstr>
      <vt:lpstr>Personer med fysisk och psykisk funktionsnedsättning              </vt:lpstr>
      <vt:lpstr>Personer med missbruksproblem                           </vt:lpstr>
      <vt:lpstr>Kvinnor med utländsk bakgrund </vt:lpstr>
      <vt:lpstr>Personer i trafficking eller prostitution </vt:lpstr>
      <vt:lpstr>Ungdomar (13-25 år)</vt:lpstr>
      <vt:lpstr>Äldre personer </vt:lpstr>
      <vt:lpstr>Samkönade personer </vt:lpstr>
      <vt:lpstr>Män som utsatts för våld av kvinnor</vt:lpstr>
      <vt:lpstr>Diskutera:</vt:lpstr>
    </vt:vector>
  </TitlesOfParts>
  <Company>Landstinget Kronoberg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Swärd Susann RST kansliavdelningen</dc:creator>
  <cp:lastModifiedBy>Hajra Valentina FoUU utveckl o innovation</cp:lastModifiedBy>
  <cp:revision>94</cp:revision>
  <dcterms:created xsi:type="dcterms:W3CDTF">2016-08-24T06:50:42Z</dcterms:created>
  <dcterms:modified xsi:type="dcterms:W3CDTF">2020-09-16T10:16:13Z</dcterms:modified>
</cp:coreProperties>
</file>