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701" r:id="rId2"/>
    <p:sldMasterId id="2147483716" r:id="rId3"/>
    <p:sldMasterId id="2147483729" r:id="rId4"/>
  </p:sldMasterIdLst>
  <p:notesMasterIdLst>
    <p:notesMasterId r:id="rId27"/>
  </p:notesMasterIdLst>
  <p:sldIdLst>
    <p:sldId id="1940" r:id="rId5"/>
    <p:sldId id="683" r:id="rId6"/>
    <p:sldId id="700" r:id="rId7"/>
    <p:sldId id="305" r:id="rId8"/>
    <p:sldId id="308" r:id="rId9"/>
    <p:sldId id="2047" r:id="rId10"/>
    <p:sldId id="1980" r:id="rId11"/>
    <p:sldId id="1996" r:id="rId12"/>
    <p:sldId id="2049" r:id="rId13"/>
    <p:sldId id="2052" r:id="rId14"/>
    <p:sldId id="2053" r:id="rId15"/>
    <p:sldId id="2054" r:id="rId16"/>
    <p:sldId id="2055" r:id="rId17"/>
    <p:sldId id="2056" r:id="rId18"/>
    <p:sldId id="2057" r:id="rId19"/>
    <p:sldId id="2059" r:id="rId20"/>
    <p:sldId id="1981" r:id="rId21"/>
    <p:sldId id="1982" r:id="rId22"/>
    <p:sldId id="1983" r:id="rId23"/>
    <p:sldId id="2006" r:id="rId24"/>
    <p:sldId id="2058" r:id="rId25"/>
    <p:sldId id="1953" r:id="rId26"/>
  </p:sldIdLst>
  <p:sldSz cx="12192000" cy="6858000"/>
  <p:notesSz cx="6858000" cy="9144000"/>
  <p:embeddedFontLst>
    <p:embeddedFont>
      <p:font typeface="Brandon Grotesque Black" panose="020B0A03020203060202" pitchFamily="34" charset="0"/>
      <p:regular r:id="rId28"/>
      <p:italic r:id="rId29"/>
    </p:embeddedFont>
    <p:embeddedFont>
      <p:font typeface="Brandon Grotesque Bold" panose="020B0803020203060202" pitchFamily="34" charset="0"/>
      <p:regular r:id="rId30"/>
      <p:italic r:id="rId31"/>
    </p:embeddedFont>
    <p:embeddedFont>
      <p:font typeface="Calibri" panose="020F0502020204030204" pitchFamily="34" charset="0"/>
      <p:regular r:id="rId32"/>
      <p:bold r:id="rId33"/>
      <p:italic r:id="rId34"/>
      <p:boldItalic r:id="rId3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300"/>
    <a:srgbClr val="E13288"/>
    <a:srgbClr val="83B81A"/>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5" autoAdjust="0"/>
  </p:normalViewPr>
  <p:slideViewPr>
    <p:cSldViewPr snapToGrid="0" showGuides="1">
      <p:cViewPr varScale="1">
        <p:scale>
          <a:sx n="60" d="100"/>
          <a:sy n="60" d="100"/>
        </p:scale>
        <p:origin x="840" y="56"/>
      </p:cViewPr>
      <p:guideLst>
        <p:guide orient="horz" pos="2160"/>
        <p:guide pos="3840"/>
      </p:guideLst>
    </p:cSldViewPr>
  </p:slideViewPr>
  <p:notesTextViewPr>
    <p:cViewPr>
      <p:scale>
        <a:sx n="1" d="1"/>
        <a:sy n="1" d="1"/>
      </p:scale>
      <p:origin x="0" y="0"/>
    </p:cViewPr>
  </p:notesTextViewPr>
  <p:sorterViewPr>
    <p:cViewPr>
      <p:scale>
        <a:sx n="90" d="100"/>
        <a:sy n="90" d="100"/>
      </p:scale>
      <p:origin x="0" y="-28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D2FC1-A92B-4DDD-B260-557FF1B56AE7}" type="datetimeFigureOut">
              <a:rPr lang="sv-SE" smtClean="0"/>
              <a:t>2023-04-25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33FAA-80ED-445D-B634-09AC0AFE2759}" type="slidenum">
              <a:rPr lang="sv-SE" smtClean="0"/>
              <a:t>‹#›</a:t>
            </a:fld>
            <a:endParaRPr lang="sv-SE"/>
          </a:p>
        </p:txBody>
      </p:sp>
    </p:spTree>
    <p:extLst>
      <p:ext uri="{BB962C8B-B14F-4D97-AF65-F5344CB8AC3E}">
        <p14:creationId xmlns:p14="http://schemas.microsoft.com/office/powerpoint/2010/main" val="88428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Dental försummelse kan t.ex. innebära att: </a:t>
            </a:r>
            <a:br>
              <a:rPr lang="sv-SE" dirty="0"/>
            </a:br>
            <a:r>
              <a:rPr lang="sv-SE" dirty="0"/>
              <a:t>(punkt 1) Barnet inte kommer till tandvården trots vårdbehov. </a:t>
            </a:r>
            <a:br>
              <a:rPr lang="sv-SE" dirty="0"/>
            </a:br>
            <a:r>
              <a:rPr lang="sv-SE" dirty="0"/>
              <a:t>(punkt 2) Det kan även handla om att det har blivit flera </a:t>
            </a:r>
            <a:r>
              <a:rPr lang="sv-SE" dirty="0" err="1"/>
              <a:t>uteblivanden</a:t>
            </a:r>
            <a:r>
              <a:rPr lang="sv-SE" dirty="0"/>
              <a:t> eller återbud, ibland med kort varsel. Upprepade återbud kan jämställas med </a:t>
            </a:r>
            <a:r>
              <a:rPr lang="sv-SE" dirty="0" err="1"/>
              <a:t>uteblivanden</a:t>
            </a:r>
            <a:r>
              <a:rPr lang="sv-SE" dirty="0"/>
              <a:t> och ska hanteras på liknande sätt genom våra kallelser.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(punkt 3) I vissa situationer kan det handla om återkommande sjukdom i munnen där tandvården har gjort allt den kan, men vårdnadshavaren inte tar sitt ansvar i omvårdnad och stöd till barnet.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(punkt 4) Ett annat tydligt varningstecken på dental försummelse är omfattande karies.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(punkt 5) Något som </a:t>
            </a:r>
            <a:r>
              <a:rPr lang="sv-SE" sz="1200" b="0" u="sng" kern="1200" dirty="0">
                <a:solidFill>
                  <a:schemeClr val="tx1"/>
                </a:solidFill>
                <a:effectLst/>
                <a:latin typeface="+mn-lt"/>
                <a:ea typeface="+mn-ea"/>
                <a:cs typeface="+mn-cs"/>
              </a:rPr>
              <a:t>kan</a:t>
            </a:r>
            <a:r>
              <a:rPr lang="sv-SE" sz="1200" b="0" u="none" kern="120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vara dental försummelse är </a:t>
            </a:r>
            <a:r>
              <a:rPr lang="sv-SE" dirty="0"/>
              <a:t>barn som inte undersökts på mer än tre år. Det kan till exempel gälla barn som har hamnat mellan stolarna vid byte av vårdgivare.</a:t>
            </a:r>
          </a:p>
          <a:p>
            <a:endParaRPr lang="sv-SE" dirty="0"/>
          </a:p>
        </p:txBody>
      </p:sp>
      <p:sp>
        <p:nvSpPr>
          <p:cNvPr id="4" name="Platshållare för bildnummer 3"/>
          <p:cNvSpPr>
            <a:spLocks noGrp="1"/>
          </p:cNvSpPr>
          <p:nvPr>
            <p:ph type="sldNum" sz="quarter" idx="5"/>
          </p:nvPr>
        </p:nvSpPr>
        <p:spPr/>
        <p:txBody>
          <a:bodyPr/>
          <a:lstStyle/>
          <a:p>
            <a:fld id="{58333FAA-80ED-445D-B634-09AC0AFE2759}" type="slidenum">
              <a:rPr lang="sv-SE" smtClean="0"/>
              <a:t>6</a:t>
            </a:fld>
            <a:endParaRPr lang="sv-SE"/>
          </a:p>
        </p:txBody>
      </p:sp>
    </p:spTree>
    <p:extLst>
      <p:ext uri="{BB962C8B-B14F-4D97-AF65-F5344CB8AC3E}">
        <p14:creationId xmlns:p14="http://schemas.microsoft.com/office/powerpoint/2010/main" val="4099357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Dental försummelse kan t.ex. innebära att: </a:t>
            </a:r>
            <a:br>
              <a:rPr lang="sv-SE" dirty="0"/>
            </a:br>
            <a:r>
              <a:rPr lang="sv-SE" dirty="0"/>
              <a:t>(punkt 1) Barnet inte kommer till tandvården trots vårdbehov. </a:t>
            </a:r>
            <a:br>
              <a:rPr lang="sv-SE" dirty="0"/>
            </a:br>
            <a:r>
              <a:rPr lang="sv-SE" dirty="0"/>
              <a:t>(punkt 2) Det kan även handla om att det har blivit flera </a:t>
            </a:r>
            <a:r>
              <a:rPr lang="sv-SE" dirty="0" err="1"/>
              <a:t>uteblivanden</a:t>
            </a:r>
            <a:r>
              <a:rPr lang="sv-SE" dirty="0"/>
              <a:t> eller återbud, ibland med kort varsel. Upprepade återbud kan jämställas med </a:t>
            </a:r>
            <a:r>
              <a:rPr lang="sv-SE" dirty="0" err="1"/>
              <a:t>uteblivanden</a:t>
            </a:r>
            <a:r>
              <a:rPr lang="sv-SE" dirty="0"/>
              <a:t> och ska hanteras på liknande sätt genom våra kallelser.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(punkt 3) I vissa situationer kan det handla om återkommande sjukdom i munnen där tandvården har gjort allt den kan, men vårdnadshavaren inte tar sitt ansvar i omvårdnad och stöd till barnet.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(punkt 4) Ett annat tydligt varningstecken på dental försummelse är omfattande karies.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(punkt 5) Något som </a:t>
            </a:r>
            <a:r>
              <a:rPr lang="sv-SE" sz="1200" b="0" u="sng" kern="1200" dirty="0">
                <a:solidFill>
                  <a:schemeClr val="tx1"/>
                </a:solidFill>
                <a:effectLst/>
                <a:latin typeface="+mn-lt"/>
                <a:ea typeface="+mn-ea"/>
                <a:cs typeface="+mn-cs"/>
              </a:rPr>
              <a:t>kan</a:t>
            </a:r>
            <a:r>
              <a:rPr lang="sv-SE" sz="1200" b="0" u="none" kern="120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vara dental försummelse är </a:t>
            </a:r>
            <a:r>
              <a:rPr lang="sv-SE" dirty="0"/>
              <a:t>barn som inte undersökts på mer än tre år. Det kan till exempel gälla barn som har hamnat mellan stolarna vid byte av vårdgivare.</a:t>
            </a:r>
          </a:p>
          <a:p>
            <a:endParaRPr lang="sv-SE" dirty="0"/>
          </a:p>
        </p:txBody>
      </p:sp>
      <p:sp>
        <p:nvSpPr>
          <p:cNvPr id="4" name="Platshållare för bildnummer 3"/>
          <p:cNvSpPr>
            <a:spLocks noGrp="1"/>
          </p:cNvSpPr>
          <p:nvPr>
            <p:ph type="sldNum" sz="quarter" idx="5"/>
          </p:nvPr>
        </p:nvSpPr>
        <p:spPr/>
        <p:txBody>
          <a:bodyPr/>
          <a:lstStyle/>
          <a:p>
            <a:fld id="{58333FAA-80ED-445D-B634-09AC0AFE2759}" type="slidenum">
              <a:rPr lang="sv-SE" smtClean="0"/>
              <a:t>16</a:t>
            </a:fld>
            <a:endParaRPr lang="sv-SE"/>
          </a:p>
        </p:txBody>
      </p:sp>
    </p:spTree>
    <p:extLst>
      <p:ext uri="{BB962C8B-B14F-4D97-AF65-F5344CB8AC3E}">
        <p14:creationId xmlns:p14="http://schemas.microsoft.com/office/powerpoint/2010/main" val="174209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29BFB0D4-1555-409D-A9C5-CBBC12A8B985}"/>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6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6"/>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14C67F-4F66-4075-8B48-4C7BCD861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104441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7409ABD3-02BD-4FCB-9A3A-2ABFAA9F161A}"/>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7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7"/>
                </a:cubicBezTo>
                <a:close/>
              </a:path>
            </a:pathLst>
          </a:custGeom>
          <a:solidFill>
            <a:schemeClr val="tx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25802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med foto">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bg1"/>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bg1"/>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8" name="Bildobjekt 7" descr="Region Kronobergs logotyp i vitt.">
            <a:extLst>
              <a:ext uri="{FF2B5EF4-FFF2-40B4-BE49-F238E27FC236}">
                <a16:creationId xmlns:a16="http://schemas.microsoft.com/office/drawing/2014/main" id="{1228A9B0-8CB1-47E6-B866-0880D1C19A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0" name="textruta 9">
            <a:extLst>
              <a:ext uri="{FF2B5EF4-FFF2-40B4-BE49-F238E27FC236}">
                <a16:creationId xmlns:a16="http://schemas.microsoft.com/office/drawing/2014/main" id="{FD1AEA6A-A199-455A-AFD4-A33A8DED6567}"/>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Infoga foto:</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Markera den grå ytan – högerklicka på musen och placera längst fram –  klicka på symbolen mitt på sliden &amp; infoga önskat foto. Placera sen fotot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längst bak så att text, tonad platta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och logo placeras överst.</a:t>
            </a:r>
          </a:p>
        </p:txBody>
      </p:sp>
    </p:spTree>
    <p:extLst>
      <p:ext uri="{BB962C8B-B14F-4D97-AF65-F5344CB8AC3E}">
        <p14:creationId xmlns:p14="http://schemas.microsoft.com/office/powerpoint/2010/main" val="920271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amp; innehåll">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amp; 2 spalter">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 till vänster">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bg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till höger">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bg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ed foto">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tx2"/>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082C8CDB-841E-4451-8F93-CF077CC5F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4" name="textruta 13">
            <a:extLst>
              <a:ext uri="{FF2B5EF4-FFF2-40B4-BE49-F238E27FC236}">
                <a16:creationId xmlns:a16="http://schemas.microsoft.com/office/drawing/2014/main" id="{68B9AFF0-69E0-4755-9B97-82BE6ACD3F9C}"/>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mn-lt"/>
              </a:rPr>
              <a:t>Infoga foto:</a:t>
            </a:r>
            <a:br>
              <a:rPr lang="sv-SE" sz="1200" dirty="0">
                <a:solidFill>
                  <a:schemeClr val="bg1"/>
                </a:solidFill>
                <a:latin typeface="+mn-lt"/>
              </a:rPr>
            </a:br>
            <a:r>
              <a:rPr lang="sv-SE" sz="1200" dirty="0">
                <a:solidFill>
                  <a:schemeClr val="bg1"/>
                </a:solidFill>
                <a:latin typeface="+mn-lt"/>
              </a:rPr>
              <a:t>Markera den grå ytan – högerklicka på musen och placera längst fram –  klicka på symbolen mitt på sliden &amp; infoga önskat foto. Placera sen fotot</a:t>
            </a:r>
            <a:br>
              <a:rPr lang="sv-SE" sz="1200" dirty="0">
                <a:solidFill>
                  <a:schemeClr val="bg1"/>
                </a:solidFill>
                <a:latin typeface="+mn-lt"/>
              </a:rPr>
            </a:br>
            <a:r>
              <a:rPr lang="sv-SE" sz="1200" dirty="0">
                <a:solidFill>
                  <a:schemeClr val="bg1"/>
                </a:solidFill>
                <a:latin typeface="+mn-lt"/>
              </a:rPr>
              <a:t>längst bak så att text, tonad platta </a:t>
            </a:r>
            <a:br>
              <a:rPr lang="sv-SE" sz="1200" dirty="0">
                <a:solidFill>
                  <a:schemeClr val="bg1"/>
                </a:solidFill>
                <a:latin typeface="+mn-lt"/>
              </a:rPr>
            </a:br>
            <a:r>
              <a:rPr lang="sv-SE" sz="1200" dirty="0">
                <a:solidFill>
                  <a:schemeClr val="bg1"/>
                </a:solidFill>
                <a:latin typeface="+mn-lt"/>
              </a:rPr>
              <a:t>och logo placeras överst.</a:t>
            </a:r>
          </a:p>
        </p:txBody>
      </p:sp>
    </p:spTree>
    <p:extLst>
      <p:ext uri="{BB962C8B-B14F-4D97-AF65-F5344CB8AC3E}">
        <p14:creationId xmlns:p14="http://schemas.microsoft.com/office/powerpoint/2010/main" val="318252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bg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nehåll &amp; stora siffror">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29BFB0D4-1555-409D-A9C5-CBBC12A8B985}"/>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6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6"/>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3764152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tx2"/>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082C8CDB-841E-4451-8F93-CF077CC5F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4" name="textruta 13">
            <a:extLst>
              <a:ext uri="{FF2B5EF4-FFF2-40B4-BE49-F238E27FC236}">
                <a16:creationId xmlns:a16="http://schemas.microsoft.com/office/drawing/2014/main" id="{68B9AFF0-69E0-4755-9B97-82BE6ACD3F9C}"/>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mn-lt"/>
              </a:rPr>
              <a:t>Infoga foto:</a:t>
            </a:r>
            <a:br>
              <a:rPr lang="sv-SE" sz="1200" dirty="0">
                <a:solidFill>
                  <a:schemeClr val="bg1"/>
                </a:solidFill>
                <a:latin typeface="+mn-lt"/>
              </a:rPr>
            </a:br>
            <a:r>
              <a:rPr lang="sv-SE" sz="1200" dirty="0">
                <a:solidFill>
                  <a:schemeClr val="bg1"/>
                </a:solidFill>
                <a:latin typeface="+mn-lt"/>
              </a:rPr>
              <a:t>Markera den grå ytan – högerklicka på musen och placera längst fram –  klicka på symbolen mitt på sliden &amp; infoga önskat foto. Placera sen fotot</a:t>
            </a:r>
            <a:br>
              <a:rPr lang="sv-SE" sz="1200" dirty="0">
                <a:solidFill>
                  <a:schemeClr val="bg1"/>
                </a:solidFill>
                <a:latin typeface="+mn-lt"/>
              </a:rPr>
            </a:br>
            <a:r>
              <a:rPr lang="sv-SE" sz="1200" dirty="0">
                <a:solidFill>
                  <a:schemeClr val="bg1"/>
                </a:solidFill>
                <a:latin typeface="+mn-lt"/>
              </a:rPr>
              <a:t>längst bak så att text, tonad platta </a:t>
            </a:r>
            <a:br>
              <a:rPr lang="sv-SE" sz="1200" dirty="0">
                <a:solidFill>
                  <a:schemeClr val="bg1"/>
                </a:solidFill>
                <a:latin typeface="+mn-lt"/>
              </a:rPr>
            </a:br>
            <a:r>
              <a:rPr lang="sv-SE" sz="1200" dirty="0">
                <a:solidFill>
                  <a:schemeClr val="bg1"/>
                </a:solidFill>
                <a:latin typeface="+mn-lt"/>
              </a:rPr>
              <a:t>och logo placeras överst.</a:t>
            </a:r>
          </a:p>
        </p:txBody>
      </p:sp>
    </p:spTree>
    <p:extLst>
      <p:ext uri="{BB962C8B-B14F-4D97-AF65-F5344CB8AC3E}">
        <p14:creationId xmlns:p14="http://schemas.microsoft.com/office/powerpoint/2010/main" val="3418962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4141800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57930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37776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amp; innehåll">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2">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22259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138208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270614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1117961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806686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14C67F-4F66-4075-8B48-4C7BCD861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764588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718544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3265374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160394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2000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amp; 2 spalter">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620525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7028706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3007470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728146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407145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723470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663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117360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d till vänster">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till höger">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2">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nehåll &amp; stora siffror">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2023-04-25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pic>
        <p:nvPicPr>
          <p:cNvPr id="7" name="Bildobjekt 6">
            <a:extLst>
              <a:ext uri="{FF2B5EF4-FFF2-40B4-BE49-F238E27FC236}">
                <a16:creationId xmlns:a16="http://schemas.microsoft.com/office/drawing/2014/main" id="{2C7FD6BA-4039-4D8C-818E-3DF94A16FF6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9" r:id="rId2"/>
    <p:sldLayoutId id="2147483682" r:id="rId3"/>
    <p:sldLayoutId id="2147483698" r:id="rId4"/>
    <p:sldLayoutId id="2147483688" r:id="rId5"/>
    <p:sldLayoutId id="2147483684" r:id="rId6"/>
    <p:sldLayoutId id="2147483697" r:id="rId7"/>
    <p:sldLayoutId id="2147483690" r:id="rId8"/>
    <p:sldLayoutId id="2147483686" r:id="rId9"/>
    <p:sldLayoutId id="2147483699" r:id="rId10"/>
    <p:sldLayoutId id="2147483700" r:id="rId11"/>
    <p:sldLayoutId id="2147483685" r:id="rId12"/>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bg1"/>
                </a:solidFill>
              </a:defRPr>
            </a:lvl1pPr>
          </a:lstStyle>
          <a:p>
            <a:fld id="{663AC0A1-BF03-4687-BDDD-A787ED1917E4}" type="datetimeFigureOut">
              <a:rPr lang="sv-SE" smtClean="0"/>
              <a:pPr/>
              <a:t>2023-04-25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pic>
        <p:nvPicPr>
          <p:cNvPr id="7" name="Bildobjekt 6" descr="Region Kronobergs logotyp i vitt.">
            <a:extLst>
              <a:ext uri="{FF2B5EF4-FFF2-40B4-BE49-F238E27FC236}">
                <a16:creationId xmlns:a16="http://schemas.microsoft.com/office/drawing/2014/main" id="{B1F1D716-EDCA-42CA-8CB2-2B071524859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100000"/>
        </a:lnSpc>
        <a:spcBef>
          <a:spcPct val="0"/>
        </a:spcBef>
        <a:buNone/>
        <a:defRPr sz="3800" kern="1200" cap="all" spc="140" baseline="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bg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bg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bg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bg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2023-04-25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pic>
        <p:nvPicPr>
          <p:cNvPr id="7" name="Bildobjekt 6">
            <a:extLst>
              <a:ext uri="{FF2B5EF4-FFF2-40B4-BE49-F238E27FC236}">
                <a16:creationId xmlns:a16="http://schemas.microsoft.com/office/drawing/2014/main" id="{2C7FD6BA-4039-4D8C-818E-3DF94A16FF6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0158308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2023-04-25</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403634076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gionkronoberg.se/vardgivare/arbetsomraden-processer/manskliga-rattigheter-och-barnets-rattigheter/"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4">
            <a:extLst>
              <a:ext uri="{FF2B5EF4-FFF2-40B4-BE49-F238E27FC236}">
                <a16:creationId xmlns:a16="http://schemas.microsoft.com/office/drawing/2014/main" id="{EAC0EBB5-AAFB-4951-A3A1-0619710C87D5}"/>
              </a:ext>
            </a:extLst>
          </p:cNvPr>
          <p:cNvSpPr txBox="1">
            <a:spLocks/>
          </p:cNvSpPr>
          <p:nvPr/>
        </p:nvSpPr>
        <p:spPr>
          <a:xfrm>
            <a:off x="628666" y="956441"/>
            <a:ext cx="9071852" cy="4267200"/>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5200" kern="1200" cap="all" spc="140" baseline="0">
                <a:solidFill>
                  <a:schemeClr val="tx2"/>
                </a:solidFill>
                <a:latin typeface="+mj-lt"/>
                <a:ea typeface="+mj-ea"/>
                <a:cs typeface="+mj-cs"/>
              </a:defRPr>
            </a:lvl1pPr>
          </a:lstStyle>
          <a:p>
            <a:pPr algn="ctr"/>
            <a:r>
              <a:rPr lang="sv-SE" sz="5400" dirty="0"/>
              <a:t>sexuellt våld</a:t>
            </a:r>
            <a:br>
              <a:rPr lang="sv-SE" sz="5400" dirty="0"/>
            </a:br>
            <a:br>
              <a:rPr lang="sv-SE" sz="5400" dirty="0"/>
            </a:br>
            <a:endParaRPr lang="sv-SE" sz="5400" dirty="0"/>
          </a:p>
        </p:txBody>
      </p:sp>
    </p:spTree>
    <p:extLst>
      <p:ext uri="{BB962C8B-B14F-4D97-AF65-F5344CB8AC3E}">
        <p14:creationId xmlns:p14="http://schemas.microsoft.com/office/powerpoint/2010/main" val="80989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4" y="1500188"/>
            <a:ext cx="9072589" cy="5121329"/>
          </a:xfrm>
        </p:spPr>
        <p:txBody>
          <a:bodyPr>
            <a:noAutofit/>
          </a:bodyPr>
          <a:lstStyle/>
          <a:p>
            <a:pPr>
              <a:spcAft>
                <a:spcPts val="1200"/>
              </a:spcAft>
            </a:pPr>
            <a:r>
              <a:rPr lang="sv-SE" sz="2800" dirty="0"/>
              <a:t>återkommande urinvägsinfektioner</a:t>
            </a:r>
          </a:p>
          <a:p>
            <a:pPr>
              <a:spcAft>
                <a:spcPts val="1200"/>
              </a:spcAft>
            </a:pPr>
            <a:r>
              <a:rPr lang="sv-SE" sz="2800" dirty="0"/>
              <a:t>flytningar</a:t>
            </a:r>
          </a:p>
          <a:p>
            <a:pPr>
              <a:spcAft>
                <a:spcPts val="1200"/>
              </a:spcAft>
            </a:pPr>
            <a:r>
              <a:rPr lang="sv-SE" sz="2800" dirty="0"/>
              <a:t>skador på de yttre könsorganen med rodnader, svullnader och blödningar </a:t>
            </a:r>
          </a:p>
          <a:p>
            <a:pPr>
              <a:spcAft>
                <a:spcPts val="1200"/>
              </a:spcAft>
            </a:pPr>
            <a:r>
              <a:rPr lang="sv-SE" sz="2800" dirty="0"/>
              <a:t>skador på inre delar</a:t>
            </a:r>
          </a:p>
          <a:p>
            <a:pPr>
              <a:spcAft>
                <a:spcPts val="1200"/>
              </a:spcAft>
            </a:pPr>
            <a:r>
              <a:rPr lang="sv-SE" sz="2800" dirty="0"/>
              <a:t>skador i analområdet som rodnad och sprickor</a:t>
            </a:r>
          </a:p>
          <a:p>
            <a:pPr>
              <a:spcAft>
                <a:spcPts val="1200"/>
              </a:spcAft>
            </a:pPr>
            <a:r>
              <a:rPr lang="sv-SE" sz="2800" dirty="0"/>
              <a:t>svårigheter att hålla urin eller avföring</a:t>
            </a:r>
          </a:p>
          <a:p>
            <a:pPr>
              <a:spcAft>
                <a:spcPts val="1200"/>
              </a:spcAft>
            </a:pPr>
            <a:r>
              <a:rPr lang="sv-SE" sz="2800" dirty="0"/>
              <a:t>blåmärken på insidan av låren</a:t>
            </a:r>
          </a:p>
          <a:p>
            <a:pPr lvl="2">
              <a:spcAft>
                <a:spcPts val="1200"/>
              </a:spcAft>
            </a:pPr>
            <a:endParaRPr lang="sv-SE" sz="36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627762"/>
            <a:ext cx="8851138" cy="872426"/>
          </a:xfrm>
        </p:spPr>
        <p:txBody>
          <a:bodyPr/>
          <a:lstStyle/>
          <a:p>
            <a:r>
              <a:rPr lang="sv-SE" sz="3600" dirty="0"/>
              <a:t>Varningssignaler</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8791571" y="1933415"/>
            <a:ext cx="3352106" cy="2823655"/>
          </a:xfrm>
        </p:spPr>
      </p:pic>
    </p:spTree>
    <p:extLst>
      <p:ext uri="{BB962C8B-B14F-4D97-AF65-F5344CB8AC3E}">
        <p14:creationId xmlns:p14="http://schemas.microsoft.com/office/powerpoint/2010/main" val="4191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4" y="1500188"/>
            <a:ext cx="9072589" cy="5121329"/>
          </a:xfrm>
        </p:spPr>
        <p:txBody>
          <a:bodyPr>
            <a:noAutofit/>
          </a:bodyPr>
          <a:lstStyle/>
          <a:p>
            <a:pPr marL="0" indent="0">
              <a:spcAft>
                <a:spcPts val="1200"/>
              </a:spcAft>
              <a:buNone/>
            </a:pPr>
            <a:r>
              <a:rPr lang="sv-SE" sz="2800" dirty="0"/>
              <a:t>Skador på andra kroppsdelar: </a:t>
            </a:r>
          </a:p>
          <a:p>
            <a:pPr>
              <a:spcAft>
                <a:spcPts val="1200"/>
              </a:spcAft>
            </a:pPr>
            <a:r>
              <a:rPr lang="sv-SE" sz="2800" dirty="0"/>
              <a:t>Blåmärken och skrapsår på överarmarna, insidan av låren och skinkorna. </a:t>
            </a:r>
          </a:p>
          <a:p>
            <a:pPr>
              <a:spcAft>
                <a:spcPts val="1200"/>
              </a:spcAft>
            </a:pPr>
            <a:r>
              <a:rPr lang="sv-SE" sz="2800" dirty="0"/>
              <a:t>Blåmärken i munhålan, tandskador eller skador på läppband och tungband. </a:t>
            </a:r>
          </a:p>
          <a:p>
            <a:pPr>
              <a:spcAft>
                <a:spcPts val="1200"/>
              </a:spcAft>
            </a:pPr>
            <a:r>
              <a:rPr lang="sv-SE" sz="2800" dirty="0"/>
              <a:t>Rivsår, bettmärken och sugmärken. </a:t>
            </a:r>
          </a:p>
          <a:p>
            <a:pPr>
              <a:spcAft>
                <a:spcPts val="1200"/>
              </a:spcAft>
            </a:pPr>
            <a:r>
              <a:rPr lang="sv-SE" sz="2800" dirty="0"/>
              <a:t>Skador på bröst, ansikte, nacke/hals, huvud och i vissa fall benbrott</a:t>
            </a:r>
          </a:p>
          <a:p>
            <a:pPr lvl="2">
              <a:spcAft>
                <a:spcPts val="1200"/>
              </a:spcAft>
            </a:pPr>
            <a:endParaRPr lang="sv-SE" sz="36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627762"/>
            <a:ext cx="8851138" cy="872426"/>
          </a:xfrm>
        </p:spPr>
        <p:txBody>
          <a:bodyPr/>
          <a:lstStyle/>
          <a:p>
            <a:r>
              <a:rPr lang="sv-SE" sz="3600" dirty="0"/>
              <a:t>Varningssignaler</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9301320" y="1183668"/>
            <a:ext cx="3352106" cy="3356886"/>
          </a:xfrm>
        </p:spPr>
      </p:pic>
    </p:spTree>
    <p:extLst>
      <p:ext uri="{BB962C8B-B14F-4D97-AF65-F5344CB8AC3E}">
        <p14:creationId xmlns:p14="http://schemas.microsoft.com/office/powerpoint/2010/main" val="365447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4" y="1108909"/>
            <a:ext cx="8659066" cy="5121329"/>
          </a:xfrm>
        </p:spPr>
        <p:txBody>
          <a:bodyPr>
            <a:noAutofit/>
          </a:bodyPr>
          <a:lstStyle/>
          <a:p>
            <a:pPr>
              <a:spcAft>
                <a:spcPts val="1200"/>
              </a:spcAft>
            </a:pPr>
            <a:r>
              <a:rPr lang="sv-SE" sz="2400" dirty="0"/>
              <a:t>Beteendemässiga tecken:</a:t>
            </a:r>
          </a:p>
          <a:p>
            <a:pPr>
              <a:spcAft>
                <a:spcPts val="1200"/>
              </a:spcAft>
            </a:pPr>
            <a:r>
              <a:rPr lang="sv-SE" sz="2400" dirty="0"/>
              <a:t>Inte normalt sexuellt intresse, tvångsmässigt onanerande, sexuellt betonade teckningar samt antydningar i ord och lek. </a:t>
            </a:r>
          </a:p>
          <a:p>
            <a:pPr>
              <a:spcAft>
                <a:spcPts val="1200"/>
              </a:spcAft>
            </a:pPr>
            <a:r>
              <a:rPr lang="sv-SE" sz="2400" dirty="0"/>
              <a:t>Påtagliga förändringar i agerande eller tillbakagång i utveckling samt rastlöshet och passivitet – det vanligaste symtomet </a:t>
            </a:r>
          </a:p>
          <a:p>
            <a:pPr>
              <a:spcAft>
                <a:spcPts val="1200"/>
              </a:spcAft>
            </a:pPr>
            <a:r>
              <a:rPr lang="sv-SE" sz="2400" dirty="0"/>
              <a:t>Posttraumatiskt stresstillstånd, ångest, oro, rädsla och/eller mardrömmar.  </a:t>
            </a:r>
          </a:p>
          <a:p>
            <a:pPr>
              <a:spcAft>
                <a:spcPts val="1200"/>
              </a:spcAft>
            </a:pPr>
            <a:r>
              <a:rPr lang="sv-SE" sz="2400" dirty="0"/>
              <a:t>Självskadebeteende, missbruk, överdriven sexualitet, tidig graviditet eller en fientlig inställning till sex. </a:t>
            </a:r>
          </a:p>
          <a:p>
            <a:pPr>
              <a:spcAft>
                <a:spcPts val="1200"/>
              </a:spcAft>
            </a:pPr>
            <a:r>
              <a:rPr lang="sv-SE" sz="2400" dirty="0"/>
              <a:t>Sexuellt självskadebeteende</a:t>
            </a:r>
          </a:p>
          <a:p>
            <a:pPr lvl="2">
              <a:spcAft>
                <a:spcPts val="1200"/>
              </a:spcAft>
            </a:pPr>
            <a:endParaRPr lang="sv-SE" sz="36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236483"/>
            <a:ext cx="8851138" cy="872426"/>
          </a:xfrm>
        </p:spPr>
        <p:txBody>
          <a:bodyPr/>
          <a:lstStyle/>
          <a:p>
            <a:r>
              <a:rPr lang="sv-SE" sz="3600" dirty="0"/>
              <a:t>Varningssignaler</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9493378" y="2337761"/>
            <a:ext cx="2891672" cy="2807713"/>
          </a:xfrm>
        </p:spPr>
      </p:pic>
    </p:spTree>
    <p:extLst>
      <p:ext uri="{BB962C8B-B14F-4D97-AF65-F5344CB8AC3E}">
        <p14:creationId xmlns:p14="http://schemas.microsoft.com/office/powerpoint/2010/main" val="10873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4" y="1500188"/>
            <a:ext cx="9072589" cy="5121329"/>
          </a:xfrm>
        </p:spPr>
        <p:txBody>
          <a:bodyPr>
            <a:noAutofit/>
          </a:bodyPr>
          <a:lstStyle/>
          <a:p>
            <a:pPr marL="0" indent="0">
              <a:spcAft>
                <a:spcPts val="1200"/>
              </a:spcAft>
              <a:buNone/>
            </a:pPr>
            <a:r>
              <a:rPr lang="sv-SE" sz="2400" dirty="0"/>
              <a:t>Stressreaktioner</a:t>
            </a:r>
          </a:p>
          <a:p>
            <a:pPr>
              <a:spcAft>
                <a:spcPts val="1200"/>
              </a:spcAft>
            </a:pPr>
            <a:r>
              <a:rPr lang="sv-SE" sz="2400" dirty="0"/>
              <a:t>Akut stressreaktion </a:t>
            </a:r>
          </a:p>
          <a:p>
            <a:pPr>
              <a:spcAft>
                <a:spcPts val="1200"/>
              </a:spcAft>
            </a:pPr>
            <a:r>
              <a:rPr lang="sv-SE" sz="2400" dirty="0"/>
              <a:t>Aktiverade fysiologiska reaktioner – kamp, flykt  </a:t>
            </a:r>
          </a:p>
          <a:p>
            <a:pPr>
              <a:spcAft>
                <a:spcPts val="1200"/>
              </a:spcAft>
            </a:pPr>
            <a:r>
              <a:rPr lang="sv-SE" sz="2400" dirty="0"/>
              <a:t>Hämning av fysiologisk reaktion – paralyserad </a:t>
            </a:r>
          </a:p>
          <a:p>
            <a:pPr>
              <a:spcAft>
                <a:spcPts val="1200"/>
              </a:spcAft>
            </a:pPr>
            <a:r>
              <a:rPr lang="sv-SE" sz="2400" dirty="0" err="1"/>
              <a:t>Dissociativ</a:t>
            </a:r>
            <a:r>
              <a:rPr lang="sv-SE" sz="2400" dirty="0"/>
              <a:t> amnesi – minns ej </a:t>
            </a:r>
          </a:p>
          <a:p>
            <a:pPr>
              <a:spcAft>
                <a:spcPts val="1200"/>
              </a:spcAft>
            </a:pPr>
            <a:r>
              <a:rPr lang="sv-SE" sz="2400" dirty="0"/>
              <a:t>Graviditet vid sexuellt våld – påfrestning</a:t>
            </a:r>
          </a:p>
          <a:p>
            <a:pPr lvl="2">
              <a:spcAft>
                <a:spcPts val="1200"/>
              </a:spcAft>
            </a:pPr>
            <a:endParaRPr lang="sv-SE" sz="36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627762"/>
            <a:ext cx="8851138" cy="872426"/>
          </a:xfrm>
        </p:spPr>
        <p:txBody>
          <a:bodyPr/>
          <a:lstStyle/>
          <a:p>
            <a:r>
              <a:rPr lang="sv-SE" sz="3600" dirty="0"/>
              <a:t>Varningssignaler</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8647599" y="1436465"/>
            <a:ext cx="3391969" cy="3577600"/>
          </a:xfrm>
        </p:spPr>
      </p:pic>
    </p:spTree>
    <p:extLst>
      <p:ext uri="{BB962C8B-B14F-4D97-AF65-F5344CB8AC3E}">
        <p14:creationId xmlns:p14="http://schemas.microsoft.com/office/powerpoint/2010/main" val="217409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4" y="1500188"/>
            <a:ext cx="9072589" cy="5121329"/>
          </a:xfrm>
        </p:spPr>
        <p:txBody>
          <a:bodyPr>
            <a:noAutofit/>
          </a:bodyPr>
          <a:lstStyle/>
          <a:p>
            <a:pPr marL="0" indent="0">
              <a:spcAft>
                <a:spcPts val="1200"/>
              </a:spcAft>
              <a:buNone/>
            </a:pPr>
            <a:r>
              <a:rPr lang="sv-SE" sz="2400" dirty="0"/>
              <a:t>Posttraumatisk stressyndrom:</a:t>
            </a:r>
          </a:p>
          <a:p>
            <a:pPr>
              <a:spcAft>
                <a:spcPts val="1200"/>
              </a:spcAft>
            </a:pPr>
            <a:r>
              <a:rPr lang="sv-SE" sz="2400" dirty="0"/>
              <a:t>Långvarigt ångesttillstånd och en fortsättning av stressreaktion </a:t>
            </a:r>
          </a:p>
          <a:p>
            <a:pPr>
              <a:spcAft>
                <a:spcPts val="1200"/>
              </a:spcAft>
            </a:pPr>
            <a:r>
              <a:rPr lang="sv-SE" sz="2400" dirty="0"/>
              <a:t>Sämre livskvalitet</a:t>
            </a:r>
          </a:p>
          <a:p>
            <a:pPr>
              <a:spcAft>
                <a:spcPts val="1200"/>
              </a:spcAft>
            </a:pPr>
            <a:r>
              <a:rPr lang="sv-SE" sz="2400" dirty="0"/>
              <a:t>Negativ inverkan på den fysiska hälsan </a:t>
            </a:r>
          </a:p>
          <a:p>
            <a:pPr>
              <a:spcAft>
                <a:spcPts val="1200"/>
              </a:spcAft>
            </a:pPr>
            <a:r>
              <a:rPr lang="sv-SE" sz="2400" dirty="0"/>
              <a:t>Påverkar stresshormonnivåer – inverkar på hjärnfunktioner</a:t>
            </a:r>
          </a:p>
          <a:p>
            <a:pPr>
              <a:spcAft>
                <a:spcPts val="1200"/>
              </a:spcAft>
            </a:pPr>
            <a:r>
              <a:rPr lang="sv-SE" sz="2400" dirty="0"/>
              <a:t>Psykiska problem </a:t>
            </a:r>
          </a:p>
          <a:p>
            <a:pPr>
              <a:spcAft>
                <a:spcPts val="1200"/>
              </a:spcAft>
            </a:pPr>
            <a:r>
              <a:rPr lang="sv-SE" sz="2400" dirty="0"/>
              <a:t>Psykosociala  svårigheter </a:t>
            </a:r>
          </a:p>
          <a:p>
            <a:pPr lvl="2">
              <a:spcAft>
                <a:spcPts val="1200"/>
              </a:spcAft>
            </a:pPr>
            <a:endParaRPr lang="sv-SE" sz="36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627762"/>
            <a:ext cx="8851138" cy="872426"/>
          </a:xfrm>
        </p:spPr>
        <p:txBody>
          <a:bodyPr/>
          <a:lstStyle/>
          <a:p>
            <a:r>
              <a:rPr lang="sv-SE" sz="3600" dirty="0"/>
              <a:t>Varningssignaler</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9498380" y="1427010"/>
            <a:ext cx="2648593" cy="2844416"/>
          </a:xfrm>
        </p:spPr>
      </p:pic>
    </p:spTree>
    <p:extLst>
      <p:ext uri="{BB962C8B-B14F-4D97-AF65-F5344CB8AC3E}">
        <p14:creationId xmlns:p14="http://schemas.microsoft.com/office/powerpoint/2010/main" val="13069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4" y="1500188"/>
            <a:ext cx="9072589" cy="5121329"/>
          </a:xfrm>
        </p:spPr>
        <p:txBody>
          <a:bodyPr>
            <a:noAutofit/>
          </a:bodyPr>
          <a:lstStyle/>
          <a:p>
            <a:pPr marL="0" lvl="0" indent="0">
              <a:spcBef>
                <a:spcPts val="1200"/>
              </a:spcBef>
              <a:spcAft>
                <a:spcPts val="600"/>
              </a:spcAft>
              <a:buNone/>
            </a:pPr>
            <a:r>
              <a:rPr lang="sv-SE" sz="2800" dirty="0">
                <a:solidFill>
                  <a:prstClr val="black"/>
                </a:solidFill>
                <a:latin typeface="Arial" panose="020B0604020202020204" pitchFamily="34" charset="0"/>
              </a:rPr>
              <a:t>Komplext PTSD:</a:t>
            </a:r>
          </a:p>
          <a:p>
            <a:pPr>
              <a:spcBef>
                <a:spcPts val="1200"/>
              </a:spcBef>
              <a:spcAft>
                <a:spcPts val="600"/>
              </a:spcAft>
            </a:pPr>
            <a:r>
              <a:rPr lang="sv-SE" sz="2800" dirty="0">
                <a:solidFill>
                  <a:prstClr val="black"/>
                </a:solidFill>
                <a:latin typeface="Arial" panose="020B0604020202020204" pitchFamily="34" charset="0"/>
              </a:rPr>
              <a:t>Affektiva störningar, svårt att reglera affekter</a:t>
            </a:r>
          </a:p>
          <a:p>
            <a:pPr lvl="0">
              <a:spcBef>
                <a:spcPts val="1200"/>
              </a:spcBef>
              <a:spcAft>
                <a:spcPts val="600"/>
              </a:spcAft>
            </a:pPr>
            <a:r>
              <a:rPr lang="sv-SE" sz="2800" dirty="0">
                <a:solidFill>
                  <a:prstClr val="black"/>
                </a:solidFill>
                <a:latin typeface="Arial" panose="020B0604020202020204" pitchFamily="34" charset="0"/>
              </a:rPr>
              <a:t>Psykologiskt avskärmning och dissociation</a:t>
            </a:r>
          </a:p>
          <a:p>
            <a:pPr lvl="0">
              <a:spcBef>
                <a:spcPts val="1200"/>
              </a:spcBef>
              <a:spcAft>
                <a:spcPts val="600"/>
              </a:spcAft>
            </a:pPr>
            <a:r>
              <a:rPr lang="sv-SE" sz="2800" dirty="0">
                <a:solidFill>
                  <a:prstClr val="black"/>
                </a:solidFill>
                <a:latin typeface="Arial" panose="020B0604020202020204" pitchFamily="34" charset="0"/>
              </a:rPr>
              <a:t>Förändringar i självperception </a:t>
            </a:r>
          </a:p>
          <a:p>
            <a:pPr lvl="0">
              <a:spcBef>
                <a:spcPts val="1200"/>
              </a:spcBef>
              <a:spcAft>
                <a:spcPts val="600"/>
              </a:spcAft>
            </a:pPr>
            <a:r>
              <a:rPr lang="sv-SE" sz="2800" dirty="0">
                <a:solidFill>
                  <a:prstClr val="black"/>
                </a:solidFill>
                <a:latin typeface="Arial" panose="020B0604020202020204" pitchFamily="34" charset="0"/>
              </a:rPr>
              <a:t>Förändringar i relation till andra</a:t>
            </a:r>
          </a:p>
          <a:p>
            <a:pPr lvl="0">
              <a:spcBef>
                <a:spcPts val="1200"/>
              </a:spcBef>
              <a:spcAft>
                <a:spcPts val="600"/>
              </a:spcAft>
            </a:pPr>
            <a:r>
              <a:rPr lang="sv-SE" sz="2800" dirty="0">
                <a:solidFill>
                  <a:prstClr val="black"/>
                </a:solidFill>
                <a:latin typeface="Arial" panose="020B0604020202020204" pitchFamily="34" charset="0"/>
              </a:rPr>
              <a:t>Förändrad syn på förövare </a:t>
            </a:r>
          </a:p>
          <a:p>
            <a:pPr lvl="0">
              <a:spcBef>
                <a:spcPts val="1200"/>
              </a:spcBef>
              <a:spcAft>
                <a:spcPts val="600"/>
              </a:spcAft>
            </a:pPr>
            <a:r>
              <a:rPr lang="sv-SE" sz="2800" dirty="0">
                <a:solidFill>
                  <a:prstClr val="black"/>
                </a:solidFill>
                <a:latin typeface="Arial" panose="020B0604020202020204" pitchFamily="34" charset="0"/>
              </a:rPr>
              <a:t>Risk för </a:t>
            </a:r>
            <a:r>
              <a:rPr lang="sv-SE" sz="2800" dirty="0" err="1">
                <a:solidFill>
                  <a:prstClr val="black"/>
                </a:solidFill>
                <a:latin typeface="Arial" panose="020B0604020202020204" pitchFamily="34" charset="0"/>
              </a:rPr>
              <a:t>retraumatisering</a:t>
            </a:r>
            <a:r>
              <a:rPr lang="sv-SE" sz="2800" dirty="0">
                <a:solidFill>
                  <a:prstClr val="black"/>
                </a:solidFill>
                <a:latin typeface="Arial" panose="020B0604020202020204" pitchFamily="34" charset="0"/>
              </a:rPr>
              <a:t> </a:t>
            </a:r>
          </a:p>
          <a:p>
            <a:pPr lvl="0">
              <a:spcBef>
                <a:spcPts val="1200"/>
              </a:spcBef>
              <a:spcAft>
                <a:spcPts val="600"/>
              </a:spcAft>
            </a:pPr>
            <a:r>
              <a:rPr lang="sv-SE" sz="2800" dirty="0" err="1">
                <a:solidFill>
                  <a:prstClr val="black"/>
                </a:solidFill>
                <a:latin typeface="Arial" panose="020B0604020202020204" pitchFamily="34" charset="0"/>
              </a:rPr>
              <a:t>Somatisering</a:t>
            </a:r>
            <a:r>
              <a:rPr lang="sv-SE" sz="2800" dirty="0">
                <a:solidFill>
                  <a:prstClr val="black"/>
                </a:solidFill>
                <a:latin typeface="Arial" panose="020B0604020202020204" pitchFamily="34" charset="0"/>
              </a:rPr>
              <a:t> </a:t>
            </a:r>
          </a:p>
          <a:p>
            <a:pPr lvl="2">
              <a:spcAft>
                <a:spcPts val="1200"/>
              </a:spcAft>
            </a:pPr>
            <a:endParaRPr lang="sv-SE" sz="36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627762"/>
            <a:ext cx="8851138" cy="872426"/>
          </a:xfrm>
        </p:spPr>
        <p:txBody>
          <a:bodyPr/>
          <a:lstStyle/>
          <a:p>
            <a:r>
              <a:rPr lang="sv-SE" sz="3600" dirty="0"/>
              <a:t>Varningssignaler</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9074833" y="1385858"/>
            <a:ext cx="2891672" cy="3063616"/>
          </a:xfrm>
        </p:spPr>
      </p:pic>
    </p:spTree>
    <p:extLst>
      <p:ext uri="{BB962C8B-B14F-4D97-AF65-F5344CB8AC3E}">
        <p14:creationId xmlns:p14="http://schemas.microsoft.com/office/powerpoint/2010/main" val="42200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395515" y="1053148"/>
            <a:ext cx="7611038" cy="5286692"/>
          </a:xfrm>
        </p:spPr>
        <p:txBody>
          <a:bodyPr>
            <a:noAutofit/>
          </a:bodyPr>
          <a:lstStyle/>
          <a:p>
            <a:pPr lvl="0">
              <a:lnSpc>
                <a:spcPct val="90000"/>
              </a:lnSpc>
            </a:pPr>
            <a:r>
              <a:rPr lang="sv-SE" sz="2800" dirty="0">
                <a:solidFill>
                  <a:prstClr val="black"/>
                </a:solidFill>
                <a:latin typeface="Arial" panose="020B0604020202020204" pitchFamily="34" charset="0"/>
              </a:rPr>
              <a:t>Personer som lever i en miljö där det det finns alkoholmissbruk, våld eller kriminalitet ökar risken för att de utsätts för sexuella övergrepp. </a:t>
            </a:r>
          </a:p>
          <a:p>
            <a:pPr lvl="0">
              <a:lnSpc>
                <a:spcPct val="90000"/>
              </a:lnSpc>
            </a:pPr>
            <a:r>
              <a:rPr lang="sv-SE" sz="2800" dirty="0">
                <a:solidFill>
                  <a:prstClr val="black"/>
                </a:solidFill>
                <a:latin typeface="Arial" panose="020B0604020202020204" pitchFamily="34" charset="0"/>
              </a:rPr>
              <a:t>Om ett syskon är eller har varit utsatt så ökar risken de andra syskonen i familjen drabbas. </a:t>
            </a:r>
          </a:p>
          <a:p>
            <a:pPr lvl="0">
              <a:lnSpc>
                <a:spcPct val="90000"/>
              </a:lnSpc>
            </a:pPr>
            <a:r>
              <a:rPr lang="sv-SE" sz="2800" dirty="0">
                <a:solidFill>
                  <a:prstClr val="black"/>
                </a:solidFill>
                <a:latin typeface="Arial" panose="020B0604020202020204" pitchFamily="34" charset="0"/>
              </a:rPr>
              <a:t>Patienter med funktionshinder och kroniska sjukdomar är också en särskilt utsatt grupp.</a:t>
            </a:r>
          </a:p>
          <a:p>
            <a:pPr lvl="0">
              <a:lnSpc>
                <a:spcPct val="90000"/>
              </a:lnSpc>
            </a:pPr>
            <a:r>
              <a:rPr lang="sv-SE" sz="2800" dirty="0">
                <a:solidFill>
                  <a:prstClr val="black"/>
                </a:solidFill>
                <a:latin typeface="Arial" panose="020B0604020202020204" pitchFamily="34" charset="0"/>
              </a:rPr>
              <a:t>Barn är en särskilt utsatt grupp. Förövaren är ofta någon som barnet som blir utsatt känner väl. Det kan vara en förälder, styvförälder, en morfar eller en farmor, en lärare, tränare, kusin eller vän till familjen.</a:t>
            </a:r>
            <a:endParaRPr lang="sv-SE" sz="36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537755" y="253533"/>
            <a:ext cx="8851138" cy="872426"/>
          </a:xfrm>
        </p:spPr>
        <p:txBody>
          <a:bodyPr/>
          <a:lstStyle/>
          <a:p>
            <a:r>
              <a:rPr lang="sv-SE" sz="3600" dirty="0"/>
              <a:t>Vilka utsätts?</a:t>
            </a:r>
            <a:endParaRPr lang="sv-SE" dirty="0"/>
          </a:p>
        </p:txBody>
      </p:sp>
      <p:pic>
        <p:nvPicPr>
          <p:cNvPr id="8" name="Platshållare för bild 7">
            <a:extLst>
              <a:ext uri="{FF2B5EF4-FFF2-40B4-BE49-F238E27FC236}">
                <a16:creationId xmlns:a16="http://schemas.microsoft.com/office/drawing/2014/main" id="{39F01EE9-7D24-4511-BDE4-30C9156CD96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rot="549817">
            <a:off x="8417520" y="1019175"/>
            <a:ext cx="3699273" cy="4249738"/>
          </a:xfrm>
        </p:spPr>
      </p:pic>
    </p:spTree>
    <p:extLst>
      <p:ext uri="{BB962C8B-B14F-4D97-AF65-F5344CB8AC3E}">
        <p14:creationId xmlns:p14="http://schemas.microsoft.com/office/powerpoint/2010/main" val="339663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5" y="1376412"/>
            <a:ext cx="7611038" cy="5141345"/>
          </a:xfrm>
        </p:spPr>
        <p:txBody>
          <a:bodyPr>
            <a:normAutofit fontScale="92500" lnSpcReduction="10000"/>
          </a:bodyPr>
          <a:lstStyle/>
          <a:p>
            <a:pPr marL="0" indent="0">
              <a:spcAft>
                <a:spcPts val="1800"/>
              </a:spcAft>
              <a:buNone/>
            </a:pPr>
            <a:r>
              <a:rPr lang="sv-SE" sz="2800" dirty="0"/>
              <a:t>Gemensamt för alla sexuella övergrepp är den uttalade risken för ett brett spektrum av psykiska och fysiska besvär på både kort och lång sikt. Därför behöver vårdpersonal:</a:t>
            </a:r>
          </a:p>
          <a:p>
            <a:pPr>
              <a:spcAft>
                <a:spcPts val="1800"/>
              </a:spcAft>
            </a:pPr>
            <a:r>
              <a:rPr lang="sv-SE" sz="2800" dirty="0"/>
              <a:t>Våga fråga! </a:t>
            </a:r>
          </a:p>
          <a:p>
            <a:pPr>
              <a:spcAft>
                <a:spcPts val="1800"/>
              </a:spcAft>
            </a:pPr>
            <a:r>
              <a:rPr lang="sv-SE" sz="2800" dirty="0"/>
              <a:t>Ställa känsliga frågor i enrum </a:t>
            </a:r>
          </a:p>
          <a:p>
            <a:pPr>
              <a:spcAft>
                <a:spcPts val="1800"/>
              </a:spcAft>
            </a:pPr>
            <a:r>
              <a:rPr lang="sv-SE" sz="2800" dirty="0"/>
              <a:t>Vara trygg i sin roll genom arbetsrutiner </a:t>
            </a:r>
          </a:p>
          <a:p>
            <a:pPr>
              <a:spcAft>
                <a:spcPts val="1800"/>
              </a:spcAft>
            </a:pPr>
            <a:r>
              <a:rPr lang="sv-SE" sz="2800" dirty="0"/>
              <a:t>Vara uppmärksam på eventuell ”förmedlare” i rummet (t.ex. medföljande barn)</a:t>
            </a:r>
          </a:p>
          <a:p>
            <a:pPr marL="0" indent="0">
              <a:lnSpc>
                <a:spcPct val="120000"/>
              </a:lnSpc>
              <a:buNone/>
            </a:pPr>
            <a:endParaRPr lang="sv-SE" sz="28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431349"/>
            <a:ext cx="8851138" cy="872426"/>
          </a:xfrm>
        </p:spPr>
        <p:txBody>
          <a:bodyPr/>
          <a:lstStyle/>
          <a:p>
            <a:r>
              <a:rPr lang="sv-SE" sz="3600" dirty="0"/>
              <a:t>Vad ska jag tänka på i mitt bemötande med en våldsutsatt? </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8338585" y="1795788"/>
            <a:ext cx="2870200" cy="2787792"/>
          </a:xfrm>
        </p:spPr>
      </p:pic>
    </p:spTree>
    <p:extLst>
      <p:ext uri="{BB962C8B-B14F-4D97-AF65-F5344CB8AC3E}">
        <p14:creationId xmlns:p14="http://schemas.microsoft.com/office/powerpoint/2010/main" val="356056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5" y="1845582"/>
            <a:ext cx="7611038" cy="4953151"/>
          </a:xfrm>
        </p:spPr>
        <p:txBody>
          <a:bodyPr>
            <a:normAutofit fontScale="25000" lnSpcReduction="20000"/>
          </a:bodyPr>
          <a:lstStyle/>
          <a:p>
            <a:pPr>
              <a:spcAft>
                <a:spcPts val="1800"/>
              </a:spcAft>
            </a:pPr>
            <a:r>
              <a:rPr lang="sv-SE" sz="7400" dirty="0"/>
              <a:t>Ifrågasätt inte den utsatta!</a:t>
            </a:r>
          </a:p>
          <a:p>
            <a:pPr>
              <a:spcAft>
                <a:spcPts val="1800"/>
              </a:spcAft>
            </a:pPr>
            <a:r>
              <a:rPr lang="sv-SE" sz="7400" dirty="0"/>
              <a:t>Visa att du tror på den utsattas berättelsen </a:t>
            </a:r>
          </a:p>
          <a:p>
            <a:pPr>
              <a:spcAft>
                <a:spcPts val="1800"/>
              </a:spcAft>
            </a:pPr>
            <a:r>
              <a:rPr lang="sv-SE" sz="7400" dirty="0"/>
              <a:t>Var tydlig; ansvaret ligger på förövaren och att det är en brottslig handling.</a:t>
            </a:r>
          </a:p>
          <a:p>
            <a:pPr>
              <a:spcAft>
                <a:spcPts val="1800"/>
              </a:spcAft>
            </a:pPr>
            <a:r>
              <a:rPr lang="sv-SE" sz="7400" dirty="0"/>
              <a:t>Var respektfull </a:t>
            </a:r>
          </a:p>
          <a:p>
            <a:pPr>
              <a:spcAft>
                <a:spcPts val="1800"/>
              </a:spcAft>
            </a:pPr>
            <a:r>
              <a:rPr lang="sv-SE" sz="7400" dirty="0"/>
              <a:t>Ställ konkreta frågor på ett respektfullt sätt:</a:t>
            </a:r>
          </a:p>
          <a:p>
            <a:pPr lvl="1">
              <a:spcAft>
                <a:spcPts val="1800"/>
              </a:spcAft>
            </a:pPr>
            <a:r>
              <a:rPr lang="sv-SE" sz="7200" dirty="0"/>
              <a:t>Är det någon som du är rädd för?</a:t>
            </a:r>
          </a:p>
          <a:p>
            <a:pPr lvl="1">
              <a:spcAft>
                <a:spcPts val="1800"/>
              </a:spcAft>
            </a:pPr>
            <a:r>
              <a:rPr lang="sv-SE" sz="7200" dirty="0"/>
              <a:t>Är det någon som gör något mot dig som du inte vill? (tar på din kropp, tvingar dig att ta på någon annan, tvingar att se på porr etc.) </a:t>
            </a:r>
          </a:p>
          <a:p>
            <a:pPr>
              <a:spcAft>
                <a:spcPts val="1800"/>
              </a:spcAft>
            </a:pPr>
            <a:r>
              <a:rPr lang="sv-SE" sz="7400" dirty="0"/>
              <a:t>Viktigt att vara medveten om kroppsspråket </a:t>
            </a:r>
          </a:p>
          <a:p>
            <a:pPr marL="0" indent="0">
              <a:lnSpc>
                <a:spcPct val="120000"/>
              </a:lnSpc>
              <a:spcAft>
                <a:spcPts val="1800"/>
              </a:spcAft>
              <a:buNone/>
            </a:pPr>
            <a:endParaRPr lang="sv-SE" sz="28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869500"/>
            <a:ext cx="8851138" cy="872426"/>
          </a:xfrm>
        </p:spPr>
        <p:txBody>
          <a:bodyPr/>
          <a:lstStyle/>
          <a:p>
            <a:r>
              <a:rPr lang="sv-SE" sz="3600" dirty="0"/>
              <a:t>Vad ska jag tänka på i mitt bemötande med en våldsutsatt? </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8414519" y="2054533"/>
            <a:ext cx="2870200" cy="3070746"/>
          </a:xfrm>
        </p:spPr>
      </p:pic>
    </p:spTree>
    <p:extLst>
      <p:ext uri="{BB962C8B-B14F-4D97-AF65-F5344CB8AC3E}">
        <p14:creationId xmlns:p14="http://schemas.microsoft.com/office/powerpoint/2010/main" val="11823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5" y="2123090"/>
            <a:ext cx="7611038" cy="4394667"/>
          </a:xfrm>
        </p:spPr>
        <p:txBody>
          <a:bodyPr>
            <a:normAutofit/>
          </a:bodyPr>
          <a:lstStyle/>
          <a:p>
            <a:r>
              <a:rPr lang="sv-SE" sz="2800" dirty="0"/>
              <a:t>Acceptera att den våldsutsatta inte är redo  </a:t>
            </a:r>
          </a:p>
          <a:p>
            <a:r>
              <a:rPr lang="sv-SE" sz="2800" dirty="0"/>
              <a:t>Motivationsarbete en förutsättning för framgång</a:t>
            </a:r>
          </a:p>
          <a:p>
            <a:r>
              <a:rPr lang="sv-SE" sz="2800" b="1" dirty="0"/>
              <a:t>Dokumentera misstankar om våldsutsatthet i den våldsutsattas journal.</a:t>
            </a:r>
          </a:p>
          <a:p>
            <a:r>
              <a:rPr lang="sv-SE" sz="2800" dirty="0"/>
              <a:t>Anteckningarna måste finnas där den dagen hen väljer att anmäla. </a:t>
            </a:r>
          </a:p>
          <a:p>
            <a:pPr marL="0" indent="0">
              <a:lnSpc>
                <a:spcPct val="120000"/>
              </a:lnSpc>
              <a:spcAft>
                <a:spcPts val="1800"/>
              </a:spcAft>
              <a:buNone/>
            </a:pPr>
            <a:endParaRPr lang="sv-SE" sz="28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869500"/>
            <a:ext cx="8851138" cy="872426"/>
          </a:xfrm>
        </p:spPr>
        <p:txBody>
          <a:bodyPr/>
          <a:lstStyle/>
          <a:p>
            <a:r>
              <a:rPr lang="sv-SE" sz="3600" dirty="0"/>
              <a:t>Vad ska jag tänka på i mitt bemötande med en våldsutsatt? </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8472847" y="1951393"/>
            <a:ext cx="2870200" cy="2989856"/>
          </a:xfrm>
        </p:spPr>
      </p:pic>
    </p:spTree>
    <p:extLst>
      <p:ext uri="{BB962C8B-B14F-4D97-AF65-F5344CB8AC3E}">
        <p14:creationId xmlns:p14="http://schemas.microsoft.com/office/powerpoint/2010/main" val="39181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4" y="1617627"/>
            <a:ext cx="6877391" cy="4725586"/>
          </a:xfrm>
        </p:spPr>
        <p:txBody>
          <a:bodyPr>
            <a:normAutofit/>
          </a:bodyPr>
          <a:lstStyle/>
          <a:p>
            <a:pPr marL="0" indent="0">
              <a:buNone/>
            </a:pPr>
            <a:endParaRPr lang="sv-SE" sz="2800" dirty="0"/>
          </a:p>
          <a:p>
            <a:pPr marL="0" indent="0">
              <a:buNone/>
            </a:pPr>
            <a:r>
              <a:rPr lang="sv-SE" sz="2800" dirty="0"/>
              <a:t>Med sexuellt våld menas att en person med våld eller hot påtvingar samlag eller liknande handlingar, inklusive sexuellt övergrepp då den utsatta befinner sig i ett tillstånd utan möjlighet att försvara sig. </a:t>
            </a:r>
          </a:p>
          <a:p>
            <a:pPr marL="0" indent="0">
              <a:buNone/>
            </a:pPr>
            <a:r>
              <a:rPr lang="sv-SE" sz="2800" dirty="0"/>
              <a:t>(Våld och Hälsa 2014, NCK)</a:t>
            </a:r>
          </a:p>
          <a:p>
            <a:pPr>
              <a:buFont typeface="Wingdings" panose="05000000000000000000" pitchFamily="2" charset="2"/>
              <a:buChar char="Ø"/>
            </a:pPr>
            <a:endParaRPr lang="sv-SE" sz="2800" dirty="0"/>
          </a:p>
          <a:p>
            <a:pPr>
              <a:buFont typeface="Wingdings" panose="05000000000000000000" pitchFamily="2" charset="2"/>
              <a:buChar char="Ø"/>
            </a:pPr>
            <a:endParaRPr lang="sv-SE" sz="2800" dirty="0"/>
          </a:p>
          <a:p>
            <a:pPr>
              <a:buFont typeface="Wingdings" panose="05000000000000000000" pitchFamily="2" charset="2"/>
              <a:buChar char="Ø"/>
            </a:pPr>
            <a:endParaRPr lang="sv-SE" sz="2800" dirty="0"/>
          </a:p>
          <a:p>
            <a:pPr>
              <a:buFont typeface="Wingdings" panose="05000000000000000000" pitchFamily="2" charset="2"/>
              <a:buChar char="Ø"/>
            </a:pPr>
            <a:endParaRPr lang="sv-SE" sz="2800" dirty="0"/>
          </a:p>
          <a:p>
            <a:pPr>
              <a:buFont typeface="Wingdings" panose="05000000000000000000" pitchFamily="2" charset="2"/>
              <a:buChar char="Ø"/>
            </a:pPr>
            <a:endParaRPr lang="sv-SE" sz="28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518160" y="514787"/>
            <a:ext cx="7371956" cy="1246840"/>
          </a:xfrm>
        </p:spPr>
        <p:txBody>
          <a:bodyPr/>
          <a:lstStyle/>
          <a:p>
            <a:r>
              <a:rPr lang="sv-SE" dirty="0"/>
              <a:t>Vad menas med sexuella övergrepp? </a:t>
            </a:r>
          </a:p>
        </p:txBody>
      </p:sp>
      <p:pic>
        <p:nvPicPr>
          <p:cNvPr id="3" name="Platshållare för bild 2">
            <a:extLst>
              <a:ext uri="{FF2B5EF4-FFF2-40B4-BE49-F238E27FC236}">
                <a16:creationId xmlns:a16="http://schemas.microsoft.com/office/drawing/2014/main" id="{DB02C685-63E0-448B-ACC8-F09A2398496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7809784" y="1838118"/>
            <a:ext cx="3225800" cy="3001239"/>
          </a:xfrm>
        </p:spPr>
      </p:pic>
    </p:spTree>
    <p:extLst>
      <p:ext uri="{BB962C8B-B14F-4D97-AF65-F5344CB8AC3E}">
        <p14:creationId xmlns:p14="http://schemas.microsoft.com/office/powerpoint/2010/main" val="546004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278319" y="1063974"/>
            <a:ext cx="10194749" cy="5411239"/>
          </a:xfrm>
        </p:spPr>
        <p:txBody>
          <a:bodyPr>
            <a:noAutofit/>
          </a:bodyPr>
          <a:lstStyle/>
          <a:p>
            <a:r>
              <a:rPr lang="sv-SE" altLang="sv-SE" sz="2400" dirty="0"/>
              <a:t>Räcker med misstanke</a:t>
            </a:r>
          </a:p>
          <a:p>
            <a:r>
              <a:rPr lang="sv-SE" altLang="sv-SE" sz="2400" dirty="0"/>
              <a:t>Vi har ingen utredningsskyldighet</a:t>
            </a:r>
          </a:p>
          <a:p>
            <a:r>
              <a:rPr lang="sv-SE" altLang="sv-SE" sz="2400" dirty="0"/>
              <a:t>Personligt ansvar/skyldighet (på fritiden civilkurage)</a:t>
            </a:r>
          </a:p>
          <a:p>
            <a:r>
              <a:rPr lang="sv-SE" altLang="sv-SE" sz="2400" dirty="0"/>
              <a:t>Vi får rådgöra med kollegor</a:t>
            </a:r>
          </a:p>
          <a:p>
            <a:r>
              <a:rPr lang="sv-SE" altLang="sv-SE" sz="2400" dirty="0"/>
              <a:t>Vi kan rådgöra med socialtjänsten (barnet anonymt)</a:t>
            </a:r>
          </a:p>
          <a:p>
            <a:r>
              <a:rPr lang="sv-SE" altLang="sv-SE" sz="2400" dirty="0"/>
              <a:t>Chefen kan vara medanmälare</a:t>
            </a:r>
          </a:p>
          <a:p>
            <a:r>
              <a:rPr lang="sv-SE" altLang="sv-SE" sz="2400" dirty="0"/>
              <a:t>Föräldrar läser anmälan </a:t>
            </a:r>
          </a:p>
          <a:p>
            <a:r>
              <a:rPr lang="sv-SE" altLang="sv-SE" sz="2400" dirty="0"/>
              <a:t>Berätta för vårdnadshavare? Aldrig vid våld/sexuella övergrepp </a:t>
            </a:r>
            <a:br>
              <a:rPr lang="sv-SE" altLang="sv-SE" sz="2400" dirty="0"/>
            </a:br>
            <a:r>
              <a:rPr lang="sv-SE" altLang="sv-SE" sz="2400" dirty="0"/>
              <a:t>eller heder.</a:t>
            </a:r>
          </a:p>
          <a:p>
            <a:r>
              <a:rPr lang="sv-SE" altLang="sv-SE" sz="2400" dirty="0"/>
              <a:t>Gör upprepade anmälningar vid ny misstanke, även om andra avdelningar redan gjort en anmälan.</a:t>
            </a:r>
          </a:p>
          <a:p>
            <a:r>
              <a:rPr lang="sv-SE" altLang="sv-SE" sz="2400" dirty="0"/>
              <a:t>Du får återkoppling från socialnämnden om utredning inleds eller inte.</a:t>
            </a:r>
            <a:endParaRPr lang="sv-SE" sz="2400" dirty="0"/>
          </a:p>
          <a:p>
            <a:pPr lvl="2"/>
            <a:endParaRPr lang="sv-SE" sz="36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191548"/>
            <a:ext cx="8851138" cy="872426"/>
          </a:xfrm>
        </p:spPr>
        <p:txBody>
          <a:bodyPr/>
          <a:lstStyle/>
          <a:p>
            <a:r>
              <a:rPr lang="sv-SE" sz="3600" dirty="0"/>
              <a:t>Anmälningsplikten</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8023425" y="1691256"/>
            <a:ext cx="3352106" cy="2620521"/>
          </a:xfrm>
        </p:spPr>
      </p:pic>
    </p:spTree>
    <p:extLst>
      <p:ext uri="{BB962C8B-B14F-4D97-AF65-F5344CB8AC3E}">
        <p14:creationId xmlns:p14="http://schemas.microsoft.com/office/powerpoint/2010/main" val="128774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08FF113-2679-4CAD-95C9-CA021BB33E64}"/>
              </a:ext>
            </a:extLst>
          </p:cNvPr>
          <p:cNvPicPr>
            <a:picLocks noChangeAspect="1"/>
          </p:cNvPicPr>
          <p:nvPr/>
        </p:nvPicPr>
        <p:blipFill rotWithShape="1">
          <a:blip r:embed="rId2"/>
          <a:srcRect l="29128" t="14110" r="31366" b="6357"/>
          <a:stretch/>
        </p:blipFill>
        <p:spPr>
          <a:xfrm>
            <a:off x="584790" y="138223"/>
            <a:ext cx="5794745" cy="6562260"/>
          </a:xfrm>
          <a:prstGeom prst="rect">
            <a:avLst/>
          </a:prstGeom>
        </p:spPr>
      </p:pic>
      <p:sp>
        <p:nvSpPr>
          <p:cNvPr id="3" name="Rektangel 2">
            <a:extLst>
              <a:ext uri="{FF2B5EF4-FFF2-40B4-BE49-F238E27FC236}">
                <a16:creationId xmlns:a16="http://schemas.microsoft.com/office/drawing/2014/main" id="{F677CA56-535A-425F-BDDE-08E09ED0A8AB}"/>
              </a:ext>
            </a:extLst>
          </p:cNvPr>
          <p:cNvSpPr/>
          <p:nvPr/>
        </p:nvSpPr>
        <p:spPr>
          <a:xfrm>
            <a:off x="3482161" y="6211669"/>
            <a:ext cx="6182833" cy="646331"/>
          </a:xfrm>
          <a:prstGeom prst="rect">
            <a:avLst/>
          </a:prstGeom>
        </p:spPr>
        <p:txBody>
          <a:bodyPr wrap="square">
            <a:spAutoFit/>
          </a:bodyPr>
          <a:lstStyle/>
          <a:p>
            <a:r>
              <a:rPr lang="sv-SE" dirty="0">
                <a:hlinkClick r:id="rId3"/>
              </a:rPr>
              <a:t>https://www.regionkronoberg.se/vardgivare/arbetsomraden-processer/manskliga-rattigheter-och-barnets-rattigheter/</a:t>
            </a:r>
            <a:r>
              <a:rPr lang="sv-SE" dirty="0"/>
              <a:t> </a:t>
            </a:r>
          </a:p>
        </p:txBody>
      </p:sp>
    </p:spTree>
    <p:extLst>
      <p:ext uri="{BB962C8B-B14F-4D97-AF65-F5344CB8AC3E}">
        <p14:creationId xmlns:p14="http://schemas.microsoft.com/office/powerpoint/2010/main" val="173261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a:extLst>
              <a:ext uri="{FF2B5EF4-FFF2-40B4-BE49-F238E27FC236}">
                <a16:creationId xmlns:a16="http://schemas.microsoft.com/office/drawing/2014/main" id="{B9C84E6E-21C4-454F-A661-416544BAC6E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7585985" y="1343853"/>
            <a:ext cx="3636962" cy="3400097"/>
          </a:xfrm>
        </p:spPr>
      </p:pic>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5" y="1720800"/>
            <a:ext cx="7015189" cy="4039200"/>
          </a:xfrm>
        </p:spPr>
        <p:txBody>
          <a:bodyPr>
            <a:normAutofit/>
          </a:bodyPr>
          <a:lstStyle/>
          <a:p>
            <a:pPr marL="0" indent="0">
              <a:buNone/>
            </a:pPr>
            <a:r>
              <a:rPr lang="sv-SE" sz="2000" dirty="0"/>
              <a:t>(Skriv dina kontaktuppgifter)</a:t>
            </a:r>
          </a:p>
          <a:p>
            <a:pPr marL="0" indent="0">
              <a:buNone/>
            </a:pPr>
            <a:endParaRPr lang="sv-SE" sz="20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4" y="225575"/>
            <a:ext cx="7169482" cy="872426"/>
          </a:xfrm>
        </p:spPr>
        <p:txBody>
          <a:bodyPr/>
          <a:lstStyle/>
          <a:p>
            <a:r>
              <a:rPr lang="sv-SE" dirty="0"/>
              <a:t>Tack </a:t>
            </a:r>
          </a:p>
        </p:txBody>
      </p:sp>
    </p:spTree>
    <p:extLst>
      <p:ext uri="{BB962C8B-B14F-4D97-AF65-F5344CB8AC3E}">
        <p14:creationId xmlns:p14="http://schemas.microsoft.com/office/powerpoint/2010/main" val="126055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a:extLst>
              <a:ext uri="{FF2B5EF4-FFF2-40B4-BE49-F238E27FC236}">
                <a16:creationId xmlns:a16="http://schemas.microsoft.com/office/drawing/2014/main" id="{A72B451A-01EB-4CCB-A5A1-8A589FA245F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8517220" y="1510523"/>
            <a:ext cx="3311158" cy="2746177"/>
          </a:xfrm>
        </p:spPr>
      </p:pic>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474717" y="1471541"/>
            <a:ext cx="8303848" cy="5367150"/>
          </a:xfrm>
        </p:spPr>
        <p:txBody>
          <a:bodyPr>
            <a:normAutofit/>
          </a:bodyPr>
          <a:lstStyle/>
          <a:p>
            <a:pPr>
              <a:lnSpc>
                <a:spcPct val="110000"/>
              </a:lnSpc>
              <a:spcBef>
                <a:spcPts val="600"/>
              </a:spcBef>
              <a:spcAft>
                <a:spcPts val="600"/>
              </a:spcAft>
            </a:pPr>
            <a:r>
              <a:rPr lang="sv-SE" sz="2000" dirty="0"/>
              <a:t>Under 2022 anmäldes 24 656 sexualbrott, varav 9 635 var våldtäkt.</a:t>
            </a:r>
          </a:p>
          <a:p>
            <a:pPr>
              <a:lnSpc>
                <a:spcPct val="110000"/>
              </a:lnSpc>
              <a:spcBef>
                <a:spcPts val="600"/>
              </a:spcBef>
              <a:spcAft>
                <a:spcPts val="600"/>
              </a:spcAft>
            </a:pPr>
            <a:r>
              <a:rPr lang="sv-SE" sz="2000" dirty="0"/>
              <a:t>4,5 procent av befolkningen (16–84 år) uppger att de har utsatts för sexualbrott (Den Nationella trygghetsundersökningen 2021).</a:t>
            </a:r>
          </a:p>
          <a:p>
            <a:pPr>
              <a:lnSpc>
                <a:spcPct val="110000"/>
              </a:lnSpc>
              <a:spcBef>
                <a:spcPts val="600"/>
              </a:spcBef>
              <a:spcAft>
                <a:spcPts val="600"/>
              </a:spcAft>
            </a:pPr>
            <a:r>
              <a:rPr lang="sv-SE" sz="2000" dirty="0"/>
              <a:t>Sexuella övergrepp av barn har ökat från 20 till 28 procent i Sverige (Våld mot barn 2022, Stiftelsen allmänna Barnahus)</a:t>
            </a:r>
          </a:p>
          <a:p>
            <a:pPr marL="263525">
              <a:lnSpc>
                <a:spcPct val="110000"/>
              </a:lnSpc>
              <a:spcBef>
                <a:spcPts val="600"/>
              </a:spcBef>
              <a:spcAft>
                <a:spcPts val="600"/>
              </a:spcAft>
            </a:pPr>
            <a:r>
              <a:rPr lang="sv-SE" sz="2000" dirty="0"/>
              <a:t>Var fjärde elev har innan de fyllt 15 år blivit kontaktade på nätet i sexuellt syfte av person som var minst fem år äldre. </a:t>
            </a:r>
          </a:p>
          <a:p>
            <a:pPr>
              <a:lnSpc>
                <a:spcPct val="110000"/>
              </a:lnSpc>
              <a:spcBef>
                <a:spcPts val="600"/>
              </a:spcBef>
              <a:spcAft>
                <a:spcPts val="600"/>
              </a:spcAft>
            </a:pPr>
            <a:r>
              <a:rPr lang="sv-SE" sz="2000" dirty="0"/>
              <a:t>Kvinnor i ålder 20-24 är den målgrupp som utsätts mest (BRÅ, 2022)</a:t>
            </a:r>
          </a:p>
          <a:p>
            <a:pPr>
              <a:lnSpc>
                <a:spcPct val="110000"/>
              </a:lnSpc>
              <a:spcBef>
                <a:spcPts val="600"/>
              </a:spcBef>
              <a:spcAft>
                <a:spcPts val="600"/>
              </a:spcAft>
            </a:pPr>
            <a:r>
              <a:rPr lang="sv-SE" sz="2000" dirty="0"/>
              <a:t>97 procent av de som misstänks för sexualbrott är män (2018) </a:t>
            </a:r>
          </a:p>
          <a:p>
            <a:pPr>
              <a:lnSpc>
                <a:spcPct val="110000"/>
              </a:lnSpc>
              <a:spcBef>
                <a:spcPts val="600"/>
              </a:spcBef>
              <a:spcAft>
                <a:spcPts val="600"/>
              </a:spcAft>
            </a:pPr>
            <a:r>
              <a:rPr lang="sv-SE" sz="2000" dirty="0"/>
              <a:t>15 procent av sexualbrotten sker i offrets eller gärningspersonens hem (2014)</a:t>
            </a:r>
          </a:p>
          <a:p>
            <a:pPr>
              <a:lnSpc>
                <a:spcPct val="110000"/>
              </a:lnSpc>
              <a:spcBef>
                <a:spcPts val="600"/>
              </a:spcBef>
              <a:spcAft>
                <a:spcPts val="600"/>
              </a:spcAft>
            </a:pPr>
            <a:r>
              <a:rPr lang="sv-SE" sz="2000" dirty="0"/>
              <a:t>Stort mörkertal </a:t>
            </a:r>
          </a:p>
          <a:p>
            <a:pPr marL="0" indent="0">
              <a:lnSpc>
                <a:spcPct val="110000"/>
              </a:lnSpc>
              <a:spcBef>
                <a:spcPts val="600"/>
              </a:spcBef>
              <a:spcAft>
                <a:spcPts val="600"/>
              </a:spcAft>
              <a:buNone/>
            </a:pPr>
            <a:endParaRPr lang="sv-SE" sz="20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474717" y="310636"/>
            <a:ext cx="7323959" cy="1160905"/>
          </a:xfrm>
        </p:spPr>
        <p:txBody>
          <a:bodyPr>
            <a:normAutofit fontScale="90000"/>
          </a:bodyPr>
          <a:lstStyle/>
          <a:p>
            <a:r>
              <a:rPr lang="sv-SE" dirty="0"/>
              <a:t>Sexuellt våld är ett allvarligt problem i Sverige </a:t>
            </a:r>
          </a:p>
        </p:txBody>
      </p:sp>
    </p:spTree>
    <p:extLst>
      <p:ext uri="{BB962C8B-B14F-4D97-AF65-F5344CB8AC3E}">
        <p14:creationId xmlns:p14="http://schemas.microsoft.com/office/powerpoint/2010/main" val="189116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06451EC-0369-43DF-BE52-35DC222FA1F4}"/>
              </a:ext>
            </a:extLst>
          </p:cNvPr>
          <p:cNvPicPr>
            <a:picLocks noChangeAspect="1"/>
          </p:cNvPicPr>
          <p:nvPr/>
        </p:nvPicPr>
        <p:blipFill rotWithShape="1">
          <a:blip r:embed="rId2"/>
          <a:srcRect l="35054" t="22464" r="36332" b="7391"/>
          <a:stretch/>
        </p:blipFill>
        <p:spPr>
          <a:xfrm>
            <a:off x="9737269" y="506895"/>
            <a:ext cx="2090297" cy="2882348"/>
          </a:xfrm>
          <a:prstGeom prst="rect">
            <a:avLst/>
          </a:prstGeom>
        </p:spPr>
      </p:pic>
      <p:pic>
        <p:nvPicPr>
          <p:cNvPr id="2" name="Bildobjekt 1">
            <a:extLst>
              <a:ext uri="{FF2B5EF4-FFF2-40B4-BE49-F238E27FC236}">
                <a16:creationId xmlns:a16="http://schemas.microsoft.com/office/drawing/2014/main" id="{4695D240-FF3C-48A6-B639-2F04ACE910A3}"/>
              </a:ext>
            </a:extLst>
          </p:cNvPr>
          <p:cNvPicPr>
            <a:picLocks noChangeAspect="1"/>
          </p:cNvPicPr>
          <p:nvPr/>
        </p:nvPicPr>
        <p:blipFill rotWithShape="1">
          <a:blip r:embed="rId3"/>
          <a:srcRect l="25761" t="28406" r="39918" b="16522"/>
          <a:stretch/>
        </p:blipFill>
        <p:spPr>
          <a:xfrm>
            <a:off x="5070841" y="1948069"/>
            <a:ext cx="4666428" cy="4212000"/>
          </a:xfrm>
          <a:prstGeom prst="rect">
            <a:avLst/>
          </a:prstGeom>
        </p:spPr>
      </p:pic>
      <p:pic>
        <p:nvPicPr>
          <p:cNvPr id="4" name="Bildobjekt 3">
            <a:extLst>
              <a:ext uri="{FF2B5EF4-FFF2-40B4-BE49-F238E27FC236}">
                <a16:creationId xmlns:a16="http://schemas.microsoft.com/office/drawing/2014/main" id="{C2FBFF5B-B03F-4DE0-8CDF-FDFDAD6AEA75}"/>
              </a:ext>
            </a:extLst>
          </p:cNvPr>
          <p:cNvPicPr>
            <a:picLocks noChangeAspect="1"/>
          </p:cNvPicPr>
          <p:nvPr/>
        </p:nvPicPr>
        <p:blipFill rotWithShape="1">
          <a:blip r:embed="rId4"/>
          <a:srcRect l="26956" t="31401" r="37582" b="10918"/>
          <a:stretch/>
        </p:blipFill>
        <p:spPr>
          <a:xfrm>
            <a:off x="139146" y="1786069"/>
            <a:ext cx="4957722" cy="4536000"/>
          </a:xfrm>
          <a:prstGeom prst="rect">
            <a:avLst/>
          </a:prstGeom>
        </p:spPr>
      </p:pic>
      <p:sp>
        <p:nvSpPr>
          <p:cNvPr id="5" name="Rektangel 4">
            <a:extLst>
              <a:ext uri="{FF2B5EF4-FFF2-40B4-BE49-F238E27FC236}">
                <a16:creationId xmlns:a16="http://schemas.microsoft.com/office/drawing/2014/main" id="{BCBC7402-C0C2-4F91-B932-756AC4CC7C07}"/>
              </a:ext>
            </a:extLst>
          </p:cNvPr>
          <p:cNvSpPr/>
          <p:nvPr/>
        </p:nvSpPr>
        <p:spPr>
          <a:xfrm rot="18941160">
            <a:off x="-27209" y="4882930"/>
            <a:ext cx="1764000" cy="248478"/>
          </a:xfrm>
          <a:prstGeom prst="rect">
            <a:avLst/>
          </a:prstGeom>
          <a:solidFill>
            <a:srgbClr val="E1328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ktangel 5">
            <a:extLst>
              <a:ext uri="{FF2B5EF4-FFF2-40B4-BE49-F238E27FC236}">
                <a16:creationId xmlns:a16="http://schemas.microsoft.com/office/drawing/2014/main" id="{B8F541E8-E0F7-4EE7-9B84-F12A81A3DC15}"/>
              </a:ext>
            </a:extLst>
          </p:cNvPr>
          <p:cNvSpPr/>
          <p:nvPr/>
        </p:nvSpPr>
        <p:spPr>
          <a:xfrm rot="18941160">
            <a:off x="4816460" y="4786853"/>
            <a:ext cx="1764000" cy="248478"/>
          </a:xfrm>
          <a:prstGeom prst="rect">
            <a:avLst/>
          </a:prstGeom>
          <a:solidFill>
            <a:srgbClr val="E1328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8844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AD0743D-CEFB-442C-A89C-51917B4B273F}"/>
              </a:ext>
            </a:extLst>
          </p:cNvPr>
          <p:cNvPicPr>
            <a:picLocks noChangeAspect="1"/>
          </p:cNvPicPr>
          <p:nvPr/>
        </p:nvPicPr>
        <p:blipFill rotWithShape="1">
          <a:blip r:embed="rId2"/>
          <a:srcRect l="30245" t="31884" r="27527" b="10000"/>
          <a:stretch/>
        </p:blipFill>
        <p:spPr>
          <a:xfrm>
            <a:off x="526772" y="377686"/>
            <a:ext cx="8319054" cy="6440039"/>
          </a:xfrm>
          <a:prstGeom prst="rect">
            <a:avLst/>
          </a:prstGeom>
        </p:spPr>
      </p:pic>
      <p:pic>
        <p:nvPicPr>
          <p:cNvPr id="3" name="Bildobjekt 2">
            <a:extLst>
              <a:ext uri="{FF2B5EF4-FFF2-40B4-BE49-F238E27FC236}">
                <a16:creationId xmlns:a16="http://schemas.microsoft.com/office/drawing/2014/main" id="{FB89A01E-C1A1-4302-8D8E-65A4E52D2547}"/>
              </a:ext>
            </a:extLst>
          </p:cNvPr>
          <p:cNvPicPr>
            <a:picLocks noChangeAspect="1"/>
          </p:cNvPicPr>
          <p:nvPr/>
        </p:nvPicPr>
        <p:blipFill rotWithShape="1">
          <a:blip r:embed="rId3"/>
          <a:srcRect l="34973" t="22754" r="36331" b="5942"/>
          <a:stretch/>
        </p:blipFill>
        <p:spPr>
          <a:xfrm>
            <a:off x="9277976" y="815008"/>
            <a:ext cx="2311050" cy="3230218"/>
          </a:xfrm>
          <a:prstGeom prst="rect">
            <a:avLst/>
          </a:prstGeom>
        </p:spPr>
      </p:pic>
      <p:sp>
        <p:nvSpPr>
          <p:cNvPr id="4" name="Rektangel 3">
            <a:extLst>
              <a:ext uri="{FF2B5EF4-FFF2-40B4-BE49-F238E27FC236}">
                <a16:creationId xmlns:a16="http://schemas.microsoft.com/office/drawing/2014/main" id="{9724D67B-904F-4438-92F0-D43F0622A9C5}"/>
              </a:ext>
            </a:extLst>
          </p:cNvPr>
          <p:cNvSpPr/>
          <p:nvPr/>
        </p:nvSpPr>
        <p:spPr>
          <a:xfrm>
            <a:off x="2127272" y="5357886"/>
            <a:ext cx="2285239" cy="373063"/>
          </a:xfrm>
          <a:prstGeom prst="rect">
            <a:avLst/>
          </a:prstGeom>
          <a:solidFill>
            <a:srgbClr val="E1328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3333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5" y="1500188"/>
            <a:ext cx="7611038" cy="4155545"/>
          </a:xfrm>
        </p:spPr>
        <p:txBody>
          <a:bodyPr>
            <a:noAutofit/>
          </a:bodyPr>
          <a:lstStyle/>
          <a:p>
            <a:pPr lvl="0">
              <a:lnSpc>
                <a:spcPct val="90000"/>
              </a:lnSpc>
            </a:pPr>
            <a:r>
              <a:rPr lang="sv-SE" sz="2800" dirty="0">
                <a:solidFill>
                  <a:prstClr val="black"/>
                </a:solidFill>
                <a:latin typeface="Arial" panose="020B0604020202020204" pitchFamily="34" charset="0"/>
              </a:rPr>
              <a:t>Våldtäkt</a:t>
            </a:r>
          </a:p>
          <a:p>
            <a:pPr lvl="0">
              <a:lnSpc>
                <a:spcPct val="90000"/>
              </a:lnSpc>
            </a:pPr>
            <a:r>
              <a:rPr lang="sv-SE" sz="2800" dirty="0">
                <a:solidFill>
                  <a:prstClr val="black"/>
                </a:solidFill>
                <a:latin typeface="Arial" panose="020B0604020202020204" pitchFamily="34" charset="0"/>
              </a:rPr>
              <a:t>Sexuellt tvång</a:t>
            </a:r>
          </a:p>
          <a:p>
            <a:pPr lvl="0">
              <a:lnSpc>
                <a:spcPct val="90000"/>
              </a:lnSpc>
            </a:pPr>
            <a:r>
              <a:rPr lang="sv-SE" sz="2800" dirty="0" err="1">
                <a:solidFill>
                  <a:prstClr val="black"/>
                </a:solidFill>
                <a:latin typeface="Arial" panose="020B0604020202020204" pitchFamily="34" charset="0"/>
              </a:rPr>
              <a:t>Grooming</a:t>
            </a:r>
            <a:r>
              <a:rPr lang="sv-SE" sz="2800" dirty="0">
                <a:solidFill>
                  <a:prstClr val="black"/>
                </a:solidFill>
                <a:latin typeface="Arial" panose="020B0604020202020204" pitchFamily="34" charset="0"/>
              </a:rPr>
              <a:t> </a:t>
            </a:r>
          </a:p>
          <a:p>
            <a:pPr lvl="0">
              <a:lnSpc>
                <a:spcPct val="90000"/>
              </a:lnSpc>
            </a:pPr>
            <a:r>
              <a:rPr lang="sv-SE" sz="2800" dirty="0">
                <a:solidFill>
                  <a:prstClr val="black"/>
                </a:solidFill>
                <a:latin typeface="Arial" panose="020B0604020202020204" pitchFamily="34" charset="0"/>
              </a:rPr>
              <a:t>Blottning</a:t>
            </a:r>
          </a:p>
          <a:p>
            <a:pPr lvl="0">
              <a:lnSpc>
                <a:spcPct val="90000"/>
              </a:lnSpc>
            </a:pPr>
            <a:r>
              <a:rPr lang="sv-SE" sz="2800" dirty="0">
                <a:solidFill>
                  <a:prstClr val="black"/>
                </a:solidFill>
                <a:latin typeface="Arial" panose="020B0604020202020204" pitchFamily="34" charset="0"/>
              </a:rPr>
              <a:t>Exponera barn för pornografi</a:t>
            </a:r>
          </a:p>
          <a:p>
            <a:pPr lvl="2"/>
            <a:endParaRPr lang="sv-SE" sz="36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627762"/>
            <a:ext cx="8851138" cy="872426"/>
          </a:xfrm>
        </p:spPr>
        <p:txBody>
          <a:bodyPr/>
          <a:lstStyle/>
          <a:p>
            <a:r>
              <a:rPr lang="sv-SE" sz="3600" dirty="0"/>
              <a:t>Vad handlar Sexuellt våld om?</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rot="549817">
            <a:off x="8216536" y="1890822"/>
            <a:ext cx="3352106" cy="3020762"/>
          </a:xfrm>
        </p:spPr>
      </p:pic>
    </p:spTree>
    <p:extLst>
      <p:ext uri="{BB962C8B-B14F-4D97-AF65-F5344CB8AC3E}">
        <p14:creationId xmlns:p14="http://schemas.microsoft.com/office/powerpoint/2010/main" val="383713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4" y="1098000"/>
            <a:ext cx="8367660" cy="5590667"/>
          </a:xfrm>
        </p:spPr>
        <p:txBody>
          <a:bodyPr>
            <a:noAutofit/>
          </a:bodyPr>
          <a:lstStyle/>
          <a:p>
            <a:pPr>
              <a:spcBef>
                <a:spcPts val="1200"/>
              </a:spcBef>
              <a:spcAft>
                <a:spcPts val="600"/>
              </a:spcAft>
            </a:pPr>
            <a:r>
              <a:rPr lang="sv-SE" sz="2800" dirty="0"/>
              <a:t>Många våldsutsatta kan bli hindrade från att söka vård eller ta sin medicin av en kontrollerande partner.</a:t>
            </a:r>
          </a:p>
          <a:p>
            <a:pPr>
              <a:spcBef>
                <a:spcPts val="1200"/>
              </a:spcBef>
              <a:spcAft>
                <a:spcPts val="600"/>
              </a:spcAft>
            </a:pPr>
            <a:r>
              <a:rPr lang="sv-SE" sz="2800" dirty="0"/>
              <a:t>Risk för eskalerat våld om den utsatta pratat </a:t>
            </a:r>
            <a:br>
              <a:rPr lang="sv-SE" sz="2800" dirty="0"/>
            </a:br>
            <a:r>
              <a:rPr lang="sv-SE" sz="2800" dirty="0"/>
              <a:t>med personal om utsattheten. </a:t>
            </a:r>
          </a:p>
          <a:p>
            <a:pPr>
              <a:spcBef>
                <a:spcPts val="1200"/>
              </a:spcBef>
              <a:spcAft>
                <a:spcPts val="600"/>
              </a:spcAft>
            </a:pPr>
            <a:r>
              <a:rPr lang="sv-SE" sz="2800" dirty="0"/>
              <a:t>Upplever sig inte ha möjlighet att anmäla</a:t>
            </a:r>
          </a:p>
          <a:p>
            <a:pPr>
              <a:spcBef>
                <a:spcPts val="1200"/>
              </a:spcBef>
              <a:spcAft>
                <a:spcPts val="600"/>
              </a:spcAft>
            </a:pPr>
            <a:r>
              <a:rPr lang="sv-SE" sz="2800" dirty="0"/>
              <a:t>Panik över att inte kunna ta hand om de skador som uppstått på egen hand</a:t>
            </a:r>
          </a:p>
          <a:p>
            <a:pPr>
              <a:spcBef>
                <a:spcPts val="1200"/>
              </a:spcBef>
              <a:spcAft>
                <a:spcPts val="600"/>
              </a:spcAft>
            </a:pPr>
            <a:r>
              <a:rPr lang="sv-SE" sz="2800" dirty="0"/>
              <a:t>Litar inte på personalen</a:t>
            </a:r>
          </a:p>
          <a:p>
            <a:pPr>
              <a:spcBef>
                <a:spcPts val="1200"/>
              </a:spcBef>
              <a:spcAft>
                <a:spcPts val="600"/>
              </a:spcAft>
            </a:pPr>
            <a:r>
              <a:rPr lang="sv-SE" sz="2800" dirty="0"/>
              <a:t>Rädsla över att skador dokumenteras i journal</a:t>
            </a:r>
          </a:p>
          <a:p>
            <a:pPr marL="0" indent="0">
              <a:spcBef>
                <a:spcPts val="1200"/>
              </a:spcBef>
              <a:buNone/>
            </a:pPr>
            <a:endParaRPr lang="sv-SE" sz="28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4" y="169333"/>
            <a:ext cx="7169482" cy="674668"/>
          </a:xfrm>
        </p:spPr>
        <p:txBody>
          <a:bodyPr/>
          <a:lstStyle/>
          <a:p>
            <a:r>
              <a:rPr lang="sv-SE" sz="2800" dirty="0"/>
              <a:t>Det sexuella Våldet och vården</a:t>
            </a:r>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8258275" y="1322583"/>
            <a:ext cx="3073090" cy="3152818"/>
          </a:xfrm>
        </p:spPr>
      </p:pic>
    </p:spTree>
    <p:extLst>
      <p:ext uri="{BB962C8B-B14F-4D97-AF65-F5344CB8AC3E}">
        <p14:creationId xmlns:p14="http://schemas.microsoft.com/office/powerpoint/2010/main" val="235259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627762"/>
            <a:ext cx="8851138" cy="872426"/>
          </a:xfrm>
        </p:spPr>
        <p:txBody>
          <a:bodyPr/>
          <a:lstStyle/>
          <a:p>
            <a:r>
              <a:rPr lang="sv-SE" sz="3600" dirty="0"/>
              <a:t>Effekter av övergrepp på barn</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8256330" y="1723681"/>
            <a:ext cx="3352106" cy="2861665"/>
          </a:xfrm>
        </p:spPr>
      </p:pic>
      <p:sp>
        <p:nvSpPr>
          <p:cNvPr id="7" name="Platshållare för innehåll 2">
            <a:extLst>
              <a:ext uri="{FF2B5EF4-FFF2-40B4-BE49-F238E27FC236}">
                <a16:creationId xmlns:a16="http://schemas.microsoft.com/office/drawing/2014/main" id="{862C9036-3BD9-44E7-995B-739BA71DB2F9}"/>
              </a:ext>
            </a:extLst>
          </p:cNvPr>
          <p:cNvSpPr txBox="1">
            <a:spLocks/>
          </p:cNvSpPr>
          <p:nvPr/>
        </p:nvSpPr>
        <p:spPr>
          <a:xfrm>
            <a:off x="629195" y="2207679"/>
            <a:ext cx="4199540" cy="3586347"/>
          </a:xfrm>
          <a:prstGeom prst="rect">
            <a:avLst/>
          </a:prstGeom>
          <a:solidFill>
            <a:srgbClr val="FFFFFF">
              <a:alpha val="69804"/>
            </a:srgbClr>
          </a:solidFill>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a:t>0-6 år:</a:t>
            </a:r>
          </a:p>
          <a:p>
            <a:r>
              <a:rPr lang="sv-SE"/>
              <a:t>77% PTDS</a:t>
            </a:r>
          </a:p>
          <a:p>
            <a:r>
              <a:rPr lang="sv-SE"/>
              <a:t>61% oro/ångest</a:t>
            </a:r>
          </a:p>
          <a:p>
            <a:r>
              <a:rPr lang="sv-SE"/>
              <a:t>55% mardrömmar</a:t>
            </a:r>
          </a:p>
          <a:p>
            <a:r>
              <a:rPr lang="sv-SE"/>
              <a:t>36% omogenhet</a:t>
            </a:r>
          </a:p>
          <a:p>
            <a:r>
              <a:rPr lang="sv-SE"/>
              <a:t>35% sexualiserat beteende</a:t>
            </a:r>
            <a:endParaRPr lang="sv-SE" dirty="0"/>
          </a:p>
        </p:txBody>
      </p:sp>
      <p:sp>
        <p:nvSpPr>
          <p:cNvPr id="8" name="Platshållare för innehåll 8">
            <a:extLst>
              <a:ext uri="{FF2B5EF4-FFF2-40B4-BE49-F238E27FC236}">
                <a16:creationId xmlns:a16="http://schemas.microsoft.com/office/drawing/2014/main" id="{18F31CDF-A97F-49AE-8EEB-6D5F231F7003}"/>
              </a:ext>
            </a:extLst>
          </p:cNvPr>
          <p:cNvSpPr txBox="1">
            <a:spLocks/>
          </p:cNvSpPr>
          <p:nvPr/>
        </p:nvSpPr>
        <p:spPr>
          <a:xfrm>
            <a:off x="4634048" y="2184222"/>
            <a:ext cx="4514850" cy="3171677"/>
          </a:xfrm>
          <a:prstGeom prst="rect">
            <a:avLst/>
          </a:prstGeom>
          <a:noFill/>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13-18 år:</a:t>
            </a:r>
          </a:p>
          <a:p>
            <a:r>
              <a:rPr lang="sv-SE" dirty="0"/>
              <a:t>71% självskadebeteende</a:t>
            </a:r>
          </a:p>
          <a:p>
            <a:r>
              <a:rPr lang="sv-SE" dirty="0"/>
              <a:t>52% missbruk</a:t>
            </a:r>
          </a:p>
          <a:p>
            <a:r>
              <a:rPr lang="sv-SE" dirty="0"/>
              <a:t>46% depression</a:t>
            </a:r>
          </a:p>
          <a:p>
            <a:r>
              <a:rPr lang="sv-SE" dirty="0"/>
              <a:t>45% tillbakadragenhet</a:t>
            </a:r>
          </a:p>
          <a:p>
            <a:r>
              <a:rPr lang="sv-SE" dirty="0"/>
              <a:t>41% självmordsbenägna</a:t>
            </a:r>
          </a:p>
          <a:p>
            <a:endParaRPr lang="sv-SE" dirty="0"/>
          </a:p>
        </p:txBody>
      </p:sp>
    </p:spTree>
    <p:extLst>
      <p:ext uri="{BB962C8B-B14F-4D97-AF65-F5344CB8AC3E}">
        <p14:creationId xmlns:p14="http://schemas.microsoft.com/office/powerpoint/2010/main" val="190999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type="body" sz="quarter" idx="10"/>
          </p:nvPr>
        </p:nvSpPr>
        <p:spPr>
          <a:xfrm>
            <a:off x="629194" y="1500188"/>
            <a:ext cx="9072589" cy="5121329"/>
          </a:xfrm>
        </p:spPr>
        <p:txBody>
          <a:bodyPr>
            <a:noAutofit/>
          </a:bodyPr>
          <a:lstStyle/>
          <a:p>
            <a:pPr>
              <a:spcAft>
                <a:spcPts val="1200"/>
              </a:spcAft>
            </a:pPr>
            <a:r>
              <a:rPr lang="sv-SE" sz="2800" dirty="0"/>
              <a:t>De har väntat länge med att söka vård</a:t>
            </a:r>
          </a:p>
          <a:p>
            <a:pPr>
              <a:spcAft>
                <a:spcPts val="1200"/>
              </a:spcAft>
            </a:pPr>
            <a:r>
              <a:rPr lang="sv-SE" sz="2800" dirty="0"/>
              <a:t>Söker primärt för annat</a:t>
            </a:r>
          </a:p>
          <a:p>
            <a:pPr>
              <a:spcAft>
                <a:spcPts val="1200"/>
              </a:spcAft>
            </a:pPr>
            <a:r>
              <a:rPr lang="sv-SE" sz="2800" dirty="0"/>
              <a:t>De söker ofta på akutmottagningen</a:t>
            </a:r>
          </a:p>
          <a:p>
            <a:pPr>
              <a:spcAft>
                <a:spcPts val="1200"/>
              </a:spcAft>
            </a:pPr>
            <a:r>
              <a:rPr lang="sv-SE" sz="2800" dirty="0"/>
              <a:t>De vet inte hur skadan har gått till</a:t>
            </a:r>
          </a:p>
          <a:p>
            <a:pPr>
              <a:spcAft>
                <a:spcPts val="1200"/>
              </a:spcAft>
            </a:pPr>
            <a:r>
              <a:rPr lang="sv-SE" sz="2800" dirty="0"/>
              <a:t>Skadan stämmer inte med förklaringen</a:t>
            </a:r>
          </a:p>
          <a:p>
            <a:pPr>
              <a:spcAft>
                <a:spcPts val="1200"/>
              </a:spcAft>
            </a:pPr>
            <a:r>
              <a:rPr lang="sv-SE" sz="2800" dirty="0"/>
              <a:t>Nya versioner, inblandade vuxna skyller på varandra</a:t>
            </a:r>
          </a:p>
          <a:p>
            <a:pPr>
              <a:spcAft>
                <a:spcPts val="1200"/>
              </a:spcAft>
            </a:pPr>
            <a:r>
              <a:rPr lang="sv-SE" sz="2800" dirty="0"/>
              <a:t>Avvikande förälder/barn-samspel</a:t>
            </a:r>
          </a:p>
          <a:p>
            <a:pPr lvl="2">
              <a:spcAft>
                <a:spcPts val="1200"/>
              </a:spcAft>
            </a:pPr>
            <a:endParaRPr lang="sv-SE" sz="3600" dirty="0"/>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a:xfrm>
            <a:off x="629195" y="627762"/>
            <a:ext cx="8851138" cy="872426"/>
          </a:xfrm>
        </p:spPr>
        <p:txBody>
          <a:bodyPr/>
          <a:lstStyle/>
          <a:p>
            <a:r>
              <a:rPr lang="sv-SE" sz="3600" dirty="0"/>
              <a:t>Varningssignaler</a:t>
            </a:r>
            <a:endParaRPr lang="sv-SE" dirty="0"/>
          </a:p>
        </p:txBody>
      </p:sp>
      <p:pic>
        <p:nvPicPr>
          <p:cNvPr id="3" name="Platshållare för bild 2">
            <a:extLst>
              <a:ext uri="{FF2B5EF4-FFF2-40B4-BE49-F238E27FC236}">
                <a16:creationId xmlns:a16="http://schemas.microsoft.com/office/drawing/2014/main" id="{EF2434A1-8A8D-40FE-90B7-4C0699DCA63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549817">
            <a:off x="8287702" y="1481165"/>
            <a:ext cx="3297325" cy="3297325"/>
          </a:xfrm>
        </p:spPr>
      </p:pic>
    </p:spTree>
    <p:extLst>
      <p:ext uri="{BB962C8B-B14F-4D97-AF65-F5344CB8AC3E}">
        <p14:creationId xmlns:p14="http://schemas.microsoft.com/office/powerpoint/2010/main" val="24408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Region Kronoberg ljus">
  <a:themeElements>
    <a:clrScheme name="Region Kronoberg LJUS">
      <a:dk1>
        <a:sysClr val="windowText" lastClr="000000"/>
      </a:dk1>
      <a:lt1>
        <a:sysClr val="window" lastClr="FFFFFF"/>
      </a:lt1>
      <a:dk2>
        <a:srgbClr val="412682"/>
      </a:dk2>
      <a:lt2>
        <a:srgbClr val="E13288"/>
      </a:lt2>
      <a:accent1>
        <a:srgbClr val="83B81A"/>
      </a:accent1>
      <a:accent2>
        <a:srgbClr val="1E6633"/>
      </a:accent2>
      <a:accent3>
        <a:srgbClr val="412682"/>
      </a:accent3>
      <a:accent4>
        <a:srgbClr val="FBD300"/>
      </a:accent4>
      <a:accent5>
        <a:srgbClr val="F3980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BC2B6388-CDCB-4389-ADE0-5FCEC97757FD}"/>
    </a:ext>
  </a:extLst>
</a:theme>
</file>

<file path=ppt/theme/theme2.xml><?xml version="1.0" encoding="utf-8"?>
<a:theme xmlns:a="http://schemas.openxmlformats.org/drawingml/2006/main" name="Region Kronoberg MÖRK">
  <a:themeElements>
    <a:clrScheme name="Region Kronoberg MÖRK">
      <a:dk1>
        <a:sysClr val="windowText" lastClr="000000"/>
      </a:dk1>
      <a:lt1>
        <a:sysClr val="window" lastClr="FFFFFF"/>
      </a:lt1>
      <a:dk2>
        <a:srgbClr val="E13288"/>
      </a:dk2>
      <a:lt2>
        <a:srgbClr val="83B81A"/>
      </a:lt2>
      <a:accent1>
        <a:srgbClr val="009EE0"/>
      </a:accent1>
      <a:accent2>
        <a:srgbClr val="F39800"/>
      </a:accent2>
      <a:accent3>
        <a:srgbClr val="FBD300"/>
      </a:accent3>
      <a:accent4>
        <a:srgbClr val="412682"/>
      </a:accent4>
      <a:accent5>
        <a:srgbClr val="83B81A"/>
      </a:accent5>
      <a:accent6>
        <a:srgbClr val="BCB1AB"/>
      </a:accent6>
      <a:hlink>
        <a:srgbClr val="E13288"/>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7619DAD0-3D17-4DF0-B11C-CDFABD332832}"/>
    </a:ext>
  </a:extLst>
</a:theme>
</file>

<file path=ppt/theme/theme3.xml><?xml version="1.0" encoding="utf-8"?>
<a:theme xmlns:a="http://schemas.openxmlformats.org/drawingml/2006/main" name="1_Region Kronoberg ljus">
  <a:themeElements>
    <a:clrScheme name="Region Kronoberg LJUS">
      <a:dk1>
        <a:sysClr val="windowText" lastClr="000000"/>
      </a:dk1>
      <a:lt1>
        <a:sysClr val="window" lastClr="FFFFFF"/>
      </a:lt1>
      <a:dk2>
        <a:srgbClr val="412682"/>
      </a:dk2>
      <a:lt2>
        <a:srgbClr val="E13288"/>
      </a:lt2>
      <a:accent1>
        <a:srgbClr val="83B81A"/>
      </a:accent1>
      <a:accent2>
        <a:srgbClr val="1E6633"/>
      </a:accent2>
      <a:accent3>
        <a:srgbClr val="412682"/>
      </a:accent3>
      <a:accent4>
        <a:srgbClr val="FBD300"/>
      </a:accent4>
      <a:accent5>
        <a:srgbClr val="F3980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BC2B6388-CDCB-4389-ADE0-5FCEC97757FD}"/>
    </a:ext>
  </a:extLst>
</a:theme>
</file>

<file path=ppt/theme/theme4.xml><?xml version="1.0" encoding="utf-8"?>
<a:theme xmlns:a="http://schemas.openxmlformats.org/drawingml/2006/main" name="2_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1408</TotalTime>
  <Words>1325</Words>
  <Application>Microsoft Office PowerPoint</Application>
  <PresentationFormat>Bredbild</PresentationFormat>
  <Paragraphs>151</Paragraphs>
  <Slides>22</Slides>
  <Notes>2</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22</vt:i4>
      </vt:variant>
    </vt:vector>
  </HeadingPairs>
  <TitlesOfParts>
    <vt:vector size="31" baseType="lpstr">
      <vt:lpstr>Brandon Grotesque Black</vt:lpstr>
      <vt:lpstr>Arial</vt:lpstr>
      <vt:lpstr>Brandon Grotesque Bold</vt:lpstr>
      <vt:lpstr>Calibri</vt:lpstr>
      <vt:lpstr>Wingdings</vt:lpstr>
      <vt:lpstr>Region Kronoberg ljus</vt:lpstr>
      <vt:lpstr>Region Kronoberg MÖRK</vt:lpstr>
      <vt:lpstr>1_Region Kronoberg ljus</vt:lpstr>
      <vt:lpstr>2_Region Kronoberg ljus</vt:lpstr>
      <vt:lpstr>PowerPoint-presentation</vt:lpstr>
      <vt:lpstr>Vad menas med sexuella övergrepp? </vt:lpstr>
      <vt:lpstr>Sexuellt våld är ett allvarligt problem i Sverige </vt:lpstr>
      <vt:lpstr>PowerPoint-presentation</vt:lpstr>
      <vt:lpstr>PowerPoint-presentation</vt:lpstr>
      <vt:lpstr>Vad handlar Sexuellt våld om?</vt:lpstr>
      <vt:lpstr>Det sexuella Våldet och vården</vt:lpstr>
      <vt:lpstr>Effekter av övergrepp på barn</vt:lpstr>
      <vt:lpstr>Varningssignaler</vt:lpstr>
      <vt:lpstr>Varningssignaler</vt:lpstr>
      <vt:lpstr>Varningssignaler</vt:lpstr>
      <vt:lpstr>Varningssignaler</vt:lpstr>
      <vt:lpstr>Varningssignaler</vt:lpstr>
      <vt:lpstr>Varningssignaler</vt:lpstr>
      <vt:lpstr>Varningssignaler</vt:lpstr>
      <vt:lpstr>Vilka utsätts?</vt:lpstr>
      <vt:lpstr>Vad ska jag tänka på i mitt bemötande med en våldsutsatt? </vt:lpstr>
      <vt:lpstr>Vad ska jag tänka på i mitt bemötande med en våldsutsatt? </vt:lpstr>
      <vt:lpstr>Vad ska jag tänka på i mitt bemötande med en våldsutsatt? </vt:lpstr>
      <vt:lpstr>Anmälningsplikten</vt:lpstr>
      <vt:lpstr>PowerPoint-presentation</vt:lpstr>
      <vt:lpstr>Tack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Swärd Susann FSU stödstrukturer</dc:creator>
  <cp:lastModifiedBy>Swärd Susann FSU gemensamt</cp:lastModifiedBy>
  <cp:revision>138</cp:revision>
  <dcterms:created xsi:type="dcterms:W3CDTF">2022-02-17T09:17:48Z</dcterms:created>
  <dcterms:modified xsi:type="dcterms:W3CDTF">2023-04-25T10:08:04Z</dcterms:modified>
</cp:coreProperties>
</file>