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handoutMasterIdLst>
    <p:handoutMasterId r:id="rId30"/>
  </p:handoutMasterIdLst>
  <p:sldIdLst>
    <p:sldId id="543" r:id="rId2"/>
    <p:sldId id="544" r:id="rId3"/>
    <p:sldId id="619" r:id="rId4"/>
    <p:sldId id="546" r:id="rId5"/>
    <p:sldId id="547" r:id="rId6"/>
    <p:sldId id="548" r:id="rId7"/>
    <p:sldId id="550" r:id="rId8"/>
    <p:sldId id="554" r:id="rId9"/>
    <p:sldId id="551" r:id="rId10"/>
    <p:sldId id="553" r:id="rId11"/>
    <p:sldId id="555" r:id="rId12"/>
    <p:sldId id="616" r:id="rId13"/>
    <p:sldId id="617" r:id="rId14"/>
    <p:sldId id="618" r:id="rId15"/>
    <p:sldId id="556" r:id="rId16"/>
    <p:sldId id="620" r:id="rId17"/>
    <p:sldId id="559" r:id="rId18"/>
    <p:sldId id="560" r:id="rId19"/>
    <p:sldId id="562" r:id="rId20"/>
    <p:sldId id="561" r:id="rId21"/>
    <p:sldId id="563" r:id="rId22"/>
    <p:sldId id="660" r:id="rId23"/>
    <p:sldId id="565" r:id="rId24"/>
    <p:sldId id="566" r:id="rId25"/>
    <p:sldId id="567" r:id="rId26"/>
    <p:sldId id="631" r:id="rId27"/>
    <p:sldId id="629" r:id="rId28"/>
  </p:sldIdLst>
  <p:sldSz cx="9144000" cy="6858000" type="screen4x3"/>
  <p:notesSz cx="6797675" cy="9928225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987" autoAdjust="0"/>
    <p:restoredTop sz="94629" autoAdjust="0"/>
  </p:normalViewPr>
  <p:slideViewPr>
    <p:cSldViewPr snapToGrid="0">
      <p:cViewPr varScale="1">
        <p:scale>
          <a:sx n="66" d="100"/>
          <a:sy n="66" d="100"/>
        </p:scale>
        <p:origin x="508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D6CC46-28DA-43D4-951C-516B4D6098A2}" type="datetimeFigureOut">
              <a:rPr lang="sv-SE" smtClean="0"/>
              <a:t>2021-05-07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5899B8-6503-415F-872A-A8FDC0CC2A2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132766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857B2A-592D-42DD-9B02-ADCA90E16870}" type="datetimeFigureOut">
              <a:rPr lang="sv-SE" smtClean="0"/>
              <a:t>2021-05-07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5D7F79-9D46-4370-88E0-0436D32E733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312553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5D7F79-9D46-4370-88E0-0436D32E7330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243325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5D7F79-9D46-4370-88E0-0436D32E7330}" type="slidenum">
              <a:rPr lang="sv-SE" smtClean="0"/>
              <a:t>26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40660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602038"/>
            <a:ext cx="6858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format på underrubrik i bakgrunden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1D250-7B98-4DFB-A4FD-61743806032D}" type="datetimeFigureOut">
              <a:rPr lang="sv-SE" smtClean="0"/>
              <a:t>2021-05-07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4EC4E-653F-44F8-91A4-8055E33ABF2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44913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1D250-7B98-4DFB-A4FD-61743806032D}" type="datetimeFigureOut">
              <a:rPr lang="sv-SE" smtClean="0"/>
              <a:t>2021-05-07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4EC4E-653F-44F8-91A4-8055E33ABF2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16666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1D250-7B98-4DFB-A4FD-61743806032D}" type="datetimeFigureOut">
              <a:rPr lang="sv-SE" smtClean="0"/>
              <a:t>2021-05-07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4EC4E-653F-44F8-91A4-8055E33ABF2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86710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1D250-7B98-4DFB-A4FD-61743806032D}" type="datetimeFigureOut">
              <a:rPr lang="sv-SE" smtClean="0"/>
              <a:t>2021-05-07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4EC4E-653F-44F8-91A4-8055E33ABF2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73531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1D250-7B98-4DFB-A4FD-61743806032D}" type="datetimeFigureOut">
              <a:rPr lang="sv-SE" smtClean="0"/>
              <a:t>2021-05-07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4EC4E-653F-44F8-91A4-8055E33ABF2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33462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1D250-7B98-4DFB-A4FD-61743806032D}" type="datetimeFigureOut">
              <a:rPr lang="sv-SE" smtClean="0"/>
              <a:t>2021-05-07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4EC4E-653F-44F8-91A4-8055E33ABF2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07723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1D250-7B98-4DFB-A4FD-61743806032D}" type="datetimeFigureOut">
              <a:rPr lang="sv-SE" smtClean="0"/>
              <a:t>2021-05-07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4EC4E-653F-44F8-91A4-8055E33ABF2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62229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1D250-7B98-4DFB-A4FD-61743806032D}" type="datetimeFigureOut">
              <a:rPr lang="sv-SE" smtClean="0"/>
              <a:t>2021-05-07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4EC4E-653F-44F8-91A4-8055E33ABF2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31694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1D250-7B98-4DFB-A4FD-61743806032D}" type="datetimeFigureOut">
              <a:rPr lang="sv-SE" smtClean="0"/>
              <a:t>2021-05-07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4EC4E-653F-44F8-91A4-8055E33ABF2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39670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1D250-7B98-4DFB-A4FD-61743806032D}" type="datetimeFigureOut">
              <a:rPr lang="sv-SE" smtClean="0"/>
              <a:t>2021-05-07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4EC4E-653F-44F8-91A4-8055E33ABF2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0738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1D250-7B98-4DFB-A4FD-61743806032D}" type="datetimeFigureOut">
              <a:rPr lang="sv-SE" smtClean="0"/>
              <a:t>2021-05-07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4EC4E-653F-44F8-91A4-8055E33ABF2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9831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6EB1D250-7B98-4DFB-A4FD-61743806032D}" type="datetimeFigureOut">
              <a:rPr lang="sv-SE" smtClean="0"/>
              <a:pPr/>
              <a:t>2021-05-07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3534EC4E-653F-44F8-91A4-8055E33ABF2E}" type="slidenum">
              <a:rPr lang="sv-SE" smtClean="0"/>
              <a:pPr/>
              <a:t>‹#›</a:t>
            </a:fld>
            <a:endParaRPr lang="sv-SE" dirty="0"/>
          </a:p>
        </p:txBody>
      </p:sp>
      <p:cxnSp>
        <p:nvCxnSpPr>
          <p:cNvPr id="7" name="Rak 6"/>
          <p:cNvCxnSpPr/>
          <p:nvPr/>
        </p:nvCxnSpPr>
        <p:spPr>
          <a:xfrm>
            <a:off x="683568" y="6093296"/>
            <a:ext cx="7848872" cy="0"/>
          </a:xfrm>
          <a:prstGeom prst="line">
            <a:avLst/>
          </a:prstGeom>
          <a:ln w="19050">
            <a:solidFill>
              <a:srgbClr val="E132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Bildobjekt 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252" y="6165304"/>
            <a:ext cx="1368182" cy="419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417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nck.uu.se/kunskapsbanken/webbstod-for-varden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nck.uu.se/kunskapsbanken/webbstod-for-varden/temasidor--att-stalla-fragan-om-vald/utbildningsmaterial-om-att-stalla-fragan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nck.uu.se/kunskapsbanken/webbstod-for-varden/temasidor--att-stalla-fragan-om-vald/utbildningsmaterial-om-att-stalla-fragan/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facebook.com/svtedit/videos/1723808454342814/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egionkronoberg.se/vardgivare/arbetsomraden-processer/manskliga-rattigheter-och-barnets-rattigheter/#tab-15101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mailto:Susann.sward@kronoberg.se" TargetMode="External"/><Relationship Id="rId2" Type="http://schemas.openxmlformats.org/officeDocument/2006/relationships/hyperlink" Target="mailto:Valentina.hajra@kronoberg.se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google.se/url?sa=i&amp;rct=j&amp;q=&amp;esrc=s&amp;source=images&amp;cd=&amp;ved=0ahUKEwj-xM2Y0P3SAhVChywKHeB3CwYQjRwIBw&amp;url=http://misshandel.ifokus.se/discussions/554a0e05ce12c4505e00106a-det-traumatiska-bandet&amp;psig=AFQjCNGAIgTP4jqxqlMOZ9PmJKS9bgl8Vw&amp;ust=1490942610835937&amp;cad=rjt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youtu.be/k7vGGcMAJYY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/>
        </p:nvSpPr>
        <p:spPr>
          <a:xfrm>
            <a:off x="1001120" y="2133600"/>
            <a:ext cx="6897414" cy="147002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sv-SE" altLang="sv-SE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Våld i nära relationer</a:t>
            </a:r>
          </a:p>
        </p:txBody>
      </p:sp>
    </p:spTree>
    <p:extLst>
      <p:ext uri="{BB962C8B-B14F-4D97-AF65-F5344CB8AC3E}">
        <p14:creationId xmlns:p14="http://schemas.microsoft.com/office/powerpoint/2010/main" val="15971564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4428" y="318973"/>
            <a:ext cx="8951285" cy="974691"/>
          </a:xfrm>
          <a:solidFill>
            <a:srgbClr val="FFFFFF">
              <a:alpha val="69804"/>
            </a:srgbClr>
          </a:solidFill>
        </p:spPr>
        <p:txBody>
          <a:bodyPr>
            <a:normAutofit/>
          </a:bodyPr>
          <a:lstStyle/>
          <a:p>
            <a:r>
              <a:rPr lang="sv-SE" dirty="0"/>
              <a:t>Varför lämnar hen inte?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4427" y="1297165"/>
            <a:ext cx="8973880" cy="4709670"/>
          </a:xfrm>
          <a:solidFill>
            <a:srgbClr val="FFFFFF">
              <a:alpha val="69804"/>
            </a:srgbClr>
          </a:solidFill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sv-SE" sz="2400" dirty="0"/>
              <a:t>Den våldsutsatta kan:</a:t>
            </a:r>
          </a:p>
          <a:p>
            <a:pPr lvl="0"/>
            <a:r>
              <a:rPr lang="sv-SE" sz="2400" dirty="0"/>
              <a:t>vara psykiskt nedbruten och orkar inte ta tag i situationen.</a:t>
            </a:r>
          </a:p>
          <a:p>
            <a:pPr lvl="0"/>
            <a:r>
              <a:rPr lang="sv-SE" sz="2400" dirty="0"/>
              <a:t>fortfarande älskar sin partner och hoppas att hen ska ändra sig. </a:t>
            </a:r>
          </a:p>
          <a:p>
            <a:pPr lvl="0"/>
            <a:r>
              <a:rPr lang="sv-SE" sz="2400" dirty="0"/>
              <a:t>tro att barnen mår bäst av att få bo med båda sina föräldrar. </a:t>
            </a:r>
          </a:p>
          <a:p>
            <a:pPr lvl="0"/>
            <a:r>
              <a:rPr lang="sv-SE" sz="2400" dirty="0"/>
              <a:t>inte försörja sig själv och/eller saknar ekonomisk trygghet. </a:t>
            </a:r>
          </a:p>
          <a:p>
            <a:pPr lvl="0"/>
            <a:r>
              <a:rPr lang="sv-SE" sz="2400" dirty="0"/>
              <a:t>har inga vänner/släktingar att vända sig till för stöd och hjälp. </a:t>
            </a:r>
          </a:p>
          <a:p>
            <a:pPr lvl="0"/>
            <a:r>
              <a:rPr lang="sv-SE" sz="2400" dirty="0"/>
              <a:t>vågar inte lämna sin partner av rädsla för att hen kommer att söka upp personen igen. </a:t>
            </a:r>
          </a:p>
          <a:p>
            <a:pPr lvl="0"/>
            <a:r>
              <a:rPr lang="sv-SE" sz="2400" dirty="0"/>
              <a:t>känna att hen åtminstone har "koll" på sin partner och hens humör om personen stannar.</a:t>
            </a:r>
          </a:p>
          <a:p>
            <a:pPr lvl="0"/>
            <a:r>
              <a:rPr lang="sv-SE" sz="2400" dirty="0"/>
              <a:t>tror inte samhällets resurser kan skydda personen.</a:t>
            </a:r>
          </a:p>
        </p:txBody>
      </p:sp>
    </p:spTree>
    <p:extLst>
      <p:ext uri="{BB962C8B-B14F-4D97-AF65-F5344CB8AC3E}">
        <p14:creationId xmlns:p14="http://schemas.microsoft.com/office/powerpoint/2010/main" val="2090107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solidFill>
            <a:srgbClr val="FFFFFF">
              <a:alpha val="69804"/>
            </a:srgbClr>
          </a:solidFill>
        </p:spPr>
        <p:txBody>
          <a:bodyPr/>
          <a:lstStyle/>
          <a:p>
            <a:r>
              <a:rPr lang="sv-SE" dirty="0"/>
              <a:t>Andra hinder: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28650" y="1687396"/>
            <a:ext cx="7886700" cy="4351338"/>
          </a:xfrm>
          <a:solidFill>
            <a:srgbClr val="FFFFFF">
              <a:alpha val="69804"/>
            </a:srgbClr>
          </a:solidFill>
        </p:spPr>
        <p:txBody>
          <a:bodyPr/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sv-SE" dirty="0"/>
              <a:t>Ekonomiska förutsättningar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sv-SE" dirty="0"/>
              <a:t>Bostad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sv-SE" dirty="0"/>
              <a:t>Husdjur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sv-SE" dirty="0"/>
              <a:t>Vårdnaden av barn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sv-SE" dirty="0"/>
              <a:t>Hot om att släppa bilder/material/filmer till familj/bekanta/arbetsplatsen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sv-SE" dirty="0"/>
              <a:t>Hot om dödligt våld</a:t>
            </a:r>
          </a:p>
          <a:p>
            <a:pPr>
              <a:spcBef>
                <a:spcPts val="1200"/>
              </a:spcBef>
            </a:pPr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10604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Webbstöd för vården</a:t>
            </a:r>
          </a:p>
        </p:txBody>
      </p:sp>
      <p:pic>
        <p:nvPicPr>
          <p:cNvPr id="1026" name="Picture 2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5" b="21048"/>
          <a:stretch/>
        </p:blipFill>
        <p:spPr bwMode="auto">
          <a:xfrm>
            <a:off x="672613" y="1504949"/>
            <a:ext cx="7735712" cy="4419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32063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69" t="11819" r="31862" b="28273"/>
          <a:stretch/>
        </p:blipFill>
        <p:spPr bwMode="auto">
          <a:xfrm>
            <a:off x="646384" y="0"/>
            <a:ext cx="8150772" cy="6117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21132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37" y="1257300"/>
            <a:ext cx="8324081" cy="46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08236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87706" y="327546"/>
            <a:ext cx="7886700" cy="1325563"/>
          </a:xfrm>
        </p:spPr>
        <p:txBody>
          <a:bodyPr/>
          <a:lstStyle/>
          <a:p>
            <a:r>
              <a:rPr lang="sv-SE" dirty="0"/>
              <a:t>Våldet och vården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97119" y="1705970"/>
            <a:ext cx="7886700" cy="515203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sv-SE" dirty="0"/>
              <a:t>25 procent av våldsutsatta kvinnor väljer att vända sig till vårdinrättningar efter en misshandelssituation. </a:t>
            </a:r>
          </a:p>
          <a:p>
            <a:pPr>
              <a:spcAft>
                <a:spcPts val="1200"/>
              </a:spcAft>
            </a:pPr>
            <a:r>
              <a:rPr lang="sv-SE" dirty="0"/>
              <a:t>Ytterligare 11,9 procent uppger att de borde ha sökt vård då skadorna var så pass omfattande.</a:t>
            </a:r>
          </a:p>
          <a:p>
            <a:pPr>
              <a:spcAft>
                <a:spcPts val="1200"/>
              </a:spcAft>
            </a:pPr>
            <a:r>
              <a:rPr lang="sv-SE" dirty="0"/>
              <a:t>Hälso- och sjukvården är ofta den första insatsen den våldsutsatta vänder sig till.</a:t>
            </a:r>
          </a:p>
          <a:p>
            <a:endParaRPr lang="sv-SE" dirty="0"/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96583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Våldet och vården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28650" y="1542200"/>
            <a:ext cx="7886700" cy="4497093"/>
          </a:xfrm>
          <a:solidFill>
            <a:srgbClr val="FFFFFF">
              <a:alpha val="69804"/>
            </a:srgbClr>
          </a:solidFill>
        </p:spPr>
        <p:txBody>
          <a:bodyPr>
            <a:normAutofit fontScale="85000" lnSpcReduction="10000"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sv-SE" dirty="0"/>
              <a:t>Många våldsutsatta kan bli hindrade från att söka vård eller ta sin medicin av en kontrollerande partner.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sv-SE" dirty="0"/>
              <a:t>Risk för eskalerat våld om den utsatta pratat med personal om utsattheten. 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sv-SE" dirty="0"/>
              <a:t>Upplever sig inte ha möjlighet att anmäla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sv-SE" dirty="0"/>
              <a:t>Panik över att inte kunna ta hand om de skador som uppstått på egen hand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sv-SE" dirty="0"/>
              <a:t>Litar inte på personalen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sv-SE" dirty="0"/>
              <a:t>Rädsla över att skador dokumenteras i journal</a:t>
            </a:r>
          </a:p>
        </p:txBody>
      </p:sp>
    </p:spTree>
    <p:extLst>
      <p:ext uri="{BB962C8B-B14F-4D97-AF65-F5344CB8AC3E}">
        <p14:creationId xmlns:p14="http://schemas.microsoft.com/office/powerpoint/2010/main" val="1546177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09449" y="254768"/>
            <a:ext cx="8200635" cy="1325563"/>
          </a:xfrm>
          <a:solidFill>
            <a:srgbClr val="FFFFFF">
              <a:alpha val="69804"/>
            </a:srgbClr>
          </a:solidFill>
        </p:spPr>
        <p:txBody>
          <a:bodyPr>
            <a:normAutofit/>
          </a:bodyPr>
          <a:lstStyle/>
          <a:p>
            <a:r>
              <a:rPr lang="sv-SE" sz="4000" dirty="0"/>
              <a:t>Vad ska jag tänka på i mitt bemötande med en våldsutsatt? 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12381" y="1588038"/>
            <a:ext cx="8201196" cy="3951522"/>
          </a:xfrm>
          <a:solidFill>
            <a:srgbClr val="FFFFFF">
              <a:alpha val="69804"/>
            </a:srgbClr>
          </a:solidFill>
        </p:spPr>
        <p:txBody>
          <a:bodyPr>
            <a:normAutofit lnSpcReduction="10000"/>
          </a:bodyPr>
          <a:lstStyle/>
          <a:p>
            <a:pPr>
              <a:spcAft>
                <a:spcPts val="1800"/>
              </a:spcAft>
            </a:pPr>
            <a:r>
              <a:rPr lang="sv-SE" dirty="0"/>
              <a:t>Våga fråga! </a:t>
            </a:r>
          </a:p>
          <a:p>
            <a:pPr>
              <a:spcAft>
                <a:spcPts val="1800"/>
              </a:spcAft>
            </a:pPr>
            <a:r>
              <a:rPr lang="sv-SE" dirty="0"/>
              <a:t>Känsliga frågor måste ställas i enrum</a:t>
            </a:r>
          </a:p>
          <a:p>
            <a:pPr>
              <a:spcAft>
                <a:spcPts val="1800"/>
              </a:spcAft>
            </a:pPr>
            <a:r>
              <a:rPr lang="sv-SE" dirty="0"/>
              <a:t>Viktigt att vara öppen, empatisk och lyhörd. </a:t>
            </a:r>
          </a:p>
          <a:p>
            <a:pPr>
              <a:spcAft>
                <a:spcPts val="1800"/>
              </a:spcAft>
            </a:pPr>
            <a:r>
              <a:rPr lang="sv-SE" dirty="0"/>
              <a:t>Vara trygg i sin roll genom arbetsrutiner </a:t>
            </a:r>
          </a:p>
          <a:p>
            <a:pPr>
              <a:spcAft>
                <a:spcPts val="1800"/>
              </a:spcAft>
            </a:pPr>
            <a:r>
              <a:rPr lang="sv-SE" dirty="0"/>
              <a:t>Vara uppmärksam på eventuell ”förmedlare” i rummet (</a:t>
            </a:r>
            <a:r>
              <a:rPr lang="sv-SE" dirty="0" err="1"/>
              <a:t>te.x</a:t>
            </a:r>
            <a:r>
              <a:rPr lang="sv-SE" dirty="0"/>
              <a:t>. medföljande barn)</a:t>
            </a:r>
          </a:p>
          <a:p>
            <a:pPr marL="0" indent="0">
              <a:spcAft>
                <a:spcPts val="600"/>
              </a:spcAft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64517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09449" y="254768"/>
            <a:ext cx="8765627" cy="1325563"/>
          </a:xfrm>
        </p:spPr>
        <p:txBody>
          <a:bodyPr>
            <a:normAutofit/>
          </a:bodyPr>
          <a:lstStyle/>
          <a:p>
            <a:r>
              <a:rPr lang="sv-SE" sz="4000" dirty="0"/>
              <a:t>Vad ska jag tänka på i mitt bemötande med en våldsutsatt? 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23081" y="2066522"/>
            <a:ext cx="8447964" cy="3217875"/>
          </a:xfrm>
          <a:solidFill>
            <a:srgbClr val="FFFFFF">
              <a:alpha val="69804"/>
            </a:srgbClr>
          </a:solidFill>
        </p:spPr>
        <p:txBody>
          <a:bodyPr>
            <a:normAutofit lnSpcReduction="10000"/>
          </a:bodyPr>
          <a:lstStyle/>
          <a:p>
            <a:pPr>
              <a:spcAft>
                <a:spcPts val="600"/>
              </a:spcAft>
            </a:pPr>
            <a:endParaRPr lang="sv-SE" dirty="0"/>
          </a:p>
          <a:p>
            <a:pPr>
              <a:spcAft>
                <a:spcPts val="600"/>
              </a:spcAft>
            </a:pPr>
            <a:r>
              <a:rPr lang="sv-SE" dirty="0"/>
              <a:t>Ifrågasätt inte den utsatta!</a:t>
            </a:r>
          </a:p>
          <a:p>
            <a:pPr>
              <a:spcAft>
                <a:spcPts val="600"/>
              </a:spcAft>
            </a:pPr>
            <a:r>
              <a:rPr lang="sv-SE" dirty="0"/>
              <a:t>Skuldbelägg inte den våldsutsatta. </a:t>
            </a:r>
          </a:p>
          <a:p>
            <a:pPr>
              <a:spcAft>
                <a:spcPts val="600"/>
              </a:spcAft>
            </a:pPr>
            <a:r>
              <a:rPr lang="sv-SE" dirty="0"/>
              <a:t>Skuld och skam = isolering </a:t>
            </a:r>
          </a:p>
          <a:p>
            <a:pPr>
              <a:spcAft>
                <a:spcPts val="600"/>
              </a:spcAft>
            </a:pPr>
            <a:r>
              <a:rPr lang="sv-SE" dirty="0"/>
              <a:t>Viktigt att vara medveten om kroppsspråket 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sv-SE" sz="2400" dirty="0"/>
              <a:t> 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sv-SE" sz="2400" dirty="0"/>
          </a:p>
          <a:p>
            <a:pPr marL="0" indent="0">
              <a:spcAft>
                <a:spcPts val="600"/>
              </a:spcAft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57350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solidFill>
            <a:srgbClr val="FFFFFF">
              <a:alpha val="69804"/>
            </a:srgbClr>
          </a:solidFill>
        </p:spPr>
        <p:txBody>
          <a:bodyPr>
            <a:normAutofit fontScale="90000"/>
          </a:bodyPr>
          <a:lstStyle/>
          <a:p>
            <a:r>
              <a:rPr lang="sv-SE" dirty="0"/>
              <a:t>Vad ska jag tänka på i mitt bemötande med en våldsutsatt? 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49915" y="2304090"/>
            <a:ext cx="7994355" cy="3426859"/>
          </a:xfrm>
          <a:solidFill>
            <a:srgbClr val="FFFFFF">
              <a:alpha val="69804"/>
            </a:srgbClr>
          </a:solidFill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sv-SE" dirty="0"/>
              <a:t>Acceptera att den våldsutsatta inte är redo  </a:t>
            </a:r>
          </a:p>
          <a:p>
            <a:pPr>
              <a:lnSpc>
                <a:spcPct val="100000"/>
              </a:lnSpc>
            </a:pPr>
            <a:r>
              <a:rPr lang="sv-SE" dirty="0"/>
              <a:t>Motivationsarbete en förutsättning för framgång</a:t>
            </a:r>
          </a:p>
          <a:p>
            <a:pPr>
              <a:lnSpc>
                <a:spcPct val="100000"/>
              </a:lnSpc>
            </a:pPr>
            <a:r>
              <a:rPr lang="sv-SE" b="1" dirty="0"/>
              <a:t>Dokumentera misstankar om våldsutsatthet i den våldsutsattas journal i anteckningsmallen ”våldsutsatthet”. </a:t>
            </a:r>
          </a:p>
          <a:p>
            <a:pPr>
              <a:lnSpc>
                <a:spcPct val="100000"/>
              </a:lnSpc>
            </a:pPr>
            <a:r>
              <a:rPr lang="sv-SE" dirty="0"/>
              <a:t>Anteckningarna måste finnas där den dagen hen väljer att anmäla. </a:t>
            </a:r>
          </a:p>
          <a:p>
            <a:pPr marL="0" indent="0">
              <a:lnSpc>
                <a:spcPct val="100000"/>
              </a:lnSpc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70234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4" t="19463" r="30517" b="12182"/>
          <a:stretch/>
        </p:blipFill>
        <p:spPr bwMode="auto">
          <a:xfrm>
            <a:off x="801968" y="756745"/>
            <a:ext cx="7540064" cy="46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85210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8649" y="365127"/>
            <a:ext cx="8121945" cy="1165962"/>
          </a:xfrm>
          <a:solidFill>
            <a:srgbClr val="FFFFFF">
              <a:alpha val="69804"/>
            </a:srgbClr>
          </a:solidFill>
        </p:spPr>
        <p:txBody>
          <a:bodyPr>
            <a:normAutofit/>
          </a:bodyPr>
          <a:lstStyle/>
          <a:p>
            <a:r>
              <a:rPr lang="sv-SE" dirty="0"/>
              <a:t>Information till den våldsutsatta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27321" y="1536330"/>
            <a:ext cx="8111849" cy="4502968"/>
          </a:xfrm>
          <a:solidFill>
            <a:srgbClr val="FFFFFF">
              <a:alpha val="69804"/>
            </a:srgbClr>
          </a:solidFill>
        </p:spPr>
        <p:txBody>
          <a:bodyPr>
            <a:normAutofit/>
          </a:bodyPr>
          <a:lstStyle/>
          <a:p>
            <a:r>
              <a:rPr lang="sv-SE" dirty="0"/>
              <a:t>Informera den våldsutsatta att man inte behöver acceptera våld i hemmet. Hjälp finns att få:</a:t>
            </a:r>
          </a:p>
          <a:p>
            <a:pPr lvl="1"/>
            <a:r>
              <a:rPr lang="sv-SE" dirty="0"/>
              <a:t>Socialtjänsten i respektive kommun</a:t>
            </a:r>
          </a:p>
          <a:p>
            <a:pPr lvl="1"/>
            <a:r>
              <a:rPr lang="sv-SE" dirty="0"/>
              <a:t>Familjefrid Kronoberg 0470 – 79 60 47</a:t>
            </a:r>
          </a:p>
          <a:p>
            <a:pPr lvl="1"/>
            <a:r>
              <a:rPr lang="sv-SE" dirty="0"/>
              <a:t>Kvinnojouren Blenda (östra länet) 0470 – 488 08</a:t>
            </a:r>
          </a:p>
          <a:p>
            <a:pPr lvl="1"/>
            <a:r>
              <a:rPr lang="sv-SE" dirty="0"/>
              <a:t>Kvinnojouren Märta (västra länet) 0372 – 814 85</a:t>
            </a:r>
            <a:r>
              <a:rPr lang="sv-SE" u="sng" dirty="0"/>
              <a:t> </a:t>
            </a:r>
            <a:r>
              <a:rPr lang="sv-SE" dirty="0"/>
              <a:t> </a:t>
            </a:r>
          </a:p>
          <a:p>
            <a:pPr lvl="1"/>
            <a:r>
              <a:rPr lang="sv-SE" dirty="0"/>
              <a:t>Ungdomsjouren </a:t>
            </a:r>
            <a:r>
              <a:rPr lang="sv-SE" dirty="0" err="1"/>
              <a:t>Animo</a:t>
            </a:r>
            <a:r>
              <a:rPr lang="sv-SE" dirty="0"/>
              <a:t> 0709 – 64 64 84  </a:t>
            </a:r>
          </a:p>
          <a:p>
            <a:pPr lvl="1"/>
            <a:r>
              <a:rPr lang="sv-SE" dirty="0"/>
              <a:t>Brottsofferjouren </a:t>
            </a:r>
          </a:p>
          <a:p>
            <a:pPr lvl="2"/>
            <a:r>
              <a:rPr lang="sv-SE" dirty="0"/>
              <a:t>Växjö 0470 – 456 94 </a:t>
            </a:r>
          </a:p>
          <a:p>
            <a:pPr lvl="2"/>
            <a:r>
              <a:rPr lang="sv-SE" dirty="0"/>
              <a:t>Ljungby 0372-145 21 </a:t>
            </a:r>
          </a:p>
          <a:p>
            <a:pPr lvl="2"/>
            <a:r>
              <a:rPr lang="sv-SE" dirty="0"/>
              <a:t>Strömsnäsbruk 0433-719 25</a:t>
            </a:r>
          </a:p>
        </p:txBody>
      </p:sp>
    </p:spTree>
    <p:extLst>
      <p:ext uri="{BB962C8B-B14F-4D97-AF65-F5344CB8AC3E}">
        <p14:creationId xmlns:p14="http://schemas.microsoft.com/office/powerpoint/2010/main" val="1680074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8281434" cy="1325563"/>
          </a:xfrm>
          <a:solidFill>
            <a:srgbClr val="FFFFFF">
              <a:alpha val="69804"/>
            </a:srgbClr>
          </a:solidFill>
        </p:spPr>
        <p:txBody>
          <a:bodyPr>
            <a:normAutofit/>
          </a:bodyPr>
          <a:lstStyle/>
          <a:p>
            <a:r>
              <a:rPr lang="sv-SE" sz="3600" dirty="0"/>
              <a:t>Det som kan vara konstigt för oss kan vara helt logiskt för en våldsutsatt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27320" y="1686293"/>
            <a:ext cx="8284667" cy="4331736"/>
          </a:xfrm>
          <a:solidFill>
            <a:srgbClr val="FFFFFF">
              <a:alpha val="69804"/>
            </a:srgbClr>
          </a:solidFill>
        </p:spPr>
        <p:txBody>
          <a:bodyPr>
            <a:normAutofit fontScale="85000" lnSpcReduction="10000"/>
          </a:bodyPr>
          <a:lstStyle/>
          <a:p>
            <a:pPr>
              <a:lnSpc>
                <a:spcPct val="110000"/>
              </a:lnSpc>
            </a:pPr>
            <a:r>
              <a:rPr lang="sv-SE" dirty="0"/>
              <a:t>Vill inte undersöka, dokumentera eller anmäla</a:t>
            </a:r>
          </a:p>
          <a:p>
            <a:pPr lvl="1">
              <a:lnSpc>
                <a:spcPct val="110000"/>
              </a:lnSpc>
            </a:pPr>
            <a:r>
              <a:rPr lang="sv-SE" dirty="0"/>
              <a:t>Konsekvenser för att prata om det är verkliga och farliga</a:t>
            </a:r>
          </a:p>
          <a:p>
            <a:pPr>
              <a:lnSpc>
                <a:spcPct val="110000"/>
              </a:lnSpc>
            </a:pPr>
            <a:r>
              <a:rPr lang="sv-SE" dirty="0"/>
              <a:t>Psykisk ohälsa</a:t>
            </a:r>
          </a:p>
          <a:p>
            <a:pPr lvl="1">
              <a:lnSpc>
                <a:spcPct val="110000"/>
              </a:lnSpc>
            </a:pPr>
            <a:r>
              <a:rPr lang="sv-SE" dirty="0"/>
              <a:t>Naturlig reaktion för att hantera en onaturlig situation                     – ett sundhetstecken</a:t>
            </a:r>
          </a:p>
          <a:p>
            <a:pPr>
              <a:lnSpc>
                <a:spcPct val="110000"/>
              </a:lnSpc>
            </a:pPr>
            <a:r>
              <a:rPr lang="sv-SE" dirty="0"/>
              <a:t>Ätstörningar</a:t>
            </a:r>
          </a:p>
          <a:p>
            <a:pPr lvl="1">
              <a:lnSpc>
                <a:spcPct val="110000"/>
              </a:lnSpc>
            </a:pPr>
            <a:r>
              <a:rPr lang="sv-SE" dirty="0"/>
              <a:t>Ständigt beredd på övergrepp som innebär risk för kräkningar och kväljningar, minskar mängd mat som ska bajsas ut</a:t>
            </a:r>
          </a:p>
          <a:p>
            <a:pPr>
              <a:lnSpc>
                <a:spcPct val="110000"/>
              </a:lnSpc>
            </a:pPr>
            <a:r>
              <a:rPr lang="sv-SE" dirty="0"/>
              <a:t>Gå tillbaka till en våldssituation</a:t>
            </a:r>
          </a:p>
          <a:p>
            <a:pPr lvl="1">
              <a:lnSpc>
                <a:spcPct val="110000"/>
              </a:lnSpc>
            </a:pPr>
            <a:r>
              <a:rPr lang="sv-SE" dirty="0"/>
              <a:t>Skydda barn/djur, skuld, oberoende, rädsla för konsekvenser</a:t>
            </a:r>
          </a:p>
          <a:p>
            <a:pPr marL="457200" lvl="1" indent="0">
              <a:lnSpc>
                <a:spcPct val="110000"/>
              </a:lnSpc>
              <a:buNone/>
            </a:pPr>
            <a:endParaRPr lang="sv-SE" dirty="0"/>
          </a:p>
          <a:p>
            <a:pPr>
              <a:lnSpc>
                <a:spcPct val="110000"/>
              </a:lnSpc>
            </a:pPr>
            <a:endParaRPr lang="sv-SE" dirty="0"/>
          </a:p>
          <a:p>
            <a:pPr>
              <a:lnSpc>
                <a:spcPct val="110000"/>
              </a:lnSpc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00692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Nyheter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28650" y="1806575"/>
            <a:ext cx="7886700" cy="4351338"/>
          </a:xfrm>
        </p:spPr>
        <p:txBody>
          <a:bodyPr/>
          <a:lstStyle/>
          <a:p>
            <a:r>
              <a:rPr lang="sv-SE" dirty="0"/>
              <a:t>Ny dokumentationsrutin vid misstanke om våldsutsatthet (fr.o.m. 16 september 2019)</a:t>
            </a:r>
          </a:p>
          <a:p>
            <a:endParaRPr lang="sv-SE" dirty="0"/>
          </a:p>
          <a:p>
            <a:r>
              <a:rPr lang="sv-SE" dirty="0"/>
              <a:t>Ny kunskapsbank för familjeombuden</a:t>
            </a:r>
          </a:p>
          <a:p>
            <a:r>
              <a:rPr lang="sv-SE" dirty="0">
                <a:hlinkClick r:id="rId2"/>
              </a:rPr>
              <a:t>http://www.regionkronoberg.se/vardgivare/arbetsomraden-processer/manskliga-rattigheter-och-barnets-rattigheter/#tab-15101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319996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Exempel på vårdrutin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28650" y="1872922"/>
            <a:ext cx="7886700" cy="4351338"/>
          </a:xfrm>
        </p:spPr>
        <p:txBody>
          <a:bodyPr>
            <a:normAutofit fontScale="92500" lnSpcReduction="20000"/>
          </a:bodyPr>
          <a:lstStyle/>
          <a:p>
            <a:r>
              <a:rPr lang="sv-SE" dirty="0"/>
              <a:t>Prioritera</a:t>
            </a:r>
          </a:p>
          <a:p>
            <a:r>
              <a:rPr lang="sv-SE" dirty="0"/>
              <a:t>Flödesschema? Akut? Ej akut?</a:t>
            </a:r>
          </a:p>
          <a:p>
            <a:r>
              <a:rPr lang="sv-SE" dirty="0"/>
              <a:t>Samtala och undersöka (våga fråga) </a:t>
            </a:r>
          </a:p>
          <a:p>
            <a:r>
              <a:rPr lang="sv-SE" dirty="0"/>
              <a:t>Använd auktoriserad tolk </a:t>
            </a:r>
          </a:p>
          <a:p>
            <a:r>
              <a:rPr lang="sv-SE" dirty="0"/>
              <a:t>Vikten av läkarundersökning/rättsintyg</a:t>
            </a:r>
          </a:p>
          <a:p>
            <a:r>
              <a:rPr lang="sv-SE" dirty="0"/>
              <a:t>Dokumentera och fotografera</a:t>
            </a:r>
          </a:p>
          <a:p>
            <a:r>
              <a:rPr lang="sv-SE" dirty="0"/>
              <a:t>Riskbedömning</a:t>
            </a:r>
          </a:p>
          <a:p>
            <a:r>
              <a:rPr lang="sv-SE" dirty="0"/>
              <a:t>Finns barn med i bilden? ALLTID OROSANMÄLAN</a:t>
            </a:r>
          </a:p>
          <a:p>
            <a:r>
              <a:rPr lang="sv-SE" dirty="0"/>
              <a:t>Erbjud återbesök!</a:t>
            </a:r>
          </a:p>
          <a:p>
            <a:r>
              <a:rPr lang="sv-SE" dirty="0"/>
              <a:t>Hänvisa vidare!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264013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8650" y="258796"/>
            <a:ext cx="7886700" cy="1325563"/>
          </a:xfrm>
          <a:solidFill>
            <a:srgbClr val="FFFFFF">
              <a:alpha val="69804"/>
            </a:srgbClr>
          </a:solidFill>
        </p:spPr>
        <p:txBody>
          <a:bodyPr/>
          <a:lstStyle/>
          <a:p>
            <a:r>
              <a:rPr lang="sv-SE" dirty="0"/>
              <a:t>Frågor till den utsatta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28650" y="1581066"/>
            <a:ext cx="7886700" cy="4351338"/>
          </a:xfrm>
          <a:solidFill>
            <a:srgbClr val="FFFFFF">
              <a:alpha val="69804"/>
            </a:srgbClr>
          </a:solidFill>
        </p:spPr>
        <p:txBody>
          <a:bodyPr>
            <a:normAutofit fontScale="92500" lnSpcReduction="10000"/>
          </a:bodyPr>
          <a:lstStyle/>
          <a:p>
            <a:r>
              <a:rPr lang="sv-SE" dirty="0"/>
              <a:t>Har du blivit slagen, knuffad, hotad, eller på annat sätt utsatt för våld?</a:t>
            </a:r>
          </a:p>
          <a:p>
            <a:r>
              <a:rPr lang="sv-SE" dirty="0"/>
              <a:t>Har din partner gjort dig illa?</a:t>
            </a:r>
          </a:p>
          <a:p>
            <a:r>
              <a:rPr lang="sv-SE" dirty="0"/>
              <a:t>Har någon annan gjort dig illa?</a:t>
            </a:r>
          </a:p>
          <a:p>
            <a:r>
              <a:rPr lang="sv-SE" dirty="0"/>
              <a:t>Är du rädd för någon i din närhet?</a:t>
            </a:r>
          </a:p>
          <a:p>
            <a:endParaRPr lang="sv-SE" dirty="0"/>
          </a:p>
          <a:p>
            <a:pPr marL="0" indent="0">
              <a:buNone/>
            </a:pPr>
            <a:r>
              <a:rPr lang="sv-SE" dirty="0"/>
              <a:t>Hedersrelaterat våld:</a:t>
            </a:r>
          </a:p>
          <a:p>
            <a:r>
              <a:rPr lang="sv-SE" dirty="0"/>
              <a:t>Vad måste du göra som du inte vill?</a:t>
            </a:r>
          </a:p>
          <a:p>
            <a:r>
              <a:rPr lang="sv-SE" dirty="0"/>
              <a:t>Vad får du inte göra som du vill?</a:t>
            </a:r>
          </a:p>
          <a:p>
            <a:r>
              <a:rPr lang="sv-SE" dirty="0"/>
              <a:t>Är du rädd för att bryta mot familjens normer?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63323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Diskutera: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28650" y="2825128"/>
            <a:ext cx="7805902" cy="2491194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endParaRPr lang="sv-SE" sz="2000" dirty="0"/>
          </a:p>
          <a:p>
            <a:r>
              <a:rPr lang="sv-SE" sz="4000" dirty="0"/>
              <a:t>Vad är våra utmaningar med att upptäcka och lyfta frågan om våld i nära relationer?</a:t>
            </a:r>
          </a:p>
        </p:txBody>
      </p:sp>
    </p:spTree>
    <p:extLst>
      <p:ext uri="{BB962C8B-B14F-4D97-AF65-F5344CB8AC3E}">
        <p14:creationId xmlns:p14="http://schemas.microsoft.com/office/powerpoint/2010/main" val="22850794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25669" y="3176"/>
            <a:ext cx="8089681" cy="1325563"/>
          </a:xfrm>
        </p:spPr>
        <p:txBody>
          <a:bodyPr>
            <a:normAutofit/>
          </a:bodyPr>
          <a:lstStyle/>
          <a:p>
            <a:r>
              <a:rPr lang="sv-SE" sz="4000" dirty="0"/>
              <a:t>Vårdgivarwebben - arbetsområden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15B2E368-FD5B-4744-B622-63E74C6D11A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263" t="14958" r="23684" b="4386"/>
          <a:stretch/>
        </p:blipFill>
        <p:spPr>
          <a:xfrm>
            <a:off x="1222408" y="957072"/>
            <a:ext cx="5938787" cy="5078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6673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85800" y="0"/>
            <a:ext cx="7886700" cy="1235074"/>
          </a:xfrm>
        </p:spPr>
        <p:txBody>
          <a:bodyPr>
            <a:normAutofit/>
          </a:bodyPr>
          <a:lstStyle/>
          <a:p>
            <a:pPr algn="ctr"/>
            <a:r>
              <a:rPr lang="sv-SE" sz="4000" dirty="0"/>
              <a:t>Kontaktinformation 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19100" y="1257300"/>
            <a:ext cx="8382000" cy="54483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2400" dirty="0"/>
              <a:t>Valentina Hajra</a:t>
            </a:r>
          </a:p>
          <a:p>
            <a:pPr marL="0" indent="0">
              <a:buNone/>
            </a:pPr>
            <a:r>
              <a:rPr lang="sv-SE" sz="1800" dirty="0"/>
              <a:t>Utvecklingsledare Våld i nära relationer, barn som far illa samt hedersrelaterat våld och förtryck</a:t>
            </a:r>
          </a:p>
          <a:p>
            <a:pPr marL="0" indent="0">
              <a:buNone/>
            </a:pPr>
            <a:r>
              <a:rPr lang="sv-SE" sz="1800" dirty="0">
                <a:hlinkClick r:id="rId2"/>
              </a:rPr>
              <a:t>Valentina.hajra@kronoberg.se</a:t>
            </a:r>
            <a:r>
              <a:rPr lang="sv-SE" sz="1800" dirty="0"/>
              <a:t>   Tfn. 0709-844728</a:t>
            </a:r>
          </a:p>
          <a:p>
            <a:pPr marL="0" lvl="0" indent="0">
              <a:buNone/>
            </a:pPr>
            <a:endParaRPr lang="sv-SE" sz="18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sv-SE" sz="2400" dirty="0">
                <a:solidFill>
                  <a:prstClr val="black"/>
                </a:solidFill>
              </a:rPr>
              <a:t>Susann Swärd</a:t>
            </a:r>
          </a:p>
          <a:p>
            <a:pPr marL="0" lvl="0" indent="0">
              <a:buNone/>
            </a:pPr>
            <a:r>
              <a:rPr lang="sv-SE" sz="1800" dirty="0">
                <a:solidFill>
                  <a:prstClr val="black"/>
                </a:solidFill>
              </a:rPr>
              <a:t>Människorätts- och barnrättsstrateg,</a:t>
            </a:r>
          </a:p>
          <a:p>
            <a:pPr marL="0" lvl="0" indent="0">
              <a:buNone/>
            </a:pPr>
            <a:r>
              <a:rPr lang="sv-SE" sz="1800" dirty="0">
                <a:solidFill>
                  <a:prstClr val="black"/>
                </a:solidFill>
                <a:hlinkClick r:id="rId3"/>
              </a:rPr>
              <a:t>Susann.sward@kronoberg.se</a:t>
            </a:r>
            <a:r>
              <a:rPr lang="sv-SE" sz="1800" dirty="0">
                <a:solidFill>
                  <a:prstClr val="black"/>
                </a:solidFill>
              </a:rPr>
              <a:t>   Tfn. </a:t>
            </a:r>
            <a:r>
              <a:rPr lang="sv-SE" sz="1800" dirty="0"/>
              <a:t>0470-58 63 31</a:t>
            </a:r>
            <a:endParaRPr lang="sv-SE" sz="18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endParaRPr lang="sv-SE" sz="1800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035389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solidFill>
            <a:srgbClr val="FFFFFF">
              <a:alpha val="69804"/>
            </a:srgbClr>
          </a:solidFill>
        </p:spPr>
        <p:txBody>
          <a:bodyPr>
            <a:normAutofit/>
          </a:bodyPr>
          <a:lstStyle/>
          <a:p>
            <a:r>
              <a:rPr lang="sv-SE" dirty="0"/>
              <a:t>Våld i nära relationer är ett allvarligt problem i Sverige 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28650" y="1687396"/>
            <a:ext cx="8121212" cy="4351338"/>
          </a:xfrm>
          <a:solidFill>
            <a:srgbClr val="FFFFFF">
              <a:alpha val="69804"/>
            </a:srgbClr>
          </a:solidFill>
        </p:spPr>
        <p:txBody>
          <a:bodyPr>
            <a:normAutofit fontScale="92500"/>
          </a:bodyPr>
          <a:lstStyle/>
          <a:p>
            <a:pPr>
              <a:spcAft>
                <a:spcPts val="1200"/>
              </a:spcAft>
            </a:pPr>
            <a:r>
              <a:rPr lang="sv-SE" dirty="0"/>
              <a:t>Omkring 11 000 kvinnor uppskattas vara sjukskrivna på grund av våld i nära relationer</a:t>
            </a:r>
          </a:p>
          <a:p>
            <a:pPr>
              <a:spcAft>
                <a:spcPts val="1200"/>
              </a:spcAft>
            </a:pPr>
            <a:r>
              <a:rPr lang="sv-SE" dirty="0"/>
              <a:t>Under 2000-talet har över 200 kvinnor i Sverige dödats av en man som de haft en nära relation med. </a:t>
            </a:r>
          </a:p>
          <a:p>
            <a:pPr>
              <a:spcAft>
                <a:spcPts val="1200"/>
              </a:spcAft>
            </a:pPr>
            <a:r>
              <a:rPr lang="sv-SE" dirty="0"/>
              <a:t>17 kvinnor mördas varje år i Sverige av en man som de haft en nära relation med. </a:t>
            </a:r>
          </a:p>
          <a:p>
            <a:pPr>
              <a:spcAft>
                <a:spcPts val="1200"/>
              </a:spcAft>
            </a:pPr>
            <a:r>
              <a:rPr lang="sv-SE" dirty="0"/>
              <a:t>Hälften av de mord som begås årligen i Sverige är män som dödar kvinnor och morden sker oftast i samband med en separation. 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08661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311"/>
          <a:stretch/>
        </p:blipFill>
        <p:spPr>
          <a:xfrm>
            <a:off x="673806" y="191385"/>
            <a:ext cx="7848682" cy="5869172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893"/>
          <a:stretch/>
        </p:blipFill>
        <p:spPr>
          <a:xfrm>
            <a:off x="837758" y="6974958"/>
            <a:ext cx="6667500" cy="143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5785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solidFill>
            <a:srgbClr val="FFFFFF">
              <a:alpha val="69804"/>
            </a:srgbClr>
          </a:solidFill>
        </p:spPr>
        <p:txBody>
          <a:bodyPr/>
          <a:lstStyle/>
          <a:p>
            <a:r>
              <a:rPr lang="sv-SE" dirty="0"/>
              <a:t>Hälsoeffekter av våldsutsatthet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28650" y="1690579"/>
            <a:ext cx="7886700" cy="4359348"/>
          </a:xfrm>
          <a:solidFill>
            <a:srgbClr val="FFFFFF">
              <a:alpha val="69804"/>
            </a:srgbClr>
          </a:solidFill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sv-SE" sz="3200" dirty="0"/>
              <a:t>Negativa följder för den fysiska, psykologiska, beteendemässiga, sexuella och reproduktiva hälsa. </a:t>
            </a:r>
          </a:p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sv-SE" sz="3200" dirty="0"/>
              <a:t>Huvudvärk, smärta i axlar eller nacke, yrsel </a:t>
            </a:r>
          </a:p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sv-SE" sz="3200" dirty="0"/>
              <a:t>Kroniska smärtsyndrom, fibromyalgi, magkatarr, mag- och tarmsjukdomar, nedsatt fysisk funktionsförmåga och funktionsnedsättning</a:t>
            </a:r>
          </a:p>
        </p:txBody>
      </p:sp>
    </p:spTree>
    <p:extLst>
      <p:ext uri="{BB962C8B-B14F-4D97-AF65-F5344CB8AC3E}">
        <p14:creationId xmlns:p14="http://schemas.microsoft.com/office/powerpoint/2010/main" val="317091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8650" y="290695"/>
            <a:ext cx="7886700" cy="1325563"/>
          </a:xfrm>
        </p:spPr>
        <p:txBody>
          <a:bodyPr/>
          <a:lstStyle/>
          <a:p>
            <a:r>
              <a:rPr lang="sv-SE" dirty="0"/>
              <a:t>Hälsoeffekter av våldsutsatthet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28650" y="1228136"/>
            <a:ext cx="7886700" cy="4853130"/>
          </a:xfrm>
          <a:solidFill>
            <a:srgbClr val="FFFFFF">
              <a:alpha val="69804"/>
            </a:srgbClr>
          </a:solidFill>
        </p:spPr>
        <p:txBody>
          <a:bodyPr>
            <a:normAutofit fontScale="92500" lnSpcReduction="10000"/>
          </a:bodyPr>
          <a:lstStyle/>
          <a:p>
            <a:r>
              <a:rPr lang="sv-SE" dirty="0"/>
              <a:t>Oro, ångest, rädsla, depression</a:t>
            </a:r>
          </a:p>
          <a:p>
            <a:r>
              <a:rPr lang="sv-SE" dirty="0"/>
              <a:t>Ät- och sömnstörningar</a:t>
            </a:r>
          </a:p>
          <a:p>
            <a:r>
              <a:rPr lang="sv-SE" dirty="0"/>
              <a:t>Känslor av skam och skuld</a:t>
            </a:r>
          </a:p>
          <a:p>
            <a:r>
              <a:rPr lang="sv-SE" dirty="0"/>
              <a:t>Fobier och paniksyndrom</a:t>
            </a:r>
          </a:p>
          <a:p>
            <a:r>
              <a:rPr lang="sv-SE" dirty="0"/>
              <a:t>Fysisk inaktivitet</a:t>
            </a:r>
          </a:p>
          <a:p>
            <a:r>
              <a:rPr lang="sv-SE" dirty="0"/>
              <a:t>Låg självkänsla </a:t>
            </a:r>
          </a:p>
          <a:p>
            <a:r>
              <a:rPr lang="sv-SE" dirty="0"/>
              <a:t>Riskfyllt sexuellt beteende</a:t>
            </a:r>
          </a:p>
          <a:p>
            <a:r>
              <a:rPr lang="sv-SE" dirty="0"/>
              <a:t>Posttraumatiskt stressyndrom</a:t>
            </a:r>
          </a:p>
          <a:p>
            <a:r>
              <a:rPr lang="sv-SE" dirty="0"/>
              <a:t>Psykosomatiska sjukdomar</a:t>
            </a:r>
          </a:p>
          <a:p>
            <a:r>
              <a:rPr lang="sv-SE" dirty="0"/>
              <a:t>Självtillfogade skador och risk för självmord</a:t>
            </a:r>
          </a:p>
          <a:p>
            <a:r>
              <a:rPr lang="sv-SE" dirty="0"/>
              <a:t>Alkohol- och narkotikamissbruk, rökning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73689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7321" y="503349"/>
            <a:ext cx="5761517" cy="1325563"/>
          </a:xfrm>
          <a:solidFill>
            <a:srgbClr val="FFFFFF">
              <a:alpha val="69804"/>
            </a:srgbClr>
          </a:solidFill>
        </p:spPr>
        <p:txBody>
          <a:bodyPr/>
          <a:lstStyle/>
          <a:p>
            <a:r>
              <a:rPr lang="sv-SE" dirty="0"/>
              <a:t>Sju kategorier av våld 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28650" y="1825625"/>
            <a:ext cx="3188438" cy="3713938"/>
          </a:xfrm>
          <a:solidFill>
            <a:srgbClr val="FFFFFF">
              <a:alpha val="69804"/>
            </a:srgbClr>
          </a:solidFill>
        </p:spPr>
        <p:txBody>
          <a:bodyPr/>
          <a:lstStyle/>
          <a:p>
            <a:r>
              <a:rPr lang="sv-SE" dirty="0"/>
              <a:t>Fysiskt våld</a:t>
            </a:r>
          </a:p>
          <a:p>
            <a:r>
              <a:rPr lang="sv-SE" dirty="0"/>
              <a:t>Psykiskt våld </a:t>
            </a:r>
          </a:p>
          <a:p>
            <a:r>
              <a:rPr lang="sv-SE" dirty="0"/>
              <a:t>Materiellt våld</a:t>
            </a:r>
          </a:p>
          <a:p>
            <a:r>
              <a:rPr lang="sv-SE" dirty="0"/>
              <a:t>Sexuellt våld </a:t>
            </a:r>
          </a:p>
          <a:p>
            <a:r>
              <a:rPr lang="sv-SE" dirty="0"/>
              <a:t>Ekonomiskt våld</a:t>
            </a:r>
          </a:p>
          <a:p>
            <a:r>
              <a:rPr lang="sv-SE" dirty="0"/>
              <a:t>Försummelse </a:t>
            </a:r>
          </a:p>
          <a:p>
            <a:r>
              <a:rPr lang="sv-SE" dirty="0"/>
              <a:t>Latent våld </a:t>
            </a:r>
          </a:p>
        </p:txBody>
      </p:sp>
    </p:spTree>
    <p:extLst>
      <p:ext uri="{BB962C8B-B14F-4D97-AF65-F5344CB8AC3E}">
        <p14:creationId xmlns:p14="http://schemas.microsoft.com/office/powerpoint/2010/main" val="1087749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724931"/>
          </a:xfrm>
        </p:spPr>
        <p:txBody>
          <a:bodyPr>
            <a:normAutofit/>
          </a:bodyPr>
          <a:lstStyle/>
          <a:p>
            <a:r>
              <a:rPr lang="sv-SE" dirty="0"/>
              <a:t>Det traumatiska bandet </a:t>
            </a:r>
          </a:p>
        </p:txBody>
      </p:sp>
      <p:sp>
        <p:nvSpPr>
          <p:cNvPr id="3" name="AutoShape 2" descr="Bildresultat för det traumatiska bandet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38100" y="-852488"/>
            <a:ext cx="2895600" cy="179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5" name="AutoShape 4" descr="Bildresultat för det traumatiska bandet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90500" y="-700088"/>
            <a:ext cx="2895600" cy="179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6" t="17407" r="48103" b="34395"/>
          <a:stretch/>
        </p:blipFill>
        <p:spPr bwMode="auto">
          <a:xfrm>
            <a:off x="697624" y="2065283"/>
            <a:ext cx="7658100" cy="387831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2" name="Rektangel 11"/>
          <p:cNvSpPr/>
          <p:nvPr/>
        </p:nvSpPr>
        <p:spPr>
          <a:xfrm>
            <a:off x="6864824" y="2436125"/>
            <a:ext cx="238836" cy="1228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235845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Normaliseringsprocessen</a:t>
            </a:r>
          </a:p>
        </p:txBody>
      </p:sp>
      <p:sp>
        <p:nvSpPr>
          <p:cNvPr id="3" name="Rektangel 2"/>
          <p:cNvSpPr/>
          <p:nvPr/>
        </p:nvSpPr>
        <p:spPr>
          <a:xfrm>
            <a:off x="524131" y="1349109"/>
            <a:ext cx="4634602" cy="39703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hlinkClick r:id="rId2"/>
              </a:rPr>
              <a:t>https://youtu.be/k7vGGcMAJYY</a:t>
            </a:r>
            <a:endParaRPr lang="sv-SE" dirty="0"/>
          </a:p>
          <a:p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dirty="0"/>
              <a:t>Förälskelse utöver det vanliga</a:t>
            </a:r>
          </a:p>
          <a:p>
            <a:r>
              <a:rPr lang="sv-SE" sz="24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dirty="0"/>
              <a:t>Växling mellan värme och kyla</a:t>
            </a:r>
          </a:p>
          <a:p>
            <a:endParaRPr lang="sv-SE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dirty="0"/>
              <a:t>Kärlek eller svartsjuka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dirty="0"/>
              <a:t>Smygande isolering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dirty="0"/>
              <a:t>Förminskning (av identitet)</a:t>
            </a:r>
            <a:endParaRPr lang="sv-S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24" t="16705" r="50000" b="39157"/>
          <a:stretch/>
        </p:blipFill>
        <p:spPr bwMode="auto">
          <a:xfrm>
            <a:off x="5149244" y="1496161"/>
            <a:ext cx="3785188" cy="4037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2282612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mall">
  <a:themeElements>
    <a:clrScheme name="Anpassat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3B81A"/>
      </a:accent1>
      <a:accent2>
        <a:srgbClr val="E13288"/>
      </a:accent2>
      <a:accent3>
        <a:srgbClr val="006633"/>
      </a:accent3>
      <a:accent4>
        <a:srgbClr val="FFD300"/>
      </a:accent4>
      <a:accent5>
        <a:srgbClr val="830628"/>
      </a:accent5>
      <a:accent6>
        <a:srgbClr val="A05599"/>
      </a:accent6>
      <a:hlink>
        <a:srgbClr val="0C2C80"/>
      </a:hlink>
      <a:folHlink>
        <a:srgbClr val="009EE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TK mall test 3.potx" id="{D7101E64-3EF7-4229-8648-CE804172D915}" vid="{7093837B-BE80-4137-8A1F-DB43636E7CDF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PowerPointmall</Template>
  <TotalTime>3721</TotalTime>
  <Words>999</Words>
  <Application>Microsoft Office PowerPoint</Application>
  <PresentationFormat>Bildspel på skärmen (4:3)</PresentationFormat>
  <Paragraphs>151</Paragraphs>
  <Slides>27</Slides>
  <Notes>2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27</vt:i4>
      </vt:variant>
    </vt:vector>
  </HeadingPairs>
  <TitlesOfParts>
    <vt:vector size="31" baseType="lpstr">
      <vt:lpstr>Arial</vt:lpstr>
      <vt:lpstr>Calibri</vt:lpstr>
      <vt:lpstr>Wingdings</vt:lpstr>
      <vt:lpstr>PowerPointmall</vt:lpstr>
      <vt:lpstr>PowerPoint-presentation</vt:lpstr>
      <vt:lpstr>PowerPoint-presentation</vt:lpstr>
      <vt:lpstr>Våld i nära relationer är ett allvarligt problem i Sverige </vt:lpstr>
      <vt:lpstr>PowerPoint-presentation</vt:lpstr>
      <vt:lpstr>Hälsoeffekter av våldsutsatthet</vt:lpstr>
      <vt:lpstr>Hälsoeffekter av våldsutsatthet</vt:lpstr>
      <vt:lpstr>Sju kategorier av våld </vt:lpstr>
      <vt:lpstr>Det traumatiska bandet </vt:lpstr>
      <vt:lpstr>Normaliseringsprocessen</vt:lpstr>
      <vt:lpstr>Varför lämnar hen inte?</vt:lpstr>
      <vt:lpstr>Andra hinder:</vt:lpstr>
      <vt:lpstr>Webbstöd för vården</vt:lpstr>
      <vt:lpstr>PowerPoint-presentation</vt:lpstr>
      <vt:lpstr>PowerPoint-presentation</vt:lpstr>
      <vt:lpstr>Våldet och vården</vt:lpstr>
      <vt:lpstr>Våldet och vården</vt:lpstr>
      <vt:lpstr>Vad ska jag tänka på i mitt bemötande med en våldsutsatt? </vt:lpstr>
      <vt:lpstr>Vad ska jag tänka på i mitt bemötande med en våldsutsatt? </vt:lpstr>
      <vt:lpstr>Vad ska jag tänka på i mitt bemötande med en våldsutsatt? </vt:lpstr>
      <vt:lpstr>Information till den våldsutsatta</vt:lpstr>
      <vt:lpstr>Det som kan vara konstigt för oss kan vara helt logiskt för en våldsutsatt</vt:lpstr>
      <vt:lpstr>Nyheter</vt:lpstr>
      <vt:lpstr>Exempel på vårdrutin</vt:lpstr>
      <vt:lpstr>Frågor till den utsatta</vt:lpstr>
      <vt:lpstr>Diskutera:</vt:lpstr>
      <vt:lpstr>Vårdgivarwebben - arbetsområden</vt:lpstr>
      <vt:lpstr>Kontaktinformation </vt:lpstr>
    </vt:vector>
  </TitlesOfParts>
  <Company>Landstinget Kronoberg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Swärd Susann RST kansliavdelningen</dc:creator>
  <cp:lastModifiedBy>Swärd Susann FSU stödstrukturer</cp:lastModifiedBy>
  <cp:revision>128</cp:revision>
  <cp:lastPrinted>2019-09-16T05:56:21Z</cp:lastPrinted>
  <dcterms:created xsi:type="dcterms:W3CDTF">2016-08-24T06:50:42Z</dcterms:created>
  <dcterms:modified xsi:type="dcterms:W3CDTF">2021-05-07T11:52:33Z</dcterms:modified>
</cp:coreProperties>
</file>