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2" r:id="rId3"/>
    <p:sldMasterId id="2147483677" r:id="rId4"/>
    <p:sldMasterId id="2147483682" r:id="rId5"/>
    <p:sldMasterId id="2147483687" r:id="rId6"/>
  </p:sldMasterIdLst>
  <p:notesMasterIdLst>
    <p:notesMasterId r:id="rId53"/>
  </p:notesMasterIdLst>
  <p:handoutMasterIdLst>
    <p:handoutMasterId r:id="rId54"/>
  </p:handoutMasterIdLst>
  <p:sldIdLst>
    <p:sldId id="260" r:id="rId7"/>
    <p:sldId id="326" r:id="rId8"/>
    <p:sldId id="286" r:id="rId9"/>
    <p:sldId id="285" r:id="rId10"/>
    <p:sldId id="343" r:id="rId11"/>
    <p:sldId id="277" r:id="rId12"/>
    <p:sldId id="324" r:id="rId13"/>
    <p:sldId id="278" r:id="rId14"/>
    <p:sldId id="318" r:id="rId15"/>
    <p:sldId id="316" r:id="rId16"/>
    <p:sldId id="317" r:id="rId17"/>
    <p:sldId id="336" r:id="rId18"/>
    <p:sldId id="282" r:id="rId19"/>
    <p:sldId id="328" r:id="rId20"/>
    <p:sldId id="352" r:id="rId21"/>
    <p:sldId id="353" r:id="rId22"/>
    <p:sldId id="354" r:id="rId23"/>
    <p:sldId id="355" r:id="rId24"/>
    <p:sldId id="356" r:id="rId25"/>
    <p:sldId id="357" r:id="rId26"/>
    <p:sldId id="358" r:id="rId27"/>
    <p:sldId id="284" r:id="rId28"/>
    <p:sldId id="290" r:id="rId29"/>
    <p:sldId id="320" r:id="rId30"/>
    <p:sldId id="294" r:id="rId31"/>
    <p:sldId id="338" r:id="rId32"/>
    <p:sldId id="296" r:id="rId33"/>
    <p:sldId id="297" r:id="rId34"/>
    <p:sldId id="299" r:id="rId35"/>
    <p:sldId id="339" r:id="rId36"/>
    <p:sldId id="301" r:id="rId37"/>
    <p:sldId id="342" r:id="rId38"/>
    <p:sldId id="360" r:id="rId39"/>
    <p:sldId id="362" r:id="rId40"/>
    <p:sldId id="363" r:id="rId41"/>
    <p:sldId id="359" r:id="rId42"/>
    <p:sldId id="330" r:id="rId43"/>
    <p:sldId id="364" r:id="rId44"/>
    <p:sldId id="366" r:id="rId45"/>
    <p:sldId id="308" r:id="rId46"/>
    <p:sldId id="367" r:id="rId47"/>
    <p:sldId id="368" r:id="rId48"/>
    <p:sldId id="365" r:id="rId49"/>
    <p:sldId id="332" r:id="rId50"/>
    <p:sldId id="333" r:id="rId51"/>
    <p:sldId id="335" r:id="rId52"/>
  </p:sldIdLst>
  <p:sldSz cx="12192000" cy="6858000"/>
  <p:notesSz cx="6797675" cy="99282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 Lindmark" initials="HL"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3288"/>
    <a:srgbClr val="9FD2C5"/>
    <a:srgbClr val="009EE0"/>
    <a:srgbClr val="F39800"/>
    <a:srgbClr val="83B81A"/>
    <a:srgbClr val="006633"/>
    <a:srgbClr val="BCB1AB"/>
    <a:srgbClr val="9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000" autoAdjust="0"/>
  </p:normalViewPr>
  <p:slideViewPr>
    <p:cSldViewPr snapToGrid="0">
      <p:cViewPr>
        <p:scale>
          <a:sx n="89" d="100"/>
          <a:sy n="89" d="100"/>
        </p:scale>
        <p:origin x="-1380"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737DB2-D0D0-464E-98F3-24D44C0E5A1F}" type="doc">
      <dgm:prSet loTypeId="urn:microsoft.com/office/officeart/2005/8/layout/hChevron3" loCatId="process" qsTypeId="urn:microsoft.com/office/officeart/2005/8/quickstyle/simple2" qsCatId="simple" csTypeId="urn:microsoft.com/office/officeart/2005/8/colors/colorful1" csCatId="colorful" phldr="1"/>
      <dgm:spPr/>
    </dgm:pt>
    <dgm:pt modelId="{F2054BA7-EA07-4167-BF5C-D1DC42BDA86B}">
      <dgm:prSet phldrT="[Text]" custT="1"/>
      <dgm:spPr/>
      <dgm:t>
        <a:bodyPr lIns="0" rIns="180000"/>
        <a:lstStyle/>
        <a:p>
          <a:r>
            <a:rPr lang="sv-SE" sz="1600" b="1" dirty="0" smtClean="0"/>
            <a:t>ORDINATION</a:t>
          </a:r>
          <a:endParaRPr lang="sv-SE" sz="1500" b="1" dirty="0"/>
        </a:p>
      </dgm:t>
    </dgm:pt>
    <dgm:pt modelId="{3BE968FC-CBBF-40E1-B70B-C614BE5CE42D}" type="parTrans" cxnId="{2BCE6DCF-13BB-4E6E-86C0-3A80F455C1CA}">
      <dgm:prSet/>
      <dgm:spPr/>
      <dgm:t>
        <a:bodyPr/>
        <a:lstStyle/>
        <a:p>
          <a:endParaRPr lang="sv-SE"/>
        </a:p>
      </dgm:t>
    </dgm:pt>
    <dgm:pt modelId="{AB4EEB4B-638E-4F7C-9800-4CC70CBC8BF2}" type="sibTrans" cxnId="{2BCE6DCF-13BB-4E6E-86C0-3A80F455C1CA}">
      <dgm:prSet/>
      <dgm:spPr/>
      <dgm:t>
        <a:bodyPr/>
        <a:lstStyle/>
        <a:p>
          <a:endParaRPr lang="sv-SE"/>
        </a:p>
      </dgm:t>
    </dgm:pt>
    <dgm:pt modelId="{739593C8-B612-4486-AED7-A7B5CA93C921}">
      <dgm:prSet phldrT="[Text]" custT="1"/>
      <dgm:spPr>
        <a:solidFill>
          <a:srgbClr val="006633"/>
        </a:solidFill>
      </dgm:spPr>
      <dgm:t>
        <a:bodyPr lIns="36000" rIns="108000"/>
        <a:lstStyle/>
        <a:p>
          <a:r>
            <a:rPr lang="sv-SE" sz="1600" b="1" dirty="0" smtClean="0"/>
            <a:t>IORDNINGSTÄLLANDE</a:t>
          </a:r>
          <a:endParaRPr lang="sv-SE" sz="1600" b="1" dirty="0"/>
        </a:p>
      </dgm:t>
    </dgm:pt>
    <dgm:pt modelId="{18F4C077-66F9-436F-8127-224ABDDB4332}" type="parTrans" cxnId="{94C178B9-4BAB-48E2-B38B-97E2CC50AF16}">
      <dgm:prSet/>
      <dgm:spPr/>
      <dgm:t>
        <a:bodyPr/>
        <a:lstStyle/>
        <a:p>
          <a:endParaRPr lang="sv-SE"/>
        </a:p>
      </dgm:t>
    </dgm:pt>
    <dgm:pt modelId="{F60130A9-78C7-4CF2-AADC-BB90B89894B4}" type="sibTrans" cxnId="{94C178B9-4BAB-48E2-B38B-97E2CC50AF16}">
      <dgm:prSet/>
      <dgm:spPr/>
      <dgm:t>
        <a:bodyPr/>
        <a:lstStyle/>
        <a:p>
          <a:endParaRPr lang="sv-SE"/>
        </a:p>
      </dgm:t>
    </dgm:pt>
    <dgm:pt modelId="{4F623616-679C-4A03-B64F-3961C02024F0}">
      <dgm:prSet phldrT="[Text]" custT="1"/>
      <dgm:spPr>
        <a:solidFill>
          <a:schemeClr val="accent1"/>
        </a:solidFill>
      </dgm:spPr>
      <dgm:t>
        <a:bodyPr/>
        <a:lstStyle/>
        <a:p>
          <a:r>
            <a:rPr lang="sv-SE" sz="1600" b="1" smtClean="0"/>
            <a:t>ADMINISTRERA/</a:t>
          </a:r>
        </a:p>
        <a:p>
          <a:r>
            <a:rPr lang="sv-SE" sz="1600" b="1" smtClean="0"/>
            <a:t>ÖVERLÄMNA</a:t>
          </a:r>
          <a:endParaRPr lang="sv-SE" sz="1600" b="1" dirty="0"/>
        </a:p>
      </dgm:t>
    </dgm:pt>
    <dgm:pt modelId="{25E711B5-FE17-4866-86D8-69DF56DA8E10}" type="parTrans" cxnId="{ED90A92B-1479-44B8-921D-5305A329D75D}">
      <dgm:prSet/>
      <dgm:spPr/>
      <dgm:t>
        <a:bodyPr/>
        <a:lstStyle/>
        <a:p>
          <a:endParaRPr lang="sv-SE"/>
        </a:p>
      </dgm:t>
    </dgm:pt>
    <dgm:pt modelId="{70DBE9E2-B3AC-4C58-A223-76079F8097E9}" type="sibTrans" cxnId="{ED90A92B-1479-44B8-921D-5305A329D75D}">
      <dgm:prSet/>
      <dgm:spPr/>
      <dgm:t>
        <a:bodyPr/>
        <a:lstStyle/>
        <a:p>
          <a:endParaRPr lang="sv-SE"/>
        </a:p>
      </dgm:t>
    </dgm:pt>
    <dgm:pt modelId="{1CC9A851-6782-4545-8502-61DBFB973779}" type="pres">
      <dgm:prSet presAssocID="{5A737DB2-D0D0-464E-98F3-24D44C0E5A1F}" presName="Name0" presStyleCnt="0">
        <dgm:presLayoutVars>
          <dgm:dir/>
          <dgm:resizeHandles val="exact"/>
        </dgm:presLayoutVars>
      </dgm:prSet>
      <dgm:spPr/>
    </dgm:pt>
    <dgm:pt modelId="{E013EB5F-C978-40DD-9A9D-5DBCD3F8841A}" type="pres">
      <dgm:prSet presAssocID="{F2054BA7-EA07-4167-BF5C-D1DC42BDA86B}" presName="parTxOnly" presStyleLbl="node1" presStyleIdx="0" presStyleCnt="3" custScaleX="82224" custScaleY="65695">
        <dgm:presLayoutVars>
          <dgm:bulletEnabled val="1"/>
        </dgm:presLayoutVars>
      </dgm:prSet>
      <dgm:spPr/>
      <dgm:t>
        <a:bodyPr/>
        <a:lstStyle/>
        <a:p>
          <a:endParaRPr lang="sv-SE"/>
        </a:p>
      </dgm:t>
    </dgm:pt>
    <dgm:pt modelId="{F01BE5C6-50D9-49A2-B9B0-E1266EDCF3D9}" type="pres">
      <dgm:prSet presAssocID="{AB4EEB4B-638E-4F7C-9800-4CC70CBC8BF2}" presName="parSpace" presStyleCnt="0"/>
      <dgm:spPr/>
    </dgm:pt>
    <dgm:pt modelId="{C880179C-007A-4E3C-918B-5DB1647C7C77}" type="pres">
      <dgm:prSet presAssocID="{739593C8-B612-4486-AED7-A7B5CA93C921}" presName="parTxOnly" presStyleLbl="node1" presStyleIdx="1" presStyleCnt="3" custScaleX="113964" custScaleY="65695">
        <dgm:presLayoutVars>
          <dgm:bulletEnabled val="1"/>
        </dgm:presLayoutVars>
      </dgm:prSet>
      <dgm:spPr/>
      <dgm:t>
        <a:bodyPr/>
        <a:lstStyle/>
        <a:p>
          <a:endParaRPr lang="sv-SE"/>
        </a:p>
      </dgm:t>
    </dgm:pt>
    <dgm:pt modelId="{5B3CA9E9-AD31-4BA5-96F5-D6D9E53F61F0}" type="pres">
      <dgm:prSet presAssocID="{F60130A9-78C7-4CF2-AADC-BB90B89894B4}" presName="parSpace" presStyleCnt="0"/>
      <dgm:spPr/>
    </dgm:pt>
    <dgm:pt modelId="{414B5A4B-D51A-4C31-B64E-9CD42D14E88A}" type="pres">
      <dgm:prSet presAssocID="{4F623616-679C-4A03-B64F-3961C02024F0}" presName="parTxOnly" presStyleLbl="node1" presStyleIdx="2" presStyleCnt="3" custScaleY="65695">
        <dgm:presLayoutVars>
          <dgm:bulletEnabled val="1"/>
        </dgm:presLayoutVars>
      </dgm:prSet>
      <dgm:spPr/>
      <dgm:t>
        <a:bodyPr/>
        <a:lstStyle/>
        <a:p>
          <a:endParaRPr lang="sv-SE"/>
        </a:p>
      </dgm:t>
    </dgm:pt>
  </dgm:ptLst>
  <dgm:cxnLst>
    <dgm:cxn modelId="{462BCA09-53AD-4E56-873A-EC3749566A0B}" type="presOf" srcId="{F2054BA7-EA07-4167-BF5C-D1DC42BDA86B}" destId="{E013EB5F-C978-40DD-9A9D-5DBCD3F8841A}" srcOrd="0" destOrd="0" presId="urn:microsoft.com/office/officeart/2005/8/layout/hChevron3"/>
    <dgm:cxn modelId="{8206F66B-5014-45ED-903B-E5412AB8B4E4}" type="presOf" srcId="{5A737DB2-D0D0-464E-98F3-24D44C0E5A1F}" destId="{1CC9A851-6782-4545-8502-61DBFB973779}" srcOrd="0" destOrd="0" presId="urn:microsoft.com/office/officeart/2005/8/layout/hChevron3"/>
    <dgm:cxn modelId="{94C178B9-4BAB-48E2-B38B-97E2CC50AF16}" srcId="{5A737DB2-D0D0-464E-98F3-24D44C0E5A1F}" destId="{739593C8-B612-4486-AED7-A7B5CA93C921}" srcOrd="1" destOrd="0" parTransId="{18F4C077-66F9-436F-8127-224ABDDB4332}" sibTransId="{F60130A9-78C7-4CF2-AADC-BB90B89894B4}"/>
    <dgm:cxn modelId="{FBBBB5D1-8497-4B0B-984F-6998DC81A4F0}" type="presOf" srcId="{4F623616-679C-4A03-B64F-3961C02024F0}" destId="{414B5A4B-D51A-4C31-B64E-9CD42D14E88A}" srcOrd="0" destOrd="0" presId="urn:microsoft.com/office/officeart/2005/8/layout/hChevron3"/>
    <dgm:cxn modelId="{F5399229-0D69-47A0-97E0-3FE13552DBEC}" type="presOf" srcId="{739593C8-B612-4486-AED7-A7B5CA93C921}" destId="{C880179C-007A-4E3C-918B-5DB1647C7C77}" srcOrd="0" destOrd="0" presId="urn:microsoft.com/office/officeart/2005/8/layout/hChevron3"/>
    <dgm:cxn modelId="{ED90A92B-1479-44B8-921D-5305A329D75D}" srcId="{5A737DB2-D0D0-464E-98F3-24D44C0E5A1F}" destId="{4F623616-679C-4A03-B64F-3961C02024F0}" srcOrd="2" destOrd="0" parTransId="{25E711B5-FE17-4866-86D8-69DF56DA8E10}" sibTransId="{70DBE9E2-B3AC-4C58-A223-76079F8097E9}"/>
    <dgm:cxn modelId="{2BCE6DCF-13BB-4E6E-86C0-3A80F455C1CA}" srcId="{5A737DB2-D0D0-464E-98F3-24D44C0E5A1F}" destId="{F2054BA7-EA07-4167-BF5C-D1DC42BDA86B}" srcOrd="0" destOrd="0" parTransId="{3BE968FC-CBBF-40E1-B70B-C614BE5CE42D}" sibTransId="{AB4EEB4B-638E-4F7C-9800-4CC70CBC8BF2}"/>
    <dgm:cxn modelId="{501187D8-2A0E-49AA-A430-B25F8FB54DA5}" type="presParOf" srcId="{1CC9A851-6782-4545-8502-61DBFB973779}" destId="{E013EB5F-C978-40DD-9A9D-5DBCD3F8841A}" srcOrd="0" destOrd="0" presId="urn:microsoft.com/office/officeart/2005/8/layout/hChevron3"/>
    <dgm:cxn modelId="{C75F14A4-865F-4D94-BC0A-FD8FEED2D13B}" type="presParOf" srcId="{1CC9A851-6782-4545-8502-61DBFB973779}" destId="{F01BE5C6-50D9-49A2-B9B0-E1266EDCF3D9}" srcOrd="1" destOrd="0" presId="urn:microsoft.com/office/officeart/2005/8/layout/hChevron3"/>
    <dgm:cxn modelId="{2E368155-6381-4090-A632-84D07745580A}" type="presParOf" srcId="{1CC9A851-6782-4545-8502-61DBFB973779}" destId="{C880179C-007A-4E3C-918B-5DB1647C7C77}" srcOrd="2" destOrd="0" presId="urn:microsoft.com/office/officeart/2005/8/layout/hChevron3"/>
    <dgm:cxn modelId="{49ECF0D2-D3FC-427F-93EB-E0754E395DF9}" type="presParOf" srcId="{1CC9A851-6782-4545-8502-61DBFB973779}" destId="{5B3CA9E9-AD31-4BA5-96F5-D6D9E53F61F0}" srcOrd="3" destOrd="0" presId="urn:microsoft.com/office/officeart/2005/8/layout/hChevron3"/>
    <dgm:cxn modelId="{4518F239-B968-43FD-97CA-B3EDA32C1F3E}" type="presParOf" srcId="{1CC9A851-6782-4545-8502-61DBFB973779}" destId="{414B5A4B-D51A-4C31-B64E-9CD42D14E88A}"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3EB5F-C978-40DD-9A9D-5DBCD3F8841A}">
      <dsp:nvSpPr>
        <dsp:cNvPr id="0" name=""/>
        <dsp:cNvSpPr/>
      </dsp:nvSpPr>
      <dsp:spPr>
        <a:xfrm>
          <a:off x="2418" y="739248"/>
          <a:ext cx="3003543" cy="959903"/>
        </a:xfrm>
        <a:prstGeom prst="homePlat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42672" rIns="180000" bIns="42672" numCol="1" spcCol="1270" anchor="ctr" anchorCtr="0">
          <a:noAutofit/>
        </a:bodyPr>
        <a:lstStyle/>
        <a:p>
          <a:pPr lvl="0" algn="ctr" defTabSz="711200">
            <a:lnSpc>
              <a:spcPct val="90000"/>
            </a:lnSpc>
            <a:spcBef>
              <a:spcPct val="0"/>
            </a:spcBef>
            <a:spcAft>
              <a:spcPct val="35000"/>
            </a:spcAft>
          </a:pPr>
          <a:r>
            <a:rPr lang="sv-SE" sz="1600" b="1" kern="1200" dirty="0" smtClean="0"/>
            <a:t>ORDINATION</a:t>
          </a:r>
          <a:endParaRPr lang="sv-SE" sz="1500" b="1" kern="1200" dirty="0"/>
        </a:p>
      </dsp:txBody>
      <dsp:txXfrm>
        <a:off x="2418" y="739248"/>
        <a:ext cx="2763567" cy="959903"/>
      </dsp:txXfrm>
    </dsp:sp>
    <dsp:sp modelId="{C880179C-007A-4E3C-918B-5DB1647C7C77}">
      <dsp:nvSpPr>
        <dsp:cNvPr id="0" name=""/>
        <dsp:cNvSpPr/>
      </dsp:nvSpPr>
      <dsp:spPr>
        <a:xfrm>
          <a:off x="2275385" y="739248"/>
          <a:ext cx="4162966" cy="959903"/>
        </a:xfrm>
        <a:prstGeom prst="chevron">
          <a:avLst/>
        </a:prstGeom>
        <a:solidFill>
          <a:srgbClr val="00663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6000" tIns="42672" rIns="108000" bIns="42672" numCol="1" spcCol="1270" anchor="ctr" anchorCtr="0">
          <a:noAutofit/>
        </a:bodyPr>
        <a:lstStyle/>
        <a:p>
          <a:pPr lvl="0" algn="ctr" defTabSz="711200">
            <a:lnSpc>
              <a:spcPct val="90000"/>
            </a:lnSpc>
            <a:spcBef>
              <a:spcPct val="0"/>
            </a:spcBef>
            <a:spcAft>
              <a:spcPct val="35000"/>
            </a:spcAft>
          </a:pPr>
          <a:r>
            <a:rPr lang="sv-SE" sz="1600" b="1" kern="1200" dirty="0" smtClean="0"/>
            <a:t>IORDNINGSTÄLLANDE</a:t>
          </a:r>
          <a:endParaRPr lang="sv-SE" sz="1600" b="1" kern="1200" dirty="0"/>
        </a:p>
      </dsp:txBody>
      <dsp:txXfrm>
        <a:off x="2755337" y="739248"/>
        <a:ext cx="3203063" cy="959903"/>
      </dsp:txXfrm>
    </dsp:sp>
    <dsp:sp modelId="{414B5A4B-D51A-4C31-B64E-9CD42D14E88A}">
      <dsp:nvSpPr>
        <dsp:cNvPr id="0" name=""/>
        <dsp:cNvSpPr/>
      </dsp:nvSpPr>
      <dsp:spPr>
        <a:xfrm>
          <a:off x="5707776" y="739248"/>
          <a:ext cx="3652878" cy="959903"/>
        </a:xfrm>
        <a:prstGeom prst="chevron">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sv-SE" sz="1600" b="1" kern="1200" smtClean="0"/>
            <a:t>ADMINISTRERA/</a:t>
          </a:r>
        </a:p>
        <a:p>
          <a:pPr lvl="0" algn="ctr" defTabSz="711200">
            <a:lnSpc>
              <a:spcPct val="90000"/>
            </a:lnSpc>
            <a:spcBef>
              <a:spcPct val="0"/>
            </a:spcBef>
            <a:spcAft>
              <a:spcPct val="35000"/>
            </a:spcAft>
          </a:pPr>
          <a:r>
            <a:rPr lang="sv-SE" sz="1600" b="1" kern="1200" smtClean="0"/>
            <a:t>ÖVERLÄMNA</a:t>
          </a:r>
          <a:endParaRPr lang="sv-SE" sz="1600" b="1" kern="1200" dirty="0"/>
        </a:p>
      </dsp:txBody>
      <dsp:txXfrm>
        <a:off x="6187728" y="739248"/>
        <a:ext cx="2692975" cy="95990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B626BE91-6AD9-4F0C-A3B3-EFEEAEF9A6CA}" type="datetimeFigureOut">
              <a:rPr lang="sv-SE" smtClean="0"/>
              <a:t>2019-10-23</a:t>
            </a:fld>
            <a:endParaRPr lang="sv-SE"/>
          </a:p>
        </p:txBody>
      </p:sp>
      <p:sp>
        <p:nvSpPr>
          <p:cNvPr id="4" name="Platshållare för sidfot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3AF3EDAF-AA29-4B52-9B64-931FC8669904}" type="slidenum">
              <a:rPr lang="sv-SE" smtClean="0"/>
              <a:t>‹#›</a:t>
            </a:fld>
            <a:endParaRPr lang="sv-SE"/>
          </a:p>
        </p:txBody>
      </p:sp>
    </p:spTree>
    <p:extLst>
      <p:ext uri="{BB962C8B-B14F-4D97-AF65-F5344CB8AC3E}">
        <p14:creationId xmlns:p14="http://schemas.microsoft.com/office/powerpoint/2010/main" val="3413750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F589CE23-7E15-4D19-899C-300097DF1D83}" type="datetimeFigureOut">
              <a:rPr lang="sv-SE" smtClean="0"/>
              <a:t>2019-10-23</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4890CDCA-DADC-42C9-B8AB-DA734AC42CC4}" type="slidenum">
              <a:rPr lang="sv-SE" smtClean="0"/>
              <a:t>‹#›</a:t>
            </a:fld>
            <a:endParaRPr lang="sv-SE"/>
          </a:p>
        </p:txBody>
      </p:sp>
    </p:spTree>
    <p:extLst>
      <p:ext uri="{BB962C8B-B14F-4D97-AF65-F5344CB8AC3E}">
        <p14:creationId xmlns:p14="http://schemas.microsoft.com/office/powerpoint/2010/main" val="169169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atientsakerhet.socialstyrelsen.se/risker/vardskadeomraden/lakemedelsrelaterade-skado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4890CDCA-DADC-42C9-B8AB-DA734AC42CC4}" type="slidenum">
              <a:rPr lang="sv-SE" smtClean="0"/>
              <a:t>1</a:t>
            </a:fld>
            <a:endParaRPr lang="sv-SE"/>
          </a:p>
        </p:txBody>
      </p:sp>
    </p:spTree>
    <p:extLst>
      <p:ext uri="{BB962C8B-B14F-4D97-AF65-F5344CB8AC3E}">
        <p14:creationId xmlns:p14="http://schemas.microsoft.com/office/powerpoint/2010/main" val="963652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Gå igenom rättigheter</a:t>
            </a:r>
            <a:endParaRPr lang="sv-SE" dirty="0"/>
          </a:p>
        </p:txBody>
      </p:sp>
      <p:sp>
        <p:nvSpPr>
          <p:cNvPr id="4" name="Platshållare för bildnummer 3"/>
          <p:cNvSpPr>
            <a:spLocks noGrp="1"/>
          </p:cNvSpPr>
          <p:nvPr>
            <p:ph type="sldNum" sz="quarter" idx="10"/>
          </p:nvPr>
        </p:nvSpPr>
        <p:spPr/>
        <p:txBody>
          <a:bodyPr/>
          <a:lstStyle/>
          <a:p>
            <a:fld id="{D98785D7-4162-4D2F-85D8-6E95D86EFD24}" type="slidenum">
              <a:rPr lang="sv-SE" smtClean="0"/>
              <a:t>10</a:t>
            </a:fld>
            <a:endParaRPr lang="sv-SE"/>
          </a:p>
        </p:txBody>
      </p:sp>
    </p:spTree>
    <p:extLst>
      <p:ext uri="{BB962C8B-B14F-4D97-AF65-F5344CB8AC3E}">
        <p14:creationId xmlns:p14="http://schemas.microsoft.com/office/powerpoint/2010/main" val="2564418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Gå igenom skyldigheter</a:t>
            </a:r>
            <a:endParaRPr lang="sv-SE" dirty="0"/>
          </a:p>
        </p:txBody>
      </p:sp>
      <p:sp>
        <p:nvSpPr>
          <p:cNvPr id="4" name="Platshållare för bildnummer 3"/>
          <p:cNvSpPr>
            <a:spLocks noGrp="1"/>
          </p:cNvSpPr>
          <p:nvPr>
            <p:ph type="sldNum" sz="quarter" idx="10"/>
          </p:nvPr>
        </p:nvSpPr>
        <p:spPr/>
        <p:txBody>
          <a:bodyPr/>
          <a:lstStyle/>
          <a:p>
            <a:fld id="{D98785D7-4162-4D2F-85D8-6E95D86EFD24}" type="slidenum">
              <a:rPr lang="sv-SE" smtClean="0"/>
              <a:t>11</a:t>
            </a:fld>
            <a:endParaRPr lang="sv-SE"/>
          </a:p>
        </p:txBody>
      </p:sp>
    </p:spTree>
    <p:extLst>
      <p:ext uri="{BB962C8B-B14F-4D97-AF65-F5344CB8AC3E}">
        <p14:creationId xmlns:p14="http://schemas.microsoft.com/office/powerpoint/2010/main" val="2564418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Beskriver de uppgifter som generellt kan delegeras inom Region Kronoberg. </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Inom vissa avdelningar/kliniker kan finnas annat som delegeras.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Ta upp om det är annat som  kommer att delegeras inom kliniken/avdelningen/mottagningen</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Vid undantag: Dialog med arbetsgrupp för läkemedelshantering/chefläkare</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p:txBody>
      </p:sp>
      <p:sp>
        <p:nvSpPr>
          <p:cNvPr id="4" name="Platshållare för bildnummer 3"/>
          <p:cNvSpPr>
            <a:spLocks noGrp="1"/>
          </p:cNvSpPr>
          <p:nvPr>
            <p:ph type="sldNum" sz="quarter" idx="10"/>
          </p:nvPr>
        </p:nvSpPr>
        <p:spPr/>
        <p:txBody>
          <a:bodyPr/>
          <a:lstStyle/>
          <a:p>
            <a:fld id="{D98785D7-4162-4D2F-85D8-6E95D86EFD24}" type="slidenum">
              <a:rPr lang="sv-SE" smtClean="0"/>
              <a:t>12</a:t>
            </a:fld>
            <a:endParaRPr lang="sv-SE"/>
          </a:p>
        </p:txBody>
      </p:sp>
    </p:spTree>
    <p:extLst>
      <p:ext uri="{BB962C8B-B14F-4D97-AF65-F5344CB8AC3E}">
        <p14:creationId xmlns:p14="http://schemas.microsoft.com/office/powerpoint/2010/main" val="2737316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Se</a:t>
            </a:r>
            <a:r>
              <a:rPr lang="sv-SE" baseline="0" dirty="0" smtClean="0"/>
              <a:t> Läkemedelshantering Region Kronoberg, kap Delegering, s 33</a:t>
            </a:r>
            <a:endParaRPr lang="sv-SE" dirty="0" smtClean="0"/>
          </a:p>
          <a:p>
            <a:endParaRPr lang="sv-SE" dirty="0"/>
          </a:p>
        </p:txBody>
      </p:sp>
      <p:sp>
        <p:nvSpPr>
          <p:cNvPr id="4" name="Platshållare för bildnummer 3"/>
          <p:cNvSpPr>
            <a:spLocks noGrp="1"/>
          </p:cNvSpPr>
          <p:nvPr>
            <p:ph type="sldNum" sz="quarter" idx="10"/>
          </p:nvPr>
        </p:nvSpPr>
        <p:spPr/>
        <p:txBody>
          <a:bodyPr/>
          <a:lstStyle/>
          <a:p>
            <a:fld id="{D98785D7-4162-4D2F-85D8-6E95D86EFD24}" type="slidenum">
              <a:rPr lang="sv-SE" smtClean="0"/>
              <a:t>13</a:t>
            </a:fld>
            <a:endParaRPr lang="sv-SE"/>
          </a:p>
        </p:txBody>
      </p:sp>
    </p:spTree>
    <p:extLst>
      <p:ext uri="{BB962C8B-B14F-4D97-AF65-F5344CB8AC3E}">
        <p14:creationId xmlns:p14="http://schemas.microsoft.com/office/powerpoint/2010/main" val="2388463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Avsnitt läkemedelskunskap:</a:t>
            </a:r>
            <a:r>
              <a:rPr lang="sv-SE" baseline="0" dirty="0" smtClean="0"/>
              <a:t> lägg fokus på de läkemedel som ni på kliniken/avdelningen/mottagningen har delegerat till undersköterska att hantera</a:t>
            </a:r>
          </a:p>
          <a:p>
            <a:endParaRPr lang="sv-SE" baseline="0" dirty="0" smtClean="0"/>
          </a:p>
          <a:p>
            <a:r>
              <a:rPr lang="sv-SE" baseline="0" dirty="0" smtClean="0"/>
              <a:t>Tips att läsa mer om läkemedlen FASS.se (patientversion) eller 1177.se</a:t>
            </a:r>
          </a:p>
          <a:p>
            <a:endParaRPr lang="sv-SE" dirty="0" smtClean="0"/>
          </a:p>
          <a:p>
            <a:r>
              <a:rPr lang="sv-SE" dirty="0" smtClean="0"/>
              <a:t>Tänk på att gå igenom vad som är viktigt för undersköterskan att veta vid iordningställande och administrering</a:t>
            </a:r>
            <a:r>
              <a:rPr lang="sv-SE" baseline="0" dirty="0" smtClean="0"/>
              <a:t> av läkemedlet.</a:t>
            </a:r>
            <a:endParaRPr lang="sv-SE" dirty="0"/>
          </a:p>
        </p:txBody>
      </p:sp>
      <p:sp>
        <p:nvSpPr>
          <p:cNvPr id="4" name="Platshållare för bildnummer 3"/>
          <p:cNvSpPr>
            <a:spLocks noGrp="1"/>
          </p:cNvSpPr>
          <p:nvPr>
            <p:ph type="sldNum" sz="quarter" idx="10"/>
          </p:nvPr>
        </p:nvSpPr>
        <p:spPr/>
        <p:txBody>
          <a:bodyPr/>
          <a:lstStyle/>
          <a:p>
            <a:fld id="{D98785D7-4162-4D2F-85D8-6E95D86EFD24}" type="slidenum">
              <a:rPr lang="sv-SE" smtClean="0"/>
              <a:t>14</a:t>
            </a:fld>
            <a:endParaRPr lang="sv-SE"/>
          </a:p>
        </p:txBody>
      </p:sp>
    </p:spTree>
    <p:extLst>
      <p:ext uri="{BB962C8B-B14F-4D97-AF65-F5344CB8AC3E}">
        <p14:creationId xmlns:p14="http://schemas.microsoft.com/office/powerpoint/2010/main" val="3487739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Bild från Jobba</a:t>
            </a:r>
            <a:r>
              <a:rPr lang="sv-SE" baseline="0" dirty="0" smtClean="0"/>
              <a:t> säkert med läkemedel</a:t>
            </a:r>
            <a:endParaRPr lang="sv-SE" dirty="0" smtClean="0"/>
          </a:p>
          <a:p>
            <a:endParaRPr lang="sv-SE" dirty="0"/>
          </a:p>
        </p:txBody>
      </p:sp>
      <p:sp>
        <p:nvSpPr>
          <p:cNvPr id="4" name="Platshållare för bildnummer 3"/>
          <p:cNvSpPr>
            <a:spLocks noGrp="1"/>
          </p:cNvSpPr>
          <p:nvPr>
            <p:ph type="sldNum" sz="quarter" idx="10"/>
          </p:nvPr>
        </p:nvSpPr>
        <p:spPr/>
        <p:txBody>
          <a:bodyPr/>
          <a:lstStyle/>
          <a:p>
            <a:fld id="{D98785D7-4162-4D2F-85D8-6E95D86EFD24}" type="slidenum">
              <a:rPr lang="sv-SE" smtClean="0">
                <a:solidFill>
                  <a:prstClr val="black"/>
                </a:solidFill>
              </a:rPr>
              <a:pPr/>
              <a:t>15</a:t>
            </a:fld>
            <a:endParaRPr lang="sv-SE">
              <a:solidFill>
                <a:prstClr val="black"/>
              </a:solidFill>
            </a:endParaRPr>
          </a:p>
        </p:txBody>
      </p:sp>
    </p:spTree>
    <p:extLst>
      <p:ext uri="{BB962C8B-B14F-4D97-AF65-F5344CB8AC3E}">
        <p14:creationId xmlns:p14="http://schemas.microsoft.com/office/powerpoint/2010/main" val="3807802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Bild från Jobba</a:t>
            </a:r>
            <a:r>
              <a:rPr lang="sv-SE" baseline="0" dirty="0" smtClean="0"/>
              <a:t> säkert med läkemedel</a:t>
            </a:r>
            <a:endParaRPr lang="sv-SE" dirty="0" smtClean="0"/>
          </a:p>
          <a:p>
            <a:endParaRPr lang="sv-SE" dirty="0"/>
          </a:p>
        </p:txBody>
      </p:sp>
      <p:sp>
        <p:nvSpPr>
          <p:cNvPr id="4" name="Platshållare för bildnummer 3"/>
          <p:cNvSpPr>
            <a:spLocks noGrp="1"/>
          </p:cNvSpPr>
          <p:nvPr>
            <p:ph type="sldNum" sz="quarter" idx="10"/>
          </p:nvPr>
        </p:nvSpPr>
        <p:spPr/>
        <p:txBody>
          <a:bodyPr/>
          <a:lstStyle/>
          <a:p>
            <a:fld id="{D98785D7-4162-4D2F-85D8-6E95D86EFD24}" type="slidenum">
              <a:rPr lang="sv-SE" smtClean="0">
                <a:solidFill>
                  <a:prstClr val="black"/>
                </a:solidFill>
              </a:rPr>
              <a:pPr/>
              <a:t>16</a:t>
            </a:fld>
            <a:endParaRPr lang="sv-SE">
              <a:solidFill>
                <a:prstClr val="black"/>
              </a:solidFill>
            </a:endParaRPr>
          </a:p>
        </p:txBody>
      </p:sp>
    </p:spTree>
    <p:extLst>
      <p:ext uri="{BB962C8B-B14F-4D97-AF65-F5344CB8AC3E}">
        <p14:creationId xmlns:p14="http://schemas.microsoft.com/office/powerpoint/2010/main" val="328477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Bild från Jobba</a:t>
            </a:r>
            <a:r>
              <a:rPr lang="sv-SE" baseline="0" dirty="0" smtClean="0"/>
              <a:t> säkert med läkemedel</a:t>
            </a:r>
            <a:endParaRPr lang="sv-SE" dirty="0" smtClean="0"/>
          </a:p>
          <a:p>
            <a:endParaRPr lang="sv-SE" dirty="0"/>
          </a:p>
        </p:txBody>
      </p:sp>
      <p:sp>
        <p:nvSpPr>
          <p:cNvPr id="4" name="Platshållare för bildnummer 3"/>
          <p:cNvSpPr>
            <a:spLocks noGrp="1"/>
          </p:cNvSpPr>
          <p:nvPr>
            <p:ph type="sldNum" sz="quarter" idx="10"/>
          </p:nvPr>
        </p:nvSpPr>
        <p:spPr/>
        <p:txBody>
          <a:bodyPr/>
          <a:lstStyle/>
          <a:p>
            <a:fld id="{D98785D7-4162-4D2F-85D8-6E95D86EFD24}" type="slidenum">
              <a:rPr lang="sv-SE" smtClean="0">
                <a:solidFill>
                  <a:prstClr val="black"/>
                </a:solidFill>
              </a:rPr>
              <a:pPr/>
              <a:t>17</a:t>
            </a:fld>
            <a:endParaRPr lang="sv-SE">
              <a:solidFill>
                <a:prstClr val="black"/>
              </a:solidFill>
            </a:endParaRPr>
          </a:p>
        </p:txBody>
      </p:sp>
    </p:spTree>
    <p:extLst>
      <p:ext uri="{BB962C8B-B14F-4D97-AF65-F5344CB8AC3E}">
        <p14:creationId xmlns:p14="http://schemas.microsoft.com/office/powerpoint/2010/main" val="720387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Bild från Jobba</a:t>
            </a:r>
            <a:r>
              <a:rPr lang="sv-SE" baseline="0" dirty="0" smtClean="0"/>
              <a:t> säkert med läkemedel</a:t>
            </a:r>
            <a:endParaRPr lang="sv-SE" dirty="0" smtClean="0"/>
          </a:p>
          <a:p>
            <a:endParaRPr lang="sv-SE" dirty="0"/>
          </a:p>
        </p:txBody>
      </p:sp>
      <p:sp>
        <p:nvSpPr>
          <p:cNvPr id="4" name="Platshållare för bildnummer 3"/>
          <p:cNvSpPr>
            <a:spLocks noGrp="1"/>
          </p:cNvSpPr>
          <p:nvPr>
            <p:ph type="sldNum" sz="quarter" idx="10"/>
          </p:nvPr>
        </p:nvSpPr>
        <p:spPr/>
        <p:txBody>
          <a:bodyPr/>
          <a:lstStyle/>
          <a:p>
            <a:fld id="{D98785D7-4162-4D2F-85D8-6E95D86EFD24}" type="slidenum">
              <a:rPr lang="sv-SE" smtClean="0">
                <a:solidFill>
                  <a:prstClr val="black"/>
                </a:solidFill>
              </a:rPr>
              <a:pPr/>
              <a:t>18</a:t>
            </a:fld>
            <a:endParaRPr lang="sv-SE">
              <a:solidFill>
                <a:prstClr val="black"/>
              </a:solidFill>
            </a:endParaRPr>
          </a:p>
        </p:txBody>
      </p:sp>
    </p:spTree>
    <p:extLst>
      <p:ext uri="{BB962C8B-B14F-4D97-AF65-F5344CB8AC3E}">
        <p14:creationId xmlns:p14="http://schemas.microsoft.com/office/powerpoint/2010/main" val="2420441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Bild från Jobba</a:t>
            </a:r>
            <a:r>
              <a:rPr lang="sv-SE" baseline="0" dirty="0" smtClean="0"/>
              <a:t> säkert med läkemedel</a:t>
            </a:r>
          </a:p>
          <a:p>
            <a:endParaRPr lang="sv-SE" dirty="0"/>
          </a:p>
        </p:txBody>
      </p:sp>
      <p:sp>
        <p:nvSpPr>
          <p:cNvPr id="4" name="Platshållare för bildnummer 3"/>
          <p:cNvSpPr>
            <a:spLocks noGrp="1"/>
          </p:cNvSpPr>
          <p:nvPr>
            <p:ph type="sldNum" sz="quarter" idx="10"/>
          </p:nvPr>
        </p:nvSpPr>
        <p:spPr/>
        <p:txBody>
          <a:bodyPr/>
          <a:lstStyle/>
          <a:p>
            <a:fld id="{D98785D7-4162-4D2F-85D8-6E95D86EFD24}" type="slidenum">
              <a:rPr lang="sv-SE" smtClean="0">
                <a:solidFill>
                  <a:prstClr val="black"/>
                </a:solidFill>
              </a:rPr>
              <a:pPr/>
              <a:t>19</a:t>
            </a:fld>
            <a:endParaRPr lang="sv-SE">
              <a:solidFill>
                <a:prstClr val="black"/>
              </a:solidFill>
            </a:endParaRPr>
          </a:p>
        </p:txBody>
      </p:sp>
    </p:spTree>
    <p:extLst>
      <p:ext uri="{BB962C8B-B14F-4D97-AF65-F5344CB8AC3E}">
        <p14:creationId xmlns:p14="http://schemas.microsoft.com/office/powerpoint/2010/main" val="2825800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Materialet</a:t>
            </a:r>
            <a:r>
              <a:rPr lang="sv-SE" baseline="0" dirty="0" smtClean="0"/>
              <a:t> är indelat i fem huvudområden:</a:t>
            </a:r>
          </a:p>
          <a:p>
            <a:pPr marL="228600" indent="-228600">
              <a:buFont typeface="+mj-lt"/>
              <a:buAutoNum type="arabicPeriod"/>
            </a:pPr>
            <a:r>
              <a:rPr lang="sv-SE" baseline="0" dirty="0" smtClean="0"/>
              <a:t>Bakgrund: föreskriften, riktlinje för läkemedelshantering, begrepp inom läkemedelshantering, risker</a:t>
            </a:r>
          </a:p>
          <a:p>
            <a:pPr marL="228600" indent="-228600">
              <a:buFont typeface="+mj-lt"/>
              <a:buAutoNum type="arabicPeriod"/>
            </a:pPr>
            <a:r>
              <a:rPr lang="sv-SE" baseline="0" dirty="0" smtClean="0"/>
              <a:t>Delegering: vad innebär det, skyldigheter, rättigheter</a:t>
            </a:r>
          </a:p>
          <a:p>
            <a:pPr marL="228600" indent="-228600">
              <a:buFont typeface="+mj-lt"/>
              <a:buAutoNum type="arabicPeriod"/>
            </a:pPr>
            <a:r>
              <a:rPr lang="sv-SE" baseline="0" dirty="0" smtClean="0"/>
              <a:t>Läkemedelskunskap: genomgång av de läkemedel som är aktuella att hantera</a:t>
            </a:r>
          </a:p>
          <a:p>
            <a:pPr marL="228600" indent="-228600">
              <a:buFont typeface="+mj-lt"/>
              <a:buAutoNum type="arabicPeriod"/>
            </a:pPr>
            <a:r>
              <a:rPr lang="sv-SE" baseline="0" dirty="0" smtClean="0"/>
              <a:t>Praktisk hantering: blanketten , dokumentation i Cosmic</a:t>
            </a:r>
          </a:p>
          <a:p>
            <a:pPr marL="228600" indent="-228600">
              <a:buFont typeface="+mj-lt"/>
              <a:buAutoNum type="arabicPeriod"/>
            </a:pPr>
            <a:r>
              <a:rPr lang="sv-SE" baseline="0" dirty="0" smtClean="0"/>
              <a:t>Diskussion och frågor</a:t>
            </a:r>
            <a:endParaRPr lang="sv-SE" dirty="0"/>
          </a:p>
        </p:txBody>
      </p:sp>
      <p:sp>
        <p:nvSpPr>
          <p:cNvPr id="4" name="Platshållare för bildnummer 3"/>
          <p:cNvSpPr>
            <a:spLocks noGrp="1"/>
          </p:cNvSpPr>
          <p:nvPr>
            <p:ph type="sldNum" sz="quarter" idx="10"/>
          </p:nvPr>
        </p:nvSpPr>
        <p:spPr/>
        <p:txBody>
          <a:bodyPr/>
          <a:lstStyle/>
          <a:p>
            <a:fld id="{D98785D7-4162-4D2F-85D8-6E95D86EFD24}" type="slidenum">
              <a:rPr lang="sv-SE" smtClean="0"/>
              <a:t>2</a:t>
            </a:fld>
            <a:endParaRPr lang="sv-SE"/>
          </a:p>
        </p:txBody>
      </p:sp>
    </p:spTree>
    <p:extLst>
      <p:ext uri="{BB962C8B-B14F-4D97-AF65-F5344CB8AC3E}">
        <p14:creationId xmlns:p14="http://schemas.microsoft.com/office/powerpoint/2010/main" val="1052108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Bild från Jobba</a:t>
            </a:r>
            <a:r>
              <a:rPr lang="sv-SE" baseline="0" dirty="0" smtClean="0"/>
              <a:t> säkert med läkemedel</a:t>
            </a:r>
            <a:endParaRPr lang="sv-SE" dirty="0" smtClean="0"/>
          </a:p>
          <a:p>
            <a:endParaRPr lang="sv-SE" dirty="0"/>
          </a:p>
        </p:txBody>
      </p:sp>
      <p:sp>
        <p:nvSpPr>
          <p:cNvPr id="4" name="Platshållare för bildnummer 3"/>
          <p:cNvSpPr>
            <a:spLocks noGrp="1"/>
          </p:cNvSpPr>
          <p:nvPr>
            <p:ph type="sldNum" sz="quarter" idx="10"/>
          </p:nvPr>
        </p:nvSpPr>
        <p:spPr/>
        <p:txBody>
          <a:bodyPr/>
          <a:lstStyle/>
          <a:p>
            <a:fld id="{D98785D7-4162-4D2F-85D8-6E95D86EFD24}" type="slidenum">
              <a:rPr lang="sv-SE" smtClean="0">
                <a:solidFill>
                  <a:prstClr val="black"/>
                </a:solidFill>
              </a:rPr>
              <a:pPr/>
              <a:t>20</a:t>
            </a:fld>
            <a:endParaRPr lang="sv-SE">
              <a:solidFill>
                <a:prstClr val="black"/>
              </a:solidFill>
            </a:endParaRPr>
          </a:p>
        </p:txBody>
      </p:sp>
    </p:spTree>
    <p:extLst>
      <p:ext uri="{BB962C8B-B14F-4D97-AF65-F5344CB8AC3E}">
        <p14:creationId xmlns:p14="http://schemas.microsoft.com/office/powerpoint/2010/main" val="837919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Bild från Jobba</a:t>
            </a:r>
            <a:r>
              <a:rPr lang="sv-SE" baseline="0" dirty="0" smtClean="0"/>
              <a:t> säkert med läkemedel</a:t>
            </a:r>
            <a:endParaRPr lang="sv-SE" dirty="0" smtClean="0"/>
          </a:p>
          <a:p>
            <a:endParaRPr lang="sv-SE" dirty="0"/>
          </a:p>
        </p:txBody>
      </p:sp>
      <p:sp>
        <p:nvSpPr>
          <p:cNvPr id="4" name="Platshållare för bildnummer 3"/>
          <p:cNvSpPr>
            <a:spLocks noGrp="1"/>
          </p:cNvSpPr>
          <p:nvPr>
            <p:ph type="sldNum" sz="quarter" idx="10"/>
          </p:nvPr>
        </p:nvSpPr>
        <p:spPr/>
        <p:txBody>
          <a:bodyPr/>
          <a:lstStyle/>
          <a:p>
            <a:fld id="{D98785D7-4162-4D2F-85D8-6E95D86EFD24}" type="slidenum">
              <a:rPr lang="sv-SE" smtClean="0">
                <a:solidFill>
                  <a:prstClr val="black"/>
                </a:solidFill>
              </a:rPr>
              <a:pPr/>
              <a:t>21</a:t>
            </a:fld>
            <a:endParaRPr lang="sv-SE">
              <a:solidFill>
                <a:prstClr val="black"/>
              </a:solidFill>
            </a:endParaRPr>
          </a:p>
        </p:txBody>
      </p:sp>
    </p:spTree>
    <p:extLst>
      <p:ext uri="{BB962C8B-B14F-4D97-AF65-F5344CB8AC3E}">
        <p14:creationId xmlns:p14="http://schemas.microsoft.com/office/powerpoint/2010/main" val="346016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Bild från Jobba</a:t>
            </a:r>
            <a:r>
              <a:rPr lang="sv-SE" baseline="0" dirty="0" smtClean="0"/>
              <a:t> säkert med läkemedel</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Nämn </a:t>
            </a:r>
            <a:r>
              <a:rPr lang="sv-SE" baseline="0" dirty="0" err="1" smtClean="0"/>
              <a:t>ev</a:t>
            </a:r>
            <a:r>
              <a:rPr lang="sv-SE"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Smärtplåster – vid byte måste det gamla tas bort, eftersom det är läkemedel kvar.  Uppmärksamma om det sitter flera smärtplåster på patienten.</a:t>
            </a:r>
          </a:p>
          <a:p>
            <a:r>
              <a:rPr lang="sv-SE" dirty="0" smtClean="0"/>
              <a:t>Tabletter/kapslar</a:t>
            </a:r>
            <a:r>
              <a:rPr lang="sv-SE" baseline="0" dirty="0" smtClean="0"/>
              <a:t> – en del kan krossas, andra måste sväljas hela</a:t>
            </a:r>
          </a:p>
          <a:p>
            <a:endParaRPr lang="sv-SE" dirty="0"/>
          </a:p>
        </p:txBody>
      </p:sp>
      <p:sp>
        <p:nvSpPr>
          <p:cNvPr id="4" name="Platshållare för bildnummer 3"/>
          <p:cNvSpPr>
            <a:spLocks noGrp="1"/>
          </p:cNvSpPr>
          <p:nvPr>
            <p:ph type="sldNum" sz="quarter" idx="10"/>
          </p:nvPr>
        </p:nvSpPr>
        <p:spPr/>
        <p:txBody>
          <a:bodyPr/>
          <a:lstStyle/>
          <a:p>
            <a:fld id="{D98785D7-4162-4D2F-85D8-6E95D86EFD24}" type="slidenum">
              <a:rPr lang="sv-SE" smtClean="0"/>
              <a:t>22</a:t>
            </a:fld>
            <a:endParaRPr lang="sv-SE"/>
          </a:p>
        </p:txBody>
      </p:sp>
    </p:spTree>
    <p:extLst>
      <p:ext uri="{BB962C8B-B14F-4D97-AF65-F5344CB8AC3E}">
        <p14:creationId xmlns:p14="http://schemas.microsoft.com/office/powerpoint/2010/main" val="3848447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98785D7-4162-4D2F-85D8-6E95D86EFD24}" type="slidenum">
              <a:rPr lang="sv-SE" smtClean="0"/>
              <a:t>23</a:t>
            </a:fld>
            <a:endParaRPr lang="sv-SE"/>
          </a:p>
        </p:txBody>
      </p:sp>
    </p:spTree>
    <p:extLst>
      <p:ext uri="{BB962C8B-B14F-4D97-AF65-F5344CB8AC3E}">
        <p14:creationId xmlns:p14="http://schemas.microsoft.com/office/powerpoint/2010/main" val="3846823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Olika masker kan hantera olika flöden:</a:t>
            </a:r>
          </a:p>
          <a:p>
            <a:pPr marL="171450" indent="-171450">
              <a:buFont typeface="Arial" panose="020B0604020202020204" pitchFamily="34" charset="0"/>
              <a:buChar char="•"/>
            </a:pPr>
            <a:r>
              <a:rPr lang="sv-SE" baseline="0" dirty="0" smtClean="0"/>
              <a:t>Grimma</a:t>
            </a:r>
          </a:p>
          <a:p>
            <a:pPr marL="171450" indent="-171450">
              <a:buFont typeface="Arial" panose="020B0604020202020204" pitchFamily="34" charset="0"/>
              <a:buChar char="•"/>
            </a:pPr>
            <a:r>
              <a:rPr lang="sv-SE" baseline="0" dirty="0" err="1" smtClean="0"/>
              <a:t>Oxymask</a:t>
            </a:r>
            <a:endParaRPr lang="sv-SE"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smtClean="0"/>
              <a:t>Sluten mask (Hudson mask)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smtClean="0"/>
              <a:t>Reservoarmask</a:t>
            </a:r>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D98785D7-4162-4D2F-85D8-6E95D86EFD24}" type="slidenum">
              <a:rPr lang="sv-SE" smtClean="0"/>
              <a:t>24</a:t>
            </a:fld>
            <a:endParaRPr lang="sv-SE"/>
          </a:p>
        </p:txBody>
      </p:sp>
    </p:spTree>
    <p:extLst>
      <p:ext uri="{BB962C8B-B14F-4D97-AF65-F5344CB8AC3E}">
        <p14:creationId xmlns:p14="http://schemas.microsoft.com/office/powerpoint/2010/main" val="3106350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dirty="0" smtClean="0"/>
              <a:t>Varför får den inte tömmas till lägre än 5 bar</a:t>
            </a:r>
            <a:r>
              <a:rPr lang="sv-SE" dirty="0" smtClean="0">
                <a:sym typeface="Wingdings" panose="05000000000000000000" pitchFamily="2" charset="2"/>
              </a:rPr>
              <a:t> </a:t>
            </a:r>
            <a:r>
              <a:rPr lang="sv-SE" sz="1200" b="0" kern="1200" dirty="0" smtClean="0">
                <a:solidFill>
                  <a:schemeClr val="tx1"/>
                </a:solidFill>
                <a:effectLst/>
                <a:latin typeface="+mn-lt"/>
                <a:ea typeface="+mn-ea"/>
                <a:cs typeface="+mn-cs"/>
              </a:rPr>
              <a:t>Det ska vara ett litet övertryck kvar i flaskan för att förhindra att flaskan blir kontaminerad, när det är tryck kvar är det svårt att få in t.ex. vatten i flaskan.</a:t>
            </a:r>
          </a:p>
          <a:p>
            <a:r>
              <a:rPr lang="sv-SE" sz="1200" kern="1200" dirty="0" smtClean="0">
                <a:solidFill>
                  <a:schemeClr val="tx1"/>
                </a:solidFill>
                <a:effectLst/>
                <a:latin typeface="+mn-lt"/>
                <a:ea typeface="+mn-ea"/>
                <a:cs typeface="+mn-cs"/>
              </a:rPr>
              <a:t>Det sitter oftast en restgasventil på flaskorna vilket ska förhindra flaskan från att bli helt tömd.</a:t>
            </a:r>
          </a:p>
          <a:p>
            <a:endParaRPr lang="sv-SE" dirty="0" smtClean="0"/>
          </a:p>
          <a:p>
            <a:endParaRPr lang="sv-SE" dirty="0" smtClean="0"/>
          </a:p>
        </p:txBody>
      </p:sp>
      <p:sp>
        <p:nvSpPr>
          <p:cNvPr id="4" name="Platshållare för bildnummer 3"/>
          <p:cNvSpPr>
            <a:spLocks noGrp="1"/>
          </p:cNvSpPr>
          <p:nvPr>
            <p:ph type="sldNum" sz="quarter" idx="10"/>
          </p:nvPr>
        </p:nvSpPr>
        <p:spPr/>
        <p:txBody>
          <a:bodyPr/>
          <a:lstStyle/>
          <a:p>
            <a:fld id="{D98785D7-4162-4D2F-85D8-6E95D86EFD24}" type="slidenum">
              <a:rPr lang="sv-SE" smtClean="0"/>
              <a:t>25</a:t>
            </a:fld>
            <a:endParaRPr lang="sv-SE"/>
          </a:p>
        </p:txBody>
      </p:sp>
    </p:spTree>
    <p:extLst>
      <p:ext uri="{BB962C8B-B14F-4D97-AF65-F5344CB8AC3E}">
        <p14:creationId xmlns:p14="http://schemas.microsoft.com/office/powerpoint/2010/main" val="2702006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sv-SE" dirty="0" smtClean="0">
                <a:solidFill>
                  <a:prstClr val="black"/>
                </a:solidFill>
              </a:rPr>
              <a:t>Gå</a:t>
            </a:r>
            <a:r>
              <a:rPr lang="sv-SE" baseline="0" dirty="0" smtClean="0">
                <a:solidFill>
                  <a:prstClr val="black"/>
                </a:solidFill>
              </a:rPr>
              <a:t> igenom de varianter som finns på er avdelningen och hur man läser av/ställer in:</a:t>
            </a:r>
          </a:p>
          <a:p>
            <a:pPr marL="0" marR="0" lvl="1" indent="0" algn="l" defTabSz="914400" rtl="0" eaLnBrk="1" fontAlgn="auto" latinLnBrk="0" hangingPunct="1">
              <a:lnSpc>
                <a:spcPct val="100000"/>
              </a:lnSpc>
              <a:spcBef>
                <a:spcPts val="0"/>
              </a:spcBef>
              <a:spcAft>
                <a:spcPts val="0"/>
              </a:spcAft>
              <a:buClrTx/>
              <a:buSzTx/>
              <a:buFontTx/>
              <a:buNone/>
              <a:tabLst/>
              <a:defRPr/>
            </a:pPr>
            <a:r>
              <a:rPr lang="sv-SE" dirty="0" smtClean="0">
                <a:solidFill>
                  <a:prstClr val="black"/>
                </a:solidFill>
              </a:rPr>
              <a:t>Pilens spets, toppen på kulan, mitt på kulan eller i fasta steg. </a:t>
            </a:r>
          </a:p>
          <a:p>
            <a:endParaRPr lang="sv-SE" dirty="0"/>
          </a:p>
        </p:txBody>
      </p:sp>
      <p:sp>
        <p:nvSpPr>
          <p:cNvPr id="4" name="Platshållare för bildnummer 3"/>
          <p:cNvSpPr>
            <a:spLocks noGrp="1"/>
          </p:cNvSpPr>
          <p:nvPr>
            <p:ph type="sldNum" sz="quarter" idx="10"/>
          </p:nvPr>
        </p:nvSpPr>
        <p:spPr/>
        <p:txBody>
          <a:bodyPr/>
          <a:lstStyle/>
          <a:p>
            <a:fld id="{D98785D7-4162-4D2F-85D8-6E95D86EFD24}" type="slidenum">
              <a:rPr lang="sv-SE" smtClean="0"/>
              <a:t>26</a:t>
            </a:fld>
            <a:endParaRPr lang="sv-SE"/>
          </a:p>
        </p:txBody>
      </p:sp>
    </p:spTree>
    <p:extLst>
      <p:ext uri="{BB962C8B-B14F-4D97-AF65-F5344CB8AC3E}">
        <p14:creationId xmlns:p14="http://schemas.microsoft.com/office/powerpoint/2010/main" val="33206778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Syrgas brinner inte</a:t>
            </a:r>
            <a:r>
              <a:rPr lang="sv-SE" i="1" dirty="0" smtClean="0"/>
              <a:t> </a:t>
            </a:r>
            <a:r>
              <a:rPr lang="sv-SE" dirty="0" smtClean="0"/>
              <a:t>men underhåller en brand som redan uppstått. Alla situationer som ökar risken för att brand uppstår ska undvikas. </a:t>
            </a:r>
          </a:p>
          <a:p>
            <a:pPr marL="171450" lvl="0" indent="-171450">
              <a:buFont typeface="Arial" panose="020B0604020202020204" pitchFamily="34" charset="0"/>
              <a:buChar char="•"/>
            </a:pPr>
            <a:r>
              <a:rPr lang="sv-SE" dirty="0" smtClean="0"/>
              <a:t>Syrgas ansamlas i textilier, hår och skägg. Lägg aldrig en grimma/mask med pågående syrgastillförsel direkt på kläder, sängkläder. </a:t>
            </a:r>
          </a:p>
          <a:p>
            <a:pPr marL="171450" lvl="0" indent="-171450">
              <a:buFont typeface="Arial" panose="020B0604020202020204" pitchFamily="34" charset="0"/>
              <a:buChar char="•"/>
            </a:pPr>
            <a:r>
              <a:rPr lang="sv-SE" dirty="0" smtClean="0"/>
              <a:t>Stäng av syrgastillförseln när behandlingen är avslutad</a:t>
            </a:r>
          </a:p>
          <a:p>
            <a:pPr marL="171450" lvl="0" indent="-171450">
              <a:buFont typeface="Arial" panose="020B0604020202020204" pitchFamily="34" charset="0"/>
              <a:buChar char="•"/>
            </a:pPr>
            <a:r>
              <a:rPr lang="sv-SE" dirty="0" smtClean="0"/>
              <a:t>Att tända ett ljus i ett rum där syrgasbehandling </a:t>
            </a:r>
            <a:r>
              <a:rPr lang="sv-SE" b="1" dirty="0" smtClean="0"/>
              <a:t>har</a:t>
            </a:r>
            <a:r>
              <a:rPr lang="sv-SE" dirty="0" smtClean="0"/>
              <a:t> </a:t>
            </a:r>
            <a:r>
              <a:rPr lang="sv-SE" b="1" dirty="0" smtClean="0"/>
              <a:t>skett</a:t>
            </a:r>
            <a:r>
              <a:rPr lang="sv-SE" dirty="0" smtClean="0"/>
              <a:t> är inte farligt men att hantera eld i anslutning till anrikade textilier kan starta en brand som är mycket svårsläckt.</a:t>
            </a:r>
          </a:p>
          <a:p>
            <a:pPr marL="171450" lvl="0" indent="-171450">
              <a:buFont typeface="Arial" panose="020B0604020202020204" pitchFamily="34" charset="0"/>
              <a:buChar char="•"/>
            </a:pPr>
            <a:r>
              <a:rPr lang="sv-SE" dirty="0" smtClean="0"/>
              <a:t>Man får </a:t>
            </a:r>
            <a:r>
              <a:rPr lang="sv-SE" b="1" dirty="0" smtClean="0"/>
              <a:t>aldrig </a:t>
            </a:r>
            <a:r>
              <a:rPr lang="sv-SE" dirty="0" smtClean="0"/>
              <a:t>smörja gängor eller kopplingar på syrgastub eller slangar med fett eller smörjolja eftersom fett i kontakt med syrgas </a:t>
            </a:r>
            <a:r>
              <a:rPr lang="sv-SE" b="1" dirty="0" smtClean="0"/>
              <a:t>vid högt tryck</a:t>
            </a:r>
            <a:r>
              <a:rPr lang="sv-SE" dirty="0" smtClean="0"/>
              <a:t> kan leda tillsjälvantändning. </a:t>
            </a:r>
          </a:p>
          <a:p>
            <a:pPr marL="171450" lvl="0" indent="-171450">
              <a:buFont typeface="Arial" panose="020B0604020202020204" pitchFamily="34" charset="0"/>
              <a:buChar char="•"/>
            </a:pPr>
            <a:r>
              <a:rPr lang="sv-SE" dirty="0" smtClean="0"/>
              <a:t>En patient som får syrgasbehandling får använda hud- och </a:t>
            </a:r>
            <a:r>
              <a:rPr lang="sv-SE" dirty="0" err="1" smtClean="0"/>
              <a:t>läppsalva</a:t>
            </a:r>
            <a:r>
              <a:rPr lang="sv-SE" dirty="0" smtClean="0"/>
              <a:t>.</a:t>
            </a:r>
          </a:p>
          <a:p>
            <a:pPr marL="171450" lvl="0" indent="-171450">
              <a:buFont typeface="Arial" panose="020B0604020202020204" pitchFamily="34" charset="0"/>
              <a:buChar char="•"/>
            </a:pPr>
            <a:r>
              <a:rPr lang="sv-SE" dirty="0" smtClean="0"/>
              <a:t>Vid brand ska </a:t>
            </a:r>
            <a:r>
              <a:rPr lang="sv-SE" dirty="0" err="1" smtClean="0"/>
              <a:t>nödavstängningsventiler</a:t>
            </a:r>
            <a:r>
              <a:rPr lang="sv-SE" dirty="0" smtClean="0"/>
              <a:t> för syrgas stängas och gasflaskor föras i säkerhet.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r>
              <a:rPr lang="sv-SE" dirty="0" smtClean="0"/>
              <a:t>Utbildning</a:t>
            </a:r>
            <a:r>
              <a:rPr lang="sv-SE" baseline="0" dirty="0" smtClean="0"/>
              <a:t>  medicinska gaser, hantering och säkerhet finns i TILDA – alla som hantera syrgas ska gå igenom den.</a:t>
            </a:r>
            <a:endParaRPr lang="sv-SE" dirty="0"/>
          </a:p>
        </p:txBody>
      </p:sp>
      <p:sp>
        <p:nvSpPr>
          <p:cNvPr id="4" name="Platshållare för bildnummer 3"/>
          <p:cNvSpPr>
            <a:spLocks noGrp="1"/>
          </p:cNvSpPr>
          <p:nvPr>
            <p:ph type="sldNum" sz="quarter" idx="10"/>
          </p:nvPr>
        </p:nvSpPr>
        <p:spPr/>
        <p:txBody>
          <a:bodyPr/>
          <a:lstStyle/>
          <a:p>
            <a:fld id="{D98785D7-4162-4D2F-85D8-6E95D86EFD24}" type="slidenum">
              <a:rPr lang="sv-SE" smtClean="0"/>
              <a:t>27</a:t>
            </a:fld>
            <a:endParaRPr lang="sv-SE"/>
          </a:p>
        </p:txBody>
      </p:sp>
    </p:spTree>
    <p:extLst>
      <p:ext uri="{BB962C8B-B14F-4D97-AF65-F5344CB8AC3E}">
        <p14:creationId xmlns:p14="http://schemas.microsoft.com/office/powerpoint/2010/main" val="2363697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Tx/>
              <a:buNone/>
            </a:pPr>
            <a:r>
              <a:rPr lang="sv-SE" baseline="0" dirty="0" smtClean="0"/>
              <a:t>Finns patienter som kan vara överkänsliga mot innehållet, kan leda till en </a:t>
            </a:r>
            <a:r>
              <a:rPr lang="sv-SE" baseline="0" dirty="0" err="1" smtClean="0"/>
              <a:t>anafylaxi</a:t>
            </a:r>
            <a:r>
              <a:rPr lang="sv-SE" baseline="0" dirty="0" smtClean="0"/>
              <a:t>.</a:t>
            </a:r>
          </a:p>
          <a:p>
            <a:pPr marL="0" indent="0">
              <a:buFontTx/>
              <a:buNone/>
            </a:pPr>
            <a:endParaRPr lang="sv-SE" baseline="0" dirty="0" smtClean="0"/>
          </a:p>
          <a:p>
            <a:pPr marL="0" indent="0">
              <a:buFontTx/>
              <a:buNone/>
            </a:pPr>
            <a:r>
              <a:rPr lang="sv-SE" baseline="0" dirty="0" smtClean="0"/>
              <a:t>Om urinodling ska tas rekommenderas </a:t>
            </a:r>
            <a:r>
              <a:rPr lang="sv-SE" baseline="0" dirty="0" err="1" smtClean="0"/>
              <a:t>Xylocain</a:t>
            </a:r>
            <a:r>
              <a:rPr lang="sv-SE" baseline="0" dirty="0" smtClean="0"/>
              <a:t> gel (innehåller inte klorhexidin som kan påverka odlingen</a:t>
            </a:r>
            <a:r>
              <a:rPr lang="sv-SE" baseline="0" dirty="0" smtClean="0"/>
              <a:t>)</a:t>
            </a:r>
          </a:p>
          <a:p>
            <a:pPr marL="0" indent="0">
              <a:buFontTx/>
              <a:buNone/>
            </a:pPr>
            <a:endParaRPr lang="sv-SE" baseline="0" dirty="0" smtClean="0"/>
          </a:p>
          <a:p>
            <a:pPr marL="0" indent="0">
              <a:buFontTx/>
              <a:buNone/>
            </a:pPr>
            <a:r>
              <a:rPr lang="sv-SE" baseline="0" dirty="0" err="1" smtClean="0"/>
              <a:t>Instillagel</a:t>
            </a:r>
            <a:r>
              <a:rPr lang="sv-SE" baseline="0" dirty="0" smtClean="0"/>
              <a:t> fp innehåller 11 ml</a:t>
            </a:r>
          </a:p>
          <a:p>
            <a:pPr marL="0" indent="0">
              <a:buFontTx/>
              <a:buNone/>
            </a:pPr>
            <a:r>
              <a:rPr lang="sv-SE" baseline="0" dirty="0" err="1" smtClean="0"/>
              <a:t>Xylocain</a:t>
            </a:r>
            <a:r>
              <a:rPr lang="sv-SE" baseline="0" dirty="0" smtClean="0"/>
              <a:t> </a:t>
            </a:r>
            <a:r>
              <a:rPr lang="sv-SE" baseline="0" smtClean="0"/>
              <a:t>fp innehåller 10 g</a:t>
            </a:r>
            <a:endParaRPr lang="sv-SE" baseline="0" dirty="0" smtClean="0"/>
          </a:p>
        </p:txBody>
      </p:sp>
      <p:sp>
        <p:nvSpPr>
          <p:cNvPr id="4" name="Platshållare för bildnummer 3"/>
          <p:cNvSpPr>
            <a:spLocks noGrp="1"/>
          </p:cNvSpPr>
          <p:nvPr>
            <p:ph type="sldNum" sz="quarter" idx="10"/>
          </p:nvPr>
        </p:nvSpPr>
        <p:spPr/>
        <p:txBody>
          <a:bodyPr/>
          <a:lstStyle/>
          <a:p>
            <a:fld id="{D98785D7-4162-4D2F-85D8-6E95D86EFD24}" type="slidenum">
              <a:rPr lang="sv-SE" smtClean="0"/>
              <a:t>28</a:t>
            </a:fld>
            <a:endParaRPr lang="sv-SE"/>
          </a:p>
        </p:txBody>
      </p:sp>
    </p:spTree>
    <p:extLst>
      <p:ext uri="{BB962C8B-B14F-4D97-AF65-F5344CB8AC3E}">
        <p14:creationId xmlns:p14="http://schemas.microsoft.com/office/powerpoint/2010/main" val="2075830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OBS! Många produkter</a:t>
            </a:r>
            <a:r>
              <a:rPr lang="sv-SE" baseline="0" dirty="0" smtClean="0"/>
              <a:t> vid munvård är inte klassade som läkemedel , därför tas de inte upp här.</a:t>
            </a:r>
            <a:endParaRPr lang="sv-SE" dirty="0" smtClean="0"/>
          </a:p>
          <a:p>
            <a:endParaRPr lang="sv-SE" b="1" dirty="0" smtClean="0"/>
          </a:p>
          <a:p>
            <a:endParaRPr lang="sv-SE" baseline="0" dirty="0" smtClean="0"/>
          </a:p>
        </p:txBody>
      </p:sp>
      <p:sp>
        <p:nvSpPr>
          <p:cNvPr id="4" name="Platshållare för bildnummer 3"/>
          <p:cNvSpPr>
            <a:spLocks noGrp="1"/>
          </p:cNvSpPr>
          <p:nvPr>
            <p:ph type="sldNum" sz="quarter" idx="10"/>
          </p:nvPr>
        </p:nvSpPr>
        <p:spPr/>
        <p:txBody>
          <a:bodyPr/>
          <a:lstStyle/>
          <a:p>
            <a:fld id="{D98785D7-4162-4D2F-85D8-6E95D86EFD24}" type="slidenum">
              <a:rPr lang="sv-SE" smtClean="0"/>
              <a:t>29</a:t>
            </a:fld>
            <a:endParaRPr lang="sv-SE"/>
          </a:p>
        </p:txBody>
      </p:sp>
    </p:spTree>
    <p:extLst>
      <p:ext uri="{BB962C8B-B14F-4D97-AF65-F5344CB8AC3E}">
        <p14:creationId xmlns:p14="http://schemas.microsoft.com/office/powerpoint/2010/main" val="4001963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00" dirty="0" smtClean="0"/>
              <a:t>Ny</a:t>
            </a:r>
            <a:r>
              <a:rPr lang="sv-SE" sz="1000" baseline="0" dirty="0" smtClean="0"/>
              <a:t> föreskrift för läkemedelshantering (1/1 2018), ny riktlinje för läkemedelshantering i Region Kronoberg (feb 2018), avdelningens/klinikens ska ha en lokal rutin för läkemedelshantering</a:t>
            </a:r>
          </a:p>
          <a:p>
            <a:endParaRPr lang="sv-SE" sz="1000" dirty="0" smtClean="0"/>
          </a:p>
          <a:p>
            <a:r>
              <a:rPr lang="sv-SE" sz="1000" dirty="0" smtClean="0"/>
              <a:t>Samma</a:t>
            </a:r>
            <a:r>
              <a:rPr lang="sv-SE" sz="1000" baseline="0" dirty="0" smtClean="0"/>
              <a:t> regelverk öppen och slutenvård, det har i tidigare författningar varit en skillnad mellan öppen och sluten vård.</a:t>
            </a:r>
          </a:p>
          <a:p>
            <a:r>
              <a:rPr lang="sv-SE" sz="1000" baseline="0" dirty="0" smtClean="0"/>
              <a:t>I öppen vård har det varit tillåtet att delegera läkemedelshantering till undersköterskor men inte i slutenvård.</a:t>
            </a:r>
          </a:p>
          <a:p>
            <a:r>
              <a:rPr lang="sv-SE" sz="1000" baseline="0" dirty="0" smtClean="0"/>
              <a:t>Trots detta har tex att ge bedövning vid KAD utförts av undersköterskor i slutenvård för att få det praktiska arbetet att fungera.</a:t>
            </a:r>
          </a:p>
          <a:p>
            <a:endParaRPr lang="sv-SE" sz="1000" baseline="0" dirty="0" smtClean="0"/>
          </a:p>
          <a:p>
            <a:r>
              <a:rPr lang="sv-SE" sz="1000" baseline="0" dirty="0" smtClean="0"/>
              <a:t>Den nya lagstiftningen innebär att vi kan arbeta ”lagligt” och att vi kommer att utfärda skriftliga delegeringar till undersköterskor som praktiskt hanterar läkemedel.</a:t>
            </a:r>
          </a:p>
          <a:p>
            <a:r>
              <a:rPr lang="sv-SE" sz="1000" baseline="0" dirty="0" smtClean="0"/>
              <a:t>Vad som kommer att delegeras kan variera utifrån vilken verksamhet det är. Vad som får delegeras beslutas av verksamhetschefen. Var delegeringen gäller beslutas också av verksamhetschef.</a:t>
            </a:r>
          </a:p>
          <a:p>
            <a:r>
              <a:rPr lang="sv-SE" sz="1000" baseline="0" dirty="0" smtClean="0"/>
              <a:t>Avdelningschefen på varje enhet utser sjuksköterska som får delegera. </a:t>
            </a:r>
          </a:p>
          <a:p>
            <a:endParaRPr lang="sv-SE" sz="1000" baseline="0" dirty="0" smtClean="0"/>
          </a:p>
          <a:p>
            <a:r>
              <a:rPr lang="sv-SE" sz="1000" baseline="0" dirty="0" smtClean="0"/>
              <a:t>Utbildningen som vi har nu är samma för alla undersköterskor som är aktuella för att få delegering. Det kanske kan uppfattas av er som jobbat länge som väldigt basalt men det är viktigt att vi tar det från grunden eftersom alla nya som gamla ska ha en gemensam grund.</a:t>
            </a:r>
          </a:p>
          <a:p>
            <a:endParaRPr lang="sv-SE" sz="1000" baseline="0" dirty="0" smtClean="0"/>
          </a:p>
          <a:p>
            <a:r>
              <a:rPr lang="sv-SE" sz="1000" baseline="0" dirty="0" smtClean="0"/>
              <a:t>Det är viktigt att komma ihåg att den föreskriften ska inte användas för att lösa bristen på sjuksköterskor utan syftet är att följa gällande lagstiftning och höja kompetensen för de arbetsuppgifter som utförs.</a:t>
            </a:r>
          </a:p>
          <a:p>
            <a:endParaRPr lang="sv-SE" sz="1000" baseline="0" dirty="0" smtClean="0"/>
          </a:p>
          <a:p>
            <a:r>
              <a:rPr lang="sv-SE" sz="1000" baseline="0" dirty="0" smtClean="0"/>
              <a:t>Ha gärna ett utskrivet ex. av Läkemedelshantering Region Kronoberg</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D98785D7-4162-4D2F-85D8-6E95D86EFD24}" type="slidenum">
              <a:rPr lang="sv-SE" smtClean="0"/>
              <a:t>3</a:t>
            </a:fld>
            <a:endParaRPr lang="sv-SE"/>
          </a:p>
        </p:txBody>
      </p:sp>
    </p:spTree>
    <p:extLst>
      <p:ext uri="{BB962C8B-B14F-4D97-AF65-F5344CB8AC3E}">
        <p14:creationId xmlns:p14="http://schemas.microsoft.com/office/powerpoint/2010/main" val="3301531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Rekommendation: Alla patienter med eksem ska använda mjukgörare. </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D98785D7-4162-4D2F-85D8-6E95D86EFD24}" type="slidenum">
              <a:rPr lang="sv-SE" smtClean="0"/>
              <a:t>30</a:t>
            </a:fld>
            <a:endParaRPr lang="sv-SE"/>
          </a:p>
        </p:txBody>
      </p:sp>
    </p:spTree>
    <p:extLst>
      <p:ext uri="{BB962C8B-B14F-4D97-AF65-F5344CB8AC3E}">
        <p14:creationId xmlns:p14="http://schemas.microsoft.com/office/powerpoint/2010/main" val="23773123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Läs gärna på 1177.se: https://www.1177.se/Kronoberg/Fakta-och-rad/Lakemedel-A-O/Lidokain-och-prilokain-/ </a:t>
            </a:r>
          </a:p>
          <a:p>
            <a:endParaRPr lang="sv-SE" b="0" dirty="0" smtClean="0"/>
          </a:p>
          <a:p>
            <a:r>
              <a:rPr lang="sv-SE" baseline="0" dirty="0" smtClean="0"/>
              <a:t/>
            </a:r>
            <a:br>
              <a:rPr lang="sv-SE" baseline="0" dirty="0" smtClean="0"/>
            </a:br>
            <a:endParaRPr lang="sv-SE" baseline="0"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D98785D7-4162-4D2F-85D8-6E95D86EFD24}" type="slidenum">
              <a:rPr lang="sv-SE" smtClean="0"/>
              <a:t>31</a:t>
            </a:fld>
            <a:endParaRPr lang="sv-SE"/>
          </a:p>
        </p:txBody>
      </p:sp>
    </p:spTree>
    <p:extLst>
      <p:ext uri="{BB962C8B-B14F-4D97-AF65-F5344CB8AC3E}">
        <p14:creationId xmlns:p14="http://schemas.microsoft.com/office/powerpoint/2010/main" val="23773123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Snabbverkande</a:t>
            </a:r>
            <a:r>
              <a:rPr lang="sv-SE" baseline="0" dirty="0" smtClean="0"/>
              <a:t> </a:t>
            </a:r>
            <a:r>
              <a:rPr lang="sv-SE" baseline="0" dirty="0" err="1" smtClean="0"/>
              <a:t>laxantia</a:t>
            </a:r>
            <a:r>
              <a:rPr lang="sv-SE" baseline="0" dirty="0" smtClean="0"/>
              <a:t> (</a:t>
            </a:r>
            <a:r>
              <a:rPr lang="sv-SE" baseline="0" dirty="0" err="1" smtClean="0"/>
              <a:t>Reklistan</a:t>
            </a:r>
            <a:r>
              <a:rPr lang="sv-SE" baseline="0" dirty="0" smtClean="0"/>
              <a:t> 2019)</a:t>
            </a:r>
            <a:endParaRPr lang="sv-SE" dirty="0" smtClean="0"/>
          </a:p>
          <a:p>
            <a:endParaRPr lang="sv-SE" dirty="0" smtClean="0"/>
          </a:p>
          <a:p>
            <a:endParaRPr lang="sv-SE" b="0" baseline="0" dirty="0" smtClean="0"/>
          </a:p>
          <a:p>
            <a:endParaRPr lang="sv-SE" b="0" baseline="0" dirty="0" smtClean="0"/>
          </a:p>
          <a:p>
            <a:endParaRPr lang="sv-SE" b="0" baseline="0" dirty="0" smtClean="0"/>
          </a:p>
          <a:p>
            <a:endParaRPr lang="sv-SE" dirty="0" smtClean="0"/>
          </a:p>
        </p:txBody>
      </p:sp>
      <p:sp>
        <p:nvSpPr>
          <p:cNvPr id="4" name="Platshållare för bildnummer 3"/>
          <p:cNvSpPr>
            <a:spLocks noGrp="1"/>
          </p:cNvSpPr>
          <p:nvPr>
            <p:ph type="sldNum" sz="quarter" idx="10"/>
          </p:nvPr>
        </p:nvSpPr>
        <p:spPr/>
        <p:txBody>
          <a:bodyPr/>
          <a:lstStyle/>
          <a:p>
            <a:fld id="{D98785D7-4162-4D2F-85D8-6E95D86EFD24}" type="slidenum">
              <a:rPr lang="sv-SE" smtClean="0"/>
              <a:t>32</a:t>
            </a:fld>
            <a:endParaRPr lang="sv-SE"/>
          </a:p>
        </p:txBody>
      </p:sp>
    </p:spTree>
    <p:extLst>
      <p:ext uri="{BB962C8B-B14F-4D97-AF65-F5344CB8AC3E}">
        <p14:creationId xmlns:p14="http://schemas.microsoft.com/office/powerpoint/2010/main" val="23773123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Volymökande</a:t>
            </a:r>
            <a:r>
              <a:rPr lang="sv-SE" baseline="0" dirty="0" smtClean="0"/>
              <a:t> (</a:t>
            </a:r>
            <a:r>
              <a:rPr lang="sv-SE" baseline="0" dirty="0" err="1" smtClean="0"/>
              <a:t>reklistan</a:t>
            </a:r>
            <a:r>
              <a:rPr lang="sv-SE" baseline="0" dirty="0" smtClean="0"/>
              <a:t> 2019)</a:t>
            </a:r>
            <a:r>
              <a:rPr lang="sv-SE" dirty="0" smtClean="0"/>
              <a:t>:</a:t>
            </a:r>
          </a:p>
          <a:p>
            <a:r>
              <a:rPr lang="sv-SE" dirty="0" smtClean="0"/>
              <a:t>Bulkmedel</a:t>
            </a:r>
            <a:r>
              <a:rPr lang="sv-SE" baseline="0" dirty="0" smtClean="0"/>
              <a:t> är </a:t>
            </a:r>
            <a:r>
              <a:rPr lang="sv-SE" b="0" baseline="0" dirty="0" smtClean="0"/>
              <a:t>olämpligt vid IBS enligt Rekommenderade läkemedel 2019</a:t>
            </a:r>
            <a:br>
              <a:rPr lang="sv-SE" b="0" baseline="0" dirty="0" smtClean="0"/>
            </a:br>
            <a:endParaRPr lang="sv-SE" dirty="0" smtClean="0"/>
          </a:p>
          <a:p>
            <a:endParaRPr lang="sv-SE" b="0" baseline="0" dirty="0" smtClean="0"/>
          </a:p>
          <a:p>
            <a:endParaRPr lang="sv-SE" dirty="0" smtClean="0"/>
          </a:p>
        </p:txBody>
      </p:sp>
      <p:sp>
        <p:nvSpPr>
          <p:cNvPr id="4" name="Platshållare för bildnummer 3"/>
          <p:cNvSpPr>
            <a:spLocks noGrp="1"/>
          </p:cNvSpPr>
          <p:nvPr>
            <p:ph type="sldNum" sz="quarter" idx="10"/>
          </p:nvPr>
        </p:nvSpPr>
        <p:spPr/>
        <p:txBody>
          <a:bodyPr/>
          <a:lstStyle/>
          <a:p>
            <a:fld id="{D98785D7-4162-4D2F-85D8-6E95D86EFD24}" type="slidenum">
              <a:rPr lang="sv-SE" smtClean="0"/>
              <a:t>33</a:t>
            </a:fld>
            <a:endParaRPr lang="sv-SE"/>
          </a:p>
        </p:txBody>
      </p:sp>
    </p:spTree>
    <p:extLst>
      <p:ext uri="{BB962C8B-B14F-4D97-AF65-F5344CB8AC3E}">
        <p14:creationId xmlns:p14="http://schemas.microsoft.com/office/powerpoint/2010/main" val="23773123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Tarmmotorikstimulerande</a:t>
            </a:r>
            <a:r>
              <a:rPr lang="sv-SE" baseline="0" dirty="0" smtClean="0"/>
              <a:t> (</a:t>
            </a:r>
            <a:r>
              <a:rPr lang="sv-SE" baseline="0" dirty="0" err="1" smtClean="0"/>
              <a:t>reklistan</a:t>
            </a:r>
            <a:r>
              <a:rPr lang="sv-SE" baseline="0" dirty="0" smtClean="0"/>
              <a:t> 2019)</a:t>
            </a:r>
            <a:r>
              <a:rPr lang="sv-SE" dirty="0" smtClean="0"/>
              <a:t>:</a:t>
            </a:r>
          </a:p>
          <a:p>
            <a:r>
              <a:rPr lang="sv-SE" dirty="0" smtClean="0"/>
              <a:t/>
            </a:r>
            <a:br>
              <a:rPr lang="sv-SE" dirty="0" smtClean="0"/>
            </a:br>
            <a:r>
              <a:rPr lang="sv-SE" b="1" dirty="0" err="1" smtClean="0"/>
              <a:t>Cilaxoral</a:t>
            </a:r>
            <a:r>
              <a:rPr lang="sv-SE" baseline="0" dirty="0" smtClean="0"/>
              <a:t> (</a:t>
            </a:r>
            <a:r>
              <a:rPr lang="sv-SE" baseline="0" dirty="0" err="1" smtClean="0"/>
              <a:t>natriumpikosulfat</a:t>
            </a:r>
            <a:r>
              <a:rPr lang="sv-SE" baseline="0" dirty="0" smtClean="0"/>
              <a:t>), orala droppar</a:t>
            </a:r>
            <a:endParaRPr lang="sv-SE" dirty="0" smtClean="0"/>
          </a:p>
          <a:p>
            <a:r>
              <a:rPr lang="sv-SE" b="0" baseline="0" dirty="0" smtClean="0"/>
              <a:t>Vuxna vanligen 10 droppar till kvällen, max 20 droppar per dygn. Kan blandas med mat eller dryck. </a:t>
            </a:r>
            <a:br>
              <a:rPr lang="sv-SE" b="0" baseline="0" dirty="0" smtClean="0"/>
            </a:br>
            <a:endParaRPr lang="sv-SE" dirty="0" smtClean="0"/>
          </a:p>
        </p:txBody>
      </p:sp>
      <p:sp>
        <p:nvSpPr>
          <p:cNvPr id="4" name="Platshållare för bildnummer 3"/>
          <p:cNvSpPr>
            <a:spLocks noGrp="1"/>
          </p:cNvSpPr>
          <p:nvPr>
            <p:ph type="sldNum" sz="quarter" idx="10"/>
          </p:nvPr>
        </p:nvSpPr>
        <p:spPr/>
        <p:txBody>
          <a:bodyPr/>
          <a:lstStyle/>
          <a:p>
            <a:fld id="{D98785D7-4162-4D2F-85D8-6E95D86EFD24}" type="slidenum">
              <a:rPr lang="sv-SE" smtClean="0"/>
              <a:t>34</a:t>
            </a:fld>
            <a:endParaRPr lang="sv-SE"/>
          </a:p>
        </p:txBody>
      </p:sp>
    </p:spTree>
    <p:extLst>
      <p:ext uri="{BB962C8B-B14F-4D97-AF65-F5344CB8AC3E}">
        <p14:creationId xmlns:p14="http://schemas.microsoft.com/office/powerpoint/2010/main" val="23773123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Orienterande bild:</a:t>
            </a:r>
          </a:p>
          <a:p>
            <a:r>
              <a:rPr lang="sv-SE" dirty="0" smtClean="0"/>
              <a:t>Astma:</a:t>
            </a:r>
          </a:p>
          <a:p>
            <a:r>
              <a:rPr lang="sv-SE" dirty="0" smtClean="0"/>
              <a:t>Grund</a:t>
            </a:r>
            <a:r>
              <a:rPr lang="sv-SE" baseline="0" dirty="0" smtClean="0"/>
              <a:t>behandling kortison samt luftrörsvidgande </a:t>
            </a:r>
            <a:r>
              <a:rPr lang="sv-SE" baseline="0" dirty="0" err="1" smtClean="0"/>
              <a:t>vb</a:t>
            </a:r>
            <a:r>
              <a:rPr lang="sv-SE" baseline="0" dirty="0" smtClean="0"/>
              <a:t>. </a:t>
            </a:r>
          </a:p>
          <a:p>
            <a:r>
              <a:rPr lang="sv-SE" baseline="0" dirty="0" smtClean="0"/>
              <a:t>Finns även kombinationsbehandling </a:t>
            </a:r>
          </a:p>
          <a:p>
            <a:endParaRPr lang="sv-SE" baseline="0" dirty="0" smtClean="0"/>
          </a:p>
          <a:p>
            <a:r>
              <a:rPr lang="sv-SE" baseline="0" dirty="0" smtClean="0"/>
              <a:t>KOL</a:t>
            </a:r>
          </a:p>
          <a:p>
            <a:r>
              <a:rPr lang="sv-SE" baseline="0" dirty="0" smtClean="0"/>
              <a:t>Se triangeln i Läkemedel 2019</a:t>
            </a:r>
            <a:endParaRPr lang="sv-SE" dirty="0"/>
          </a:p>
        </p:txBody>
      </p:sp>
      <p:sp>
        <p:nvSpPr>
          <p:cNvPr id="4" name="Platshållare för bildnummer 3"/>
          <p:cNvSpPr>
            <a:spLocks noGrp="1"/>
          </p:cNvSpPr>
          <p:nvPr>
            <p:ph type="sldNum" sz="quarter" idx="10"/>
          </p:nvPr>
        </p:nvSpPr>
        <p:spPr/>
        <p:txBody>
          <a:bodyPr/>
          <a:lstStyle/>
          <a:p>
            <a:fld id="{4890CDCA-DADC-42C9-B8AB-DA734AC42CC4}" type="slidenum">
              <a:rPr lang="sv-SE" smtClean="0"/>
              <a:t>35</a:t>
            </a:fld>
            <a:endParaRPr lang="sv-SE"/>
          </a:p>
        </p:txBody>
      </p:sp>
    </p:spTree>
    <p:extLst>
      <p:ext uri="{BB962C8B-B14F-4D97-AF65-F5344CB8AC3E}">
        <p14:creationId xmlns:p14="http://schemas.microsoft.com/office/powerpoint/2010/main" val="5356970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Visa sammanställning över inhalatorer</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latin typeface="Arial" pitchFamily="34" charset="0"/>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latin typeface="Arial" pitchFamily="34" charset="0"/>
                <a:cs typeface="Arial" pitchFamily="34" charset="0"/>
              </a:rPr>
              <a:t>Tips! http://www.medicininstruktioner.se/</a:t>
            </a:r>
          </a:p>
          <a:p>
            <a:endParaRPr lang="sv-SE" dirty="0" smtClean="0"/>
          </a:p>
        </p:txBody>
      </p:sp>
      <p:sp>
        <p:nvSpPr>
          <p:cNvPr id="4" name="Platshållare för bildnummer 3"/>
          <p:cNvSpPr>
            <a:spLocks noGrp="1"/>
          </p:cNvSpPr>
          <p:nvPr>
            <p:ph type="sldNum" sz="quarter" idx="10"/>
          </p:nvPr>
        </p:nvSpPr>
        <p:spPr/>
        <p:txBody>
          <a:bodyPr/>
          <a:lstStyle/>
          <a:p>
            <a:fld id="{4890CDCA-DADC-42C9-B8AB-DA734AC42CC4}" type="slidenum">
              <a:rPr lang="sv-SE" smtClean="0"/>
              <a:t>36</a:t>
            </a:fld>
            <a:endParaRPr lang="sv-SE"/>
          </a:p>
        </p:txBody>
      </p:sp>
    </p:spTree>
    <p:extLst>
      <p:ext uri="{BB962C8B-B14F-4D97-AF65-F5344CB8AC3E}">
        <p14:creationId xmlns:p14="http://schemas.microsoft.com/office/powerpoint/2010/main" val="17689227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Avsnitt praktisk hantering:</a:t>
            </a:r>
          </a:p>
          <a:p>
            <a:endParaRPr lang="sv-SE" dirty="0" smtClean="0"/>
          </a:p>
          <a:p>
            <a:r>
              <a:rPr lang="sv-SE" dirty="0" smtClean="0"/>
              <a:t>Gå</a:t>
            </a:r>
            <a:r>
              <a:rPr lang="sv-SE" baseline="0" dirty="0" smtClean="0"/>
              <a:t> gärna ig</a:t>
            </a:r>
            <a:r>
              <a:rPr lang="sv-SE" dirty="0" smtClean="0"/>
              <a:t>enom några praktiska exempel från vardagen</a:t>
            </a:r>
            <a:r>
              <a:rPr lang="sv-SE" baseline="0" dirty="0" smtClean="0"/>
              <a:t>.</a:t>
            </a:r>
            <a:endParaRPr lang="sv-SE" dirty="0"/>
          </a:p>
        </p:txBody>
      </p:sp>
      <p:sp>
        <p:nvSpPr>
          <p:cNvPr id="4" name="Platshållare för bildnummer 3"/>
          <p:cNvSpPr>
            <a:spLocks noGrp="1"/>
          </p:cNvSpPr>
          <p:nvPr>
            <p:ph type="sldNum" sz="quarter" idx="10"/>
          </p:nvPr>
        </p:nvSpPr>
        <p:spPr/>
        <p:txBody>
          <a:bodyPr/>
          <a:lstStyle/>
          <a:p>
            <a:fld id="{D98785D7-4162-4D2F-85D8-6E95D86EFD24}" type="slidenum">
              <a:rPr lang="sv-SE" smtClean="0"/>
              <a:t>37</a:t>
            </a:fld>
            <a:endParaRPr lang="sv-SE"/>
          </a:p>
        </p:txBody>
      </p:sp>
    </p:spTree>
    <p:extLst>
      <p:ext uri="{BB962C8B-B14F-4D97-AF65-F5344CB8AC3E}">
        <p14:creationId xmlns:p14="http://schemas.microsoft.com/office/powerpoint/2010/main" val="16748119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Beskriv processen igen och vad som händer i de olika momenten.</a:t>
            </a:r>
          </a:p>
          <a:p>
            <a:endParaRPr lang="sv-SE" dirty="0" smtClean="0"/>
          </a:p>
          <a:p>
            <a:r>
              <a:rPr lang="sv-SE" dirty="0" smtClean="0"/>
              <a:t>Viktigt!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smtClean="0"/>
              <a:t>Sjuksköterska gör alltid behovsbedömning för läkemedel som är ordinerade vid behov eller enligt generellt direktiv innan iordningställande och administrering/överlämnande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smtClean="0"/>
              <a:t>Utförda moment ska dokumenteras (signeras)</a:t>
            </a:r>
            <a:r>
              <a:rPr lang="sv-SE" baseline="0" dirty="0" smtClean="0"/>
              <a:t> </a:t>
            </a:r>
            <a:r>
              <a:rPr lang="sv-SE" dirty="0" smtClean="0"/>
              <a:t>i Cosmic</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dirty="0" smtClean="0"/>
          </a:p>
          <a:p>
            <a:endParaRPr lang="sv-SE" dirty="0"/>
          </a:p>
        </p:txBody>
      </p:sp>
      <p:sp>
        <p:nvSpPr>
          <p:cNvPr id="4" name="Platshållare för bildnummer 3"/>
          <p:cNvSpPr>
            <a:spLocks noGrp="1"/>
          </p:cNvSpPr>
          <p:nvPr>
            <p:ph type="sldNum" sz="quarter" idx="10"/>
          </p:nvPr>
        </p:nvSpPr>
        <p:spPr/>
        <p:txBody>
          <a:bodyPr/>
          <a:lstStyle/>
          <a:p>
            <a:fld id="{D98785D7-4162-4D2F-85D8-6E95D86EFD24}" type="slidenum">
              <a:rPr lang="sv-SE" smtClean="0"/>
              <a:t>38</a:t>
            </a:fld>
            <a:endParaRPr lang="sv-SE"/>
          </a:p>
        </p:txBody>
      </p:sp>
    </p:spTree>
    <p:extLst>
      <p:ext uri="{BB962C8B-B14F-4D97-AF65-F5344CB8AC3E}">
        <p14:creationId xmlns:p14="http://schemas.microsoft.com/office/powerpoint/2010/main" val="24571255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Visa gärna live!</a:t>
            </a:r>
            <a:endParaRPr lang="sv-SE" dirty="0" smtClean="0"/>
          </a:p>
          <a:p>
            <a:r>
              <a:rPr lang="sv-SE" dirty="0" smtClean="0"/>
              <a:t>Förklara kort läkemedelslista och </a:t>
            </a:r>
            <a:r>
              <a:rPr lang="sv-SE" dirty="0" err="1" smtClean="0"/>
              <a:t>utdelningsvy</a:t>
            </a:r>
            <a:r>
              <a:rPr lang="sv-SE" dirty="0" smtClean="0"/>
              <a:t> i Cosmic</a:t>
            </a:r>
          </a:p>
          <a:p>
            <a:endParaRPr lang="sv-SE" dirty="0" smtClean="0"/>
          </a:p>
        </p:txBody>
      </p:sp>
      <p:sp>
        <p:nvSpPr>
          <p:cNvPr id="4" name="Platshållare för bildnummer 3"/>
          <p:cNvSpPr>
            <a:spLocks noGrp="1"/>
          </p:cNvSpPr>
          <p:nvPr>
            <p:ph type="sldNum" sz="quarter" idx="10"/>
          </p:nvPr>
        </p:nvSpPr>
        <p:spPr/>
        <p:txBody>
          <a:bodyPr/>
          <a:lstStyle/>
          <a:p>
            <a:fld id="{D98785D7-4162-4D2F-85D8-6E95D86EFD24}" type="slidenum">
              <a:rPr lang="sv-SE" smtClean="0"/>
              <a:t>39</a:t>
            </a:fld>
            <a:endParaRPr lang="sv-SE"/>
          </a:p>
        </p:txBody>
      </p:sp>
    </p:spTree>
    <p:extLst>
      <p:ext uri="{BB962C8B-B14F-4D97-AF65-F5344CB8AC3E}">
        <p14:creationId xmlns:p14="http://schemas.microsoft.com/office/powerpoint/2010/main" val="1991878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aseline="0" dirty="0" smtClean="0"/>
              <a:t>Läkemedelsprocessen från ordination till patient har fått/tagit sitt läkemedel</a:t>
            </a:r>
          </a:p>
          <a:p>
            <a:pPr marL="171450" indent="-171450">
              <a:buFont typeface="Arial" panose="020B0604020202020204" pitchFamily="34" charset="0"/>
              <a:buChar char="•"/>
            </a:pPr>
            <a:r>
              <a:rPr lang="sv-SE" dirty="0" smtClean="0"/>
              <a:t>Förklara </a:t>
            </a:r>
            <a:r>
              <a:rPr lang="sv-SE" baseline="0" dirty="0" smtClean="0"/>
              <a:t>begreppen, ordination, iordningställa, administrera/överlämna</a:t>
            </a:r>
          </a:p>
          <a:p>
            <a:pPr marL="171450" indent="-171450">
              <a:buFont typeface="Arial" panose="020B0604020202020204" pitchFamily="34" charset="0"/>
              <a:buChar char="•"/>
            </a:pPr>
            <a:r>
              <a:rPr lang="sv-SE" dirty="0" smtClean="0"/>
              <a:t>Vem får gör vad?</a:t>
            </a:r>
          </a:p>
          <a:p>
            <a:endParaRPr lang="sv-SE" baseline="0" dirty="0" smtClean="0"/>
          </a:p>
          <a:p>
            <a:r>
              <a:rPr lang="sv-SE" baseline="0" dirty="0" smtClean="0"/>
              <a:t>Detta ingår också i läkemedelshantering: förvaring, rekvisition och kontroll, förskrivning</a:t>
            </a:r>
          </a:p>
          <a:p>
            <a:endParaRPr lang="sv-SE" baseline="0" dirty="0" smtClean="0"/>
          </a:p>
          <a:p>
            <a:r>
              <a:rPr lang="sv-SE" baseline="0" dirty="0" smtClean="0"/>
              <a:t>Förklara även begreppet - Generellt direktiv om läkemedelsbehandling</a:t>
            </a:r>
          </a:p>
        </p:txBody>
      </p:sp>
      <p:sp>
        <p:nvSpPr>
          <p:cNvPr id="4" name="Platshållare för bildnummer 3"/>
          <p:cNvSpPr>
            <a:spLocks noGrp="1"/>
          </p:cNvSpPr>
          <p:nvPr>
            <p:ph type="sldNum" sz="quarter" idx="10"/>
          </p:nvPr>
        </p:nvSpPr>
        <p:spPr/>
        <p:txBody>
          <a:bodyPr/>
          <a:lstStyle/>
          <a:p>
            <a:fld id="{D98785D7-4162-4D2F-85D8-6E95D86EFD24}" type="slidenum">
              <a:rPr lang="sv-SE" smtClean="0"/>
              <a:t>4</a:t>
            </a:fld>
            <a:endParaRPr lang="sv-SE"/>
          </a:p>
        </p:txBody>
      </p:sp>
    </p:spTree>
    <p:extLst>
      <p:ext uri="{BB962C8B-B14F-4D97-AF65-F5344CB8AC3E}">
        <p14:creationId xmlns:p14="http://schemas.microsoft.com/office/powerpoint/2010/main" val="10745803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4890CDCA-DADC-42C9-B8AB-DA734AC42CC4}" type="slidenum">
              <a:rPr lang="sv-SE" smtClean="0"/>
              <a:t>40</a:t>
            </a:fld>
            <a:endParaRPr lang="sv-SE"/>
          </a:p>
        </p:txBody>
      </p:sp>
    </p:spTree>
    <p:extLst>
      <p:ext uri="{BB962C8B-B14F-4D97-AF65-F5344CB8AC3E}">
        <p14:creationId xmlns:p14="http://schemas.microsoft.com/office/powerpoint/2010/main" val="17489944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Signering</a:t>
            </a:r>
            <a:r>
              <a:rPr lang="sv-SE" baseline="0" dirty="0" smtClean="0"/>
              <a:t> av a</a:t>
            </a:r>
            <a:r>
              <a:rPr lang="sv-SE" dirty="0" smtClean="0"/>
              <a:t>dministrering</a:t>
            </a:r>
            <a:r>
              <a:rPr lang="sv-SE" baseline="0" dirty="0" smtClean="0"/>
              <a:t> </a:t>
            </a:r>
            <a:r>
              <a:rPr lang="sv-SE" baseline="0" dirty="0" smtClean="0"/>
              <a:t>av </a:t>
            </a:r>
            <a:r>
              <a:rPr lang="sv-SE" baseline="0" dirty="0" err="1" smtClean="0"/>
              <a:t>Instillagel</a:t>
            </a:r>
            <a:r>
              <a:rPr lang="sv-SE" baseline="0" dirty="0" smtClean="0"/>
              <a:t>/</a:t>
            </a:r>
            <a:r>
              <a:rPr lang="sv-SE" baseline="0" dirty="0" err="1" smtClean="0"/>
              <a:t>Xylocain</a:t>
            </a:r>
            <a:r>
              <a:rPr lang="sv-SE" baseline="0" dirty="0" smtClean="0"/>
              <a:t> </a:t>
            </a:r>
            <a:r>
              <a:rPr lang="sv-SE" baseline="0" dirty="0" smtClean="0"/>
              <a:t>gel f</a:t>
            </a:r>
            <a:r>
              <a:rPr lang="sv-SE" dirty="0" smtClean="0"/>
              <a:t>år</a:t>
            </a:r>
            <a:r>
              <a:rPr lang="sv-SE" baseline="0" dirty="0" smtClean="0"/>
              <a:t> som undantag hanteras via </a:t>
            </a:r>
            <a:r>
              <a:rPr lang="sv-SE" baseline="0" dirty="0" smtClean="0"/>
              <a:t>generella direktiv i Cosmic</a:t>
            </a:r>
            <a:r>
              <a:rPr lang="sv-SE" baseline="0" dirty="0" smtClean="0"/>
              <a:t>.</a:t>
            </a:r>
            <a:endParaRPr lang="sv-SE" baseline="0" dirty="0" smtClean="0"/>
          </a:p>
          <a:p>
            <a:endParaRPr lang="sv-SE" baseline="0" dirty="0" smtClean="0"/>
          </a:p>
          <a:p>
            <a:r>
              <a:rPr lang="sv-SE" baseline="0" dirty="0" smtClean="0"/>
              <a:t>Att kateter ska sättas är redan ”ordinerat”. Övriga momenten dokumenteras i journaltabell, men vilket läkemedel som är administrerat ska göras i läkemedelslistan i Cosmic. </a:t>
            </a:r>
            <a:endParaRPr lang="sv-SE" dirty="0"/>
          </a:p>
        </p:txBody>
      </p:sp>
      <p:sp>
        <p:nvSpPr>
          <p:cNvPr id="4" name="Platshållare för bildnummer 3"/>
          <p:cNvSpPr>
            <a:spLocks noGrp="1"/>
          </p:cNvSpPr>
          <p:nvPr>
            <p:ph type="sldNum" sz="quarter" idx="10"/>
          </p:nvPr>
        </p:nvSpPr>
        <p:spPr/>
        <p:txBody>
          <a:bodyPr/>
          <a:lstStyle/>
          <a:p>
            <a:fld id="{4890CDCA-DADC-42C9-B8AB-DA734AC42CC4}" type="slidenum">
              <a:rPr lang="sv-SE" smtClean="0"/>
              <a:t>41</a:t>
            </a:fld>
            <a:endParaRPr lang="sv-SE"/>
          </a:p>
        </p:txBody>
      </p:sp>
    </p:spTree>
    <p:extLst>
      <p:ext uri="{BB962C8B-B14F-4D97-AF65-F5344CB8AC3E}">
        <p14:creationId xmlns:p14="http://schemas.microsoft.com/office/powerpoint/2010/main" val="23198098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Visa hur det ser ut på utdelningsvyn  när dosen är dokumenterad</a:t>
            </a:r>
            <a:r>
              <a:rPr lang="sv-SE" baseline="0" dirty="0" smtClean="0"/>
              <a:t> och signerad.</a:t>
            </a:r>
            <a:endParaRPr lang="sv-SE" dirty="0"/>
          </a:p>
        </p:txBody>
      </p:sp>
      <p:sp>
        <p:nvSpPr>
          <p:cNvPr id="4" name="Platshållare för bildnummer 3"/>
          <p:cNvSpPr>
            <a:spLocks noGrp="1"/>
          </p:cNvSpPr>
          <p:nvPr>
            <p:ph type="sldNum" sz="quarter" idx="10"/>
          </p:nvPr>
        </p:nvSpPr>
        <p:spPr/>
        <p:txBody>
          <a:bodyPr/>
          <a:lstStyle/>
          <a:p>
            <a:fld id="{4890CDCA-DADC-42C9-B8AB-DA734AC42CC4}" type="slidenum">
              <a:rPr lang="sv-SE" smtClean="0"/>
              <a:t>42</a:t>
            </a:fld>
            <a:endParaRPr lang="sv-SE"/>
          </a:p>
        </p:txBody>
      </p:sp>
    </p:spTree>
    <p:extLst>
      <p:ext uri="{BB962C8B-B14F-4D97-AF65-F5344CB8AC3E}">
        <p14:creationId xmlns:p14="http://schemas.microsoft.com/office/powerpoint/2010/main" val="23617544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Berätta vad som händer</a:t>
            </a:r>
            <a:r>
              <a:rPr lang="sv-SE" baseline="0" dirty="0" smtClean="0"/>
              <a:t> efter genomgången utbildning-</a:t>
            </a:r>
          </a:p>
          <a:p>
            <a:r>
              <a:rPr lang="sv-SE" baseline="0" dirty="0" smtClean="0"/>
              <a:t>Delegeringsblankett ska fyllas i</a:t>
            </a:r>
          </a:p>
          <a:p>
            <a:r>
              <a:rPr lang="sv-SE" baseline="0" dirty="0" smtClean="0"/>
              <a:t>Att signera läkemedel finns upplagd som grundbehörighet för </a:t>
            </a:r>
            <a:r>
              <a:rPr lang="sv-SE" baseline="0" dirty="0" err="1" smtClean="0"/>
              <a:t>usk</a:t>
            </a:r>
            <a:r>
              <a:rPr lang="sv-SE" baseline="0" dirty="0" smtClean="0"/>
              <a:t> i Cosmic</a:t>
            </a:r>
            <a:endParaRPr lang="sv-SE" dirty="0"/>
          </a:p>
        </p:txBody>
      </p:sp>
      <p:sp>
        <p:nvSpPr>
          <p:cNvPr id="4" name="Platshållare för bildnummer 3"/>
          <p:cNvSpPr>
            <a:spLocks noGrp="1"/>
          </p:cNvSpPr>
          <p:nvPr>
            <p:ph type="sldNum" sz="quarter" idx="10"/>
          </p:nvPr>
        </p:nvSpPr>
        <p:spPr/>
        <p:txBody>
          <a:bodyPr/>
          <a:lstStyle/>
          <a:p>
            <a:fld id="{4890CDCA-DADC-42C9-B8AB-DA734AC42CC4}" type="slidenum">
              <a:rPr lang="sv-SE" smtClean="0"/>
              <a:t>43</a:t>
            </a:fld>
            <a:endParaRPr lang="sv-SE"/>
          </a:p>
        </p:txBody>
      </p:sp>
    </p:spTree>
    <p:extLst>
      <p:ext uri="{BB962C8B-B14F-4D97-AF65-F5344CB8AC3E}">
        <p14:creationId xmlns:p14="http://schemas.microsoft.com/office/powerpoint/2010/main" val="3130223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98785D7-4162-4D2F-85D8-6E95D86EFD24}" type="slidenum">
              <a:rPr lang="sv-SE" smtClean="0"/>
              <a:t>44</a:t>
            </a:fld>
            <a:endParaRPr lang="sv-SE"/>
          </a:p>
        </p:txBody>
      </p:sp>
    </p:spTree>
    <p:extLst>
      <p:ext uri="{BB962C8B-B14F-4D97-AF65-F5344CB8AC3E}">
        <p14:creationId xmlns:p14="http://schemas.microsoft.com/office/powerpoint/2010/main" val="2072167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890CDCA-DADC-42C9-B8AB-DA734AC42CC4}" type="slidenum">
              <a:rPr lang="sv-SE" smtClean="0"/>
              <a:t>45</a:t>
            </a:fld>
            <a:endParaRPr lang="sv-SE"/>
          </a:p>
        </p:txBody>
      </p:sp>
    </p:spTree>
    <p:extLst>
      <p:ext uri="{BB962C8B-B14F-4D97-AF65-F5344CB8AC3E}">
        <p14:creationId xmlns:p14="http://schemas.microsoft.com/office/powerpoint/2010/main" val="18675372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Om man vill gå tillbaka till något avsnitt – klicka </a:t>
            </a:r>
            <a:r>
              <a:rPr lang="sv-SE" smtClean="0"/>
              <a:t>på rubrikerna</a:t>
            </a:r>
            <a:endParaRPr lang="sv-SE" dirty="0"/>
          </a:p>
        </p:txBody>
      </p:sp>
      <p:sp>
        <p:nvSpPr>
          <p:cNvPr id="4" name="Platshållare för bildnummer 3"/>
          <p:cNvSpPr>
            <a:spLocks noGrp="1"/>
          </p:cNvSpPr>
          <p:nvPr>
            <p:ph type="sldNum" sz="quarter" idx="10"/>
          </p:nvPr>
        </p:nvSpPr>
        <p:spPr/>
        <p:txBody>
          <a:bodyPr/>
          <a:lstStyle/>
          <a:p>
            <a:fld id="{D98785D7-4162-4D2F-85D8-6E95D86EFD24}" type="slidenum">
              <a:rPr lang="sv-SE" smtClean="0"/>
              <a:t>46</a:t>
            </a:fld>
            <a:endParaRPr lang="sv-SE"/>
          </a:p>
        </p:txBody>
      </p:sp>
    </p:spTree>
    <p:extLst>
      <p:ext uri="{BB962C8B-B14F-4D97-AF65-F5344CB8AC3E}">
        <p14:creationId xmlns:p14="http://schemas.microsoft.com/office/powerpoint/2010/main" val="1161759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Bilder</a:t>
            </a:r>
            <a:r>
              <a:rPr lang="sv-SE" baseline="0" dirty="0" smtClean="0"/>
              <a:t> som b</a:t>
            </a:r>
            <a:r>
              <a:rPr lang="sv-SE" dirty="0" smtClean="0"/>
              <a:t>eskriver processen för</a:t>
            </a:r>
            <a:r>
              <a:rPr lang="sv-SE" baseline="0" dirty="0" smtClean="0"/>
              <a:t> ett läkemedel för </a:t>
            </a:r>
            <a:r>
              <a:rPr lang="sv-SE" dirty="0" smtClean="0"/>
              <a:t>en undersköterska</a:t>
            </a:r>
            <a:r>
              <a:rPr lang="sv-SE" baseline="0" dirty="0" smtClean="0"/>
              <a:t> som har delegering, </a:t>
            </a:r>
          </a:p>
          <a:p>
            <a:endParaRPr lang="sv-SE" baseline="0" dirty="0" smtClean="0"/>
          </a:p>
          <a:p>
            <a:r>
              <a:rPr lang="sv-SE" baseline="0" dirty="0" smtClean="0"/>
              <a:t>Enligt föreskriften får iordningställande och administrering/överlämnande av läkemedel delegeras. I Region Kronobergs riktlinje har vi mer tydligt definierat vilka uppgifter som får delegeras/ inte delegeras.</a:t>
            </a:r>
          </a:p>
          <a:p>
            <a:endParaRPr lang="sv-SE" baseline="0" dirty="0" smtClean="0"/>
          </a:p>
          <a:p>
            <a:r>
              <a:rPr lang="sv-SE" baseline="0" dirty="0" smtClean="0"/>
              <a:t>Att man dokumenterar när man administrerat/ överlämnar läkemedel kallas att man signerat uppgiften.</a:t>
            </a:r>
            <a:endParaRPr lang="sv-SE" dirty="0"/>
          </a:p>
        </p:txBody>
      </p:sp>
      <p:sp>
        <p:nvSpPr>
          <p:cNvPr id="4" name="Platshållare för bildnummer 3"/>
          <p:cNvSpPr>
            <a:spLocks noGrp="1"/>
          </p:cNvSpPr>
          <p:nvPr>
            <p:ph type="sldNum" sz="quarter" idx="10"/>
          </p:nvPr>
        </p:nvSpPr>
        <p:spPr/>
        <p:txBody>
          <a:bodyPr/>
          <a:lstStyle/>
          <a:p>
            <a:fld id="{4890CDCA-DADC-42C9-B8AB-DA734AC42CC4}" type="slidenum">
              <a:rPr lang="sv-SE" smtClean="0"/>
              <a:t>5</a:t>
            </a:fld>
            <a:endParaRPr lang="sv-SE"/>
          </a:p>
        </p:txBody>
      </p:sp>
    </p:spTree>
    <p:extLst>
      <p:ext uri="{BB962C8B-B14F-4D97-AF65-F5344CB8AC3E}">
        <p14:creationId xmlns:p14="http://schemas.microsoft.com/office/powerpoint/2010/main" val="3272559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På</a:t>
            </a:r>
            <a:r>
              <a:rPr lang="sv-SE" baseline="0" dirty="0" smtClean="0"/>
              <a:t> </a:t>
            </a:r>
            <a:r>
              <a:rPr lang="sv-SE" dirty="0" smtClean="0"/>
              <a:t>Socialstyrelsens hemsida</a:t>
            </a:r>
            <a:r>
              <a:rPr lang="sv-SE" baseline="0" dirty="0" smtClean="0"/>
              <a:t> kan man läsa om </a:t>
            </a:r>
            <a:r>
              <a:rPr lang="sv-SE" dirty="0" smtClean="0"/>
              <a:t>Patientsäkerhet:</a:t>
            </a:r>
          </a:p>
          <a:p>
            <a:r>
              <a:rPr lang="sv-SE" sz="1200" u="sng" kern="1200" dirty="0" smtClean="0">
                <a:solidFill>
                  <a:schemeClr val="tx1"/>
                </a:solidFill>
                <a:effectLst/>
                <a:latin typeface="+mn-lt"/>
                <a:ea typeface="+mn-ea"/>
                <a:cs typeface="+mn-cs"/>
                <a:hlinkClick r:id="rId3"/>
              </a:rPr>
              <a:t>https://patientsakerhet.socialstyrelsen.se/risker/vardskadeomraden/lakemedelsrelaterade-skador</a:t>
            </a:r>
            <a:r>
              <a:rPr lang="sv-SE" sz="1200" kern="1200" dirty="0" smtClean="0">
                <a:solidFill>
                  <a:schemeClr val="tx1"/>
                </a:solidFill>
                <a:effectLst/>
                <a:latin typeface="+mn-lt"/>
                <a:ea typeface="+mn-ea"/>
                <a:cs typeface="+mn-cs"/>
              </a:rPr>
              <a:t> </a:t>
            </a:r>
          </a:p>
          <a:p>
            <a:endParaRPr lang="sv-SE" dirty="0" smtClean="0"/>
          </a:p>
          <a:p>
            <a:r>
              <a:rPr lang="sv-SE" sz="1200" b="1" dirty="0" smtClean="0"/>
              <a:t>Var uppstår riskerna?</a:t>
            </a:r>
          </a:p>
          <a:p>
            <a:r>
              <a:rPr lang="sv-SE" sz="1200" dirty="0" smtClean="0"/>
              <a:t>Läkemedelsbehandlingen följer patientens väg genom hälso- och sjukvården och riskerna ser olika ut beroende på vem patienten är och var patienten befinner sig, till exempel i en ambulans, på en slutenvårdsavdelning eller i hemsjukvården. Det finns även en risk när information ska överföras mellan vårdgivare.</a:t>
            </a:r>
            <a:endParaRPr lang="sv-SE" b="1" dirty="0" smtClean="0"/>
          </a:p>
          <a:p>
            <a:endParaRPr lang="sv-SE" b="1" dirty="0" smtClean="0"/>
          </a:p>
          <a:p>
            <a:r>
              <a:rPr lang="sv-SE" b="1" dirty="0" smtClean="0"/>
              <a:t>Många delmoment</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smtClean="0"/>
              <a:t>Läkemedelshantering omfattar alla de aktiviteter som ingår i patientens läkemedelsprocess och inkluderar både själva hanteringen av läkemedlet och informationsöverföringen, oavsett vem som hanterar läkemedlet. Läkemedelshanteringen omfattar ordination, rekvisition, förvaring, expediering, iordningställande, överlämnande och administrering av läkemedel. I processen ingår också att övervaka en patient som har fått ett läkemedel och följa upp en läkemedelsbehandling.</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D98785D7-4162-4D2F-85D8-6E95D86EFD24}" type="slidenum">
              <a:rPr lang="sv-SE" smtClean="0"/>
              <a:t>6</a:t>
            </a:fld>
            <a:endParaRPr lang="sv-SE"/>
          </a:p>
        </p:txBody>
      </p:sp>
    </p:spTree>
    <p:extLst>
      <p:ext uri="{BB962C8B-B14F-4D97-AF65-F5344CB8AC3E}">
        <p14:creationId xmlns:p14="http://schemas.microsoft.com/office/powerpoint/2010/main" val="3939364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Avsnitt Delegering</a:t>
            </a:r>
            <a:endParaRPr lang="sv-SE" dirty="0"/>
          </a:p>
        </p:txBody>
      </p:sp>
      <p:sp>
        <p:nvSpPr>
          <p:cNvPr id="4" name="Platshållare för bildnummer 3"/>
          <p:cNvSpPr>
            <a:spLocks noGrp="1"/>
          </p:cNvSpPr>
          <p:nvPr>
            <p:ph type="sldNum" sz="quarter" idx="10"/>
          </p:nvPr>
        </p:nvSpPr>
        <p:spPr/>
        <p:txBody>
          <a:bodyPr/>
          <a:lstStyle/>
          <a:p>
            <a:fld id="{D98785D7-4162-4D2F-85D8-6E95D86EFD24}" type="slidenum">
              <a:rPr lang="sv-SE" smtClean="0"/>
              <a:t>7</a:t>
            </a:fld>
            <a:endParaRPr lang="sv-SE"/>
          </a:p>
        </p:txBody>
      </p:sp>
    </p:spTree>
    <p:extLst>
      <p:ext uri="{BB962C8B-B14F-4D97-AF65-F5344CB8AC3E}">
        <p14:creationId xmlns:p14="http://schemas.microsoft.com/office/powerpoint/2010/main" val="1432072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Bild från Jobba</a:t>
            </a:r>
            <a:r>
              <a:rPr lang="sv-SE" baseline="0" dirty="0" smtClean="0"/>
              <a:t> säkert med läkemedel</a:t>
            </a:r>
            <a:endParaRPr lang="sv-SE" dirty="0" smtClean="0"/>
          </a:p>
          <a:p>
            <a:endParaRPr lang="sv-SE" dirty="0"/>
          </a:p>
        </p:txBody>
      </p:sp>
      <p:sp>
        <p:nvSpPr>
          <p:cNvPr id="4" name="Platshållare för bildnummer 3"/>
          <p:cNvSpPr>
            <a:spLocks noGrp="1"/>
          </p:cNvSpPr>
          <p:nvPr>
            <p:ph type="sldNum" sz="quarter" idx="10"/>
          </p:nvPr>
        </p:nvSpPr>
        <p:spPr/>
        <p:txBody>
          <a:bodyPr/>
          <a:lstStyle/>
          <a:p>
            <a:fld id="{D98785D7-4162-4D2F-85D8-6E95D86EFD24}" type="slidenum">
              <a:rPr lang="sv-SE" smtClean="0"/>
              <a:t>8</a:t>
            </a:fld>
            <a:endParaRPr lang="sv-SE"/>
          </a:p>
        </p:txBody>
      </p:sp>
    </p:spTree>
    <p:extLst>
      <p:ext uri="{BB962C8B-B14F-4D97-AF65-F5344CB8AC3E}">
        <p14:creationId xmlns:p14="http://schemas.microsoft.com/office/powerpoint/2010/main" val="22285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Klicka på +,</a:t>
            </a:r>
            <a:r>
              <a:rPr lang="sv-SE" baseline="0" dirty="0" smtClean="0"/>
              <a:t> för att se rättigheter och skyldigheter</a:t>
            </a:r>
            <a:endParaRPr lang="sv-SE" dirty="0"/>
          </a:p>
        </p:txBody>
      </p:sp>
      <p:sp>
        <p:nvSpPr>
          <p:cNvPr id="4" name="Platshållare för bildnummer 3"/>
          <p:cNvSpPr>
            <a:spLocks noGrp="1"/>
          </p:cNvSpPr>
          <p:nvPr>
            <p:ph type="sldNum" sz="quarter" idx="10"/>
          </p:nvPr>
        </p:nvSpPr>
        <p:spPr/>
        <p:txBody>
          <a:bodyPr/>
          <a:lstStyle/>
          <a:p>
            <a:fld id="{D98785D7-4162-4D2F-85D8-6E95D86EFD24}" type="slidenum">
              <a:rPr lang="sv-SE" smtClean="0"/>
              <a:t>9</a:t>
            </a:fld>
            <a:endParaRPr lang="sv-SE"/>
          </a:p>
        </p:txBody>
      </p:sp>
    </p:spTree>
    <p:extLst>
      <p:ext uri="{BB962C8B-B14F-4D97-AF65-F5344CB8AC3E}">
        <p14:creationId xmlns:p14="http://schemas.microsoft.com/office/powerpoint/2010/main" val="2564418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normAutofit/>
          </a:bodyPr>
          <a:lstStyle>
            <a:lvl1pPr algn="l">
              <a:defRPr sz="5400"/>
            </a:lvl1pPr>
          </a:lstStyle>
          <a:p>
            <a:r>
              <a:rPr lang="sv-SE" dirty="0" smtClean="0"/>
              <a:t>Klicka här för att ändra format</a:t>
            </a:r>
            <a:endParaRPr lang="en-US" dirty="0"/>
          </a:p>
        </p:txBody>
      </p:sp>
      <p:sp>
        <p:nvSpPr>
          <p:cNvPr id="3" name="Subtitle 2"/>
          <p:cNvSpPr>
            <a:spLocks noGrp="1"/>
          </p:cNvSpPr>
          <p:nvPr>
            <p:ph type="subTitle" idx="1"/>
          </p:nvPr>
        </p:nvSpPr>
        <p:spPr>
          <a:xfrm>
            <a:off x="9144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en-US"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24449139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a:xfrm>
            <a:off x="838200" y="1825625"/>
            <a:ext cx="10515600" cy="4156886"/>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83225248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sz="half" idx="1"/>
          </p:nvPr>
        </p:nvSpPr>
        <p:spPr>
          <a:xfrm>
            <a:off x="838200" y="1825625"/>
            <a:ext cx="5181600" cy="4176341"/>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Content Placeholder 3"/>
          <p:cNvSpPr>
            <a:spLocks noGrp="1"/>
          </p:cNvSpPr>
          <p:nvPr>
            <p:ph sz="half" idx="2"/>
          </p:nvPr>
        </p:nvSpPr>
        <p:spPr>
          <a:xfrm>
            <a:off x="6172200" y="1825625"/>
            <a:ext cx="5181600" cy="4176341"/>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13917913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Tree>
    <p:extLst>
      <p:ext uri="{BB962C8B-B14F-4D97-AF65-F5344CB8AC3E}">
        <p14:creationId xmlns:p14="http://schemas.microsoft.com/office/powerpoint/2010/main" val="77069841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normAutofit/>
          </a:bodyPr>
          <a:lstStyle>
            <a:lvl1pPr algn="l">
              <a:defRPr sz="5400"/>
            </a:lvl1pPr>
          </a:lstStyle>
          <a:p>
            <a:r>
              <a:rPr lang="sv-SE" dirty="0" smtClean="0"/>
              <a:t>Klicka här för att ändra format</a:t>
            </a:r>
            <a:endParaRPr lang="en-US" dirty="0"/>
          </a:p>
        </p:txBody>
      </p:sp>
      <p:sp>
        <p:nvSpPr>
          <p:cNvPr id="3" name="Subtitle 2"/>
          <p:cNvSpPr>
            <a:spLocks noGrp="1"/>
          </p:cNvSpPr>
          <p:nvPr>
            <p:ph type="subTitle" idx="1"/>
          </p:nvPr>
        </p:nvSpPr>
        <p:spPr>
          <a:xfrm>
            <a:off x="9144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en-US"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278973967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a:xfrm>
            <a:off x="838200" y="1825625"/>
            <a:ext cx="10515600" cy="4156886"/>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74036723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sz="half" idx="1"/>
          </p:nvPr>
        </p:nvSpPr>
        <p:spPr>
          <a:xfrm>
            <a:off x="838200" y="1825625"/>
            <a:ext cx="5181600" cy="4176341"/>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Content Placeholder 3"/>
          <p:cNvSpPr>
            <a:spLocks noGrp="1"/>
          </p:cNvSpPr>
          <p:nvPr>
            <p:ph sz="half" idx="2"/>
          </p:nvPr>
        </p:nvSpPr>
        <p:spPr>
          <a:xfrm>
            <a:off x="6172200" y="1825625"/>
            <a:ext cx="5181600" cy="4176341"/>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180964538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Tree>
    <p:extLst>
      <p:ext uri="{BB962C8B-B14F-4D97-AF65-F5344CB8AC3E}">
        <p14:creationId xmlns:p14="http://schemas.microsoft.com/office/powerpoint/2010/main" val="34702471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normAutofit/>
          </a:bodyPr>
          <a:lstStyle>
            <a:lvl1pPr algn="l">
              <a:defRPr sz="5400"/>
            </a:lvl1pPr>
          </a:lstStyle>
          <a:p>
            <a:r>
              <a:rPr lang="sv-SE" dirty="0" smtClean="0"/>
              <a:t>Klicka här för att ändra format</a:t>
            </a:r>
            <a:endParaRPr lang="en-US" dirty="0"/>
          </a:p>
        </p:txBody>
      </p:sp>
      <p:sp>
        <p:nvSpPr>
          <p:cNvPr id="3" name="Subtitle 2"/>
          <p:cNvSpPr>
            <a:spLocks noGrp="1"/>
          </p:cNvSpPr>
          <p:nvPr>
            <p:ph type="subTitle" idx="1"/>
          </p:nvPr>
        </p:nvSpPr>
        <p:spPr>
          <a:xfrm>
            <a:off x="9144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en-US"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217509703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a:xfrm>
            <a:off x="838200" y="1825625"/>
            <a:ext cx="10515600" cy="4156886"/>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209127721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sz="half" idx="1"/>
          </p:nvPr>
        </p:nvSpPr>
        <p:spPr>
          <a:xfrm>
            <a:off x="838200" y="1825625"/>
            <a:ext cx="5181600" cy="4176341"/>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Content Placeholder 3"/>
          <p:cNvSpPr>
            <a:spLocks noGrp="1"/>
          </p:cNvSpPr>
          <p:nvPr>
            <p:ph sz="half" idx="2"/>
          </p:nvPr>
        </p:nvSpPr>
        <p:spPr>
          <a:xfrm>
            <a:off x="6172200" y="1825625"/>
            <a:ext cx="5181600" cy="4176341"/>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7287691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a:xfrm>
            <a:off x="838200" y="1825625"/>
            <a:ext cx="10515600" cy="4156886"/>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317353194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Tree>
    <p:extLst>
      <p:ext uri="{BB962C8B-B14F-4D97-AF65-F5344CB8AC3E}">
        <p14:creationId xmlns:p14="http://schemas.microsoft.com/office/powerpoint/2010/main" val="176660805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normAutofit/>
          </a:bodyPr>
          <a:lstStyle>
            <a:lvl1pPr algn="l">
              <a:defRPr sz="5400"/>
            </a:lvl1pPr>
          </a:lstStyle>
          <a:p>
            <a:r>
              <a:rPr lang="sv-SE" dirty="0" smtClean="0"/>
              <a:t>Klicka här för att ändra format</a:t>
            </a:r>
            <a:endParaRPr lang="en-US" dirty="0"/>
          </a:p>
        </p:txBody>
      </p:sp>
      <p:sp>
        <p:nvSpPr>
          <p:cNvPr id="3" name="Subtitle 2"/>
          <p:cNvSpPr>
            <a:spLocks noGrp="1"/>
          </p:cNvSpPr>
          <p:nvPr>
            <p:ph type="subTitle" idx="1"/>
          </p:nvPr>
        </p:nvSpPr>
        <p:spPr>
          <a:xfrm>
            <a:off x="9144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en-US" dirty="0"/>
          </a:p>
        </p:txBody>
      </p:sp>
      <p:sp>
        <p:nvSpPr>
          <p:cNvPr id="5" name="Footer Placeholder 4"/>
          <p:cNvSpPr>
            <a:spLocks noGrp="1"/>
          </p:cNvSpPr>
          <p:nvPr>
            <p:ph type="ftr" sz="quarter" idx="11"/>
          </p:nvPr>
        </p:nvSpPr>
        <p:spPr/>
        <p:txBody>
          <a:bodyPr/>
          <a:lstStyle/>
          <a:p>
            <a:endParaRPr lang="sv-S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34EC4E-653F-44F8-91A4-8055E33ABF2E}"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45752571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a:xfrm>
            <a:off x="838200" y="1825625"/>
            <a:ext cx="10515600" cy="4156886"/>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3534EC4E-653F-44F8-91A4-8055E33ABF2E}"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92612686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sz="half" idx="1"/>
          </p:nvPr>
        </p:nvSpPr>
        <p:spPr>
          <a:xfrm>
            <a:off x="838200" y="1825625"/>
            <a:ext cx="5181600" cy="4176341"/>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Content Placeholder 3"/>
          <p:cNvSpPr>
            <a:spLocks noGrp="1"/>
          </p:cNvSpPr>
          <p:nvPr>
            <p:ph sz="half" idx="2"/>
          </p:nvPr>
        </p:nvSpPr>
        <p:spPr>
          <a:xfrm>
            <a:off x="6172200" y="1825625"/>
            <a:ext cx="5181600" cy="4176341"/>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6" name="Footer Placeholder 5"/>
          <p:cNvSpPr>
            <a:spLocks noGrp="1"/>
          </p:cNvSpPr>
          <p:nvPr>
            <p:ph type="ftr" sz="quarter" idx="11"/>
          </p:nvPr>
        </p:nvSpPr>
        <p:spPr/>
        <p:txBody>
          <a:bodyPr/>
          <a:lstStyle/>
          <a:p>
            <a:endParaRPr lang="sv-SE">
              <a:solidFill>
                <a:prstClr val="black">
                  <a:tint val="75000"/>
                </a:prstClr>
              </a:solidFill>
            </a:endParaRPr>
          </a:p>
        </p:txBody>
      </p:sp>
      <p:sp>
        <p:nvSpPr>
          <p:cNvPr id="7" name="Slide Number Placeholder 6"/>
          <p:cNvSpPr>
            <a:spLocks noGrp="1"/>
          </p:cNvSpPr>
          <p:nvPr>
            <p:ph type="sldNum" sz="quarter" idx="12"/>
          </p:nvPr>
        </p:nvSpPr>
        <p:spPr/>
        <p:txBody>
          <a:bodyPr/>
          <a:lstStyle/>
          <a:p>
            <a:fld id="{3534EC4E-653F-44F8-91A4-8055E33ABF2E}"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77359444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Tree>
    <p:extLst>
      <p:ext uri="{BB962C8B-B14F-4D97-AF65-F5344CB8AC3E}">
        <p14:creationId xmlns:p14="http://schemas.microsoft.com/office/powerpoint/2010/main" val="34017969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sz="half" idx="1"/>
          </p:nvPr>
        </p:nvSpPr>
        <p:spPr>
          <a:xfrm>
            <a:off x="838200" y="1825625"/>
            <a:ext cx="5181600" cy="4176341"/>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Content Placeholder 3"/>
          <p:cNvSpPr>
            <a:spLocks noGrp="1"/>
          </p:cNvSpPr>
          <p:nvPr>
            <p:ph sz="half" idx="2"/>
          </p:nvPr>
        </p:nvSpPr>
        <p:spPr>
          <a:xfrm>
            <a:off x="6172200" y="1825625"/>
            <a:ext cx="5181600" cy="4176341"/>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12077232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Tree>
    <p:extLst>
      <p:ext uri="{BB962C8B-B14F-4D97-AF65-F5344CB8AC3E}">
        <p14:creationId xmlns:p14="http://schemas.microsoft.com/office/powerpoint/2010/main" val="8316943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normAutofit/>
          </a:bodyPr>
          <a:lstStyle>
            <a:lvl1pPr algn="l">
              <a:defRPr sz="5400"/>
            </a:lvl1pPr>
          </a:lstStyle>
          <a:p>
            <a:r>
              <a:rPr lang="sv-SE" dirty="0" smtClean="0"/>
              <a:t>Klicka här för att ändra format</a:t>
            </a:r>
            <a:endParaRPr lang="en-US" dirty="0"/>
          </a:p>
        </p:txBody>
      </p:sp>
      <p:sp>
        <p:nvSpPr>
          <p:cNvPr id="3" name="Subtitle 2"/>
          <p:cNvSpPr>
            <a:spLocks noGrp="1"/>
          </p:cNvSpPr>
          <p:nvPr>
            <p:ph type="subTitle" idx="1"/>
          </p:nvPr>
        </p:nvSpPr>
        <p:spPr>
          <a:xfrm>
            <a:off x="9144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en-US"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8378684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a:xfrm>
            <a:off x="838200" y="1825625"/>
            <a:ext cx="10515600" cy="4156886"/>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27023972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sz="half" idx="1"/>
          </p:nvPr>
        </p:nvSpPr>
        <p:spPr>
          <a:xfrm>
            <a:off x="838200" y="1825625"/>
            <a:ext cx="5181600" cy="4176341"/>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Content Placeholder 3"/>
          <p:cNvSpPr>
            <a:spLocks noGrp="1"/>
          </p:cNvSpPr>
          <p:nvPr>
            <p:ph sz="half" idx="2"/>
          </p:nvPr>
        </p:nvSpPr>
        <p:spPr>
          <a:xfrm>
            <a:off x="6172200" y="1825625"/>
            <a:ext cx="5181600" cy="4176341"/>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6765026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Tree>
    <p:extLst>
      <p:ext uri="{BB962C8B-B14F-4D97-AF65-F5344CB8AC3E}">
        <p14:creationId xmlns:p14="http://schemas.microsoft.com/office/powerpoint/2010/main" val="13421310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normAutofit/>
          </a:bodyPr>
          <a:lstStyle>
            <a:lvl1pPr algn="l">
              <a:defRPr sz="5400"/>
            </a:lvl1pPr>
          </a:lstStyle>
          <a:p>
            <a:r>
              <a:rPr lang="sv-SE" dirty="0" smtClean="0"/>
              <a:t>Klicka här för att ändra format</a:t>
            </a:r>
            <a:endParaRPr lang="en-US" dirty="0"/>
          </a:p>
        </p:txBody>
      </p:sp>
      <p:sp>
        <p:nvSpPr>
          <p:cNvPr id="3" name="Subtitle 2"/>
          <p:cNvSpPr>
            <a:spLocks noGrp="1"/>
          </p:cNvSpPr>
          <p:nvPr>
            <p:ph type="subTitle" idx="1"/>
          </p:nvPr>
        </p:nvSpPr>
        <p:spPr>
          <a:xfrm>
            <a:off x="9144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en-US"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1117410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52802"/>
            <a:ext cx="10515600" cy="1001338"/>
          </a:xfrm>
          <a:prstGeom prst="rect">
            <a:avLst/>
          </a:prstGeom>
        </p:spPr>
        <p:txBody>
          <a:bodyPr vert="horz" lIns="91440" tIns="45720" rIns="91440" bIns="45720" rtlCol="0" anchor="t">
            <a:normAutofit/>
          </a:bodyPr>
          <a:lstStyle/>
          <a:p>
            <a:r>
              <a:rPr lang="sv-SE" dirty="0" smtClean="0"/>
              <a:t>Klicka här för att ändra format</a:t>
            </a:r>
            <a:endParaRPr lang="en-US" dirty="0"/>
          </a:p>
        </p:txBody>
      </p:sp>
      <p:sp>
        <p:nvSpPr>
          <p:cNvPr id="3" name="Text Placeholder 2"/>
          <p:cNvSpPr>
            <a:spLocks noGrp="1"/>
          </p:cNvSpPr>
          <p:nvPr>
            <p:ph type="body" idx="1"/>
          </p:nvPr>
        </p:nvSpPr>
        <p:spPr>
          <a:xfrm>
            <a:off x="838200" y="1825625"/>
            <a:ext cx="10515600" cy="4276998"/>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US"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sv-SE"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3534EC4E-653F-44F8-91A4-8055E33ABF2E}" type="slidenum">
              <a:rPr lang="sv-SE" smtClean="0"/>
              <a:pPr/>
              <a:t>‹#›</a:t>
            </a:fld>
            <a:endParaRPr lang="sv-SE" dirty="0"/>
          </a:p>
        </p:txBody>
      </p:sp>
      <p:grpSp>
        <p:nvGrpSpPr>
          <p:cNvPr id="8" name="Grupp 7"/>
          <p:cNvGrpSpPr/>
          <p:nvPr userDrawn="1"/>
        </p:nvGrpSpPr>
        <p:grpSpPr>
          <a:xfrm>
            <a:off x="0" y="6186195"/>
            <a:ext cx="12192000" cy="671805"/>
            <a:chOff x="0" y="6186195"/>
            <a:chExt cx="12192000" cy="671805"/>
          </a:xfrm>
        </p:grpSpPr>
        <p:sp>
          <p:nvSpPr>
            <p:cNvPr id="9" name="Rektangel 8"/>
            <p:cNvSpPr/>
            <p:nvPr/>
          </p:nvSpPr>
          <p:spPr>
            <a:xfrm>
              <a:off x="0" y="6186195"/>
              <a:ext cx="12192000" cy="6718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1" spc="300" dirty="0"/>
            </a:p>
          </p:txBody>
        </p:sp>
        <p:pic>
          <p:nvPicPr>
            <p:cNvPr id="11" name="Bildobjekt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0246" y="6309769"/>
              <a:ext cx="1455575" cy="407105"/>
            </a:xfrm>
            <a:prstGeom prst="rect">
              <a:avLst/>
            </a:prstGeom>
          </p:spPr>
        </p:pic>
      </p:grpSp>
    </p:spTree>
    <p:extLst>
      <p:ext uri="{BB962C8B-B14F-4D97-AF65-F5344CB8AC3E}">
        <p14:creationId xmlns:p14="http://schemas.microsoft.com/office/powerpoint/2010/main" val="777417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52802"/>
            <a:ext cx="10515600" cy="1001338"/>
          </a:xfrm>
          <a:prstGeom prst="rect">
            <a:avLst/>
          </a:prstGeom>
        </p:spPr>
        <p:txBody>
          <a:bodyPr vert="horz" lIns="91440" tIns="45720" rIns="91440" bIns="45720" rtlCol="0" anchor="t">
            <a:normAutofit/>
          </a:bodyPr>
          <a:lstStyle/>
          <a:p>
            <a:r>
              <a:rPr lang="sv-SE" dirty="0" smtClean="0"/>
              <a:t>Klicka här för att ändra format</a:t>
            </a:r>
            <a:endParaRPr lang="en-US" dirty="0"/>
          </a:p>
        </p:txBody>
      </p:sp>
      <p:sp>
        <p:nvSpPr>
          <p:cNvPr id="3" name="Text Placeholder 2"/>
          <p:cNvSpPr>
            <a:spLocks noGrp="1"/>
          </p:cNvSpPr>
          <p:nvPr>
            <p:ph type="body" idx="1"/>
          </p:nvPr>
        </p:nvSpPr>
        <p:spPr>
          <a:xfrm>
            <a:off x="838200" y="1825625"/>
            <a:ext cx="10515600" cy="4276998"/>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US"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sv-SE"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3534EC4E-653F-44F8-91A4-8055E33ABF2E}" type="slidenum">
              <a:rPr lang="sv-SE" smtClean="0"/>
              <a:pPr/>
              <a:t>‹#›</a:t>
            </a:fld>
            <a:endParaRPr lang="sv-SE" dirty="0"/>
          </a:p>
        </p:txBody>
      </p:sp>
      <p:grpSp>
        <p:nvGrpSpPr>
          <p:cNvPr id="8" name="Grupp 7"/>
          <p:cNvGrpSpPr/>
          <p:nvPr userDrawn="1"/>
        </p:nvGrpSpPr>
        <p:grpSpPr>
          <a:xfrm>
            <a:off x="0" y="6186195"/>
            <a:ext cx="12192000" cy="671805"/>
            <a:chOff x="0" y="6186195"/>
            <a:chExt cx="12192000" cy="671805"/>
          </a:xfrm>
        </p:grpSpPr>
        <p:sp>
          <p:nvSpPr>
            <p:cNvPr id="9" name="Rektangel 8"/>
            <p:cNvSpPr/>
            <p:nvPr/>
          </p:nvSpPr>
          <p:spPr>
            <a:xfrm>
              <a:off x="0" y="6186195"/>
              <a:ext cx="12192000" cy="67180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1" spc="300" dirty="0"/>
            </a:p>
          </p:txBody>
        </p:sp>
        <p:pic>
          <p:nvPicPr>
            <p:cNvPr id="11" name="Bildobjekt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0246" y="6309769"/>
              <a:ext cx="1455575" cy="407105"/>
            </a:xfrm>
            <a:prstGeom prst="rect">
              <a:avLst/>
            </a:prstGeom>
          </p:spPr>
        </p:pic>
      </p:grpSp>
    </p:spTree>
    <p:extLst>
      <p:ext uri="{BB962C8B-B14F-4D97-AF65-F5344CB8AC3E}">
        <p14:creationId xmlns:p14="http://schemas.microsoft.com/office/powerpoint/2010/main" val="353685274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52802"/>
            <a:ext cx="10515600" cy="1001338"/>
          </a:xfrm>
          <a:prstGeom prst="rect">
            <a:avLst/>
          </a:prstGeom>
        </p:spPr>
        <p:txBody>
          <a:bodyPr vert="horz" lIns="91440" tIns="45720" rIns="91440" bIns="45720" rtlCol="0" anchor="t">
            <a:normAutofit/>
          </a:bodyPr>
          <a:lstStyle/>
          <a:p>
            <a:r>
              <a:rPr lang="sv-SE" dirty="0" smtClean="0"/>
              <a:t>Klicka här för att ändra format</a:t>
            </a:r>
            <a:endParaRPr lang="en-US" dirty="0"/>
          </a:p>
        </p:txBody>
      </p:sp>
      <p:sp>
        <p:nvSpPr>
          <p:cNvPr id="3" name="Text Placeholder 2"/>
          <p:cNvSpPr>
            <a:spLocks noGrp="1"/>
          </p:cNvSpPr>
          <p:nvPr>
            <p:ph type="body" idx="1"/>
          </p:nvPr>
        </p:nvSpPr>
        <p:spPr>
          <a:xfrm>
            <a:off x="838200" y="1825625"/>
            <a:ext cx="10515600" cy="4276998"/>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US"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sv-SE"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3534EC4E-653F-44F8-91A4-8055E33ABF2E}" type="slidenum">
              <a:rPr lang="sv-SE" smtClean="0"/>
              <a:pPr/>
              <a:t>‹#›</a:t>
            </a:fld>
            <a:endParaRPr lang="sv-SE" dirty="0"/>
          </a:p>
        </p:txBody>
      </p:sp>
      <p:grpSp>
        <p:nvGrpSpPr>
          <p:cNvPr id="8" name="Grupp 7"/>
          <p:cNvGrpSpPr/>
          <p:nvPr userDrawn="1"/>
        </p:nvGrpSpPr>
        <p:grpSpPr>
          <a:xfrm>
            <a:off x="0" y="6186195"/>
            <a:ext cx="12192000" cy="671805"/>
            <a:chOff x="0" y="6186195"/>
            <a:chExt cx="12192000" cy="671805"/>
          </a:xfrm>
        </p:grpSpPr>
        <p:sp>
          <p:nvSpPr>
            <p:cNvPr id="9" name="Rektangel 8"/>
            <p:cNvSpPr/>
            <p:nvPr/>
          </p:nvSpPr>
          <p:spPr>
            <a:xfrm>
              <a:off x="0" y="6186195"/>
              <a:ext cx="12192000" cy="671805"/>
            </a:xfrm>
            <a:prstGeom prst="rect">
              <a:avLst/>
            </a:prstGeom>
            <a:solidFill>
              <a:srgbClr val="9FD2C5"/>
            </a:solidFill>
            <a:ln>
              <a:solidFill>
                <a:srgbClr val="9FD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1" spc="300" dirty="0"/>
            </a:p>
          </p:txBody>
        </p:sp>
        <p:pic>
          <p:nvPicPr>
            <p:cNvPr id="11" name="Bildobjekt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0246" y="6309769"/>
              <a:ext cx="1455575" cy="407105"/>
            </a:xfrm>
            <a:prstGeom prst="rect">
              <a:avLst/>
            </a:prstGeom>
          </p:spPr>
        </p:pic>
      </p:grpSp>
    </p:spTree>
    <p:extLst>
      <p:ext uri="{BB962C8B-B14F-4D97-AF65-F5344CB8AC3E}">
        <p14:creationId xmlns:p14="http://schemas.microsoft.com/office/powerpoint/2010/main" val="41047025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52802"/>
            <a:ext cx="10515600" cy="1001338"/>
          </a:xfrm>
          <a:prstGeom prst="rect">
            <a:avLst/>
          </a:prstGeom>
        </p:spPr>
        <p:txBody>
          <a:bodyPr vert="horz" lIns="91440" tIns="45720" rIns="91440" bIns="45720" rtlCol="0" anchor="t">
            <a:normAutofit/>
          </a:bodyPr>
          <a:lstStyle/>
          <a:p>
            <a:r>
              <a:rPr lang="sv-SE" dirty="0" smtClean="0"/>
              <a:t>Klicka här för att ändra format</a:t>
            </a:r>
            <a:endParaRPr lang="en-US" dirty="0"/>
          </a:p>
        </p:txBody>
      </p:sp>
      <p:sp>
        <p:nvSpPr>
          <p:cNvPr id="3" name="Text Placeholder 2"/>
          <p:cNvSpPr>
            <a:spLocks noGrp="1"/>
          </p:cNvSpPr>
          <p:nvPr>
            <p:ph type="body" idx="1"/>
          </p:nvPr>
        </p:nvSpPr>
        <p:spPr>
          <a:xfrm>
            <a:off x="838200" y="1825625"/>
            <a:ext cx="10515600" cy="4276998"/>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US"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sv-SE"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3534EC4E-653F-44F8-91A4-8055E33ABF2E}" type="slidenum">
              <a:rPr lang="sv-SE" smtClean="0"/>
              <a:pPr/>
              <a:t>‹#›</a:t>
            </a:fld>
            <a:endParaRPr lang="sv-SE" dirty="0"/>
          </a:p>
        </p:txBody>
      </p:sp>
      <p:grpSp>
        <p:nvGrpSpPr>
          <p:cNvPr id="8" name="Grupp 7"/>
          <p:cNvGrpSpPr/>
          <p:nvPr userDrawn="1"/>
        </p:nvGrpSpPr>
        <p:grpSpPr>
          <a:xfrm>
            <a:off x="0" y="6186195"/>
            <a:ext cx="12192000" cy="671805"/>
            <a:chOff x="0" y="6186195"/>
            <a:chExt cx="12192000" cy="671805"/>
          </a:xfrm>
        </p:grpSpPr>
        <p:sp>
          <p:nvSpPr>
            <p:cNvPr id="9" name="Rektangel 8"/>
            <p:cNvSpPr/>
            <p:nvPr/>
          </p:nvSpPr>
          <p:spPr>
            <a:xfrm>
              <a:off x="0" y="6186195"/>
              <a:ext cx="12192000" cy="671805"/>
            </a:xfrm>
            <a:prstGeom prst="rect">
              <a:avLst/>
            </a:prstGeom>
            <a:solidFill>
              <a:srgbClr val="F39800"/>
            </a:solidFill>
            <a:ln>
              <a:solidFill>
                <a:srgbClr val="F39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1" spc="300" dirty="0"/>
            </a:p>
          </p:txBody>
        </p:sp>
        <p:pic>
          <p:nvPicPr>
            <p:cNvPr id="11" name="Bildobjekt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0246" y="6309769"/>
              <a:ext cx="1455575" cy="407105"/>
            </a:xfrm>
            <a:prstGeom prst="rect">
              <a:avLst/>
            </a:prstGeom>
          </p:spPr>
        </p:pic>
      </p:grpSp>
    </p:spTree>
    <p:extLst>
      <p:ext uri="{BB962C8B-B14F-4D97-AF65-F5344CB8AC3E}">
        <p14:creationId xmlns:p14="http://schemas.microsoft.com/office/powerpoint/2010/main" val="412584851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52802"/>
            <a:ext cx="10515600" cy="1001338"/>
          </a:xfrm>
          <a:prstGeom prst="rect">
            <a:avLst/>
          </a:prstGeom>
        </p:spPr>
        <p:txBody>
          <a:bodyPr vert="horz" lIns="91440" tIns="45720" rIns="91440" bIns="45720" rtlCol="0" anchor="t">
            <a:normAutofit/>
          </a:bodyPr>
          <a:lstStyle/>
          <a:p>
            <a:r>
              <a:rPr lang="sv-SE" dirty="0" smtClean="0"/>
              <a:t>Klicka här för att ändra format</a:t>
            </a:r>
            <a:endParaRPr lang="en-US" dirty="0"/>
          </a:p>
        </p:txBody>
      </p:sp>
      <p:sp>
        <p:nvSpPr>
          <p:cNvPr id="3" name="Text Placeholder 2"/>
          <p:cNvSpPr>
            <a:spLocks noGrp="1"/>
          </p:cNvSpPr>
          <p:nvPr>
            <p:ph type="body" idx="1"/>
          </p:nvPr>
        </p:nvSpPr>
        <p:spPr>
          <a:xfrm>
            <a:off x="838200" y="1825625"/>
            <a:ext cx="10515600" cy="4276998"/>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US"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sv-SE"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3534EC4E-653F-44F8-91A4-8055E33ABF2E}" type="slidenum">
              <a:rPr lang="sv-SE" smtClean="0"/>
              <a:pPr/>
              <a:t>‹#›</a:t>
            </a:fld>
            <a:endParaRPr lang="sv-SE" dirty="0"/>
          </a:p>
        </p:txBody>
      </p:sp>
      <p:grpSp>
        <p:nvGrpSpPr>
          <p:cNvPr id="8" name="Grupp 7"/>
          <p:cNvGrpSpPr/>
          <p:nvPr userDrawn="1"/>
        </p:nvGrpSpPr>
        <p:grpSpPr>
          <a:xfrm>
            <a:off x="0" y="6186195"/>
            <a:ext cx="12192000" cy="671805"/>
            <a:chOff x="0" y="6186195"/>
            <a:chExt cx="12192000" cy="671805"/>
          </a:xfrm>
          <a:solidFill>
            <a:srgbClr val="009EE0"/>
          </a:solidFill>
        </p:grpSpPr>
        <p:sp>
          <p:nvSpPr>
            <p:cNvPr id="9" name="Rektangel 8"/>
            <p:cNvSpPr/>
            <p:nvPr/>
          </p:nvSpPr>
          <p:spPr>
            <a:xfrm>
              <a:off x="0" y="6186195"/>
              <a:ext cx="12192000" cy="671805"/>
            </a:xfrm>
            <a:prstGeom prst="rect">
              <a:avLst/>
            </a:prstGeom>
            <a:grpFill/>
            <a:ln>
              <a:solidFill>
                <a:srgbClr val="009E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1" spc="300" dirty="0"/>
            </a:p>
          </p:txBody>
        </p:sp>
        <p:pic>
          <p:nvPicPr>
            <p:cNvPr id="11" name="Bildobjekt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0246" y="6309769"/>
              <a:ext cx="1455575" cy="407105"/>
            </a:xfrm>
            <a:prstGeom prst="rect">
              <a:avLst/>
            </a:prstGeom>
            <a:grpFill/>
            <a:ln>
              <a:solidFill>
                <a:srgbClr val="009EE0"/>
              </a:solidFill>
            </a:ln>
          </p:spPr>
        </p:pic>
      </p:grpSp>
    </p:spTree>
    <p:extLst>
      <p:ext uri="{BB962C8B-B14F-4D97-AF65-F5344CB8AC3E}">
        <p14:creationId xmlns:p14="http://schemas.microsoft.com/office/powerpoint/2010/main" val="296260271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52802"/>
            <a:ext cx="10515600" cy="1001338"/>
          </a:xfrm>
          <a:prstGeom prst="rect">
            <a:avLst/>
          </a:prstGeom>
        </p:spPr>
        <p:txBody>
          <a:bodyPr vert="horz" lIns="91440" tIns="45720" rIns="91440" bIns="45720" rtlCol="0" anchor="t">
            <a:normAutofit/>
          </a:bodyPr>
          <a:lstStyle/>
          <a:p>
            <a:r>
              <a:rPr lang="sv-SE" dirty="0" smtClean="0"/>
              <a:t>Klicka här för att ändra format</a:t>
            </a:r>
            <a:endParaRPr lang="en-US" dirty="0"/>
          </a:p>
        </p:txBody>
      </p:sp>
      <p:sp>
        <p:nvSpPr>
          <p:cNvPr id="3" name="Text Placeholder 2"/>
          <p:cNvSpPr>
            <a:spLocks noGrp="1"/>
          </p:cNvSpPr>
          <p:nvPr>
            <p:ph type="body" idx="1"/>
          </p:nvPr>
        </p:nvSpPr>
        <p:spPr>
          <a:xfrm>
            <a:off x="838200" y="1825625"/>
            <a:ext cx="10515600" cy="4276998"/>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US"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sv-SE" dirty="0">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3534EC4E-653F-44F8-91A4-8055E33ABF2E}" type="slidenum">
              <a:rPr lang="sv-SE" smtClean="0">
                <a:solidFill>
                  <a:prstClr val="black">
                    <a:tint val="75000"/>
                  </a:prstClr>
                </a:solidFill>
              </a:rPr>
              <a:pPr/>
              <a:t>‹#›</a:t>
            </a:fld>
            <a:endParaRPr lang="sv-SE" dirty="0">
              <a:solidFill>
                <a:prstClr val="black">
                  <a:tint val="75000"/>
                </a:prstClr>
              </a:solidFill>
            </a:endParaRPr>
          </a:p>
        </p:txBody>
      </p:sp>
      <p:grpSp>
        <p:nvGrpSpPr>
          <p:cNvPr id="8" name="Grupp 7"/>
          <p:cNvGrpSpPr/>
          <p:nvPr userDrawn="1"/>
        </p:nvGrpSpPr>
        <p:grpSpPr>
          <a:xfrm>
            <a:off x="0" y="6186195"/>
            <a:ext cx="12192000" cy="671805"/>
            <a:chOff x="0" y="6186195"/>
            <a:chExt cx="12192000" cy="671805"/>
          </a:xfrm>
        </p:grpSpPr>
        <p:sp>
          <p:nvSpPr>
            <p:cNvPr id="9" name="Rektangel 8"/>
            <p:cNvSpPr/>
            <p:nvPr/>
          </p:nvSpPr>
          <p:spPr>
            <a:xfrm>
              <a:off x="0" y="6186195"/>
              <a:ext cx="12192000" cy="671805"/>
            </a:xfrm>
            <a:prstGeom prst="rect">
              <a:avLst/>
            </a:prstGeom>
            <a:solidFill>
              <a:srgbClr val="9FD2C5"/>
            </a:solidFill>
            <a:ln>
              <a:solidFill>
                <a:srgbClr val="9FD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1" spc="300" dirty="0">
                <a:solidFill>
                  <a:prstClr val="white"/>
                </a:solidFill>
              </a:endParaRPr>
            </a:p>
          </p:txBody>
        </p:sp>
        <p:pic>
          <p:nvPicPr>
            <p:cNvPr id="11" name="Bildobjekt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0246" y="6309769"/>
              <a:ext cx="1455575" cy="407105"/>
            </a:xfrm>
            <a:prstGeom prst="rect">
              <a:avLst/>
            </a:prstGeom>
          </p:spPr>
        </p:pic>
      </p:grpSp>
    </p:spTree>
    <p:extLst>
      <p:ext uri="{BB962C8B-B14F-4D97-AF65-F5344CB8AC3E}">
        <p14:creationId xmlns:p14="http://schemas.microsoft.com/office/powerpoint/2010/main" val="81695082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45.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slide" Target="slide38.xml"/><Relationship Id="rId5" Type="http://schemas.openxmlformats.org/officeDocument/2006/relationships/slide" Target="slide15.xml"/><Relationship Id="rId4" Type="http://schemas.openxmlformats.org/officeDocument/2006/relationships/slide" Target="slide8.xml"/></Relationships>
</file>

<file path=ppt/slides/_rels/slide15.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16.xml"/><Relationship Id="rId7" Type="http://schemas.openxmlformats.org/officeDocument/2006/relationships/slide" Target="slide20.xml"/><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slide" Target="slide19.xml"/><Relationship Id="rId5" Type="http://schemas.openxmlformats.org/officeDocument/2006/relationships/slide" Target="slide18.xml"/><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17.xml"/><Relationship Id="rId7" Type="http://schemas.openxmlformats.org/officeDocument/2006/relationships/slide" Target="slide21.xml"/><Relationship Id="rId2" Type="http://schemas.openxmlformats.org/officeDocument/2006/relationships/notesSlide" Target="../notesSlides/notesSlide16.xml"/><Relationship Id="rId1" Type="http://schemas.openxmlformats.org/officeDocument/2006/relationships/slideLayout" Target="../slideLayouts/slideLayout22.xml"/><Relationship Id="rId6" Type="http://schemas.openxmlformats.org/officeDocument/2006/relationships/slide" Target="slide20.xml"/><Relationship Id="rId5" Type="http://schemas.openxmlformats.org/officeDocument/2006/relationships/slide" Target="slide19.xml"/><Relationship Id="rId4" Type="http://schemas.openxmlformats.org/officeDocument/2006/relationships/slide" Target="slide18.xml"/></Relationships>
</file>

<file path=ppt/slides/_rels/slide17.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18.xml"/><Relationship Id="rId7" Type="http://schemas.openxmlformats.org/officeDocument/2006/relationships/slide" Target="slide15.xml"/><Relationship Id="rId2" Type="http://schemas.openxmlformats.org/officeDocument/2006/relationships/notesSlide" Target="../notesSlides/notesSlide17.xml"/><Relationship Id="rId1" Type="http://schemas.openxmlformats.org/officeDocument/2006/relationships/slideLayout" Target="../slideLayouts/slideLayout22.xml"/><Relationship Id="rId6" Type="http://schemas.openxmlformats.org/officeDocument/2006/relationships/slide" Target="slide21.xml"/><Relationship Id="rId5" Type="http://schemas.openxmlformats.org/officeDocument/2006/relationships/slide" Target="slide20.xml"/><Relationship Id="rId4" Type="http://schemas.openxmlformats.org/officeDocument/2006/relationships/slide" Target="slide19.xml"/></Relationships>
</file>

<file path=ppt/slides/_rels/slide18.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15.xml"/><Relationship Id="rId7" Type="http://schemas.openxmlformats.org/officeDocument/2006/relationships/slide" Target="slide19.xml"/><Relationship Id="rId2" Type="http://schemas.openxmlformats.org/officeDocument/2006/relationships/notesSlide" Target="../notesSlides/notesSlide18.xml"/><Relationship Id="rId1" Type="http://schemas.openxmlformats.org/officeDocument/2006/relationships/slideLayout" Target="../slideLayouts/slideLayout22.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2.xml"/><Relationship Id="rId9" Type="http://schemas.openxmlformats.org/officeDocument/2006/relationships/slide" Target="slide21.xml"/></Relationships>
</file>

<file path=ppt/slides/_rels/slide19.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15.xml"/><Relationship Id="rId7" Type="http://schemas.openxmlformats.org/officeDocument/2006/relationships/slide" Target="slide20.xml"/><Relationship Id="rId2" Type="http://schemas.openxmlformats.org/officeDocument/2006/relationships/notesSlide" Target="../notesSlides/notesSlide19.xml"/><Relationship Id="rId1" Type="http://schemas.openxmlformats.org/officeDocument/2006/relationships/slideLayout" Target="../slideLayouts/slideLayout22.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16.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45.xml"/><Relationship Id="rId5" Type="http://schemas.openxmlformats.org/officeDocument/2006/relationships/slide" Target="slide38.xml"/><Relationship Id="rId4" Type="http://schemas.openxmlformats.org/officeDocument/2006/relationships/slide" Target="slide15.xml"/></Relationships>
</file>

<file path=ppt/slides/_rels/slide20.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15.xml"/><Relationship Id="rId7" Type="http://schemas.openxmlformats.org/officeDocument/2006/relationships/slide" Target="slide18.xml"/><Relationship Id="rId2" Type="http://schemas.openxmlformats.org/officeDocument/2006/relationships/notesSlide" Target="../notesSlides/notesSlide20.xml"/><Relationship Id="rId1" Type="http://schemas.openxmlformats.org/officeDocument/2006/relationships/slideLayout" Target="../slideLayouts/slideLayout22.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5.xml"/><Relationship Id="rId9" Type="http://schemas.openxmlformats.org/officeDocument/2006/relationships/slide" Target="slide21.xml"/></Relationships>
</file>

<file path=ppt/slides/_rels/slide21.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15.xml"/><Relationship Id="rId7" Type="http://schemas.openxmlformats.org/officeDocument/2006/relationships/slide" Target="slide19.xml"/><Relationship Id="rId2" Type="http://schemas.openxmlformats.org/officeDocument/2006/relationships/notesSlide" Target="../notesSlides/notesSlide21.xml"/><Relationship Id="rId1" Type="http://schemas.openxmlformats.org/officeDocument/2006/relationships/slideLayout" Target="../slideLayouts/slideLayout22.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1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 Id="rId9"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hyperlink" Target="http://dokpub.regionkronoberg.se/OpenDoc.aspx?Id=48351" TargetMode="External"/><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regionkronoberg.se/vardgivare/vardriktlinjer/lakemedel/lakemedelshantering/"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45.xml"/><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slide" Target="slide38.xml"/><Relationship Id="rId5" Type="http://schemas.openxmlformats.org/officeDocument/2006/relationships/slide" Target="slide15.xml"/><Relationship Id="rId4" Type="http://schemas.openxmlformats.org/officeDocument/2006/relationships/slide" Target="slide8.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45.xml"/><Relationship Id="rId2" Type="http://schemas.openxmlformats.org/officeDocument/2006/relationships/notesSlide" Target="../notesSlides/notesSlide44.xml"/><Relationship Id="rId1" Type="http://schemas.openxmlformats.org/officeDocument/2006/relationships/slideLayout" Target="../slideLayouts/slideLayout16.xml"/><Relationship Id="rId6" Type="http://schemas.openxmlformats.org/officeDocument/2006/relationships/slide" Target="slide37.xml"/><Relationship Id="rId5" Type="http://schemas.openxmlformats.org/officeDocument/2006/relationships/slide" Target="slide15.xml"/><Relationship Id="rId4" Type="http://schemas.openxmlformats.org/officeDocument/2006/relationships/slide" Target="slide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45.xml"/><Relationship Id="rId2" Type="http://schemas.openxmlformats.org/officeDocument/2006/relationships/notesSlide" Target="../notesSlides/notesSlide46.xml"/><Relationship Id="rId1" Type="http://schemas.openxmlformats.org/officeDocument/2006/relationships/slideLayout" Target="../slideLayouts/slideLayout20.xml"/><Relationship Id="rId6" Type="http://schemas.openxmlformats.org/officeDocument/2006/relationships/slide" Target="slide38.xml"/><Relationship Id="rId5" Type="http://schemas.openxmlformats.org/officeDocument/2006/relationships/slide" Target="slide15.xml"/><Relationship Id="rId4" Type="http://schemas.openxmlformats.org/officeDocument/2006/relationships/slide" Target="slide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4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38.xml"/><Relationship Id="rId5" Type="http://schemas.openxmlformats.org/officeDocument/2006/relationships/slide" Target="slide15.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chor="b" anchorCtr="0"/>
          <a:lstStyle/>
          <a:p>
            <a:r>
              <a:rPr lang="sv-SE" dirty="0" smtClean="0"/>
              <a:t>Delegering av läkemedelshantering</a:t>
            </a:r>
            <a:endParaRPr lang="sv-SE" dirty="0"/>
          </a:p>
        </p:txBody>
      </p:sp>
      <p:sp>
        <p:nvSpPr>
          <p:cNvPr id="3" name="Underrubrik 2"/>
          <p:cNvSpPr>
            <a:spLocks noGrp="1"/>
          </p:cNvSpPr>
          <p:nvPr>
            <p:ph type="subTitle" idx="1"/>
          </p:nvPr>
        </p:nvSpPr>
        <p:spPr/>
        <p:txBody>
          <a:bodyPr/>
          <a:lstStyle/>
          <a:p>
            <a:r>
              <a:rPr lang="sv-SE" dirty="0" smtClean="0"/>
              <a:t>Utbildningsmaterial</a:t>
            </a:r>
            <a:endParaRPr lang="sv-SE" dirty="0"/>
          </a:p>
        </p:txBody>
      </p:sp>
    </p:spTree>
    <p:extLst>
      <p:ext uri="{BB962C8B-B14F-4D97-AF65-F5344CB8AC3E}">
        <p14:creationId xmlns:p14="http://schemas.microsoft.com/office/powerpoint/2010/main" val="2870023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textruta 24"/>
          <p:cNvSpPr txBox="1"/>
          <p:nvPr/>
        </p:nvSpPr>
        <p:spPr>
          <a:xfrm>
            <a:off x="6330277" y="1921297"/>
            <a:ext cx="5485669" cy="1660743"/>
          </a:xfrm>
          <a:prstGeom prst="round2DiagRect">
            <a:avLst>
              <a:gd name="adj1" fmla="val 0"/>
              <a:gd name="adj2" fmla="val 9912"/>
            </a:avLst>
          </a:prstGeom>
          <a:solidFill>
            <a:schemeClr val="accent2">
              <a:lumMod val="20000"/>
              <a:lumOff val="80000"/>
            </a:schemeClr>
          </a:solidFill>
        </p:spPr>
        <p:txBody>
          <a:bodyPr wrap="square" rtlCol="0">
            <a:spAutoFit/>
          </a:bodyPr>
          <a:lstStyle/>
          <a:p>
            <a:pPr marL="285750" indent="-285750">
              <a:buFont typeface="Arial" panose="020B0604020202020204" pitchFamily="34" charset="0"/>
              <a:buChar char="•"/>
            </a:pPr>
            <a:endParaRPr lang="sv-SE" sz="1600" dirty="0" smtClean="0"/>
          </a:p>
          <a:p>
            <a:pPr marL="285750" indent="-285750">
              <a:buFont typeface="Arial" panose="020B0604020202020204" pitchFamily="34" charset="0"/>
              <a:buChar char="•"/>
            </a:pPr>
            <a:r>
              <a:rPr lang="sv-SE" sz="1600" dirty="0" smtClean="0"/>
              <a:t>Du ska få den information och undervisning du behöver för att känna dig trygg med att ge läkemedel.</a:t>
            </a:r>
          </a:p>
          <a:p>
            <a:pPr marL="285750" indent="-285750">
              <a:buFont typeface="Arial" panose="020B0604020202020204" pitchFamily="34" charset="0"/>
              <a:buChar char="•"/>
            </a:pPr>
            <a:r>
              <a:rPr lang="sv-SE" sz="1600" dirty="0" smtClean="0"/>
              <a:t>Du kan tacka nej till en delegering om du inte känner dig säker på vad du ska göra.</a:t>
            </a:r>
          </a:p>
          <a:p>
            <a:pPr marL="285750" indent="-285750">
              <a:buFont typeface="Arial" panose="020B0604020202020204" pitchFamily="34" charset="0"/>
              <a:buChar char="•"/>
            </a:pPr>
            <a:r>
              <a:rPr lang="sv-SE" sz="1600" dirty="0" smtClean="0"/>
              <a:t>Du har rätt att säga upp din delegering.</a:t>
            </a:r>
            <a:endParaRPr lang="sv-SE" sz="1600" dirty="0"/>
          </a:p>
        </p:txBody>
      </p:sp>
      <p:sp>
        <p:nvSpPr>
          <p:cNvPr id="2" name="Rubrik 1"/>
          <p:cNvSpPr>
            <a:spLocks noGrp="1"/>
          </p:cNvSpPr>
          <p:nvPr>
            <p:ph type="title"/>
          </p:nvPr>
        </p:nvSpPr>
        <p:spPr/>
        <p:txBody>
          <a:bodyPr>
            <a:normAutofit/>
          </a:bodyPr>
          <a:lstStyle/>
          <a:p>
            <a:r>
              <a:rPr lang="sv-SE" sz="3600" dirty="0" smtClean="0"/>
              <a:t>Rättigheter och skyldigheter</a:t>
            </a:r>
            <a:endParaRPr lang="sv-SE" sz="3600" dirty="0"/>
          </a:p>
        </p:txBody>
      </p:sp>
      <p:sp>
        <p:nvSpPr>
          <p:cNvPr id="5" name="Rektangel 4"/>
          <p:cNvSpPr/>
          <p:nvPr/>
        </p:nvSpPr>
        <p:spPr>
          <a:xfrm>
            <a:off x="838201" y="1745818"/>
            <a:ext cx="5408220" cy="3477875"/>
          </a:xfrm>
          <a:prstGeom prst="rect">
            <a:avLst/>
          </a:prstGeom>
        </p:spPr>
        <p:txBody>
          <a:bodyPr wrap="square">
            <a:spAutoFit/>
          </a:bodyPr>
          <a:lstStyle/>
          <a:p>
            <a:r>
              <a:rPr lang="sv-SE" sz="2000" dirty="0" smtClean="0"/>
              <a:t>Ett beslut om delegering ska vara:</a:t>
            </a:r>
          </a:p>
          <a:p>
            <a:endParaRPr lang="sv-SE" sz="2000" dirty="0"/>
          </a:p>
          <a:p>
            <a:pPr marL="342900" indent="-342900">
              <a:buFont typeface="Arial" panose="020B0604020202020204" pitchFamily="34" charset="0"/>
              <a:buChar char="•"/>
            </a:pPr>
            <a:r>
              <a:rPr lang="sv-SE" sz="2000" dirty="0" smtClean="0"/>
              <a:t>Skriftligt</a:t>
            </a:r>
          </a:p>
          <a:p>
            <a:pPr marL="342900" indent="-342900">
              <a:buFont typeface="Arial" panose="020B0604020202020204" pitchFamily="34" charset="0"/>
              <a:buChar char="•"/>
            </a:pPr>
            <a:r>
              <a:rPr lang="sv-SE" sz="2000" dirty="0" smtClean="0"/>
              <a:t>Personligt</a:t>
            </a:r>
          </a:p>
          <a:p>
            <a:pPr marL="342900" indent="-342900">
              <a:buFont typeface="Arial" panose="020B0604020202020204" pitchFamily="34" charset="0"/>
              <a:buChar char="•"/>
            </a:pPr>
            <a:r>
              <a:rPr lang="sv-SE" sz="2000" dirty="0" smtClean="0"/>
              <a:t>Tidsbestämt (ett beslut gäller i högst ett år, sedan måste det förnyas)</a:t>
            </a:r>
          </a:p>
          <a:p>
            <a:endParaRPr lang="sv-SE" sz="2000" dirty="0"/>
          </a:p>
          <a:p>
            <a:r>
              <a:rPr lang="sv-SE" sz="2000" dirty="0" smtClean="0"/>
              <a:t>Du har ansvar för att signalera till din chef när delegeringen behöver förnyas. Att få delegering innebär både rättigheter och skyldigheter.</a:t>
            </a:r>
          </a:p>
        </p:txBody>
      </p:sp>
      <p:sp>
        <p:nvSpPr>
          <p:cNvPr id="12" name="Rektangel med rundade hörn diagonalt 11"/>
          <p:cNvSpPr/>
          <p:nvPr/>
        </p:nvSpPr>
        <p:spPr>
          <a:xfrm>
            <a:off x="9572430" y="197905"/>
            <a:ext cx="3312368" cy="449115"/>
          </a:xfrm>
          <a:prstGeom prst="round2DiagRect">
            <a:avLst>
              <a:gd name="adj1" fmla="val 0"/>
              <a:gd name="adj2" fmla="val 416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t>DELEGERING</a:t>
            </a:r>
            <a:endParaRPr lang="sv-SE" b="1" dirty="0"/>
          </a:p>
        </p:txBody>
      </p:sp>
      <p:grpSp>
        <p:nvGrpSpPr>
          <p:cNvPr id="7" name="Grupp 6"/>
          <p:cNvGrpSpPr/>
          <p:nvPr/>
        </p:nvGrpSpPr>
        <p:grpSpPr>
          <a:xfrm>
            <a:off x="6330278" y="3645185"/>
            <a:ext cx="5485669" cy="449115"/>
            <a:chOff x="6330278" y="2184560"/>
            <a:chExt cx="5485669" cy="449115"/>
          </a:xfrm>
        </p:grpSpPr>
        <p:sp>
          <p:nvSpPr>
            <p:cNvPr id="23" name="Rektangel med rundade hörn diagonalt 22">
              <a:hlinkClick r:id="" action="ppaction://hlinkshowjump?jump=nextslide"/>
            </p:cNvPr>
            <p:cNvSpPr/>
            <p:nvPr/>
          </p:nvSpPr>
          <p:spPr>
            <a:xfrm>
              <a:off x="6330278" y="2184560"/>
              <a:ext cx="5485669" cy="449115"/>
            </a:xfrm>
            <a:prstGeom prst="round2DiagRect">
              <a:avLst>
                <a:gd name="adj1" fmla="val 0"/>
                <a:gd name="adj2" fmla="val 416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t>DINA SKYLDIGHETER</a:t>
              </a:r>
              <a:endParaRPr lang="sv-SE" sz="2000" b="1" dirty="0"/>
            </a:p>
          </p:txBody>
        </p:sp>
        <p:sp>
          <p:nvSpPr>
            <p:cNvPr id="24" name="Plus 23">
              <a:hlinkClick r:id="" action="ppaction://hlinkshowjump?jump=nextslide"/>
            </p:cNvPr>
            <p:cNvSpPr/>
            <p:nvPr/>
          </p:nvSpPr>
          <p:spPr>
            <a:xfrm>
              <a:off x="6418315" y="2236245"/>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7" name="Grupp 26"/>
          <p:cNvGrpSpPr/>
          <p:nvPr/>
        </p:nvGrpSpPr>
        <p:grpSpPr>
          <a:xfrm>
            <a:off x="6330278" y="1672992"/>
            <a:ext cx="5485669" cy="449115"/>
            <a:chOff x="6330278" y="1672992"/>
            <a:chExt cx="5485669" cy="449115"/>
          </a:xfrm>
        </p:grpSpPr>
        <p:sp>
          <p:nvSpPr>
            <p:cNvPr id="20" name="Rektangel med rundade hörn diagonalt 19">
              <a:hlinkClick r:id="" action="ppaction://hlinkshowjump?jump=previousslide"/>
            </p:cNvPr>
            <p:cNvSpPr/>
            <p:nvPr/>
          </p:nvSpPr>
          <p:spPr>
            <a:xfrm>
              <a:off x="6330278" y="1672992"/>
              <a:ext cx="5485669" cy="449115"/>
            </a:xfrm>
            <a:prstGeom prst="round2DiagRect">
              <a:avLst>
                <a:gd name="adj1" fmla="val 0"/>
                <a:gd name="adj2" fmla="val 4169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t>DINA RÄTTIGHETER</a:t>
              </a:r>
              <a:endParaRPr lang="sv-SE" sz="2000" b="1" dirty="0"/>
            </a:p>
          </p:txBody>
        </p:sp>
        <p:sp>
          <p:nvSpPr>
            <p:cNvPr id="26" name="Minus 25">
              <a:hlinkClick r:id="" action="ppaction://hlinkshowjump?jump=previousslide"/>
            </p:cNvPr>
            <p:cNvSpPr/>
            <p:nvPr/>
          </p:nvSpPr>
          <p:spPr>
            <a:xfrm>
              <a:off x="6426658" y="1733272"/>
              <a:ext cx="328551" cy="328551"/>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1358232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ruta 14"/>
          <p:cNvSpPr txBox="1"/>
          <p:nvPr/>
        </p:nvSpPr>
        <p:spPr>
          <a:xfrm>
            <a:off x="6330278" y="2336923"/>
            <a:ext cx="5485670" cy="3777377"/>
          </a:xfrm>
          <a:prstGeom prst="round2DiagRect">
            <a:avLst>
              <a:gd name="adj1" fmla="val 0"/>
              <a:gd name="adj2" fmla="val 9912"/>
            </a:avLst>
          </a:prstGeom>
          <a:solidFill>
            <a:schemeClr val="accent2">
              <a:lumMod val="20000"/>
              <a:lumOff val="80000"/>
            </a:schemeClr>
          </a:solidFill>
        </p:spPr>
        <p:txBody>
          <a:bodyPr wrap="square" rtlCol="0">
            <a:spAutoFit/>
          </a:bodyPr>
          <a:lstStyle/>
          <a:p>
            <a:pPr marL="285750" indent="-285750">
              <a:buFont typeface="Arial" panose="020B0604020202020204" pitchFamily="34" charset="0"/>
              <a:buChar char="•"/>
            </a:pPr>
            <a:endParaRPr lang="sv-SE" dirty="0" smtClean="0"/>
          </a:p>
          <a:p>
            <a:pPr marL="285750" indent="-285750">
              <a:buFont typeface="Arial" panose="020B0604020202020204" pitchFamily="34" charset="0"/>
              <a:buChar char="•"/>
            </a:pPr>
            <a:r>
              <a:rPr lang="sv-SE" sz="1600" dirty="0" smtClean="0"/>
              <a:t>Du har själv ansvaret för hur du utför dina arbetsuppgifter.</a:t>
            </a:r>
          </a:p>
          <a:p>
            <a:pPr marL="285750" indent="-285750">
              <a:buFont typeface="Arial" panose="020B0604020202020204" pitchFamily="34" charset="0"/>
              <a:buChar char="•"/>
            </a:pPr>
            <a:r>
              <a:rPr lang="sv-SE" sz="1600" dirty="0" smtClean="0"/>
              <a:t>Du har ansvar för att ge läkemedel på ett säkert sätt.</a:t>
            </a:r>
          </a:p>
          <a:p>
            <a:pPr marL="285750" indent="-285750">
              <a:buFont typeface="Arial" panose="020B0604020202020204" pitchFamily="34" charset="0"/>
              <a:buChar char="•"/>
            </a:pPr>
            <a:r>
              <a:rPr lang="sv-SE" sz="1600" dirty="0" smtClean="0"/>
              <a:t>Du får bara göra de uppgifter som ingår i din delegering.</a:t>
            </a:r>
          </a:p>
          <a:p>
            <a:pPr marL="285750" indent="-285750">
              <a:buFont typeface="Arial" panose="020B0604020202020204" pitchFamily="34" charset="0"/>
              <a:buChar char="•"/>
            </a:pPr>
            <a:r>
              <a:rPr lang="sv-SE" sz="1600" dirty="0" smtClean="0"/>
              <a:t>Du får inte låta någon utan delegering utföra dina uppgifter istället för dig.</a:t>
            </a:r>
          </a:p>
          <a:p>
            <a:pPr marL="285750" indent="-285750">
              <a:buFont typeface="Arial" panose="020B0604020202020204" pitchFamily="34" charset="0"/>
              <a:buChar char="•"/>
            </a:pPr>
            <a:r>
              <a:rPr lang="sv-SE" sz="1600" dirty="0" smtClean="0"/>
              <a:t>Du måste rapportera om något har hänt som har gjort att du inte har kunnat ge läkemedlet på rätt sätt.</a:t>
            </a:r>
          </a:p>
          <a:p>
            <a:pPr marL="285750" indent="-285750">
              <a:buFont typeface="Arial" panose="020B0604020202020204" pitchFamily="34" charset="0"/>
              <a:buChar char="•"/>
            </a:pPr>
            <a:r>
              <a:rPr lang="sv-SE" sz="1600" dirty="0" smtClean="0"/>
              <a:t>Du måste rapportera alla läkemedelsavvikelser.</a:t>
            </a:r>
          </a:p>
          <a:p>
            <a:endParaRPr lang="sv-SE" sz="1600" dirty="0" smtClean="0"/>
          </a:p>
          <a:p>
            <a:r>
              <a:rPr lang="sv-SE" sz="1600" dirty="0" smtClean="0"/>
              <a:t>Om du inte följer bestämmelserna kan delegeringen återkallas.</a:t>
            </a:r>
            <a:endParaRPr lang="sv-SE" sz="1600" dirty="0"/>
          </a:p>
        </p:txBody>
      </p:sp>
      <p:sp>
        <p:nvSpPr>
          <p:cNvPr id="2" name="Rubrik 1"/>
          <p:cNvSpPr>
            <a:spLocks noGrp="1"/>
          </p:cNvSpPr>
          <p:nvPr>
            <p:ph type="title"/>
          </p:nvPr>
        </p:nvSpPr>
        <p:spPr/>
        <p:txBody>
          <a:bodyPr>
            <a:normAutofit/>
          </a:bodyPr>
          <a:lstStyle/>
          <a:p>
            <a:r>
              <a:rPr lang="sv-SE" sz="3600" dirty="0" smtClean="0"/>
              <a:t>Rättigheter och skyldigheter</a:t>
            </a:r>
            <a:endParaRPr lang="sv-SE" sz="3600" dirty="0"/>
          </a:p>
        </p:txBody>
      </p:sp>
      <p:sp>
        <p:nvSpPr>
          <p:cNvPr id="5" name="Rektangel 4"/>
          <p:cNvSpPr/>
          <p:nvPr/>
        </p:nvSpPr>
        <p:spPr>
          <a:xfrm>
            <a:off x="838201" y="1745818"/>
            <a:ext cx="5408220" cy="3477875"/>
          </a:xfrm>
          <a:prstGeom prst="rect">
            <a:avLst/>
          </a:prstGeom>
        </p:spPr>
        <p:txBody>
          <a:bodyPr wrap="square">
            <a:spAutoFit/>
          </a:bodyPr>
          <a:lstStyle/>
          <a:p>
            <a:r>
              <a:rPr lang="sv-SE" sz="2000" dirty="0" smtClean="0"/>
              <a:t>Ett beslut om delegering ska vara:</a:t>
            </a:r>
          </a:p>
          <a:p>
            <a:endParaRPr lang="sv-SE" sz="2000" dirty="0"/>
          </a:p>
          <a:p>
            <a:pPr marL="342900" indent="-342900">
              <a:buFont typeface="Arial" panose="020B0604020202020204" pitchFamily="34" charset="0"/>
              <a:buChar char="•"/>
            </a:pPr>
            <a:r>
              <a:rPr lang="sv-SE" sz="2000" dirty="0" smtClean="0"/>
              <a:t>Skriftligt</a:t>
            </a:r>
          </a:p>
          <a:p>
            <a:pPr marL="342900" indent="-342900">
              <a:buFont typeface="Arial" panose="020B0604020202020204" pitchFamily="34" charset="0"/>
              <a:buChar char="•"/>
            </a:pPr>
            <a:r>
              <a:rPr lang="sv-SE" sz="2000" dirty="0" smtClean="0"/>
              <a:t>Personligt</a:t>
            </a:r>
          </a:p>
          <a:p>
            <a:pPr marL="342900" indent="-342900">
              <a:buFont typeface="Arial" panose="020B0604020202020204" pitchFamily="34" charset="0"/>
              <a:buChar char="•"/>
            </a:pPr>
            <a:r>
              <a:rPr lang="sv-SE" sz="2000" dirty="0" smtClean="0"/>
              <a:t>Tidsbestämt (ett beslut gäller i högst ett år, sedan måste det förnyas)</a:t>
            </a:r>
          </a:p>
          <a:p>
            <a:endParaRPr lang="sv-SE" sz="2000" dirty="0"/>
          </a:p>
          <a:p>
            <a:r>
              <a:rPr lang="sv-SE" sz="2000" dirty="0" smtClean="0"/>
              <a:t>Du har ansvar för att signalera till din chef när delegeringen behöver förnyas. Att få delegering innebär både rättigheter och skyldigheter.</a:t>
            </a:r>
          </a:p>
        </p:txBody>
      </p:sp>
      <p:sp>
        <p:nvSpPr>
          <p:cNvPr id="12" name="Rektangel med rundade hörn diagonalt 11"/>
          <p:cNvSpPr/>
          <p:nvPr/>
        </p:nvSpPr>
        <p:spPr>
          <a:xfrm>
            <a:off x="9572430" y="197905"/>
            <a:ext cx="3312368" cy="449115"/>
          </a:xfrm>
          <a:prstGeom prst="round2DiagRect">
            <a:avLst>
              <a:gd name="adj1" fmla="val 0"/>
              <a:gd name="adj2" fmla="val 416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t>DELEGERING</a:t>
            </a:r>
            <a:endParaRPr lang="sv-SE" b="1" dirty="0"/>
          </a:p>
        </p:txBody>
      </p:sp>
      <p:grpSp>
        <p:nvGrpSpPr>
          <p:cNvPr id="18" name="Grupp 17"/>
          <p:cNvGrpSpPr/>
          <p:nvPr/>
        </p:nvGrpSpPr>
        <p:grpSpPr>
          <a:xfrm>
            <a:off x="6330278" y="1672992"/>
            <a:ext cx="5485669" cy="449115"/>
            <a:chOff x="7137778" y="1898617"/>
            <a:chExt cx="5485669" cy="449115"/>
          </a:xfrm>
        </p:grpSpPr>
        <p:sp>
          <p:nvSpPr>
            <p:cNvPr id="8" name="Rektangel med rundade hörn diagonalt 7">
              <a:hlinkClick r:id="" action="ppaction://hlinkshowjump?jump=previousslide"/>
            </p:cNvPr>
            <p:cNvSpPr/>
            <p:nvPr/>
          </p:nvSpPr>
          <p:spPr>
            <a:xfrm>
              <a:off x="7137778" y="1898617"/>
              <a:ext cx="5485669" cy="449115"/>
            </a:xfrm>
            <a:prstGeom prst="round2DiagRect">
              <a:avLst>
                <a:gd name="adj1" fmla="val 0"/>
                <a:gd name="adj2" fmla="val 416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t>DINA RÄTTIGHETER</a:t>
              </a:r>
              <a:endParaRPr lang="sv-SE" sz="2000" b="1" dirty="0"/>
            </a:p>
          </p:txBody>
        </p:sp>
        <p:sp>
          <p:nvSpPr>
            <p:cNvPr id="10" name="Plus 9">
              <a:hlinkClick r:id="" action="ppaction://hlinkshowjump?jump=previousslide"/>
            </p:cNvPr>
            <p:cNvSpPr/>
            <p:nvPr/>
          </p:nvSpPr>
          <p:spPr>
            <a:xfrm>
              <a:off x="7225815" y="1950302"/>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 name="Grupp 3"/>
          <p:cNvGrpSpPr/>
          <p:nvPr/>
        </p:nvGrpSpPr>
        <p:grpSpPr>
          <a:xfrm>
            <a:off x="6330278" y="2184560"/>
            <a:ext cx="5485669" cy="449115"/>
            <a:chOff x="6805278" y="2184560"/>
            <a:chExt cx="5485669" cy="449115"/>
          </a:xfrm>
        </p:grpSpPr>
        <p:sp>
          <p:nvSpPr>
            <p:cNvPr id="14" name="Rektangel med rundade hörn diagonalt 13">
              <a:hlinkClick r:id="rId3" action="ppaction://hlinksldjump"/>
            </p:cNvPr>
            <p:cNvSpPr/>
            <p:nvPr/>
          </p:nvSpPr>
          <p:spPr>
            <a:xfrm>
              <a:off x="6805278" y="2184560"/>
              <a:ext cx="5485669" cy="449115"/>
            </a:xfrm>
            <a:prstGeom prst="round2DiagRect">
              <a:avLst>
                <a:gd name="adj1" fmla="val 0"/>
                <a:gd name="adj2" fmla="val 4169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t>DINA SKYLDIGHETER</a:t>
              </a:r>
              <a:endParaRPr lang="sv-SE" sz="2000" b="1" dirty="0"/>
            </a:p>
          </p:txBody>
        </p:sp>
        <p:sp>
          <p:nvSpPr>
            <p:cNvPr id="13" name="Minus 12">
              <a:hlinkClick r:id="rId3" action="ppaction://hlinksldjump"/>
            </p:cNvPr>
            <p:cNvSpPr/>
            <p:nvPr/>
          </p:nvSpPr>
          <p:spPr>
            <a:xfrm>
              <a:off x="6901658" y="2243897"/>
              <a:ext cx="328551" cy="328551"/>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2258230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3600" dirty="0" smtClean="0"/>
              <a:t>Uppgifter som kan delegeras Region Kronoberg</a:t>
            </a:r>
            <a:endParaRPr lang="sv-SE" sz="3600" dirty="0"/>
          </a:p>
        </p:txBody>
      </p:sp>
      <p:sp>
        <p:nvSpPr>
          <p:cNvPr id="10" name="Rektangel med rundade hörn diagonalt 9"/>
          <p:cNvSpPr/>
          <p:nvPr/>
        </p:nvSpPr>
        <p:spPr>
          <a:xfrm>
            <a:off x="9572430" y="197905"/>
            <a:ext cx="3312368" cy="449115"/>
          </a:xfrm>
          <a:prstGeom prst="round2DiagRect">
            <a:avLst>
              <a:gd name="adj1" fmla="val 0"/>
              <a:gd name="adj2" fmla="val 416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t>DELEGERING</a:t>
            </a:r>
            <a:endParaRPr lang="sv-SE" b="1" dirty="0"/>
          </a:p>
        </p:txBody>
      </p:sp>
      <p:graphicFrame>
        <p:nvGraphicFramePr>
          <p:cNvPr id="3" name="Tabell 2"/>
          <p:cNvGraphicFramePr>
            <a:graphicFrameLocks noGrp="1"/>
          </p:cNvGraphicFramePr>
          <p:nvPr>
            <p:extLst>
              <p:ext uri="{D42A27DB-BD31-4B8C-83A1-F6EECF244321}">
                <p14:modId xmlns:p14="http://schemas.microsoft.com/office/powerpoint/2010/main" val="3744536093"/>
              </p:ext>
            </p:extLst>
          </p:nvPr>
        </p:nvGraphicFramePr>
        <p:xfrm>
          <a:off x="3427228" y="1266216"/>
          <a:ext cx="5337543" cy="4720855"/>
        </p:xfrm>
        <a:graphic>
          <a:graphicData uri="http://schemas.openxmlformats.org/drawingml/2006/table">
            <a:tbl>
              <a:tblPr firstCol="1" bandRow="1"/>
              <a:tblGrid>
                <a:gridCol w="5337543">
                  <a:extLst>
                    <a:ext uri="{9D8B030D-6E8A-4147-A177-3AD203B41FA5}">
                      <a16:colId xmlns:a16="http://schemas.microsoft.com/office/drawing/2014/main" xmlns="" val="20000"/>
                    </a:ext>
                  </a:extLst>
                </a:gridCol>
              </a:tblGrid>
              <a:tr h="545829">
                <a:tc>
                  <a:txBody>
                    <a:bodyPr/>
                    <a:lstStyle/>
                    <a:p>
                      <a:pPr algn="l">
                        <a:spcAft>
                          <a:spcPts val="0"/>
                        </a:spcAft>
                      </a:pPr>
                      <a:r>
                        <a:rPr lang="sv-SE" sz="1200" b="1" dirty="0">
                          <a:effectLst/>
                          <a:latin typeface="+mn-lt"/>
                          <a:ea typeface="Times New Roman"/>
                          <a:cs typeface="Times New Roman"/>
                        </a:rPr>
                        <a:t>Att iordningställa och administrera/överlämna </a:t>
                      </a:r>
                      <a:br>
                        <a:rPr lang="sv-SE" sz="1200" b="1" dirty="0">
                          <a:effectLst/>
                          <a:latin typeface="+mn-lt"/>
                          <a:ea typeface="Times New Roman"/>
                          <a:cs typeface="Times New Roman"/>
                        </a:rPr>
                      </a:br>
                      <a:r>
                        <a:rPr lang="sv-SE" sz="1200" b="1" dirty="0">
                          <a:effectLst/>
                          <a:latin typeface="+mn-lt"/>
                          <a:ea typeface="Times New Roman"/>
                          <a:cs typeface="Times New Roman"/>
                        </a:rPr>
                        <a:t>ordinerat läkemedel:</a:t>
                      </a:r>
                      <a:endParaRPr lang="sv-SE" sz="12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xmlns="" val="10000"/>
                  </a:ext>
                </a:extLst>
              </a:tr>
              <a:tr h="457316">
                <a:tc>
                  <a:txBody>
                    <a:bodyPr/>
                    <a:lstStyle/>
                    <a:p>
                      <a:pPr algn="l">
                        <a:spcAft>
                          <a:spcPts val="0"/>
                        </a:spcAft>
                      </a:pPr>
                      <a:r>
                        <a:rPr lang="sv-SE" sz="1200" dirty="0">
                          <a:effectLst/>
                          <a:latin typeface="+mn-lt"/>
                          <a:ea typeface="Times New Roman"/>
                          <a:cs typeface="Times New Roman"/>
                        </a:rPr>
                        <a:t>bedövningsgel i samband med insättning och byte av urinvägskateter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57316">
                <a:tc>
                  <a:txBody>
                    <a:bodyPr/>
                    <a:lstStyle/>
                    <a:p>
                      <a:pPr marR="1007745" algn="l">
                        <a:spcAft>
                          <a:spcPts val="1200"/>
                        </a:spcAft>
                      </a:pPr>
                      <a:r>
                        <a:rPr lang="sv-SE" sz="1200" dirty="0">
                          <a:effectLst/>
                          <a:latin typeface="+mn-lt"/>
                          <a:ea typeface="Times New Roman"/>
                          <a:cs typeface="Times New Roman"/>
                        </a:rPr>
                        <a:t>läkemedel i samband med munvård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57316">
                <a:tc>
                  <a:txBody>
                    <a:bodyPr/>
                    <a:lstStyle/>
                    <a:p>
                      <a:pPr marR="1007745" algn="l">
                        <a:spcAft>
                          <a:spcPts val="1200"/>
                        </a:spcAft>
                      </a:pPr>
                      <a:r>
                        <a:rPr lang="sv-SE" sz="1200" dirty="0">
                          <a:effectLst/>
                          <a:latin typeface="+mn-lt"/>
                          <a:ea typeface="Times New Roman"/>
                          <a:cs typeface="Times New Roman"/>
                        </a:rPr>
                        <a:t>läkemedel i samband med såromläggning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57316">
                <a:tc>
                  <a:txBody>
                    <a:bodyPr/>
                    <a:lstStyle/>
                    <a:p>
                      <a:pPr marR="21590" algn="l">
                        <a:spcAft>
                          <a:spcPts val="1200"/>
                        </a:spcAft>
                        <a:tabLst>
                          <a:tab pos="3690620" algn="l"/>
                        </a:tabLst>
                      </a:pPr>
                      <a:r>
                        <a:rPr lang="sv-SE" sz="1200" dirty="0">
                          <a:effectLst/>
                          <a:latin typeface="+mn-lt"/>
                          <a:ea typeface="Times New Roman"/>
                          <a:cs typeface="TimesNewRomanPSMT"/>
                        </a:rPr>
                        <a:t>rektala läkemedel för behandling av förstoppning och vid laxering </a:t>
                      </a:r>
                      <a:endParaRPr lang="sv-SE" sz="12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57316">
                <a:tc>
                  <a:txBody>
                    <a:bodyPr/>
                    <a:lstStyle/>
                    <a:p>
                      <a:pPr algn="l">
                        <a:spcAft>
                          <a:spcPts val="1200"/>
                        </a:spcAft>
                      </a:pPr>
                      <a:r>
                        <a:rPr lang="sv-SE" sz="1200" dirty="0">
                          <a:effectLst/>
                          <a:latin typeface="+mn-lt"/>
                          <a:ea typeface="Times New Roman"/>
                          <a:cs typeface="Times New Roman"/>
                        </a:rPr>
                        <a:t>utvärtes läkemedel för </a:t>
                      </a:r>
                      <a:r>
                        <a:rPr lang="sv-SE" sz="1200" dirty="0" err="1">
                          <a:effectLst/>
                          <a:latin typeface="+mn-lt"/>
                          <a:ea typeface="Times New Roman"/>
                          <a:cs typeface="Times New Roman"/>
                        </a:rPr>
                        <a:t>ytanestesi</a:t>
                      </a:r>
                      <a:r>
                        <a:rPr lang="sv-SE" sz="1200" dirty="0">
                          <a:effectLst/>
                          <a:latin typeface="+mn-lt"/>
                          <a:ea typeface="Times New Roman"/>
                          <a:cs typeface="Times New Roman"/>
                        </a:rPr>
                        <a:t> (ex. </a:t>
                      </a:r>
                      <a:r>
                        <a:rPr lang="sv-SE" sz="1200" dirty="0" err="1">
                          <a:effectLst/>
                          <a:latin typeface="+mn-lt"/>
                          <a:ea typeface="Times New Roman"/>
                          <a:cs typeface="Times New Roman"/>
                        </a:rPr>
                        <a:t>Tapin</a:t>
                      </a:r>
                      <a:r>
                        <a:rPr lang="sv-SE" sz="1200" dirty="0">
                          <a:effectLst/>
                          <a:latin typeface="+mn-lt"/>
                          <a:ea typeface="Times New Roman"/>
                          <a:cs typeface="Times New Roman"/>
                        </a:rPr>
                        <a:t>, </a:t>
                      </a:r>
                      <a:r>
                        <a:rPr lang="sv-SE" sz="1200" dirty="0" err="1">
                          <a:effectLst/>
                          <a:latin typeface="+mn-lt"/>
                          <a:ea typeface="Times New Roman"/>
                          <a:cs typeface="Times New Roman"/>
                        </a:rPr>
                        <a:t>Emla</a:t>
                      </a:r>
                      <a:r>
                        <a:rPr lang="sv-SE" sz="1200" dirty="0">
                          <a:effectLst/>
                          <a:latin typeface="+mn-lt"/>
                          <a:ea typeface="Times New Roman"/>
                          <a:cs typeface="Times New Roman"/>
                        </a:rPr>
                        <a:t>, </a:t>
                      </a:r>
                      <a:r>
                        <a:rPr lang="sv-SE" sz="1200" dirty="0" err="1">
                          <a:effectLst/>
                          <a:latin typeface="+mn-lt"/>
                          <a:ea typeface="Times New Roman"/>
                          <a:cs typeface="Times New Roman"/>
                        </a:rPr>
                        <a:t>Xylocain</a:t>
                      </a:r>
                      <a:r>
                        <a:rPr lang="sv-SE" sz="1200" dirty="0">
                          <a:effectLst/>
                          <a:latin typeface="+mn-lt"/>
                          <a:ea typeface="Times New Roman"/>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58249">
                <a:tc>
                  <a:txBody>
                    <a:bodyPr/>
                    <a:lstStyle/>
                    <a:p>
                      <a:pPr algn="l">
                        <a:spcAft>
                          <a:spcPts val="1200"/>
                        </a:spcAft>
                      </a:pPr>
                      <a:r>
                        <a:rPr lang="sv-SE" sz="1200" b="1" dirty="0">
                          <a:effectLst/>
                          <a:latin typeface="+mn-lt"/>
                          <a:ea typeface="Times New Roman"/>
                          <a:cs typeface="Times New Roman"/>
                        </a:rPr>
                        <a:t>Att administrera/överlämna iordningställda läkemedel </a:t>
                      </a:r>
                      <a:endParaRPr lang="sv-SE" sz="12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xmlns="" val="10006"/>
                  </a:ext>
                </a:extLst>
              </a:tr>
              <a:tr h="457316">
                <a:tc>
                  <a:txBody>
                    <a:bodyPr/>
                    <a:lstStyle/>
                    <a:p>
                      <a:pPr marR="21590" algn="l">
                        <a:spcAft>
                          <a:spcPts val="1200"/>
                        </a:spcAft>
                        <a:tabLst>
                          <a:tab pos="3060700" algn="l"/>
                          <a:tab pos="3712210" algn="l"/>
                        </a:tabLst>
                      </a:pPr>
                      <a:r>
                        <a:rPr lang="sv-SE" sz="1200" dirty="0">
                          <a:effectLst/>
                          <a:latin typeface="+mn-lt"/>
                          <a:ea typeface="Times New Roman"/>
                          <a:cs typeface="Times New Roman"/>
                        </a:rPr>
                        <a:t>utvärtes läkemedel i form av krämer och salvor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57316">
                <a:tc>
                  <a:txBody>
                    <a:bodyPr/>
                    <a:lstStyle/>
                    <a:p>
                      <a:pPr marR="21590" algn="l">
                        <a:spcAft>
                          <a:spcPts val="1200"/>
                        </a:spcAft>
                        <a:tabLst>
                          <a:tab pos="3060700" algn="l"/>
                          <a:tab pos="3712210" algn="l"/>
                        </a:tabLst>
                      </a:pPr>
                      <a:r>
                        <a:rPr lang="sv-SE" sz="1200" dirty="0">
                          <a:effectLst/>
                          <a:latin typeface="+mn-lt"/>
                          <a:ea typeface="Times New Roman"/>
                          <a:cs typeface="Times New Roman"/>
                        </a:rPr>
                        <a:t>inhalationer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58249">
                <a:tc>
                  <a:txBody>
                    <a:bodyPr/>
                    <a:lstStyle/>
                    <a:p>
                      <a:pPr marR="1007745" algn="l">
                        <a:spcAft>
                          <a:spcPts val="1200"/>
                        </a:spcAft>
                      </a:pPr>
                      <a:r>
                        <a:rPr lang="sv-SE" sz="1200" b="1" dirty="0">
                          <a:effectLst/>
                          <a:latin typeface="+mn-lt"/>
                          <a:ea typeface="Times New Roman"/>
                          <a:cs typeface="Times New Roman"/>
                        </a:rPr>
                        <a:t>Medicinsk gas</a:t>
                      </a:r>
                      <a:endParaRPr lang="sv-SE" sz="12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xmlns="" val="10009"/>
                  </a:ext>
                </a:extLst>
              </a:tr>
              <a:tr h="457316">
                <a:tc>
                  <a:txBody>
                    <a:bodyPr/>
                    <a:lstStyle/>
                    <a:p>
                      <a:pPr algn="l">
                        <a:spcAft>
                          <a:spcPts val="1200"/>
                        </a:spcAft>
                        <a:tabLst>
                          <a:tab pos="3712210" algn="l"/>
                        </a:tabLst>
                      </a:pPr>
                      <a:r>
                        <a:rPr lang="sv-SE" sz="1200" dirty="0">
                          <a:effectLst/>
                          <a:latin typeface="+mn-lt"/>
                          <a:ea typeface="Times New Roman"/>
                          <a:cs typeface="Times New Roman"/>
                        </a:rPr>
                        <a:t>koppling och flödesinställning av_______________ (ange gas):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1073293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Uppgifter som </a:t>
            </a:r>
            <a:r>
              <a:rPr lang="sv-SE" sz="3600" u="sng" dirty="0" smtClean="0"/>
              <a:t>inte</a:t>
            </a:r>
            <a:r>
              <a:rPr lang="sv-SE" sz="3600" dirty="0" smtClean="0"/>
              <a:t> behöver delegeras</a:t>
            </a:r>
            <a:endParaRPr lang="sv-SE" sz="3600" dirty="0"/>
          </a:p>
        </p:txBody>
      </p:sp>
      <p:sp>
        <p:nvSpPr>
          <p:cNvPr id="6" name="Rektangel med rundade hörn diagonalt 5"/>
          <p:cNvSpPr/>
          <p:nvPr/>
        </p:nvSpPr>
        <p:spPr>
          <a:xfrm>
            <a:off x="9572430" y="197905"/>
            <a:ext cx="3312368" cy="449115"/>
          </a:xfrm>
          <a:prstGeom prst="round2DiagRect">
            <a:avLst>
              <a:gd name="adj1" fmla="val 0"/>
              <a:gd name="adj2" fmla="val 416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t>DELEGERING</a:t>
            </a:r>
            <a:endParaRPr lang="sv-SE" b="1" dirty="0"/>
          </a:p>
        </p:txBody>
      </p:sp>
      <p:sp>
        <p:nvSpPr>
          <p:cNvPr id="5" name="Rektangel 4"/>
          <p:cNvSpPr/>
          <p:nvPr/>
        </p:nvSpPr>
        <p:spPr>
          <a:xfrm>
            <a:off x="838201" y="1745818"/>
            <a:ext cx="9229724" cy="2862322"/>
          </a:xfrm>
          <a:prstGeom prst="rect">
            <a:avLst/>
          </a:prstGeom>
        </p:spPr>
        <p:txBody>
          <a:bodyPr wrap="square">
            <a:spAutoFit/>
          </a:bodyPr>
          <a:lstStyle/>
          <a:p>
            <a:r>
              <a:rPr lang="sv-SE" sz="2000" dirty="0" smtClean="0"/>
              <a:t>Det behövs ingen delegering i de fall sjuksköterska överlämnar läkemedel och undersköterska endast hjälper patient att inta sitt läkemedel, t.ex. i samband med matning.</a:t>
            </a:r>
          </a:p>
          <a:p>
            <a:endParaRPr lang="sv-SE" sz="2000" dirty="0" smtClean="0"/>
          </a:p>
          <a:p>
            <a:r>
              <a:rPr lang="sv-SE" sz="2000" b="1" dirty="0" smtClean="0"/>
              <a:t>Assistans/handräckning</a:t>
            </a:r>
          </a:p>
          <a:p>
            <a:r>
              <a:rPr lang="sv-SE" sz="2000" dirty="0" smtClean="0"/>
              <a:t>Det är inte fråga om delegering om det gäller att vid enstaka tillfällen uppdra åt någon att utföra en uppgift i form av assistans eller handräckning. För att motta handräckning måste sjuksköterska/motsvarande först ha konstaterat att det är förenligt med god och säker vård. (SOSFS 1997.14)</a:t>
            </a:r>
          </a:p>
        </p:txBody>
      </p:sp>
    </p:spTree>
    <p:extLst>
      <p:ext uri="{BB962C8B-B14F-4D97-AF65-F5344CB8AC3E}">
        <p14:creationId xmlns:p14="http://schemas.microsoft.com/office/powerpoint/2010/main" val="671114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Översikt</a:t>
            </a:r>
            <a:endParaRPr lang="sv-SE" sz="3600" dirty="0"/>
          </a:p>
        </p:txBody>
      </p:sp>
      <p:sp>
        <p:nvSpPr>
          <p:cNvPr id="22" name="Rektangel med rundade hörn diagonalt 21">
            <a:hlinkClick r:id="rId3" action="ppaction://hlinksldjump"/>
          </p:cNvPr>
          <p:cNvSpPr/>
          <p:nvPr/>
        </p:nvSpPr>
        <p:spPr>
          <a:xfrm>
            <a:off x="942974" y="2464595"/>
            <a:ext cx="2665891" cy="847282"/>
          </a:xfrm>
          <a:prstGeom prst="round2DiagRect">
            <a:avLst>
              <a:gd name="adj1" fmla="val 0"/>
              <a:gd name="adj2" fmla="val 0"/>
            </a:avLst>
          </a:prstGeom>
          <a:solidFill>
            <a:srgbClr val="83B81A">
              <a:alpha val="60000"/>
            </a:srgb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BAKGRUND</a:t>
            </a:r>
            <a:endParaRPr lang="sv-SE" b="1" dirty="0"/>
          </a:p>
        </p:txBody>
      </p:sp>
      <p:sp>
        <p:nvSpPr>
          <p:cNvPr id="23" name="Rektangel med rundade hörn diagonalt 22">
            <a:hlinkClick r:id="rId4" action="ppaction://hlinksldjump"/>
          </p:cNvPr>
          <p:cNvSpPr/>
          <p:nvPr/>
        </p:nvSpPr>
        <p:spPr>
          <a:xfrm>
            <a:off x="2800745" y="3772855"/>
            <a:ext cx="2665892" cy="847281"/>
          </a:xfrm>
          <a:prstGeom prst="round2DiagRect">
            <a:avLst>
              <a:gd name="adj1" fmla="val 0"/>
              <a:gd name="adj2" fmla="val 0"/>
            </a:avLst>
          </a:prstGeom>
          <a:solidFill>
            <a:srgbClr val="E13288">
              <a:alpha val="60000"/>
            </a:srgb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DELEGERING</a:t>
            </a:r>
            <a:endParaRPr lang="sv-SE" b="1" dirty="0"/>
          </a:p>
        </p:txBody>
      </p:sp>
      <p:sp>
        <p:nvSpPr>
          <p:cNvPr id="24" name="Rektangel med rundade hörn diagonalt 23">
            <a:hlinkClick r:id="rId5" action="ppaction://hlinksldjump"/>
          </p:cNvPr>
          <p:cNvSpPr/>
          <p:nvPr/>
        </p:nvSpPr>
        <p:spPr>
          <a:xfrm>
            <a:off x="4736305" y="2464712"/>
            <a:ext cx="2665892" cy="847281"/>
          </a:xfrm>
          <a:prstGeom prst="round2DiagRect">
            <a:avLst>
              <a:gd name="adj1" fmla="val 0"/>
              <a:gd name="adj2" fmla="val 0"/>
            </a:avLst>
          </a:prstGeom>
          <a:solidFill>
            <a:srgbClr val="9FD2C5"/>
          </a:solidFill>
          <a:ln w="76200">
            <a:solidFill>
              <a:srgbClr val="9FD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solidFill>
                  <a:schemeClr val="tx1"/>
                </a:solidFill>
              </a:rPr>
              <a:t>LÄKEMEDELSKUNSKAP</a:t>
            </a:r>
            <a:endParaRPr lang="sv-SE" b="1" dirty="0">
              <a:solidFill>
                <a:schemeClr val="tx1"/>
              </a:solidFill>
            </a:endParaRPr>
          </a:p>
        </p:txBody>
      </p:sp>
      <p:sp>
        <p:nvSpPr>
          <p:cNvPr id="25" name="Rektangel med rundade hörn diagonalt 24">
            <a:hlinkClick r:id="rId6" action="ppaction://hlinksldjump"/>
          </p:cNvPr>
          <p:cNvSpPr/>
          <p:nvPr/>
        </p:nvSpPr>
        <p:spPr>
          <a:xfrm>
            <a:off x="6744094" y="3772636"/>
            <a:ext cx="2665892" cy="847499"/>
          </a:xfrm>
          <a:prstGeom prst="round2DiagRect">
            <a:avLst>
              <a:gd name="adj1" fmla="val 0"/>
              <a:gd name="adj2" fmla="val 0"/>
            </a:avLst>
          </a:prstGeom>
          <a:solidFill>
            <a:srgbClr val="F39800"/>
          </a:solidFill>
          <a:ln w="76200">
            <a:solidFill>
              <a:srgbClr val="F39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PRAKTISK HANTERING</a:t>
            </a:r>
            <a:endParaRPr lang="sv-SE" b="1" dirty="0"/>
          </a:p>
        </p:txBody>
      </p:sp>
      <p:sp>
        <p:nvSpPr>
          <p:cNvPr id="26" name="Rektangel med rundade hörn diagonalt 25">
            <a:hlinkClick r:id="rId7" action="ppaction://hlinksldjump"/>
          </p:cNvPr>
          <p:cNvSpPr/>
          <p:nvPr/>
        </p:nvSpPr>
        <p:spPr>
          <a:xfrm>
            <a:off x="8529636" y="2464596"/>
            <a:ext cx="2665892" cy="847281"/>
          </a:xfrm>
          <a:prstGeom prst="round2DiagRect">
            <a:avLst>
              <a:gd name="adj1" fmla="val 0"/>
              <a:gd name="adj2" fmla="val 0"/>
            </a:avLst>
          </a:prstGeom>
          <a:solidFill>
            <a:srgbClr val="009EE0"/>
          </a:solidFill>
          <a:ln w="76200">
            <a:solidFill>
              <a:srgbClr val="009E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DISKUSSION &amp; FRÅGOR</a:t>
            </a:r>
            <a:endParaRPr lang="sv-SE" b="1" dirty="0"/>
          </a:p>
        </p:txBody>
      </p:sp>
    </p:spTree>
    <p:extLst>
      <p:ext uri="{BB962C8B-B14F-4D97-AF65-F5344CB8AC3E}">
        <p14:creationId xmlns:p14="http://schemas.microsoft.com/office/powerpoint/2010/main" val="1847198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Hur verkar läkemedel?</a:t>
            </a:r>
            <a:endParaRPr lang="sv-SE" sz="3600" dirty="0"/>
          </a:p>
        </p:txBody>
      </p:sp>
      <p:sp>
        <p:nvSpPr>
          <p:cNvPr id="6" name="Rektangel med rundade hörn diagonalt 5"/>
          <p:cNvSpPr/>
          <p:nvPr/>
        </p:nvSpPr>
        <p:spPr>
          <a:xfrm>
            <a:off x="9572430" y="196858"/>
            <a:ext cx="3312368"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solidFill>
                  <a:prstClr val="white"/>
                </a:solidFill>
              </a:rPr>
              <a:t>LÄKEMEDELSKUNSKAP</a:t>
            </a:r>
            <a:endParaRPr lang="sv-SE" b="1" dirty="0">
              <a:solidFill>
                <a:prstClr val="white"/>
              </a:solidFill>
            </a:endParaRPr>
          </a:p>
        </p:txBody>
      </p:sp>
      <p:sp>
        <p:nvSpPr>
          <p:cNvPr id="5" name="Rektangel 4"/>
          <p:cNvSpPr/>
          <p:nvPr/>
        </p:nvSpPr>
        <p:spPr>
          <a:xfrm>
            <a:off x="838202" y="1745818"/>
            <a:ext cx="5029928" cy="3785652"/>
          </a:xfrm>
          <a:prstGeom prst="rect">
            <a:avLst/>
          </a:prstGeom>
        </p:spPr>
        <p:txBody>
          <a:bodyPr wrap="square">
            <a:spAutoFit/>
          </a:bodyPr>
          <a:lstStyle/>
          <a:p>
            <a:r>
              <a:rPr lang="sv-SE" sz="2000" dirty="0" smtClean="0">
                <a:solidFill>
                  <a:prstClr val="black"/>
                </a:solidFill>
              </a:rPr>
              <a:t>För att ett läkemedel ska ge effekt i kroppen måste det först tas upp i blodet för att sedan föras ut i kroppen där det verkar. En del läkemedel sprids till hela kroppen medan andra bara verkar i vissa delar. Läkemedlet bryts sedan ned i levern. De flesta läkemedlen lämnar kroppen via njurarna med urinen, men en del lämnar med avföring, svett eller genom utandning.</a:t>
            </a:r>
          </a:p>
          <a:p>
            <a:endParaRPr lang="sv-SE" sz="2000" dirty="0">
              <a:solidFill>
                <a:prstClr val="black"/>
              </a:solidFill>
            </a:endParaRPr>
          </a:p>
          <a:p>
            <a:r>
              <a:rPr lang="sv-SE" sz="2000" dirty="0" smtClean="0">
                <a:solidFill>
                  <a:prstClr val="black"/>
                </a:solidFill>
              </a:rPr>
              <a:t>Det finns olika sätt att ta läkemedel. Klicka på rutorna för att läsa mer…</a:t>
            </a:r>
          </a:p>
        </p:txBody>
      </p:sp>
      <p:grpSp>
        <p:nvGrpSpPr>
          <p:cNvPr id="16" name="Grupp 15"/>
          <p:cNvGrpSpPr/>
          <p:nvPr/>
        </p:nvGrpSpPr>
        <p:grpSpPr>
          <a:xfrm>
            <a:off x="6330278" y="1422472"/>
            <a:ext cx="5485669" cy="449115"/>
            <a:chOff x="7137778" y="1898617"/>
            <a:chExt cx="5485669" cy="449115"/>
          </a:xfrm>
        </p:grpSpPr>
        <p:sp>
          <p:nvSpPr>
            <p:cNvPr id="17" name="Rektangel med rundade hörn diagonalt 16">
              <a:hlinkClick r:id="rId3" action="ppaction://hlinksldjump"/>
            </p:cNvPr>
            <p:cNvSpPr/>
            <p:nvPr/>
          </p:nvSpPr>
          <p:spPr>
            <a:xfrm>
              <a:off x="7137778" y="1898617"/>
              <a:ext cx="5485669"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Via munnen</a:t>
              </a:r>
              <a:endParaRPr lang="sv-SE" sz="2000" b="1" dirty="0">
                <a:solidFill>
                  <a:prstClr val="white"/>
                </a:solidFill>
              </a:endParaRPr>
            </a:p>
          </p:txBody>
        </p:sp>
        <p:sp>
          <p:nvSpPr>
            <p:cNvPr id="18" name="Plus 17">
              <a:hlinkClick r:id="rId3" action="ppaction://hlinksldjump"/>
            </p:cNvPr>
            <p:cNvSpPr/>
            <p:nvPr/>
          </p:nvSpPr>
          <p:spPr>
            <a:xfrm>
              <a:off x="7219141" y="1956976"/>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grpSp>
        <p:nvGrpSpPr>
          <p:cNvPr id="21" name="Grupp 20"/>
          <p:cNvGrpSpPr/>
          <p:nvPr/>
        </p:nvGrpSpPr>
        <p:grpSpPr>
          <a:xfrm>
            <a:off x="6330278" y="1934688"/>
            <a:ext cx="5485669" cy="449115"/>
            <a:chOff x="6330278" y="2184560"/>
            <a:chExt cx="5485669" cy="449115"/>
          </a:xfrm>
        </p:grpSpPr>
        <p:sp>
          <p:nvSpPr>
            <p:cNvPr id="19" name="Rektangel med rundade hörn diagonalt 18">
              <a:hlinkClick r:id="rId4" action="ppaction://hlinksldjump"/>
            </p:cNvPr>
            <p:cNvSpPr/>
            <p:nvPr/>
          </p:nvSpPr>
          <p:spPr>
            <a:xfrm>
              <a:off x="6330278" y="2184560"/>
              <a:ext cx="5485669"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På eller genom huden</a:t>
              </a:r>
              <a:endParaRPr lang="sv-SE" sz="2000" b="1" dirty="0">
                <a:solidFill>
                  <a:prstClr val="white"/>
                </a:solidFill>
              </a:endParaRPr>
            </a:p>
          </p:txBody>
        </p:sp>
        <p:sp>
          <p:nvSpPr>
            <p:cNvPr id="20" name="Plus 19">
              <a:hlinkClick r:id="rId4" action="ppaction://hlinksldjump"/>
            </p:cNvPr>
            <p:cNvSpPr/>
            <p:nvPr/>
          </p:nvSpPr>
          <p:spPr>
            <a:xfrm>
              <a:off x="6418315" y="2236245"/>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grpSp>
        <p:nvGrpSpPr>
          <p:cNvPr id="28" name="Grupp 27"/>
          <p:cNvGrpSpPr/>
          <p:nvPr/>
        </p:nvGrpSpPr>
        <p:grpSpPr>
          <a:xfrm>
            <a:off x="6330278" y="2446904"/>
            <a:ext cx="5485669" cy="449115"/>
            <a:chOff x="7137778" y="1898617"/>
            <a:chExt cx="5485669" cy="449115"/>
          </a:xfrm>
        </p:grpSpPr>
        <p:sp>
          <p:nvSpPr>
            <p:cNvPr id="29" name="Rektangel med rundade hörn diagonalt 28">
              <a:hlinkClick r:id="rId5" action="ppaction://hlinksldjump"/>
            </p:cNvPr>
            <p:cNvSpPr/>
            <p:nvPr/>
          </p:nvSpPr>
          <p:spPr>
            <a:xfrm>
              <a:off x="7137778" y="1898617"/>
              <a:ext cx="5485669"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I slidan eller ändtarmen</a:t>
              </a:r>
              <a:endParaRPr lang="sv-SE" sz="2000" b="1" dirty="0">
                <a:solidFill>
                  <a:prstClr val="white"/>
                </a:solidFill>
              </a:endParaRPr>
            </a:p>
          </p:txBody>
        </p:sp>
        <p:sp>
          <p:nvSpPr>
            <p:cNvPr id="30" name="Plus 29">
              <a:hlinkClick r:id="rId5" action="ppaction://hlinksldjump"/>
            </p:cNvPr>
            <p:cNvSpPr/>
            <p:nvPr/>
          </p:nvSpPr>
          <p:spPr>
            <a:xfrm>
              <a:off x="7225815" y="1950302"/>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grpSp>
        <p:nvGrpSpPr>
          <p:cNvPr id="31" name="Grupp 30"/>
          <p:cNvGrpSpPr/>
          <p:nvPr/>
        </p:nvGrpSpPr>
        <p:grpSpPr>
          <a:xfrm>
            <a:off x="6330278" y="2959120"/>
            <a:ext cx="5485669" cy="449115"/>
            <a:chOff x="6330278" y="2184560"/>
            <a:chExt cx="5485669" cy="449115"/>
          </a:xfrm>
        </p:grpSpPr>
        <p:sp>
          <p:nvSpPr>
            <p:cNvPr id="32" name="Rektangel med rundade hörn diagonalt 31">
              <a:hlinkClick r:id="rId6" action="ppaction://hlinksldjump"/>
            </p:cNvPr>
            <p:cNvSpPr/>
            <p:nvPr/>
          </p:nvSpPr>
          <p:spPr>
            <a:xfrm>
              <a:off x="6330278" y="2184560"/>
              <a:ext cx="5485669"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I ögon, öron och näsa</a:t>
              </a:r>
              <a:endParaRPr lang="sv-SE" sz="2000" b="1" dirty="0">
                <a:solidFill>
                  <a:prstClr val="white"/>
                </a:solidFill>
              </a:endParaRPr>
            </a:p>
          </p:txBody>
        </p:sp>
        <p:sp>
          <p:nvSpPr>
            <p:cNvPr id="33" name="Plus 32">
              <a:hlinkClick r:id="rId6" action="ppaction://hlinksldjump"/>
            </p:cNvPr>
            <p:cNvSpPr/>
            <p:nvPr/>
          </p:nvSpPr>
          <p:spPr>
            <a:xfrm>
              <a:off x="6418315" y="2236245"/>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grpSp>
        <p:nvGrpSpPr>
          <p:cNvPr id="34" name="Grupp 33"/>
          <p:cNvGrpSpPr/>
          <p:nvPr/>
        </p:nvGrpSpPr>
        <p:grpSpPr>
          <a:xfrm>
            <a:off x="6330278" y="3471336"/>
            <a:ext cx="5485669" cy="449115"/>
            <a:chOff x="7137778" y="1898617"/>
            <a:chExt cx="5485669" cy="449115"/>
          </a:xfrm>
        </p:grpSpPr>
        <p:sp>
          <p:nvSpPr>
            <p:cNvPr id="35" name="Rektangel med rundade hörn diagonalt 34">
              <a:hlinkClick r:id="rId7" action="ppaction://hlinksldjump"/>
            </p:cNvPr>
            <p:cNvSpPr/>
            <p:nvPr/>
          </p:nvSpPr>
          <p:spPr>
            <a:xfrm>
              <a:off x="7137778" y="1898617"/>
              <a:ext cx="5485669"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Via injektion och infusion</a:t>
              </a:r>
              <a:endParaRPr lang="sv-SE" sz="2000" b="1" dirty="0">
                <a:solidFill>
                  <a:prstClr val="white"/>
                </a:solidFill>
              </a:endParaRPr>
            </a:p>
          </p:txBody>
        </p:sp>
        <p:sp>
          <p:nvSpPr>
            <p:cNvPr id="36" name="Plus 35">
              <a:hlinkClick r:id="rId7" action="ppaction://hlinksldjump"/>
            </p:cNvPr>
            <p:cNvSpPr/>
            <p:nvPr/>
          </p:nvSpPr>
          <p:spPr>
            <a:xfrm>
              <a:off x="7225815" y="1950302"/>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grpSp>
        <p:nvGrpSpPr>
          <p:cNvPr id="37" name="Grupp 36"/>
          <p:cNvGrpSpPr/>
          <p:nvPr/>
        </p:nvGrpSpPr>
        <p:grpSpPr>
          <a:xfrm>
            <a:off x="6330278" y="3983551"/>
            <a:ext cx="5485669" cy="449115"/>
            <a:chOff x="6330278" y="2184560"/>
            <a:chExt cx="5485669" cy="449115"/>
          </a:xfrm>
        </p:grpSpPr>
        <p:sp>
          <p:nvSpPr>
            <p:cNvPr id="38" name="Rektangel med rundade hörn diagonalt 37">
              <a:hlinkClick r:id="rId8" action="ppaction://hlinksldjump"/>
            </p:cNvPr>
            <p:cNvSpPr/>
            <p:nvPr/>
          </p:nvSpPr>
          <p:spPr>
            <a:xfrm>
              <a:off x="6330278" y="2184560"/>
              <a:ext cx="5485669"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Via inhalation</a:t>
              </a:r>
              <a:endParaRPr lang="sv-SE" sz="2000" b="1" dirty="0">
                <a:solidFill>
                  <a:prstClr val="white"/>
                </a:solidFill>
              </a:endParaRPr>
            </a:p>
          </p:txBody>
        </p:sp>
        <p:sp>
          <p:nvSpPr>
            <p:cNvPr id="39" name="Plus 38">
              <a:hlinkClick r:id="rId8" action="ppaction://hlinksldjump"/>
            </p:cNvPr>
            <p:cNvSpPr/>
            <p:nvPr/>
          </p:nvSpPr>
          <p:spPr>
            <a:xfrm>
              <a:off x="6418315" y="2236245"/>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spTree>
    <p:extLst>
      <p:ext uri="{BB962C8B-B14F-4D97-AF65-F5344CB8AC3E}">
        <p14:creationId xmlns:p14="http://schemas.microsoft.com/office/powerpoint/2010/main" val="3309558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textruta 41"/>
          <p:cNvSpPr txBox="1"/>
          <p:nvPr/>
        </p:nvSpPr>
        <p:spPr>
          <a:xfrm>
            <a:off x="6330277" y="1629673"/>
            <a:ext cx="5485669" cy="1218486"/>
          </a:xfrm>
          <a:prstGeom prst="round2DiagRect">
            <a:avLst>
              <a:gd name="adj1" fmla="val 0"/>
              <a:gd name="adj2" fmla="val 24802"/>
            </a:avLst>
          </a:prstGeom>
          <a:solidFill>
            <a:srgbClr val="EBF5F2"/>
          </a:solidFill>
        </p:spPr>
        <p:txBody>
          <a:bodyPr wrap="square" rtlCol="0">
            <a:spAutoFit/>
          </a:bodyPr>
          <a:lstStyle/>
          <a:p>
            <a:pPr marL="285750" indent="-285750">
              <a:buFont typeface="Arial" panose="020B0604020202020204" pitchFamily="34" charset="0"/>
              <a:buChar char="•"/>
            </a:pPr>
            <a:endParaRPr lang="sv-SE" sz="1400" dirty="0" smtClean="0">
              <a:solidFill>
                <a:prstClr val="black"/>
              </a:solidFill>
            </a:endParaRPr>
          </a:p>
          <a:p>
            <a:r>
              <a:rPr lang="sv-SE" sz="1600" dirty="0" smtClean="0">
                <a:solidFill>
                  <a:prstClr val="black"/>
                </a:solidFill>
              </a:rPr>
              <a:t>En del läkemedel som tas via munnen ger lokal effekt i mun, svalg eller mag- och tarmkanalen, medan andra tas upp i blodet och sprids och verkar i kroppen.</a:t>
            </a:r>
          </a:p>
        </p:txBody>
      </p:sp>
      <p:sp>
        <p:nvSpPr>
          <p:cNvPr id="2" name="Rubrik 1"/>
          <p:cNvSpPr>
            <a:spLocks noGrp="1"/>
          </p:cNvSpPr>
          <p:nvPr>
            <p:ph type="title"/>
          </p:nvPr>
        </p:nvSpPr>
        <p:spPr/>
        <p:txBody>
          <a:bodyPr>
            <a:normAutofit/>
          </a:bodyPr>
          <a:lstStyle/>
          <a:p>
            <a:r>
              <a:rPr lang="sv-SE" sz="3600" dirty="0" smtClean="0"/>
              <a:t>Hur verkar läkemedel?</a:t>
            </a:r>
            <a:endParaRPr lang="sv-SE" sz="3600" dirty="0"/>
          </a:p>
        </p:txBody>
      </p:sp>
      <p:sp>
        <p:nvSpPr>
          <p:cNvPr id="6" name="Rektangel med rundade hörn diagonalt 5"/>
          <p:cNvSpPr/>
          <p:nvPr/>
        </p:nvSpPr>
        <p:spPr>
          <a:xfrm>
            <a:off x="9572430" y="196858"/>
            <a:ext cx="3312368"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solidFill>
                  <a:prstClr val="white"/>
                </a:solidFill>
              </a:rPr>
              <a:t>LÄKEMEDELSKUNSKAP</a:t>
            </a:r>
            <a:endParaRPr lang="sv-SE" b="1" dirty="0">
              <a:solidFill>
                <a:prstClr val="white"/>
              </a:solidFill>
            </a:endParaRPr>
          </a:p>
        </p:txBody>
      </p:sp>
      <p:sp>
        <p:nvSpPr>
          <p:cNvPr id="5" name="Rektangel 4"/>
          <p:cNvSpPr/>
          <p:nvPr/>
        </p:nvSpPr>
        <p:spPr>
          <a:xfrm>
            <a:off x="838202" y="1745818"/>
            <a:ext cx="5029928" cy="3785652"/>
          </a:xfrm>
          <a:prstGeom prst="rect">
            <a:avLst/>
          </a:prstGeom>
        </p:spPr>
        <p:txBody>
          <a:bodyPr wrap="square">
            <a:spAutoFit/>
          </a:bodyPr>
          <a:lstStyle/>
          <a:p>
            <a:r>
              <a:rPr lang="sv-SE" sz="2000" dirty="0" smtClean="0">
                <a:solidFill>
                  <a:prstClr val="black"/>
                </a:solidFill>
              </a:rPr>
              <a:t>För att ett läkemedel ska ge effekt i kroppen måste det först tas upp i blodet för att sedan föras ut i kroppen där det verkar. En del läkemedel sprids till hela kroppen medan andra bara verkar i vissa delar. Läkemedlet bryts sedan ned i levern. De flesta läkemedlen lämnar kroppen via njurarna med urinen, men en del lämnar med avföring, svett eller genom utandning.</a:t>
            </a:r>
          </a:p>
          <a:p>
            <a:endParaRPr lang="sv-SE" sz="2000" dirty="0">
              <a:solidFill>
                <a:prstClr val="black"/>
              </a:solidFill>
            </a:endParaRPr>
          </a:p>
          <a:p>
            <a:r>
              <a:rPr lang="sv-SE" sz="2000" dirty="0" smtClean="0">
                <a:solidFill>
                  <a:prstClr val="black"/>
                </a:solidFill>
              </a:rPr>
              <a:t>Det finns olika sätt att ta läkemedel. Klicka på rutorna för att läsa mer…</a:t>
            </a:r>
          </a:p>
        </p:txBody>
      </p:sp>
      <p:grpSp>
        <p:nvGrpSpPr>
          <p:cNvPr id="21" name="Grupp 20"/>
          <p:cNvGrpSpPr/>
          <p:nvPr/>
        </p:nvGrpSpPr>
        <p:grpSpPr>
          <a:xfrm>
            <a:off x="6330278" y="2906643"/>
            <a:ext cx="5485669" cy="449115"/>
            <a:chOff x="6330278" y="2184560"/>
            <a:chExt cx="5485669" cy="449115"/>
          </a:xfrm>
        </p:grpSpPr>
        <p:sp>
          <p:nvSpPr>
            <p:cNvPr id="19" name="Rektangel med rundade hörn diagonalt 18">
              <a:hlinkClick r:id="rId3" action="ppaction://hlinksldjump"/>
            </p:cNvPr>
            <p:cNvSpPr/>
            <p:nvPr/>
          </p:nvSpPr>
          <p:spPr>
            <a:xfrm>
              <a:off x="6330278" y="2184560"/>
              <a:ext cx="5485669"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På eller genom huden</a:t>
              </a:r>
              <a:endParaRPr lang="sv-SE" sz="2000" b="1" dirty="0">
                <a:solidFill>
                  <a:prstClr val="white"/>
                </a:solidFill>
              </a:endParaRPr>
            </a:p>
          </p:txBody>
        </p:sp>
        <p:sp>
          <p:nvSpPr>
            <p:cNvPr id="20" name="Plus 19">
              <a:hlinkClick r:id="rId3" action="ppaction://hlinksldjump"/>
            </p:cNvPr>
            <p:cNvSpPr/>
            <p:nvPr/>
          </p:nvSpPr>
          <p:spPr>
            <a:xfrm>
              <a:off x="6418315" y="2236245"/>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grpSp>
        <p:nvGrpSpPr>
          <p:cNvPr id="28" name="Grupp 27"/>
          <p:cNvGrpSpPr/>
          <p:nvPr/>
        </p:nvGrpSpPr>
        <p:grpSpPr>
          <a:xfrm>
            <a:off x="6330278" y="3418859"/>
            <a:ext cx="5485669" cy="449115"/>
            <a:chOff x="7137778" y="1898617"/>
            <a:chExt cx="5485669" cy="449115"/>
          </a:xfrm>
        </p:grpSpPr>
        <p:sp>
          <p:nvSpPr>
            <p:cNvPr id="29" name="Rektangel med rundade hörn diagonalt 28">
              <a:hlinkClick r:id="rId4" action="ppaction://hlinksldjump"/>
            </p:cNvPr>
            <p:cNvSpPr/>
            <p:nvPr/>
          </p:nvSpPr>
          <p:spPr>
            <a:xfrm>
              <a:off x="7137778" y="1898617"/>
              <a:ext cx="5485669"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I slidan eller ändtarmen</a:t>
              </a:r>
              <a:endParaRPr lang="sv-SE" sz="2000" b="1" dirty="0">
                <a:solidFill>
                  <a:prstClr val="white"/>
                </a:solidFill>
              </a:endParaRPr>
            </a:p>
          </p:txBody>
        </p:sp>
        <p:sp>
          <p:nvSpPr>
            <p:cNvPr id="30" name="Plus 29">
              <a:hlinkClick r:id="rId4" action="ppaction://hlinksldjump"/>
            </p:cNvPr>
            <p:cNvSpPr/>
            <p:nvPr/>
          </p:nvSpPr>
          <p:spPr>
            <a:xfrm>
              <a:off x="7225815" y="1950302"/>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grpSp>
        <p:nvGrpSpPr>
          <p:cNvPr id="31" name="Grupp 30"/>
          <p:cNvGrpSpPr/>
          <p:nvPr/>
        </p:nvGrpSpPr>
        <p:grpSpPr>
          <a:xfrm>
            <a:off x="6330278" y="3931075"/>
            <a:ext cx="5485669" cy="449115"/>
            <a:chOff x="6330278" y="2184560"/>
            <a:chExt cx="5485669" cy="449115"/>
          </a:xfrm>
        </p:grpSpPr>
        <p:sp>
          <p:nvSpPr>
            <p:cNvPr id="32" name="Rektangel med rundade hörn diagonalt 31">
              <a:hlinkClick r:id="rId5" action="ppaction://hlinksldjump"/>
            </p:cNvPr>
            <p:cNvSpPr/>
            <p:nvPr/>
          </p:nvSpPr>
          <p:spPr>
            <a:xfrm>
              <a:off x="6330278" y="2184560"/>
              <a:ext cx="5485669"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I ögon, öron och näsa</a:t>
              </a:r>
              <a:endParaRPr lang="sv-SE" sz="2000" b="1" dirty="0">
                <a:solidFill>
                  <a:prstClr val="white"/>
                </a:solidFill>
              </a:endParaRPr>
            </a:p>
          </p:txBody>
        </p:sp>
        <p:sp>
          <p:nvSpPr>
            <p:cNvPr id="33" name="Plus 32">
              <a:hlinkClick r:id="rId5" action="ppaction://hlinksldjump"/>
            </p:cNvPr>
            <p:cNvSpPr/>
            <p:nvPr/>
          </p:nvSpPr>
          <p:spPr>
            <a:xfrm>
              <a:off x="6418315" y="2236245"/>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grpSp>
        <p:nvGrpSpPr>
          <p:cNvPr id="34" name="Grupp 33"/>
          <p:cNvGrpSpPr/>
          <p:nvPr/>
        </p:nvGrpSpPr>
        <p:grpSpPr>
          <a:xfrm>
            <a:off x="6330278" y="4443291"/>
            <a:ext cx="5485669" cy="449115"/>
            <a:chOff x="7137778" y="1898617"/>
            <a:chExt cx="5485669" cy="449115"/>
          </a:xfrm>
        </p:grpSpPr>
        <p:sp>
          <p:nvSpPr>
            <p:cNvPr id="35" name="Rektangel med rundade hörn diagonalt 34">
              <a:hlinkClick r:id="rId6" action="ppaction://hlinksldjump"/>
            </p:cNvPr>
            <p:cNvSpPr/>
            <p:nvPr/>
          </p:nvSpPr>
          <p:spPr>
            <a:xfrm>
              <a:off x="7137778" y="1898617"/>
              <a:ext cx="5485669"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Via injektion och infusion</a:t>
              </a:r>
              <a:endParaRPr lang="sv-SE" sz="2000" b="1" dirty="0">
                <a:solidFill>
                  <a:prstClr val="white"/>
                </a:solidFill>
              </a:endParaRPr>
            </a:p>
          </p:txBody>
        </p:sp>
        <p:sp>
          <p:nvSpPr>
            <p:cNvPr id="36" name="Plus 35">
              <a:hlinkClick r:id="rId6" action="ppaction://hlinksldjump"/>
            </p:cNvPr>
            <p:cNvSpPr/>
            <p:nvPr/>
          </p:nvSpPr>
          <p:spPr>
            <a:xfrm>
              <a:off x="7225815" y="1950302"/>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grpSp>
        <p:nvGrpSpPr>
          <p:cNvPr id="7" name="Grupp 6"/>
          <p:cNvGrpSpPr/>
          <p:nvPr/>
        </p:nvGrpSpPr>
        <p:grpSpPr>
          <a:xfrm>
            <a:off x="6330276" y="4955506"/>
            <a:ext cx="5485671" cy="449115"/>
            <a:chOff x="6330276" y="5920008"/>
            <a:chExt cx="5485671" cy="449115"/>
          </a:xfrm>
        </p:grpSpPr>
        <p:sp>
          <p:nvSpPr>
            <p:cNvPr id="43" name="Rektangel med rundade hörn diagonalt 42">
              <a:hlinkClick r:id="" action="ppaction://noaction"/>
            </p:cNvPr>
            <p:cNvSpPr/>
            <p:nvPr/>
          </p:nvSpPr>
          <p:spPr>
            <a:xfrm>
              <a:off x="6330276" y="5920008"/>
              <a:ext cx="5485669" cy="449115"/>
            </a:xfrm>
            <a:prstGeom prst="round2DiagRect">
              <a:avLst>
                <a:gd name="adj1" fmla="val 0"/>
                <a:gd name="adj2" fmla="val 41690"/>
              </a:avLst>
            </a:prstGeom>
            <a:solidFill>
              <a:schemeClr val="bg1"/>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Via inhalation</a:t>
              </a:r>
              <a:endParaRPr lang="sv-SE" sz="2000" b="1" dirty="0">
                <a:solidFill>
                  <a:prstClr val="white"/>
                </a:solidFill>
              </a:endParaRPr>
            </a:p>
          </p:txBody>
        </p:sp>
        <p:grpSp>
          <p:nvGrpSpPr>
            <p:cNvPr id="37" name="Grupp 36"/>
            <p:cNvGrpSpPr/>
            <p:nvPr/>
          </p:nvGrpSpPr>
          <p:grpSpPr>
            <a:xfrm>
              <a:off x="6330278" y="5920008"/>
              <a:ext cx="5485669" cy="449115"/>
              <a:chOff x="6330278" y="2184560"/>
              <a:chExt cx="5485669" cy="449115"/>
            </a:xfrm>
          </p:grpSpPr>
          <p:sp>
            <p:nvSpPr>
              <p:cNvPr id="38" name="Rektangel med rundade hörn diagonalt 37">
                <a:hlinkClick r:id="rId7" action="ppaction://hlinksldjump"/>
              </p:cNvPr>
              <p:cNvSpPr/>
              <p:nvPr/>
            </p:nvSpPr>
            <p:spPr>
              <a:xfrm>
                <a:off x="6330278" y="2184560"/>
                <a:ext cx="5485669"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Via inhalation</a:t>
                </a:r>
                <a:endParaRPr lang="sv-SE" sz="2000" b="1" dirty="0">
                  <a:solidFill>
                    <a:prstClr val="white"/>
                  </a:solidFill>
                </a:endParaRPr>
              </a:p>
            </p:txBody>
          </p:sp>
          <p:sp>
            <p:nvSpPr>
              <p:cNvPr id="39" name="Plus 38">
                <a:hlinkClick r:id="rId7" action="ppaction://hlinksldjump"/>
              </p:cNvPr>
              <p:cNvSpPr/>
              <p:nvPr/>
            </p:nvSpPr>
            <p:spPr>
              <a:xfrm>
                <a:off x="6418315" y="2236245"/>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grpSp>
      <p:grpSp>
        <p:nvGrpSpPr>
          <p:cNvPr id="8" name="Grupp 7"/>
          <p:cNvGrpSpPr/>
          <p:nvPr/>
        </p:nvGrpSpPr>
        <p:grpSpPr>
          <a:xfrm>
            <a:off x="6330278" y="1422472"/>
            <a:ext cx="5485669" cy="449115"/>
            <a:chOff x="6330278" y="1672992"/>
            <a:chExt cx="5485669" cy="449115"/>
          </a:xfrm>
        </p:grpSpPr>
        <p:sp>
          <p:nvSpPr>
            <p:cNvPr id="17" name="Rektangel med rundade hörn diagonalt 16">
              <a:hlinkClick r:id="rId8" action="ppaction://hlinksldjump"/>
            </p:cNvPr>
            <p:cNvSpPr/>
            <p:nvPr/>
          </p:nvSpPr>
          <p:spPr>
            <a:xfrm>
              <a:off x="6330278" y="1672992"/>
              <a:ext cx="5485669" cy="449115"/>
            </a:xfrm>
            <a:prstGeom prst="round2DiagRect">
              <a:avLst>
                <a:gd name="adj1" fmla="val 0"/>
                <a:gd name="adj2" fmla="val 4169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Via munnen</a:t>
              </a:r>
              <a:endParaRPr lang="sv-SE" sz="2000" b="1" dirty="0">
                <a:solidFill>
                  <a:prstClr val="white"/>
                </a:solidFill>
              </a:endParaRPr>
            </a:p>
          </p:txBody>
        </p:sp>
        <p:sp>
          <p:nvSpPr>
            <p:cNvPr id="44" name="Minus 43">
              <a:hlinkClick r:id="rId8" action="ppaction://hlinksldjump"/>
            </p:cNvPr>
            <p:cNvSpPr/>
            <p:nvPr/>
          </p:nvSpPr>
          <p:spPr>
            <a:xfrm>
              <a:off x="6426909" y="1733273"/>
              <a:ext cx="328551" cy="328551"/>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spTree>
    <p:extLst>
      <p:ext uri="{BB962C8B-B14F-4D97-AF65-F5344CB8AC3E}">
        <p14:creationId xmlns:p14="http://schemas.microsoft.com/office/powerpoint/2010/main" val="503097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textruta 41"/>
          <p:cNvSpPr txBox="1"/>
          <p:nvPr/>
        </p:nvSpPr>
        <p:spPr>
          <a:xfrm>
            <a:off x="6330275" y="2144175"/>
            <a:ext cx="5485669" cy="1767007"/>
          </a:xfrm>
          <a:prstGeom prst="round2DiagRect">
            <a:avLst>
              <a:gd name="adj1" fmla="val 0"/>
              <a:gd name="adj2" fmla="val 20035"/>
            </a:avLst>
          </a:prstGeom>
          <a:solidFill>
            <a:srgbClr val="EBF5F2"/>
          </a:solidFill>
        </p:spPr>
        <p:txBody>
          <a:bodyPr wrap="square" rtlCol="0">
            <a:spAutoFit/>
          </a:bodyPr>
          <a:lstStyle/>
          <a:p>
            <a:pPr marL="285750" indent="-285750">
              <a:buFont typeface="Arial" panose="020B0604020202020204" pitchFamily="34" charset="0"/>
              <a:buChar char="•"/>
            </a:pPr>
            <a:endParaRPr lang="sv-SE" sz="1600" dirty="0" smtClean="0">
              <a:solidFill>
                <a:prstClr val="black"/>
              </a:solidFill>
            </a:endParaRPr>
          </a:p>
          <a:p>
            <a:r>
              <a:rPr lang="sv-SE" sz="1600" dirty="0" smtClean="0">
                <a:solidFill>
                  <a:prstClr val="black"/>
                </a:solidFill>
              </a:rPr>
              <a:t>Krämer, salvor, lotioner och geler som stryks på huden har ofta en lokal effekt. Depotplåster innehåller läkemedel som tas upp genom huden och verkar i olika delar av kroppen under en längre tid. Smärtplåster och nikotinplåster är två exempel.</a:t>
            </a:r>
          </a:p>
        </p:txBody>
      </p:sp>
      <p:sp>
        <p:nvSpPr>
          <p:cNvPr id="2" name="Rubrik 1"/>
          <p:cNvSpPr>
            <a:spLocks noGrp="1"/>
          </p:cNvSpPr>
          <p:nvPr>
            <p:ph type="title"/>
          </p:nvPr>
        </p:nvSpPr>
        <p:spPr/>
        <p:txBody>
          <a:bodyPr>
            <a:normAutofit/>
          </a:bodyPr>
          <a:lstStyle/>
          <a:p>
            <a:r>
              <a:rPr lang="sv-SE" sz="3600" dirty="0" smtClean="0"/>
              <a:t>Hur verkar läkemedel?</a:t>
            </a:r>
            <a:endParaRPr lang="sv-SE" sz="3600" dirty="0"/>
          </a:p>
        </p:txBody>
      </p:sp>
      <p:sp>
        <p:nvSpPr>
          <p:cNvPr id="6" name="Rektangel med rundade hörn diagonalt 5"/>
          <p:cNvSpPr/>
          <p:nvPr/>
        </p:nvSpPr>
        <p:spPr>
          <a:xfrm>
            <a:off x="9572430" y="196858"/>
            <a:ext cx="3312368"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solidFill>
                  <a:prstClr val="white"/>
                </a:solidFill>
              </a:rPr>
              <a:t>LÄKEMEDELSKUNSKAP</a:t>
            </a:r>
            <a:endParaRPr lang="sv-SE" b="1" dirty="0">
              <a:solidFill>
                <a:prstClr val="white"/>
              </a:solidFill>
            </a:endParaRPr>
          </a:p>
        </p:txBody>
      </p:sp>
      <p:sp>
        <p:nvSpPr>
          <p:cNvPr id="5" name="Rektangel 4"/>
          <p:cNvSpPr/>
          <p:nvPr/>
        </p:nvSpPr>
        <p:spPr>
          <a:xfrm>
            <a:off x="838202" y="1745818"/>
            <a:ext cx="5029928" cy="3785652"/>
          </a:xfrm>
          <a:prstGeom prst="rect">
            <a:avLst/>
          </a:prstGeom>
        </p:spPr>
        <p:txBody>
          <a:bodyPr wrap="square">
            <a:spAutoFit/>
          </a:bodyPr>
          <a:lstStyle/>
          <a:p>
            <a:r>
              <a:rPr lang="sv-SE" sz="2000" dirty="0" smtClean="0">
                <a:solidFill>
                  <a:prstClr val="black"/>
                </a:solidFill>
              </a:rPr>
              <a:t>För att ett läkemedel ska ge effekt i kroppen måste det först tas upp i blodet för att sedan föras ut i kroppen där det verkar. En del läkemedel sprids till hela kroppen medan andra bara verkar i vissa delar. Läkemedlet bryts sedan ned i levern. De flesta läkemedlen lämnar kroppen via njurarna med urinen, men en del lämnar med avföring, svett eller genom utandning.</a:t>
            </a:r>
          </a:p>
          <a:p>
            <a:endParaRPr lang="sv-SE" sz="2000" dirty="0">
              <a:solidFill>
                <a:prstClr val="black"/>
              </a:solidFill>
            </a:endParaRPr>
          </a:p>
          <a:p>
            <a:r>
              <a:rPr lang="sv-SE" sz="2000" dirty="0" smtClean="0">
                <a:solidFill>
                  <a:prstClr val="black"/>
                </a:solidFill>
              </a:rPr>
              <a:t>Det finns olika sätt att ta läkemedel. Klicka på rutorna för att läsa mer…</a:t>
            </a:r>
          </a:p>
        </p:txBody>
      </p:sp>
      <p:grpSp>
        <p:nvGrpSpPr>
          <p:cNvPr id="28" name="Grupp 27"/>
          <p:cNvGrpSpPr/>
          <p:nvPr/>
        </p:nvGrpSpPr>
        <p:grpSpPr>
          <a:xfrm>
            <a:off x="6330278" y="3970003"/>
            <a:ext cx="5485669" cy="449115"/>
            <a:chOff x="7137778" y="1898617"/>
            <a:chExt cx="5485669" cy="449115"/>
          </a:xfrm>
        </p:grpSpPr>
        <p:sp>
          <p:nvSpPr>
            <p:cNvPr id="29" name="Rektangel med rundade hörn diagonalt 28">
              <a:hlinkClick r:id="rId3" action="ppaction://hlinksldjump"/>
            </p:cNvPr>
            <p:cNvSpPr/>
            <p:nvPr/>
          </p:nvSpPr>
          <p:spPr>
            <a:xfrm>
              <a:off x="7137778" y="1898617"/>
              <a:ext cx="5485669"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I slidan eller ändtarmen</a:t>
              </a:r>
              <a:endParaRPr lang="sv-SE" sz="2000" b="1" dirty="0">
                <a:solidFill>
                  <a:prstClr val="white"/>
                </a:solidFill>
              </a:endParaRPr>
            </a:p>
          </p:txBody>
        </p:sp>
        <p:sp>
          <p:nvSpPr>
            <p:cNvPr id="30" name="Plus 29">
              <a:hlinkClick r:id="rId3" action="ppaction://hlinksldjump"/>
            </p:cNvPr>
            <p:cNvSpPr/>
            <p:nvPr/>
          </p:nvSpPr>
          <p:spPr>
            <a:xfrm>
              <a:off x="7225815" y="1950302"/>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grpSp>
        <p:nvGrpSpPr>
          <p:cNvPr id="31" name="Grupp 30"/>
          <p:cNvGrpSpPr/>
          <p:nvPr/>
        </p:nvGrpSpPr>
        <p:grpSpPr>
          <a:xfrm>
            <a:off x="6330278" y="4482219"/>
            <a:ext cx="5485669" cy="449115"/>
            <a:chOff x="6330278" y="2184560"/>
            <a:chExt cx="5485669" cy="449115"/>
          </a:xfrm>
        </p:grpSpPr>
        <p:sp>
          <p:nvSpPr>
            <p:cNvPr id="32" name="Rektangel med rundade hörn diagonalt 31">
              <a:hlinkClick r:id="rId4" action="ppaction://hlinksldjump"/>
            </p:cNvPr>
            <p:cNvSpPr/>
            <p:nvPr/>
          </p:nvSpPr>
          <p:spPr>
            <a:xfrm>
              <a:off x="6330278" y="2184560"/>
              <a:ext cx="5485669"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I ögon, öron och näsa</a:t>
              </a:r>
              <a:endParaRPr lang="sv-SE" sz="2000" b="1" dirty="0">
                <a:solidFill>
                  <a:prstClr val="white"/>
                </a:solidFill>
              </a:endParaRPr>
            </a:p>
          </p:txBody>
        </p:sp>
        <p:sp>
          <p:nvSpPr>
            <p:cNvPr id="33" name="Plus 32">
              <a:hlinkClick r:id="rId4" action="ppaction://hlinksldjump"/>
            </p:cNvPr>
            <p:cNvSpPr/>
            <p:nvPr/>
          </p:nvSpPr>
          <p:spPr>
            <a:xfrm>
              <a:off x="6418315" y="2236245"/>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grpSp>
        <p:nvGrpSpPr>
          <p:cNvPr id="34" name="Grupp 33"/>
          <p:cNvGrpSpPr/>
          <p:nvPr/>
        </p:nvGrpSpPr>
        <p:grpSpPr>
          <a:xfrm>
            <a:off x="6330278" y="4994435"/>
            <a:ext cx="5485669" cy="449115"/>
            <a:chOff x="7137778" y="1898617"/>
            <a:chExt cx="5485669" cy="449115"/>
          </a:xfrm>
        </p:grpSpPr>
        <p:sp>
          <p:nvSpPr>
            <p:cNvPr id="35" name="Rektangel med rundade hörn diagonalt 34">
              <a:hlinkClick r:id="rId5" action="ppaction://hlinksldjump"/>
            </p:cNvPr>
            <p:cNvSpPr/>
            <p:nvPr/>
          </p:nvSpPr>
          <p:spPr>
            <a:xfrm>
              <a:off x="7137778" y="1898617"/>
              <a:ext cx="5485669"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Via injektion och infusion</a:t>
              </a:r>
              <a:endParaRPr lang="sv-SE" sz="2000" b="1" dirty="0">
                <a:solidFill>
                  <a:prstClr val="white"/>
                </a:solidFill>
              </a:endParaRPr>
            </a:p>
          </p:txBody>
        </p:sp>
        <p:sp>
          <p:nvSpPr>
            <p:cNvPr id="36" name="Plus 35">
              <a:hlinkClick r:id="rId5" action="ppaction://hlinksldjump"/>
            </p:cNvPr>
            <p:cNvSpPr/>
            <p:nvPr/>
          </p:nvSpPr>
          <p:spPr>
            <a:xfrm>
              <a:off x="7225815" y="1950302"/>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grpSp>
        <p:nvGrpSpPr>
          <p:cNvPr id="37" name="Grupp 36"/>
          <p:cNvGrpSpPr/>
          <p:nvPr/>
        </p:nvGrpSpPr>
        <p:grpSpPr>
          <a:xfrm>
            <a:off x="6330278" y="5506650"/>
            <a:ext cx="5485669" cy="449115"/>
            <a:chOff x="6330278" y="2184560"/>
            <a:chExt cx="5485669" cy="449115"/>
          </a:xfrm>
        </p:grpSpPr>
        <p:sp>
          <p:nvSpPr>
            <p:cNvPr id="38" name="Rektangel med rundade hörn diagonalt 37">
              <a:hlinkClick r:id="rId6" action="ppaction://hlinksldjump"/>
            </p:cNvPr>
            <p:cNvSpPr/>
            <p:nvPr/>
          </p:nvSpPr>
          <p:spPr>
            <a:xfrm>
              <a:off x="6330278" y="2184560"/>
              <a:ext cx="5485669"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Via inhalation</a:t>
              </a:r>
              <a:endParaRPr lang="sv-SE" sz="2000" b="1" dirty="0">
                <a:solidFill>
                  <a:prstClr val="white"/>
                </a:solidFill>
              </a:endParaRPr>
            </a:p>
          </p:txBody>
        </p:sp>
        <p:sp>
          <p:nvSpPr>
            <p:cNvPr id="39" name="Plus 38">
              <a:hlinkClick r:id="rId6" action="ppaction://hlinksldjump"/>
            </p:cNvPr>
            <p:cNvSpPr/>
            <p:nvPr/>
          </p:nvSpPr>
          <p:spPr>
            <a:xfrm>
              <a:off x="6418315" y="2236245"/>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grpSp>
        <p:nvGrpSpPr>
          <p:cNvPr id="4" name="Grupp 3"/>
          <p:cNvGrpSpPr/>
          <p:nvPr/>
        </p:nvGrpSpPr>
        <p:grpSpPr>
          <a:xfrm>
            <a:off x="6330274" y="1927900"/>
            <a:ext cx="5485669" cy="449115"/>
            <a:chOff x="6330278" y="3871145"/>
            <a:chExt cx="5485669" cy="449115"/>
          </a:xfrm>
        </p:grpSpPr>
        <p:sp>
          <p:nvSpPr>
            <p:cNvPr id="19" name="Rektangel med rundade hörn diagonalt 18">
              <a:hlinkClick r:id="rId7" action="ppaction://hlinksldjump"/>
            </p:cNvPr>
            <p:cNvSpPr/>
            <p:nvPr/>
          </p:nvSpPr>
          <p:spPr>
            <a:xfrm>
              <a:off x="6330278" y="3871145"/>
              <a:ext cx="5485669" cy="449115"/>
            </a:xfrm>
            <a:prstGeom prst="round2DiagRect">
              <a:avLst>
                <a:gd name="adj1" fmla="val 0"/>
                <a:gd name="adj2" fmla="val 4169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På eller genom huden</a:t>
              </a:r>
              <a:endParaRPr lang="sv-SE" sz="2000" b="1" dirty="0">
                <a:solidFill>
                  <a:prstClr val="white"/>
                </a:solidFill>
              </a:endParaRPr>
            </a:p>
          </p:txBody>
        </p:sp>
        <p:sp>
          <p:nvSpPr>
            <p:cNvPr id="26" name="Minus 25">
              <a:hlinkClick r:id="rId7" action="ppaction://hlinksldjump"/>
            </p:cNvPr>
            <p:cNvSpPr/>
            <p:nvPr/>
          </p:nvSpPr>
          <p:spPr>
            <a:xfrm>
              <a:off x="6426910" y="3931426"/>
              <a:ext cx="328551" cy="328551"/>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grpSp>
        <p:nvGrpSpPr>
          <p:cNvPr id="3" name="Grupp 2"/>
          <p:cNvGrpSpPr/>
          <p:nvPr/>
        </p:nvGrpSpPr>
        <p:grpSpPr>
          <a:xfrm>
            <a:off x="6330278" y="1422472"/>
            <a:ext cx="5485669" cy="449115"/>
            <a:chOff x="6330278" y="1672992"/>
            <a:chExt cx="5485669" cy="449115"/>
          </a:xfrm>
        </p:grpSpPr>
        <p:sp>
          <p:nvSpPr>
            <p:cNvPr id="17" name="Rektangel med rundade hörn diagonalt 16">
              <a:hlinkClick r:id="rId8" action="ppaction://hlinksldjump"/>
            </p:cNvPr>
            <p:cNvSpPr/>
            <p:nvPr/>
          </p:nvSpPr>
          <p:spPr>
            <a:xfrm>
              <a:off x="6330278" y="1672992"/>
              <a:ext cx="5485669"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Via munnen</a:t>
              </a:r>
              <a:endParaRPr lang="sv-SE" sz="2000" b="1" dirty="0">
                <a:solidFill>
                  <a:prstClr val="white"/>
                </a:solidFill>
              </a:endParaRPr>
            </a:p>
          </p:txBody>
        </p:sp>
        <p:sp>
          <p:nvSpPr>
            <p:cNvPr id="27" name="Plus 26">
              <a:hlinkClick r:id="rId8" action="ppaction://hlinksldjump"/>
            </p:cNvPr>
            <p:cNvSpPr/>
            <p:nvPr/>
          </p:nvSpPr>
          <p:spPr>
            <a:xfrm>
              <a:off x="6411641" y="1730514"/>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spTree>
    <p:extLst>
      <p:ext uri="{BB962C8B-B14F-4D97-AF65-F5344CB8AC3E}">
        <p14:creationId xmlns:p14="http://schemas.microsoft.com/office/powerpoint/2010/main" val="39826044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Hur verkar läkemedel?</a:t>
            </a:r>
            <a:endParaRPr lang="sv-SE" sz="3600" dirty="0"/>
          </a:p>
        </p:txBody>
      </p:sp>
      <p:sp>
        <p:nvSpPr>
          <p:cNvPr id="42" name="textruta 41"/>
          <p:cNvSpPr txBox="1"/>
          <p:nvPr/>
        </p:nvSpPr>
        <p:spPr>
          <a:xfrm>
            <a:off x="6330276" y="2659635"/>
            <a:ext cx="5485669" cy="2181761"/>
          </a:xfrm>
          <a:prstGeom prst="round2DiagRect">
            <a:avLst>
              <a:gd name="adj1" fmla="val 0"/>
              <a:gd name="adj2" fmla="val 9912"/>
            </a:avLst>
          </a:prstGeom>
          <a:solidFill>
            <a:srgbClr val="EBF5F2"/>
          </a:solidFill>
        </p:spPr>
        <p:txBody>
          <a:bodyPr wrap="square" rtlCol="0">
            <a:spAutoFit/>
          </a:bodyPr>
          <a:lstStyle/>
          <a:p>
            <a:pPr marL="285750" indent="-285750">
              <a:buFont typeface="Arial" panose="020B0604020202020204" pitchFamily="34" charset="0"/>
              <a:buChar char="•"/>
            </a:pPr>
            <a:endParaRPr lang="sv-SE" sz="1600" dirty="0" smtClean="0">
              <a:solidFill>
                <a:prstClr val="black"/>
              </a:solidFill>
            </a:endParaRPr>
          </a:p>
          <a:p>
            <a:r>
              <a:rPr lang="sv-SE" sz="1600" dirty="0" smtClean="0">
                <a:solidFill>
                  <a:prstClr val="black"/>
                </a:solidFill>
              </a:rPr>
              <a:t>Läkemedel som ges i slidan är gjorda för att verka lokalt, till exempel mot sköra slemhinnor eller mot svampinfektioner. </a:t>
            </a:r>
          </a:p>
          <a:p>
            <a:endParaRPr lang="sv-SE" sz="1600" dirty="0">
              <a:solidFill>
                <a:prstClr val="black"/>
              </a:solidFill>
            </a:endParaRPr>
          </a:p>
          <a:p>
            <a:r>
              <a:rPr lang="sv-SE" sz="1600" dirty="0" smtClean="0">
                <a:solidFill>
                  <a:prstClr val="black"/>
                </a:solidFill>
              </a:rPr>
              <a:t>Suppositorier och klysma ges via ändtarmen. De kan både verka lokalt eller tas upp via tarmen och ge effekt i andra delar av kroppen.</a:t>
            </a:r>
            <a:endParaRPr lang="sv-SE" sz="1600" dirty="0">
              <a:solidFill>
                <a:prstClr val="black"/>
              </a:solidFill>
            </a:endParaRPr>
          </a:p>
        </p:txBody>
      </p:sp>
      <p:sp>
        <p:nvSpPr>
          <p:cNvPr id="6" name="Rektangel med rundade hörn diagonalt 5"/>
          <p:cNvSpPr/>
          <p:nvPr/>
        </p:nvSpPr>
        <p:spPr>
          <a:xfrm>
            <a:off x="9572430" y="196858"/>
            <a:ext cx="3312368"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solidFill>
                  <a:prstClr val="white"/>
                </a:solidFill>
              </a:rPr>
              <a:t>LÄKEMEDELSKUNSKAP</a:t>
            </a:r>
            <a:endParaRPr lang="sv-SE" b="1" dirty="0">
              <a:solidFill>
                <a:prstClr val="white"/>
              </a:solidFill>
            </a:endParaRPr>
          </a:p>
        </p:txBody>
      </p:sp>
      <p:sp>
        <p:nvSpPr>
          <p:cNvPr id="5" name="Rektangel 4"/>
          <p:cNvSpPr/>
          <p:nvPr/>
        </p:nvSpPr>
        <p:spPr>
          <a:xfrm>
            <a:off x="838202" y="1745818"/>
            <a:ext cx="5029928" cy="3785652"/>
          </a:xfrm>
          <a:prstGeom prst="rect">
            <a:avLst/>
          </a:prstGeom>
        </p:spPr>
        <p:txBody>
          <a:bodyPr wrap="square">
            <a:spAutoFit/>
          </a:bodyPr>
          <a:lstStyle/>
          <a:p>
            <a:r>
              <a:rPr lang="sv-SE" sz="2000" dirty="0" smtClean="0">
                <a:solidFill>
                  <a:prstClr val="black"/>
                </a:solidFill>
              </a:rPr>
              <a:t>För att ett läkemedel ska ge effekt i kroppen måste det först tas upp i blodet för att sedan föras ut i kroppen där det verkar. En del läkemedel sprids till hela kroppen medan andra bara verkar i vissa delar. Läkemedlet bryts sedan ned i levern. De flesta läkemedlen lämnar kroppen via njurarna med urinen, men en del lämnar med avföring, svett eller genom utandning.</a:t>
            </a:r>
          </a:p>
          <a:p>
            <a:endParaRPr lang="sv-SE" sz="2000" dirty="0">
              <a:solidFill>
                <a:prstClr val="black"/>
              </a:solidFill>
            </a:endParaRPr>
          </a:p>
          <a:p>
            <a:r>
              <a:rPr lang="sv-SE" sz="2000" dirty="0" smtClean="0">
                <a:solidFill>
                  <a:prstClr val="black"/>
                </a:solidFill>
              </a:rPr>
              <a:t>Det finns olika sätt att ta läkemedel. Klicka på rutorna för att läsa mer…</a:t>
            </a:r>
          </a:p>
        </p:txBody>
      </p:sp>
      <p:sp>
        <p:nvSpPr>
          <p:cNvPr id="29" name="Rektangel med rundade hörn diagonalt 28">
            <a:hlinkClick r:id="rId3" action="ppaction://hlinksldjump"/>
          </p:cNvPr>
          <p:cNvSpPr/>
          <p:nvPr/>
        </p:nvSpPr>
        <p:spPr>
          <a:xfrm>
            <a:off x="6330280" y="2438492"/>
            <a:ext cx="5485669" cy="449115"/>
          </a:xfrm>
          <a:prstGeom prst="round2DiagRect">
            <a:avLst>
              <a:gd name="adj1" fmla="val 0"/>
              <a:gd name="adj2" fmla="val 4169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I slidan eller ändtarmen</a:t>
            </a:r>
            <a:endParaRPr lang="sv-SE" sz="2000" b="1" dirty="0">
              <a:solidFill>
                <a:prstClr val="white"/>
              </a:solidFill>
            </a:endParaRPr>
          </a:p>
        </p:txBody>
      </p:sp>
      <p:sp>
        <p:nvSpPr>
          <p:cNvPr id="30" name="Plus 29">
            <a:hlinkClick r:id="rId4" action="ppaction://hlinksldjump"/>
          </p:cNvPr>
          <p:cNvSpPr/>
          <p:nvPr/>
        </p:nvSpPr>
        <p:spPr>
          <a:xfrm>
            <a:off x="6408288" y="1483735"/>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43" name="Rektangel med rundade hörn diagonalt 42">
            <a:hlinkClick r:id="" action="ppaction://noaction"/>
          </p:cNvPr>
          <p:cNvSpPr/>
          <p:nvPr/>
        </p:nvSpPr>
        <p:spPr>
          <a:xfrm>
            <a:off x="6330278" y="5929195"/>
            <a:ext cx="5485669" cy="449115"/>
          </a:xfrm>
          <a:prstGeom prst="round2DiagRect">
            <a:avLst>
              <a:gd name="adj1" fmla="val 0"/>
              <a:gd name="adj2" fmla="val 41690"/>
            </a:avLst>
          </a:prstGeom>
          <a:solidFill>
            <a:schemeClr val="bg1"/>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Via inhalation</a:t>
            </a:r>
            <a:endParaRPr lang="sv-SE" sz="2000" b="1" dirty="0">
              <a:solidFill>
                <a:prstClr val="white"/>
              </a:solidFill>
            </a:endParaRPr>
          </a:p>
        </p:txBody>
      </p:sp>
      <p:sp>
        <p:nvSpPr>
          <p:cNvPr id="44" name="Minus 43">
            <a:hlinkClick r:id="rId3" action="ppaction://hlinksldjump"/>
          </p:cNvPr>
          <p:cNvSpPr/>
          <p:nvPr/>
        </p:nvSpPr>
        <p:spPr>
          <a:xfrm>
            <a:off x="6426912" y="2506153"/>
            <a:ext cx="328551" cy="328551"/>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nvGrpSpPr>
          <p:cNvPr id="41" name="Grupp 40"/>
          <p:cNvGrpSpPr/>
          <p:nvPr/>
        </p:nvGrpSpPr>
        <p:grpSpPr>
          <a:xfrm>
            <a:off x="6330278" y="1422472"/>
            <a:ext cx="5485669" cy="449115"/>
            <a:chOff x="7137778" y="1898617"/>
            <a:chExt cx="5485669" cy="449115"/>
          </a:xfrm>
        </p:grpSpPr>
        <p:sp>
          <p:nvSpPr>
            <p:cNvPr id="45" name="Rektangel med rundade hörn diagonalt 44">
              <a:hlinkClick r:id="rId5" action="ppaction://hlinksldjump"/>
            </p:cNvPr>
            <p:cNvSpPr/>
            <p:nvPr/>
          </p:nvSpPr>
          <p:spPr>
            <a:xfrm>
              <a:off x="7137778" y="1898617"/>
              <a:ext cx="5485669"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Via munnen</a:t>
              </a:r>
              <a:endParaRPr lang="sv-SE" sz="2000" b="1" dirty="0">
                <a:solidFill>
                  <a:prstClr val="white"/>
                </a:solidFill>
              </a:endParaRPr>
            </a:p>
          </p:txBody>
        </p:sp>
        <p:sp>
          <p:nvSpPr>
            <p:cNvPr id="46" name="Plus 45">
              <a:hlinkClick r:id="rId5" action="ppaction://hlinksldjump"/>
            </p:cNvPr>
            <p:cNvSpPr/>
            <p:nvPr/>
          </p:nvSpPr>
          <p:spPr>
            <a:xfrm>
              <a:off x="7219141" y="1956976"/>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grpSp>
        <p:nvGrpSpPr>
          <p:cNvPr id="47" name="Grupp 46"/>
          <p:cNvGrpSpPr/>
          <p:nvPr/>
        </p:nvGrpSpPr>
        <p:grpSpPr>
          <a:xfrm>
            <a:off x="6330278" y="1934688"/>
            <a:ext cx="5485669" cy="449115"/>
            <a:chOff x="6330278" y="2184560"/>
            <a:chExt cx="5485669" cy="449115"/>
          </a:xfrm>
        </p:grpSpPr>
        <p:sp>
          <p:nvSpPr>
            <p:cNvPr id="48" name="Rektangel med rundade hörn diagonalt 47">
              <a:hlinkClick r:id="rId6" action="ppaction://hlinksldjump"/>
            </p:cNvPr>
            <p:cNvSpPr/>
            <p:nvPr/>
          </p:nvSpPr>
          <p:spPr>
            <a:xfrm>
              <a:off x="6330278" y="2184560"/>
              <a:ext cx="5485669"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På eller genom huden</a:t>
              </a:r>
              <a:endParaRPr lang="sv-SE" sz="2000" b="1" dirty="0">
                <a:solidFill>
                  <a:prstClr val="white"/>
                </a:solidFill>
              </a:endParaRPr>
            </a:p>
          </p:txBody>
        </p:sp>
        <p:sp>
          <p:nvSpPr>
            <p:cNvPr id="49" name="Plus 48">
              <a:hlinkClick r:id="rId6" action="ppaction://hlinksldjump"/>
            </p:cNvPr>
            <p:cNvSpPr/>
            <p:nvPr/>
          </p:nvSpPr>
          <p:spPr>
            <a:xfrm>
              <a:off x="6418315" y="2236245"/>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grpSp>
        <p:nvGrpSpPr>
          <p:cNvPr id="50" name="Grupp 49"/>
          <p:cNvGrpSpPr/>
          <p:nvPr/>
        </p:nvGrpSpPr>
        <p:grpSpPr>
          <a:xfrm>
            <a:off x="6330276" y="4896146"/>
            <a:ext cx="5485669" cy="449115"/>
            <a:chOff x="6330278" y="2184560"/>
            <a:chExt cx="5485669" cy="449115"/>
          </a:xfrm>
        </p:grpSpPr>
        <p:sp>
          <p:nvSpPr>
            <p:cNvPr id="51" name="Rektangel med rundade hörn diagonalt 50">
              <a:hlinkClick r:id="rId7" action="ppaction://hlinksldjump"/>
            </p:cNvPr>
            <p:cNvSpPr/>
            <p:nvPr/>
          </p:nvSpPr>
          <p:spPr>
            <a:xfrm>
              <a:off x="6330278" y="2184560"/>
              <a:ext cx="5485669"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I ögon, öron och näsa</a:t>
              </a:r>
              <a:endParaRPr lang="sv-SE" sz="2000" b="1" dirty="0">
                <a:solidFill>
                  <a:prstClr val="white"/>
                </a:solidFill>
              </a:endParaRPr>
            </a:p>
          </p:txBody>
        </p:sp>
        <p:sp>
          <p:nvSpPr>
            <p:cNvPr id="52" name="Plus 51">
              <a:hlinkClick r:id="rId7" action="ppaction://hlinksldjump"/>
            </p:cNvPr>
            <p:cNvSpPr/>
            <p:nvPr/>
          </p:nvSpPr>
          <p:spPr>
            <a:xfrm>
              <a:off x="6418315" y="2236245"/>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grpSp>
        <p:nvGrpSpPr>
          <p:cNvPr id="53" name="Grupp 52"/>
          <p:cNvGrpSpPr/>
          <p:nvPr/>
        </p:nvGrpSpPr>
        <p:grpSpPr>
          <a:xfrm>
            <a:off x="6330276" y="5408362"/>
            <a:ext cx="5485669" cy="449115"/>
            <a:chOff x="7137778" y="1898617"/>
            <a:chExt cx="5485669" cy="449115"/>
          </a:xfrm>
        </p:grpSpPr>
        <p:sp>
          <p:nvSpPr>
            <p:cNvPr id="54" name="Rektangel med rundade hörn diagonalt 53">
              <a:hlinkClick r:id="rId8" action="ppaction://hlinksldjump"/>
            </p:cNvPr>
            <p:cNvSpPr/>
            <p:nvPr/>
          </p:nvSpPr>
          <p:spPr>
            <a:xfrm>
              <a:off x="7137778" y="1898617"/>
              <a:ext cx="5485669"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Via injektion och infusion</a:t>
              </a:r>
              <a:endParaRPr lang="sv-SE" sz="2000" b="1" dirty="0">
                <a:solidFill>
                  <a:prstClr val="white"/>
                </a:solidFill>
              </a:endParaRPr>
            </a:p>
          </p:txBody>
        </p:sp>
        <p:sp>
          <p:nvSpPr>
            <p:cNvPr id="55" name="Plus 54">
              <a:hlinkClick r:id="rId8" action="ppaction://hlinksldjump"/>
            </p:cNvPr>
            <p:cNvSpPr/>
            <p:nvPr/>
          </p:nvSpPr>
          <p:spPr>
            <a:xfrm>
              <a:off x="7225815" y="1950302"/>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grpSp>
        <p:nvGrpSpPr>
          <p:cNvPr id="56" name="Grupp 55"/>
          <p:cNvGrpSpPr/>
          <p:nvPr/>
        </p:nvGrpSpPr>
        <p:grpSpPr>
          <a:xfrm>
            <a:off x="6330276" y="5920577"/>
            <a:ext cx="5485669" cy="449115"/>
            <a:chOff x="6330278" y="2184560"/>
            <a:chExt cx="5485669" cy="449115"/>
          </a:xfrm>
        </p:grpSpPr>
        <p:sp>
          <p:nvSpPr>
            <p:cNvPr id="57" name="Rektangel med rundade hörn diagonalt 56">
              <a:hlinkClick r:id="rId9" action="ppaction://hlinksldjump"/>
            </p:cNvPr>
            <p:cNvSpPr/>
            <p:nvPr/>
          </p:nvSpPr>
          <p:spPr>
            <a:xfrm>
              <a:off x="6330278" y="2184560"/>
              <a:ext cx="5485669"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Via inhalation</a:t>
              </a:r>
              <a:endParaRPr lang="sv-SE" sz="2000" b="1" dirty="0">
                <a:solidFill>
                  <a:prstClr val="white"/>
                </a:solidFill>
              </a:endParaRPr>
            </a:p>
          </p:txBody>
        </p:sp>
        <p:sp>
          <p:nvSpPr>
            <p:cNvPr id="58" name="Plus 57">
              <a:hlinkClick r:id="rId9" action="ppaction://hlinksldjump"/>
            </p:cNvPr>
            <p:cNvSpPr/>
            <p:nvPr/>
          </p:nvSpPr>
          <p:spPr>
            <a:xfrm>
              <a:off x="6418315" y="2236245"/>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spTree>
    <p:extLst>
      <p:ext uri="{BB962C8B-B14F-4D97-AF65-F5344CB8AC3E}">
        <p14:creationId xmlns:p14="http://schemas.microsoft.com/office/powerpoint/2010/main" val="27126087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textruta 41"/>
          <p:cNvSpPr txBox="1"/>
          <p:nvPr/>
        </p:nvSpPr>
        <p:spPr>
          <a:xfrm>
            <a:off x="6330276" y="3120528"/>
            <a:ext cx="5485669" cy="1430179"/>
          </a:xfrm>
          <a:prstGeom prst="round2DiagRect">
            <a:avLst>
              <a:gd name="adj1" fmla="val 0"/>
              <a:gd name="adj2" fmla="val 17312"/>
            </a:avLst>
          </a:prstGeom>
          <a:solidFill>
            <a:srgbClr val="EBF5F2"/>
          </a:solidFill>
        </p:spPr>
        <p:txBody>
          <a:bodyPr wrap="square" rtlCol="0">
            <a:spAutoFit/>
          </a:bodyPr>
          <a:lstStyle/>
          <a:p>
            <a:pPr marL="285750" indent="-285750">
              <a:buFont typeface="Arial" panose="020B0604020202020204" pitchFamily="34" charset="0"/>
              <a:buChar char="•"/>
            </a:pPr>
            <a:endParaRPr lang="sv-SE" sz="1400" dirty="0" smtClean="0">
              <a:solidFill>
                <a:prstClr val="black"/>
              </a:solidFill>
            </a:endParaRPr>
          </a:p>
          <a:p>
            <a:r>
              <a:rPr lang="sv-SE" sz="1600" dirty="0" smtClean="0">
                <a:solidFill>
                  <a:prstClr val="black"/>
                </a:solidFill>
              </a:rPr>
              <a:t>Ögon- och örondroppar verkar lokalt i ögat respektive hörselgången. Det är vanligt att äldre får ögondroppar mot högt ögontryck (glaukom). Nässpray verkar  </a:t>
            </a:r>
            <a:r>
              <a:rPr lang="sv-SE" sz="1600" dirty="0" err="1" smtClean="0">
                <a:solidFill>
                  <a:prstClr val="black"/>
                </a:solidFill>
              </a:rPr>
              <a:t>avsvällande</a:t>
            </a:r>
            <a:r>
              <a:rPr lang="sv-SE" sz="1600" dirty="0" smtClean="0">
                <a:solidFill>
                  <a:prstClr val="black"/>
                </a:solidFill>
              </a:rPr>
              <a:t> vid nästäppa och allergi.</a:t>
            </a:r>
          </a:p>
        </p:txBody>
      </p:sp>
      <p:sp>
        <p:nvSpPr>
          <p:cNvPr id="2" name="Rubrik 1"/>
          <p:cNvSpPr>
            <a:spLocks noGrp="1"/>
          </p:cNvSpPr>
          <p:nvPr>
            <p:ph type="title"/>
          </p:nvPr>
        </p:nvSpPr>
        <p:spPr/>
        <p:txBody>
          <a:bodyPr>
            <a:normAutofit/>
          </a:bodyPr>
          <a:lstStyle/>
          <a:p>
            <a:r>
              <a:rPr lang="sv-SE" sz="3600" dirty="0" smtClean="0"/>
              <a:t>Hur verkar läkemedel?</a:t>
            </a:r>
            <a:endParaRPr lang="sv-SE" sz="3600" dirty="0"/>
          </a:p>
        </p:txBody>
      </p:sp>
      <p:sp>
        <p:nvSpPr>
          <p:cNvPr id="6" name="Rektangel med rundade hörn diagonalt 5"/>
          <p:cNvSpPr/>
          <p:nvPr/>
        </p:nvSpPr>
        <p:spPr>
          <a:xfrm>
            <a:off x="9572430" y="196858"/>
            <a:ext cx="3312368"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solidFill>
                  <a:prstClr val="white"/>
                </a:solidFill>
              </a:rPr>
              <a:t>LÄKEMEDELSKUNSKAP</a:t>
            </a:r>
            <a:endParaRPr lang="sv-SE" b="1" dirty="0">
              <a:solidFill>
                <a:prstClr val="white"/>
              </a:solidFill>
            </a:endParaRPr>
          </a:p>
        </p:txBody>
      </p:sp>
      <p:sp>
        <p:nvSpPr>
          <p:cNvPr id="5" name="Rektangel 4"/>
          <p:cNvSpPr/>
          <p:nvPr/>
        </p:nvSpPr>
        <p:spPr>
          <a:xfrm>
            <a:off x="838202" y="1745818"/>
            <a:ext cx="5029928" cy="3785652"/>
          </a:xfrm>
          <a:prstGeom prst="rect">
            <a:avLst/>
          </a:prstGeom>
        </p:spPr>
        <p:txBody>
          <a:bodyPr wrap="square">
            <a:spAutoFit/>
          </a:bodyPr>
          <a:lstStyle/>
          <a:p>
            <a:r>
              <a:rPr lang="sv-SE" sz="2000" dirty="0" smtClean="0">
                <a:solidFill>
                  <a:prstClr val="black"/>
                </a:solidFill>
              </a:rPr>
              <a:t>För att ett läkemedel ska ge effekt i kroppen måste det först tas upp i blodet för att sedan föras ut i kroppen där det verkar. En del läkemedel sprids till hela kroppen medan andra bara verkar i vissa delar. Läkemedlet bryts sedan ned i levern. De flesta läkemedlen lämnar kroppen via njurarna med urinen, men en del lämnar med avföring, svett eller genom utandning.</a:t>
            </a:r>
          </a:p>
          <a:p>
            <a:endParaRPr lang="sv-SE" sz="2000" dirty="0">
              <a:solidFill>
                <a:prstClr val="black"/>
              </a:solidFill>
            </a:endParaRPr>
          </a:p>
          <a:p>
            <a:r>
              <a:rPr lang="sv-SE" sz="2000" dirty="0" smtClean="0">
                <a:solidFill>
                  <a:prstClr val="black"/>
                </a:solidFill>
              </a:rPr>
              <a:t>Det finns olika sätt att ta läkemedel. Klicka på rutorna för att läsa mer…</a:t>
            </a:r>
          </a:p>
        </p:txBody>
      </p:sp>
      <p:grpSp>
        <p:nvGrpSpPr>
          <p:cNvPr id="3" name="Grupp 2"/>
          <p:cNvGrpSpPr/>
          <p:nvPr/>
        </p:nvGrpSpPr>
        <p:grpSpPr>
          <a:xfrm>
            <a:off x="6330278" y="2954047"/>
            <a:ext cx="5485669" cy="449115"/>
            <a:chOff x="6330278" y="2954047"/>
            <a:chExt cx="5485669" cy="449115"/>
          </a:xfrm>
        </p:grpSpPr>
        <p:sp>
          <p:nvSpPr>
            <p:cNvPr id="32" name="Rektangel med rundade hörn diagonalt 31">
              <a:hlinkClick r:id="rId3" action="ppaction://hlinksldjump"/>
            </p:cNvPr>
            <p:cNvSpPr/>
            <p:nvPr/>
          </p:nvSpPr>
          <p:spPr>
            <a:xfrm>
              <a:off x="6330278" y="2954047"/>
              <a:ext cx="5485669" cy="449115"/>
            </a:xfrm>
            <a:prstGeom prst="round2DiagRect">
              <a:avLst>
                <a:gd name="adj1" fmla="val 0"/>
                <a:gd name="adj2" fmla="val 4169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I ögon, öron och näsa</a:t>
              </a:r>
              <a:endParaRPr lang="sv-SE" sz="2000" b="1" dirty="0">
                <a:solidFill>
                  <a:prstClr val="white"/>
                </a:solidFill>
              </a:endParaRPr>
            </a:p>
          </p:txBody>
        </p:sp>
        <p:sp>
          <p:nvSpPr>
            <p:cNvPr id="26" name="Minus 25">
              <a:hlinkClick r:id="rId3" action="ppaction://hlinksldjump"/>
            </p:cNvPr>
            <p:cNvSpPr/>
            <p:nvPr/>
          </p:nvSpPr>
          <p:spPr>
            <a:xfrm>
              <a:off x="6404473" y="3009396"/>
              <a:ext cx="328551" cy="328551"/>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grpSp>
        <p:nvGrpSpPr>
          <p:cNvPr id="31" name="Grupp 30"/>
          <p:cNvGrpSpPr/>
          <p:nvPr/>
        </p:nvGrpSpPr>
        <p:grpSpPr>
          <a:xfrm>
            <a:off x="6330278" y="1422472"/>
            <a:ext cx="5485669" cy="449115"/>
            <a:chOff x="7137778" y="1898617"/>
            <a:chExt cx="5485669" cy="449115"/>
          </a:xfrm>
        </p:grpSpPr>
        <p:sp>
          <p:nvSpPr>
            <p:cNvPr id="33" name="Rektangel med rundade hörn diagonalt 32">
              <a:hlinkClick r:id="rId4" action="ppaction://hlinksldjump"/>
            </p:cNvPr>
            <p:cNvSpPr/>
            <p:nvPr/>
          </p:nvSpPr>
          <p:spPr>
            <a:xfrm>
              <a:off x="7137778" y="1898617"/>
              <a:ext cx="5485669"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Via munnen</a:t>
              </a:r>
              <a:endParaRPr lang="sv-SE" sz="2000" b="1" dirty="0">
                <a:solidFill>
                  <a:prstClr val="white"/>
                </a:solidFill>
              </a:endParaRPr>
            </a:p>
          </p:txBody>
        </p:sp>
        <p:sp>
          <p:nvSpPr>
            <p:cNvPr id="40" name="Plus 39">
              <a:hlinkClick r:id="rId4" action="ppaction://hlinksldjump"/>
            </p:cNvPr>
            <p:cNvSpPr/>
            <p:nvPr/>
          </p:nvSpPr>
          <p:spPr>
            <a:xfrm>
              <a:off x="7219141" y="1956976"/>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grpSp>
        <p:nvGrpSpPr>
          <p:cNvPr id="41" name="Grupp 40"/>
          <p:cNvGrpSpPr/>
          <p:nvPr/>
        </p:nvGrpSpPr>
        <p:grpSpPr>
          <a:xfrm>
            <a:off x="6330278" y="1934688"/>
            <a:ext cx="5485669" cy="449115"/>
            <a:chOff x="6330278" y="2184560"/>
            <a:chExt cx="5485669" cy="449115"/>
          </a:xfrm>
        </p:grpSpPr>
        <p:sp>
          <p:nvSpPr>
            <p:cNvPr id="44" name="Rektangel med rundade hörn diagonalt 43">
              <a:hlinkClick r:id="rId5" action="ppaction://hlinksldjump"/>
            </p:cNvPr>
            <p:cNvSpPr/>
            <p:nvPr/>
          </p:nvSpPr>
          <p:spPr>
            <a:xfrm>
              <a:off x="6330278" y="2184560"/>
              <a:ext cx="5485669"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På eller genom huden</a:t>
              </a:r>
              <a:endParaRPr lang="sv-SE" sz="2000" b="1" dirty="0">
                <a:solidFill>
                  <a:prstClr val="white"/>
                </a:solidFill>
              </a:endParaRPr>
            </a:p>
          </p:txBody>
        </p:sp>
        <p:sp>
          <p:nvSpPr>
            <p:cNvPr id="45" name="Plus 44">
              <a:hlinkClick r:id="rId5" action="ppaction://hlinksldjump"/>
            </p:cNvPr>
            <p:cNvSpPr/>
            <p:nvPr/>
          </p:nvSpPr>
          <p:spPr>
            <a:xfrm>
              <a:off x="6418315" y="2236245"/>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grpSp>
        <p:nvGrpSpPr>
          <p:cNvPr id="46" name="Grupp 45"/>
          <p:cNvGrpSpPr/>
          <p:nvPr/>
        </p:nvGrpSpPr>
        <p:grpSpPr>
          <a:xfrm>
            <a:off x="6330278" y="2446904"/>
            <a:ext cx="5485669" cy="449115"/>
            <a:chOff x="7137778" y="1898617"/>
            <a:chExt cx="5485669" cy="449115"/>
          </a:xfrm>
        </p:grpSpPr>
        <p:sp>
          <p:nvSpPr>
            <p:cNvPr id="47" name="Rektangel med rundade hörn diagonalt 46">
              <a:hlinkClick r:id="rId6" action="ppaction://hlinksldjump"/>
            </p:cNvPr>
            <p:cNvSpPr/>
            <p:nvPr/>
          </p:nvSpPr>
          <p:spPr>
            <a:xfrm>
              <a:off x="7137778" y="1898617"/>
              <a:ext cx="5485669"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I slidan eller ändtarmen</a:t>
              </a:r>
              <a:endParaRPr lang="sv-SE" sz="2000" b="1" dirty="0">
                <a:solidFill>
                  <a:prstClr val="white"/>
                </a:solidFill>
              </a:endParaRPr>
            </a:p>
          </p:txBody>
        </p:sp>
        <p:sp>
          <p:nvSpPr>
            <p:cNvPr id="48" name="Plus 47">
              <a:hlinkClick r:id="rId6" action="ppaction://hlinksldjump"/>
            </p:cNvPr>
            <p:cNvSpPr/>
            <p:nvPr/>
          </p:nvSpPr>
          <p:spPr>
            <a:xfrm>
              <a:off x="7225815" y="1950302"/>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grpSp>
        <p:nvGrpSpPr>
          <p:cNvPr id="49" name="Grupp 48"/>
          <p:cNvGrpSpPr/>
          <p:nvPr/>
        </p:nvGrpSpPr>
        <p:grpSpPr>
          <a:xfrm>
            <a:off x="6330276" y="4621842"/>
            <a:ext cx="5485669" cy="449115"/>
            <a:chOff x="7137778" y="1898617"/>
            <a:chExt cx="5485669" cy="449115"/>
          </a:xfrm>
        </p:grpSpPr>
        <p:sp>
          <p:nvSpPr>
            <p:cNvPr id="50" name="Rektangel med rundade hörn diagonalt 49">
              <a:hlinkClick r:id="rId7" action="ppaction://hlinksldjump"/>
            </p:cNvPr>
            <p:cNvSpPr/>
            <p:nvPr/>
          </p:nvSpPr>
          <p:spPr>
            <a:xfrm>
              <a:off x="7137778" y="1898617"/>
              <a:ext cx="5485669"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Via injektion och infusion</a:t>
              </a:r>
              <a:endParaRPr lang="sv-SE" sz="2000" b="1" dirty="0">
                <a:solidFill>
                  <a:prstClr val="white"/>
                </a:solidFill>
              </a:endParaRPr>
            </a:p>
          </p:txBody>
        </p:sp>
        <p:sp>
          <p:nvSpPr>
            <p:cNvPr id="51" name="Plus 50">
              <a:hlinkClick r:id="rId7" action="ppaction://hlinksldjump"/>
            </p:cNvPr>
            <p:cNvSpPr/>
            <p:nvPr/>
          </p:nvSpPr>
          <p:spPr>
            <a:xfrm>
              <a:off x="7225815" y="1950302"/>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grpSp>
        <p:nvGrpSpPr>
          <p:cNvPr id="52" name="Grupp 51"/>
          <p:cNvGrpSpPr/>
          <p:nvPr/>
        </p:nvGrpSpPr>
        <p:grpSpPr>
          <a:xfrm>
            <a:off x="6330276" y="5134057"/>
            <a:ext cx="5485669" cy="449115"/>
            <a:chOff x="6330278" y="2184560"/>
            <a:chExt cx="5485669" cy="449115"/>
          </a:xfrm>
        </p:grpSpPr>
        <p:sp>
          <p:nvSpPr>
            <p:cNvPr id="53" name="Rektangel med rundade hörn diagonalt 52">
              <a:hlinkClick r:id="rId8" action="ppaction://hlinksldjump"/>
            </p:cNvPr>
            <p:cNvSpPr/>
            <p:nvPr/>
          </p:nvSpPr>
          <p:spPr>
            <a:xfrm>
              <a:off x="6330278" y="2184560"/>
              <a:ext cx="5485669"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Via inhalation</a:t>
              </a:r>
              <a:endParaRPr lang="sv-SE" sz="2000" b="1" dirty="0">
                <a:solidFill>
                  <a:prstClr val="white"/>
                </a:solidFill>
              </a:endParaRPr>
            </a:p>
          </p:txBody>
        </p:sp>
        <p:sp>
          <p:nvSpPr>
            <p:cNvPr id="54" name="Plus 53">
              <a:hlinkClick r:id="rId8" action="ppaction://hlinksldjump"/>
            </p:cNvPr>
            <p:cNvSpPr/>
            <p:nvPr/>
          </p:nvSpPr>
          <p:spPr>
            <a:xfrm>
              <a:off x="6418315" y="2236245"/>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spTree>
    <p:extLst>
      <p:ext uri="{BB962C8B-B14F-4D97-AF65-F5344CB8AC3E}">
        <p14:creationId xmlns:p14="http://schemas.microsoft.com/office/powerpoint/2010/main" val="1036981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656545"/>
            <a:ext cx="10515600" cy="1089273"/>
          </a:xfrm>
        </p:spPr>
        <p:txBody>
          <a:bodyPr>
            <a:normAutofit/>
          </a:bodyPr>
          <a:lstStyle/>
          <a:p>
            <a:r>
              <a:rPr lang="sv-SE" sz="3600" dirty="0" smtClean="0"/>
              <a:t>Översikt </a:t>
            </a:r>
            <a:endParaRPr lang="sv-SE" sz="3600" dirty="0"/>
          </a:p>
        </p:txBody>
      </p:sp>
      <p:sp>
        <p:nvSpPr>
          <p:cNvPr id="22" name="Rektangel med rundade hörn diagonalt 21">
            <a:hlinkClick r:id="" action="ppaction://hlinkshowjump?jump=nextslide"/>
          </p:cNvPr>
          <p:cNvSpPr/>
          <p:nvPr/>
        </p:nvSpPr>
        <p:spPr>
          <a:xfrm>
            <a:off x="942974" y="2464595"/>
            <a:ext cx="2665891" cy="847282"/>
          </a:xfrm>
          <a:prstGeom prst="round2DiagRect">
            <a:avLst>
              <a:gd name="adj1" fmla="val 0"/>
              <a:gd name="adj2" fmla="val 0"/>
            </a:avLst>
          </a:prstGeom>
          <a:solidFill>
            <a:srgbClr val="83B81A"/>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BAKGRUND</a:t>
            </a:r>
            <a:endParaRPr lang="sv-SE" b="1" dirty="0"/>
          </a:p>
        </p:txBody>
      </p:sp>
      <p:sp>
        <p:nvSpPr>
          <p:cNvPr id="23" name="Rektangel med rundade hörn diagonalt 22">
            <a:hlinkClick r:id="rId3" action="ppaction://hlinksldjump"/>
          </p:cNvPr>
          <p:cNvSpPr/>
          <p:nvPr/>
        </p:nvSpPr>
        <p:spPr>
          <a:xfrm>
            <a:off x="2800745" y="3772855"/>
            <a:ext cx="2665892" cy="847281"/>
          </a:xfrm>
          <a:prstGeom prst="round2DiagRect">
            <a:avLst>
              <a:gd name="adj1" fmla="val 0"/>
              <a:gd name="adj2" fmla="val 0"/>
            </a:avLst>
          </a:prstGeom>
          <a:solidFill>
            <a:schemeClr val="accent2"/>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DELEGERING</a:t>
            </a:r>
            <a:endParaRPr lang="sv-SE" b="1" dirty="0"/>
          </a:p>
        </p:txBody>
      </p:sp>
      <p:sp>
        <p:nvSpPr>
          <p:cNvPr id="24" name="Rektangel med rundade hörn diagonalt 23">
            <a:hlinkClick r:id="rId4" action="ppaction://hlinksldjump"/>
          </p:cNvPr>
          <p:cNvSpPr/>
          <p:nvPr/>
        </p:nvSpPr>
        <p:spPr>
          <a:xfrm>
            <a:off x="4736305" y="2464712"/>
            <a:ext cx="2665892" cy="847281"/>
          </a:xfrm>
          <a:prstGeom prst="round2DiagRect">
            <a:avLst>
              <a:gd name="adj1" fmla="val 0"/>
              <a:gd name="adj2" fmla="val 0"/>
            </a:avLst>
          </a:prstGeom>
          <a:solidFill>
            <a:srgbClr val="9FD2C5"/>
          </a:solidFill>
          <a:ln w="76200">
            <a:solidFill>
              <a:srgbClr val="9FD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solidFill>
                  <a:schemeClr val="tx1"/>
                </a:solidFill>
              </a:rPr>
              <a:t>LÄKEMEDELSKUNSKAP</a:t>
            </a:r>
            <a:endParaRPr lang="sv-SE" b="1" dirty="0">
              <a:solidFill>
                <a:schemeClr val="tx1"/>
              </a:solidFill>
            </a:endParaRPr>
          </a:p>
        </p:txBody>
      </p:sp>
      <p:sp>
        <p:nvSpPr>
          <p:cNvPr id="25" name="Rektangel med rundade hörn diagonalt 24">
            <a:hlinkClick r:id="rId5" action="ppaction://hlinksldjump"/>
          </p:cNvPr>
          <p:cNvSpPr/>
          <p:nvPr/>
        </p:nvSpPr>
        <p:spPr>
          <a:xfrm>
            <a:off x="6744094" y="3772636"/>
            <a:ext cx="2665892" cy="847499"/>
          </a:xfrm>
          <a:prstGeom prst="round2DiagRect">
            <a:avLst>
              <a:gd name="adj1" fmla="val 0"/>
              <a:gd name="adj2" fmla="val 0"/>
            </a:avLst>
          </a:prstGeom>
          <a:solidFill>
            <a:srgbClr val="F39800"/>
          </a:solidFill>
          <a:ln w="76200">
            <a:solidFill>
              <a:srgbClr val="F39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PRAKTISK HANTERING</a:t>
            </a:r>
            <a:endParaRPr lang="sv-SE" b="1" dirty="0"/>
          </a:p>
        </p:txBody>
      </p:sp>
      <p:sp>
        <p:nvSpPr>
          <p:cNvPr id="26" name="Rektangel med rundade hörn diagonalt 25">
            <a:hlinkClick r:id="rId6" action="ppaction://hlinksldjump"/>
          </p:cNvPr>
          <p:cNvSpPr/>
          <p:nvPr/>
        </p:nvSpPr>
        <p:spPr>
          <a:xfrm>
            <a:off x="8529636" y="2464596"/>
            <a:ext cx="2665892" cy="847281"/>
          </a:xfrm>
          <a:prstGeom prst="round2DiagRect">
            <a:avLst>
              <a:gd name="adj1" fmla="val 0"/>
              <a:gd name="adj2" fmla="val 0"/>
            </a:avLst>
          </a:prstGeom>
          <a:solidFill>
            <a:srgbClr val="009EE0"/>
          </a:solidFill>
          <a:ln w="76200">
            <a:solidFill>
              <a:srgbClr val="009E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DISKUSSION &amp; FRÅGOR</a:t>
            </a:r>
            <a:endParaRPr lang="sv-SE" b="1" dirty="0"/>
          </a:p>
        </p:txBody>
      </p:sp>
    </p:spTree>
    <p:extLst>
      <p:ext uri="{BB962C8B-B14F-4D97-AF65-F5344CB8AC3E}">
        <p14:creationId xmlns:p14="http://schemas.microsoft.com/office/powerpoint/2010/main" val="33609928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Hur verkar läkemedel?</a:t>
            </a:r>
            <a:endParaRPr lang="sv-SE" sz="3600" dirty="0"/>
          </a:p>
        </p:txBody>
      </p:sp>
      <p:sp>
        <p:nvSpPr>
          <p:cNvPr id="6" name="Rektangel med rundade hörn diagonalt 5"/>
          <p:cNvSpPr/>
          <p:nvPr/>
        </p:nvSpPr>
        <p:spPr>
          <a:xfrm>
            <a:off x="9572430" y="196858"/>
            <a:ext cx="3312368"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solidFill>
                  <a:prstClr val="white"/>
                </a:solidFill>
              </a:rPr>
              <a:t>LÄKEMEDELSKUNSKAP</a:t>
            </a:r>
            <a:endParaRPr lang="sv-SE" b="1" dirty="0">
              <a:solidFill>
                <a:prstClr val="white"/>
              </a:solidFill>
            </a:endParaRPr>
          </a:p>
        </p:txBody>
      </p:sp>
      <p:sp>
        <p:nvSpPr>
          <p:cNvPr id="5" name="Rektangel 4"/>
          <p:cNvSpPr/>
          <p:nvPr/>
        </p:nvSpPr>
        <p:spPr>
          <a:xfrm>
            <a:off x="838202" y="1745818"/>
            <a:ext cx="5029928" cy="3785652"/>
          </a:xfrm>
          <a:prstGeom prst="rect">
            <a:avLst/>
          </a:prstGeom>
        </p:spPr>
        <p:txBody>
          <a:bodyPr wrap="square">
            <a:spAutoFit/>
          </a:bodyPr>
          <a:lstStyle/>
          <a:p>
            <a:r>
              <a:rPr lang="sv-SE" sz="2000" dirty="0" smtClean="0">
                <a:solidFill>
                  <a:prstClr val="black"/>
                </a:solidFill>
              </a:rPr>
              <a:t>För att ett läkemedel ska ge effekt i kroppen måste det först tas upp i blodet för att sedan föras ut i kroppen där det verkar. En del läkemedel sprids till hela kroppen medan andra bara verkar i vissa delar. Läkemedlet bryts sedan ned i levern. De flesta läkemedlen lämnar kroppen via njurarna med urinen, men en del lämnar med avföring, svett eller genom utandning.</a:t>
            </a:r>
          </a:p>
          <a:p>
            <a:endParaRPr lang="sv-SE" sz="2000" dirty="0">
              <a:solidFill>
                <a:prstClr val="black"/>
              </a:solidFill>
            </a:endParaRPr>
          </a:p>
          <a:p>
            <a:r>
              <a:rPr lang="sv-SE" sz="2000" dirty="0" smtClean="0">
                <a:solidFill>
                  <a:prstClr val="black"/>
                </a:solidFill>
              </a:rPr>
              <a:t>Det finns olika sätt att ta läkemedel. Klicka på rutorna för att läsa mer…</a:t>
            </a:r>
          </a:p>
        </p:txBody>
      </p:sp>
      <p:grpSp>
        <p:nvGrpSpPr>
          <p:cNvPr id="3" name="Grupp 2"/>
          <p:cNvGrpSpPr/>
          <p:nvPr/>
        </p:nvGrpSpPr>
        <p:grpSpPr>
          <a:xfrm>
            <a:off x="6330275" y="3466263"/>
            <a:ext cx="5485672" cy="2128900"/>
            <a:chOff x="6330275" y="3466263"/>
            <a:chExt cx="5485672" cy="2128900"/>
          </a:xfrm>
        </p:grpSpPr>
        <p:sp>
          <p:nvSpPr>
            <p:cNvPr id="42" name="textruta 41"/>
            <p:cNvSpPr txBox="1"/>
            <p:nvPr/>
          </p:nvSpPr>
          <p:spPr>
            <a:xfrm>
              <a:off x="6330275" y="3637418"/>
              <a:ext cx="5485669" cy="1957745"/>
            </a:xfrm>
            <a:prstGeom prst="round2DiagRect">
              <a:avLst>
                <a:gd name="adj1" fmla="val 0"/>
                <a:gd name="adj2" fmla="val 15763"/>
              </a:avLst>
            </a:prstGeom>
            <a:solidFill>
              <a:srgbClr val="EBF5F2"/>
            </a:solidFill>
          </p:spPr>
          <p:txBody>
            <a:bodyPr wrap="square" rtlCol="0">
              <a:spAutoFit/>
            </a:bodyPr>
            <a:lstStyle/>
            <a:p>
              <a:endParaRPr lang="sv-SE" sz="1400" dirty="0">
                <a:solidFill>
                  <a:prstClr val="black"/>
                </a:solidFill>
              </a:endParaRPr>
            </a:p>
            <a:p>
              <a:r>
                <a:rPr lang="sv-SE" sz="1600" dirty="0" smtClean="0">
                  <a:solidFill>
                    <a:prstClr val="black"/>
                  </a:solidFill>
                </a:rPr>
                <a:t>Injektioner </a:t>
              </a:r>
              <a:r>
                <a:rPr lang="sv-SE" sz="1600" dirty="0">
                  <a:solidFill>
                    <a:prstClr val="black"/>
                  </a:solidFill>
                </a:rPr>
                <a:t>och infusioner är ett sätt att tillföra läkemedel med hjälp av en nål direkt till en </a:t>
              </a:r>
              <a:r>
                <a:rPr lang="sv-SE" sz="1600" dirty="0" smtClean="0">
                  <a:solidFill>
                    <a:prstClr val="black"/>
                  </a:solidFill>
                </a:rPr>
                <a:t>muskel (</a:t>
              </a:r>
              <a:r>
                <a:rPr lang="sv-SE" sz="1600" dirty="0" err="1" smtClean="0">
                  <a:solidFill>
                    <a:prstClr val="black"/>
                  </a:solidFill>
                </a:rPr>
                <a:t>im</a:t>
              </a:r>
              <a:r>
                <a:rPr lang="sv-SE" sz="1600" dirty="0" smtClean="0">
                  <a:solidFill>
                    <a:prstClr val="black"/>
                  </a:solidFill>
                </a:rPr>
                <a:t>), </a:t>
              </a:r>
              <a:r>
                <a:rPr lang="sv-SE" sz="1600" dirty="0">
                  <a:solidFill>
                    <a:prstClr val="black"/>
                  </a:solidFill>
                </a:rPr>
                <a:t>i </a:t>
              </a:r>
              <a:r>
                <a:rPr lang="sv-SE" sz="1600" dirty="0" smtClean="0">
                  <a:solidFill>
                    <a:prstClr val="black"/>
                  </a:solidFill>
                </a:rPr>
                <a:t>underhudsfett (</a:t>
              </a:r>
              <a:r>
                <a:rPr lang="sv-SE" sz="1600" dirty="0" err="1" smtClean="0">
                  <a:solidFill>
                    <a:prstClr val="black"/>
                  </a:solidFill>
                </a:rPr>
                <a:t>sc</a:t>
              </a:r>
              <a:r>
                <a:rPr lang="sv-SE" sz="1600" dirty="0" smtClean="0">
                  <a:solidFill>
                    <a:prstClr val="black"/>
                  </a:solidFill>
                </a:rPr>
                <a:t>) </a:t>
              </a:r>
              <a:r>
                <a:rPr lang="sv-SE" sz="1600" dirty="0">
                  <a:solidFill>
                    <a:prstClr val="black"/>
                  </a:solidFill>
                </a:rPr>
                <a:t>eller i en </a:t>
              </a:r>
              <a:r>
                <a:rPr lang="sv-SE" sz="1600" dirty="0" smtClean="0">
                  <a:solidFill>
                    <a:prstClr val="black"/>
                  </a:solidFill>
                </a:rPr>
                <a:t>blodåder (iv). </a:t>
              </a:r>
              <a:r>
                <a:rPr lang="sv-SE" sz="1600" dirty="0">
                  <a:solidFill>
                    <a:prstClr val="black"/>
                  </a:solidFill>
                </a:rPr>
                <a:t>Det gör att läkemedlet snabbt ger effekt och också att man kan styra läkemedlet mer noggrant. Insulin är ett exempel på läkemedel som måste injiceras. </a:t>
              </a:r>
              <a:endParaRPr lang="sv-SE" sz="1600" dirty="0" smtClean="0">
                <a:solidFill>
                  <a:prstClr val="black"/>
                </a:solidFill>
              </a:endParaRPr>
            </a:p>
          </p:txBody>
        </p:sp>
        <p:sp>
          <p:nvSpPr>
            <p:cNvPr id="35" name="Rektangel med rundade hörn diagonalt 34">
              <a:hlinkClick r:id="rId3" action="ppaction://hlinksldjump"/>
            </p:cNvPr>
            <p:cNvSpPr/>
            <p:nvPr/>
          </p:nvSpPr>
          <p:spPr>
            <a:xfrm>
              <a:off x="6330278" y="3466263"/>
              <a:ext cx="5485669" cy="449115"/>
            </a:xfrm>
            <a:prstGeom prst="round2DiagRect">
              <a:avLst>
                <a:gd name="adj1" fmla="val 0"/>
                <a:gd name="adj2" fmla="val 4169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Via injektion och infusion</a:t>
              </a:r>
              <a:endParaRPr lang="sv-SE" sz="2000" b="1" dirty="0">
                <a:solidFill>
                  <a:prstClr val="white"/>
                </a:solidFill>
              </a:endParaRPr>
            </a:p>
          </p:txBody>
        </p:sp>
        <p:sp>
          <p:nvSpPr>
            <p:cNvPr id="31" name="Minus 30">
              <a:hlinkClick r:id="rId3" action="ppaction://hlinksldjump"/>
            </p:cNvPr>
            <p:cNvSpPr/>
            <p:nvPr/>
          </p:nvSpPr>
          <p:spPr>
            <a:xfrm>
              <a:off x="6426909" y="3526544"/>
              <a:ext cx="328551" cy="328551"/>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sp>
        <p:nvSpPr>
          <p:cNvPr id="33" name="Plus 32">
            <a:hlinkClick r:id="rId4" action="ppaction://hlinksldjump"/>
          </p:cNvPr>
          <p:cNvSpPr/>
          <p:nvPr/>
        </p:nvSpPr>
        <p:spPr>
          <a:xfrm>
            <a:off x="6418314" y="3003392"/>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41" name="Rektangel med rundade hörn diagonalt 40">
            <a:hlinkClick r:id="" action="ppaction://noaction"/>
          </p:cNvPr>
          <p:cNvSpPr/>
          <p:nvPr/>
        </p:nvSpPr>
        <p:spPr>
          <a:xfrm>
            <a:off x="6330273" y="5675626"/>
            <a:ext cx="5485669" cy="449115"/>
          </a:xfrm>
          <a:prstGeom prst="round2DiagRect">
            <a:avLst>
              <a:gd name="adj1" fmla="val 0"/>
              <a:gd name="adj2" fmla="val 41690"/>
            </a:avLst>
          </a:prstGeom>
          <a:solidFill>
            <a:schemeClr val="bg1"/>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Via inhalation</a:t>
            </a:r>
            <a:endParaRPr lang="sv-SE" sz="2000" b="1" dirty="0">
              <a:solidFill>
                <a:prstClr val="white"/>
              </a:solidFill>
            </a:endParaRPr>
          </a:p>
        </p:txBody>
      </p:sp>
      <p:grpSp>
        <p:nvGrpSpPr>
          <p:cNvPr id="24" name="Grupp 23"/>
          <p:cNvGrpSpPr/>
          <p:nvPr/>
        </p:nvGrpSpPr>
        <p:grpSpPr>
          <a:xfrm>
            <a:off x="6330278" y="1422472"/>
            <a:ext cx="5485669" cy="449115"/>
            <a:chOff x="7137778" y="1898617"/>
            <a:chExt cx="5485669" cy="449115"/>
          </a:xfrm>
        </p:grpSpPr>
        <p:sp>
          <p:nvSpPr>
            <p:cNvPr id="25" name="Rektangel med rundade hörn diagonalt 24">
              <a:hlinkClick r:id="rId5" action="ppaction://hlinksldjump"/>
            </p:cNvPr>
            <p:cNvSpPr/>
            <p:nvPr/>
          </p:nvSpPr>
          <p:spPr>
            <a:xfrm>
              <a:off x="7137778" y="1898617"/>
              <a:ext cx="5485669"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Via munnen</a:t>
              </a:r>
              <a:endParaRPr lang="sv-SE" sz="2000" b="1" dirty="0">
                <a:solidFill>
                  <a:prstClr val="white"/>
                </a:solidFill>
              </a:endParaRPr>
            </a:p>
          </p:txBody>
        </p:sp>
        <p:sp>
          <p:nvSpPr>
            <p:cNvPr id="26" name="Plus 25">
              <a:hlinkClick r:id="rId5" action="ppaction://hlinksldjump"/>
            </p:cNvPr>
            <p:cNvSpPr/>
            <p:nvPr/>
          </p:nvSpPr>
          <p:spPr>
            <a:xfrm>
              <a:off x="7219141" y="1956976"/>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grpSp>
        <p:nvGrpSpPr>
          <p:cNvPr id="34" name="Grupp 33"/>
          <p:cNvGrpSpPr/>
          <p:nvPr/>
        </p:nvGrpSpPr>
        <p:grpSpPr>
          <a:xfrm>
            <a:off x="6330278" y="1934688"/>
            <a:ext cx="5485669" cy="449115"/>
            <a:chOff x="6330278" y="2184560"/>
            <a:chExt cx="5485669" cy="449115"/>
          </a:xfrm>
        </p:grpSpPr>
        <p:sp>
          <p:nvSpPr>
            <p:cNvPr id="36" name="Rektangel med rundade hörn diagonalt 35">
              <a:hlinkClick r:id="rId6" action="ppaction://hlinksldjump"/>
            </p:cNvPr>
            <p:cNvSpPr/>
            <p:nvPr/>
          </p:nvSpPr>
          <p:spPr>
            <a:xfrm>
              <a:off x="6330278" y="2184560"/>
              <a:ext cx="5485669"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På eller genom huden</a:t>
              </a:r>
              <a:endParaRPr lang="sv-SE" sz="2000" b="1" dirty="0">
                <a:solidFill>
                  <a:prstClr val="white"/>
                </a:solidFill>
              </a:endParaRPr>
            </a:p>
          </p:txBody>
        </p:sp>
        <p:sp>
          <p:nvSpPr>
            <p:cNvPr id="37" name="Plus 36">
              <a:hlinkClick r:id="rId6" action="ppaction://hlinksldjump"/>
            </p:cNvPr>
            <p:cNvSpPr/>
            <p:nvPr/>
          </p:nvSpPr>
          <p:spPr>
            <a:xfrm>
              <a:off x="6418315" y="2236245"/>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grpSp>
        <p:nvGrpSpPr>
          <p:cNvPr id="38" name="Grupp 37"/>
          <p:cNvGrpSpPr/>
          <p:nvPr/>
        </p:nvGrpSpPr>
        <p:grpSpPr>
          <a:xfrm>
            <a:off x="6330278" y="2446904"/>
            <a:ext cx="5485669" cy="449115"/>
            <a:chOff x="7137778" y="1898617"/>
            <a:chExt cx="5485669" cy="449115"/>
          </a:xfrm>
        </p:grpSpPr>
        <p:sp>
          <p:nvSpPr>
            <p:cNvPr id="39" name="Rektangel med rundade hörn diagonalt 38">
              <a:hlinkClick r:id="rId7" action="ppaction://hlinksldjump"/>
            </p:cNvPr>
            <p:cNvSpPr/>
            <p:nvPr/>
          </p:nvSpPr>
          <p:spPr>
            <a:xfrm>
              <a:off x="7137778" y="1898617"/>
              <a:ext cx="5485669"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I slidan eller ändtarmen</a:t>
              </a:r>
              <a:endParaRPr lang="sv-SE" sz="2000" b="1" dirty="0">
                <a:solidFill>
                  <a:prstClr val="white"/>
                </a:solidFill>
              </a:endParaRPr>
            </a:p>
          </p:txBody>
        </p:sp>
        <p:sp>
          <p:nvSpPr>
            <p:cNvPr id="43" name="Plus 42">
              <a:hlinkClick r:id="rId7" action="ppaction://hlinksldjump"/>
            </p:cNvPr>
            <p:cNvSpPr/>
            <p:nvPr/>
          </p:nvSpPr>
          <p:spPr>
            <a:xfrm>
              <a:off x="7225815" y="1950302"/>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grpSp>
        <p:nvGrpSpPr>
          <p:cNvPr id="47" name="Grupp 46"/>
          <p:cNvGrpSpPr/>
          <p:nvPr/>
        </p:nvGrpSpPr>
        <p:grpSpPr>
          <a:xfrm>
            <a:off x="6330278" y="2959120"/>
            <a:ext cx="5485669" cy="449115"/>
            <a:chOff x="6330278" y="2184560"/>
            <a:chExt cx="5485669" cy="449115"/>
          </a:xfrm>
        </p:grpSpPr>
        <p:sp>
          <p:nvSpPr>
            <p:cNvPr id="48" name="Rektangel med rundade hörn diagonalt 47">
              <a:hlinkClick r:id="rId8" action="ppaction://hlinksldjump"/>
            </p:cNvPr>
            <p:cNvSpPr/>
            <p:nvPr/>
          </p:nvSpPr>
          <p:spPr>
            <a:xfrm>
              <a:off x="6330278" y="2184560"/>
              <a:ext cx="5485669"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I ögon, öron och näsa</a:t>
              </a:r>
              <a:endParaRPr lang="sv-SE" sz="2000" b="1" dirty="0">
                <a:solidFill>
                  <a:prstClr val="white"/>
                </a:solidFill>
              </a:endParaRPr>
            </a:p>
          </p:txBody>
        </p:sp>
        <p:sp>
          <p:nvSpPr>
            <p:cNvPr id="49" name="Plus 48">
              <a:hlinkClick r:id="rId8" action="ppaction://hlinksldjump"/>
            </p:cNvPr>
            <p:cNvSpPr/>
            <p:nvPr/>
          </p:nvSpPr>
          <p:spPr>
            <a:xfrm>
              <a:off x="6418315" y="2236245"/>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grpSp>
        <p:nvGrpSpPr>
          <p:cNvPr id="50" name="Grupp 49"/>
          <p:cNvGrpSpPr/>
          <p:nvPr/>
        </p:nvGrpSpPr>
        <p:grpSpPr>
          <a:xfrm>
            <a:off x="6330273" y="5656833"/>
            <a:ext cx="5485669" cy="449115"/>
            <a:chOff x="6330278" y="2184560"/>
            <a:chExt cx="5485669" cy="449115"/>
          </a:xfrm>
        </p:grpSpPr>
        <p:sp>
          <p:nvSpPr>
            <p:cNvPr id="51" name="Rektangel med rundade hörn diagonalt 50">
              <a:hlinkClick r:id="rId9" action="ppaction://hlinksldjump"/>
            </p:cNvPr>
            <p:cNvSpPr/>
            <p:nvPr/>
          </p:nvSpPr>
          <p:spPr>
            <a:xfrm>
              <a:off x="6330278" y="2184560"/>
              <a:ext cx="5485669"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Via inhalation</a:t>
              </a:r>
              <a:endParaRPr lang="sv-SE" sz="2000" b="1" dirty="0">
                <a:solidFill>
                  <a:prstClr val="white"/>
                </a:solidFill>
              </a:endParaRPr>
            </a:p>
          </p:txBody>
        </p:sp>
        <p:sp>
          <p:nvSpPr>
            <p:cNvPr id="52" name="Plus 51">
              <a:hlinkClick r:id="rId9" action="ppaction://hlinksldjump"/>
            </p:cNvPr>
            <p:cNvSpPr/>
            <p:nvPr/>
          </p:nvSpPr>
          <p:spPr>
            <a:xfrm>
              <a:off x="6418315" y="2236245"/>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spTree>
    <p:extLst>
      <p:ext uri="{BB962C8B-B14F-4D97-AF65-F5344CB8AC3E}">
        <p14:creationId xmlns:p14="http://schemas.microsoft.com/office/powerpoint/2010/main" val="2604213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textruta 41"/>
          <p:cNvSpPr txBox="1"/>
          <p:nvPr/>
        </p:nvSpPr>
        <p:spPr>
          <a:xfrm>
            <a:off x="6330271" y="4158434"/>
            <a:ext cx="5485669" cy="1438632"/>
          </a:xfrm>
          <a:prstGeom prst="round2DiagRect">
            <a:avLst>
              <a:gd name="adj1" fmla="val 0"/>
              <a:gd name="adj2" fmla="val 14037"/>
            </a:avLst>
          </a:prstGeom>
          <a:solidFill>
            <a:srgbClr val="EBF5F2"/>
          </a:solidFill>
        </p:spPr>
        <p:txBody>
          <a:bodyPr wrap="square" rtlCol="0">
            <a:spAutoFit/>
          </a:bodyPr>
          <a:lstStyle/>
          <a:p>
            <a:endParaRPr lang="sv-SE" sz="1600" dirty="0" smtClean="0">
              <a:solidFill>
                <a:prstClr val="black"/>
              </a:solidFill>
            </a:endParaRPr>
          </a:p>
          <a:p>
            <a:r>
              <a:rPr lang="sv-SE" sz="1600" dirty="0" smtClean="0">
                <a:solidFill>
                  <a:prstClr val="black"/>
                </a:solidFill>
              </a:rPr>
              <a:t>Förutom </a:t>
            </a:r>
            <a:r>
              <a:rPr lang="sv-SE" sz="1600" dirty="0">
                <a:solidFill>
                  <a:prstClr val="black"/>
                </a:solidFill>
              </a:rPr>
              <a:t>att svälja läkemedel kan man också andas in (inhalera) dem. De vanligaste läkemedlen som inhaleras ger effekt i lungorna, till exempel mot astma och KOL (kronisk obstruktiv lungsjukdom). </a:t>
            </a:r>
            <a:endParaRPr lang="sv-SE" sz="1600" dirty="0" smtClean="0">
              <a:solidFill>
                <a:prstClr val="black"/>
              </a:solidFill>
            </a:endParaRPr>
          </a:p>
        </p:txBody>
      </p:sp>
      <p:sp>
        <p:nvSpPr>
          <p:cNvPr id="2" name="Rubrik 1"/>
          <p:cNvSpPr>
            <a:spLocks noGrp="1"/>
          </p:cNvSpPr>
          <p:nvPr>
            <p:ph type="title"/>
          </p:nvPr>
        </p:nvSpPr>
        <p:spPr/>
        <p:txBody>
          <a:bodyPr>
            <a:normAutofit/>
          </a:bodyPr>
          <a:lstStyle/>
          <a:p>
            <a:r>
              <a:rPr lang="sv-SE" sz="3600" dirty="0" smtClean="0"/>
              <a:t>Hur verkar läkemedel?</a:t>
            </a:r>
            <a:endParaRPr lang="sv-SE" sz="3600" dirty="0"/>
          </a:p>
        </p:txBody>
      </p:sp>
      <p:sp>
        <p:nvSpPr>
          <p:cNvPr id="6" name="Rektangel med rundade hörn diagonalt 5"/>
          <p:cNvSpPr/>
          <p:nvPr/>
        </p:nvSpPr>
        <p:spPr>
          <a:xfrm>
            <a:off x="9572430" y="196858"/>
            <a:ext cx="3312368"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solidFill>
                  <a:prstClr val="white"/>
                </a:solidFill>
              </a:rPr>
              <a:t>LÄKEMEDELSKUNSKAP</a:t>
            </a:r>
            <a:endParaRPr lang="sv-SE" b="1" dirty="0">
              <a:solidFill>
                <a:prstClr val="white"/>
              </a:solidFill>
            </a:endParaRPr>
          </a:p>
        </p:txBody>
      </p:sp>
      <p:sp>
        <p:nvSpPr>
          <p:cNvPr id="5" name="Rektangel 4"/>
          <p:cNvSpPr/>
          <p:nvPr/>
        </p:nvSpPr>
        <p:spPr>
          <a:xfrm>
            <a:off x="838202" y="1745818"/>
            <a:ext cx="5029928" cy="3785652"/>
          </a:xfrm>
          <a:prstGeom prst="rect">
            <a:avLst/>
          </a:prstGeom>
        </p:spPr>
        <p:txBody>
          <a:bodyPr wrap="square">
            <a:spAutoFit/>
          </a:bodyPr>
          <a:lstStyle/>
          <a:p>
            <a:r>
              <a:rPr lang="sv-SE" sz="2000" dirty="0" smtClean="0">
                <a:solidFill>
                  <a:prstClr val="black"/>
                </a:solidFill>
              </a:rPr>
              <a:t>För att ett läkemedel ska ge effekt i kroppen måste det först tas upp i blodet för att sedan föras ut i kroppen där det verkar. En del läkemedel sprids till hela kroppen medan andra bara verkar i vissa delar. Läkemedlet bryts sedan ned i levern. De flesta läkemedlen lämnar kroppen via njurarna med urinen, men en del lämnar med avföring, svett eller genom utandning.</a:t>
            </a:r>
          </a:p>
          <a:p>
            <a:endParaRPr lang="sv-SE" sz="2000" dirty="0">
              <a:solidFill>
                <a:prstClr val="black"/>
              </a:solidFill>
            </a:endParaRPr>
          </a:p>
          <a:p>
            <a:r>
              <a:rPr lang="sv-SE" sz="2000" dirty="0" smtClean="0">
                <a:solidFill>
                  <a:prstClr val="black"/>
                </a:solidFill>
              </a:rPr>
              <a:t>Det finns olika sätt att ta läkemedel. Klicka på rutorna för att läsa mer…</a:t>
            </a:r>
          </a:p>
        </p:txBody>
      </p:sp>
      <p:sp>
        <p:nvSpPr>
          <p:cNvPr id="45" name="Rektangel med rundade hörn diagonalt 44">
            <a:hlinkClick r:id="rId3" action="ppaction://hlinksldjump"/>
          </p:cNvPr>
          <p:cNvSpPr/>
          <p:nvPr/>
        </p:nvSpPr>
        <p:spPr>
          <a:xfrm>
            <a:off x="6330271" y="3987712"/>
            <a:ext cx="5485669" cy="449115"/>
          </a:xfrm>
          <a:prstGeom prst="round2DiagRect">
            <a:avLst>
              <a:gd name="adj1" fmla="val 0"/>
              <a:gd name="adj2" fmla="val 4169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Via inhalation</a:t>
            </a:r>
            <a:endParaRPr lang="sv-SE" sz="2000" b="1" dirty="0">
              <a:solidFill>
                <a:prstClr val="white"/>
              </a:solidFill>
            </a:endParaRPr>
          </a:p>
        </p:txBody>
      </p:sp>
      <p:sp>
        <p:nvSpPr>
          <p:cNvPr id="23" name="Minus 22">
            <a:hlinkClick r:id="rId3" action="ppaction://hlinksldjump"/>
          </p:cNvPr>
          <p:cNvSpPr/>
          <p:nvPr/>
        </p:nvSpPr>
        <p:spPr>
          <a:xfrm>
            <a:off x="6435506" y="4047993"/>
            <a:ext cx="328551" cy="328551"/>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nvGrpSpPr>
          <p:cNvPr id="24" name="Grupp 23"/>
          <p:cNvGrpSpPr/>
          <p:nvPr/>
        </p:nvGrpSpPr>
        <p:grpSpPr>
          <a:xfrm>
            <a:off x="6330278" y="1422472"/>
            <a:ext cx="5485669" cy="449115"/>
            <a:chOff x="7137778" y="1898617"/>
            <a:chExt cx="5485669" cy="449115"/>
          </a:xfrm>
        </p:grpSpPr>
        <p:sp>
          <p:nvSpPr>
            <p:cNvPr id="25" name="Rektangel med rundade hörn diagonalt 24">
              <a:hlinkClick r:id="rId4" action="ppaction://hlinksldjump"/>
            </p:cNvPr>
            <p:cNvSpPr/>
            <p:nvPr/>
          </p:nvSpPr>
          <p:spPr>
            <a:xfrm>
              <a:off x="7137778" y="1898617"/>
              <a:ext cx="5485669"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Via munnen</a:t>
              </a:r>
              <a:endParaRPr lang="sv-SE" sz="2000" b="1" dirty="0">
                <a:solidFill>
                  <a:prstClr val="white"/>
                </a:solidFill>
              </a:endParaRPr>
            </a:p>
          </p:txBody>
        </p:sp>
        <p:sp>
          <p:nvSpPr>
            <p:cNvPr id="26" name="Plus 25">
              <a:hlinkClick r:id="rId4" action="ppaction://hlinksldjump"/>
            </p:cNvPr>
            <p:cNvSpPr/>
            <p:nvPr/>
          </p:nvSpPr>
          <p:spPr>
            <a:xfrm>
              <a:off x="7219141" y="1956976"/>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grpSp>
        <p:nvGrpSpPr>
          <p:cNvPr id="31" name="Grupp 30"/>
          <p:cNvGrpSpPr/>
          <p:nvPr/>
        </p:nvGrpSpPr>
        <p:grpSpPr>
          <a:xfrm>
            <a:off x="6330278" y="1934688"/>
            <a:ext cx="5485669" cy="449115"/>
            <a:chOff x="6330278" y="2184560"/>
            <a:chExt cx="5485669" cy="449115"/>
          </a:xfrm>
        </p:grpSpPr>
        <p:sp>
          <p:nvSpPr>
            <p:cNvPr id="34" name="Rektangel med rundade hörn diagonalt 33">
              <a:hlinkClick r:id="rId5" action="ppaction://hlinksldjump"/>
            </p:cNvPr>
            <p:cNvSpPr/>
            <p:nvPr/>
          </p:nvSpPr>
          <p:spPr>
            <a:xfrm>
              <a:off x="6330278" y="2184560"/>
              <a:ext cx="5485669"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På eller genom huden</a:t>
              </a:r>
              <a:endParaRPr lang="sv-SE" sz="2000" b="1" dirty="0">
                <a:solidFill>
                  <a:prstClr val="white"/>
                </a:solidFill>
              </a:endParaRPr>
            </a:p>
          </p:txBody>
        </p:sp>
        <p:sp>
          <p:nvSpPr>
            <p:cNvPr id="36" name="Plus 35">
              <a:hlinkClick r:id="rId5" action="ppaction://hlinksldjump"/>
            </p:cNvPr>
            <p:cNvSpPr/>
            <p:nvPr/>
          </p:nvSpPr>
          <p:spPr>
            <a:xfrm>
              <a:off x="6418315" y="2236245"/>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grpSp>
        <p:nvGrpSpPr>
          <p:cNvPr id="37" name="Grupp 36"/>
          <p:cNvGrpSpPr/>
          <p:nvPr/>
        </p:nvGrpSpPr>
        <p:grpSpPr>
          <a:xfrm>
            <a:off x="6330278" y="2446904"/>
            <a:ext cx="5485669" cy="449115"/>
            <a:chOff x="7137778" y="1898617"/>
            <a:chExt cx="5485669" cy="449115"/>
          </a:xfrm>
        </p:grpSpPr>
        <p:sp>
          <p:nvSpPr>
            <p:cNvPr id="38" name="Rektangel med rundade hörn diagonalt 37">
              <a:hlinkClick r:id="rId6" action="ppaction://hlinksldjump"/>
            </p:cNvPr>
            <p:cNvSpPr/>
            <p:nvPr/>
          </p:nvSpPr>
          <p:spPr>
            <a:xfrm>
              <a:off x="7137778" y="1898617"/>
              <a:ext cx="5485669"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I slidan eller ändtarmen</a:t>
              </a:r>
              <a:endParaRPr lang="sv-SE" sz="2000" b="1" dirty="0">
                <a:solidFill>
                  <a:prstClr val="white"/>
                </a:solidFill>
              </a:endParaRPr>
            </a:p>
          </p:txBody>
        </p:sp>
        <p:sp>
          <p:nvSpPr>
            <p:cNvPr id="39" name="Plus 38">
              <a:hlinkClick r:id="rId6" action="ppaction://hlinksldjump"/>
            </p:cNvPr>
            <p:cNvSpPr/>
            <p:nvPr/>
          </p:nvSpPr>
          <p:spPr>
            <a:xfrm>
              <a:off x="7225815" y="1950302"/>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grpSp>
        <p:nvGrpSpPr>
          <p:cNvPr id="40" name="Grupp 39"/>
          <p:cNvGrpSpPr/>
          <p:nvPr/>
        </p:nvGrpSpPr>
        <p:grpSpPr>
          <a:xfrm>
            <a:off x="6330278" y="2959120"/>
            <a:ext cx="5485669" cy="449115"/>
            <a:chOff x="6330278" y="2184560"/>
            <a:chExt cx="5485669" cy="449115"/>
          </a:xfrm>
        </p:grpSpPr>
        <p:sp>
          <p:nvSpPr>
            <p:cNvPr id="41" name="Rektangel med rundade hörn diagonalt 40">
              <a:hlinkClick r:id="rId7" action="ppaction://hlinksldjump"/>
            </p:cNvPr>
            <p:cNvSpPr/>
            <p:nvPr/>
          </p:nvSpPr>
          <p:spPr>
            <a:xfrm>
              <a:off x="6330278" y="2184560"/>
              <a:ext cx="5485669"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I ögon, öron och näsa</a:t>
              </a:r>
              <a:endParaRPr lang="sv-SE" sz="2000" b="1" dirty="0">
                <a:solidFill>
                  <a:prstClr val="white"/>
                </a:solidFill>
              </a:endParaRPr>
            </a:p>
          </p:txBody>
        </p:sp>
        <p:sp>
          <p:nvSpPr>
            <p:cNvPr id="43" name="Plus 42">
              <a:hlinkClick r:id="rId7" action="ppaction://hlinksldjump"/>
            </p:cNvPr>
            <p:cNvSpPr/>
            <p:nvPr/>
          </p:nvSpPr>
          <p:spPr>
            <a:xfrm>
              <a:off x="6418315" y="2236245"/>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grpSp>
        <p:nvGrpSpPr>
          <p:cNvPr id="44" name="Grupp 43"/>
          <p:cNvGrpSpPr/>
          <p:nvPr/>
        </p:nvGrpSpPr>
        <p:grpSpPr>
          <a:xfrm>
            <a:off x="6330278" y="3471336"/>
            <a:ext cx="5485669" cy="449115"/>
            <a:chOff x="7137778" y="1898617"/>
            <a:chExt cx="5485669" cy="449115"/>
          </a:xfrm>
        </p:grpSpPr>
        <p:sp>
          <p:nvSpPr>
            <p:cNvPr id="46" name="Rektangel med rundade hörn diagonalt 45">
              <a:hlinkClick r:id="rId8" action="ppaction://hlinksldjump"/>
            </p:cNvPr>
            <p:cNvSpPr/>
            <p:nvPr/>
          </p:nvSpPr>
          <p:spPr>
            <a:xfrm>
              <a:off x="7137778" y="1898617"/>
              <a:ext cx="5485669"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prstClr val="white"/>
                  </a:solidFill>
                </a:rPr>
                <a:t>Via injektion och infusion</a:t>
              </a:r>
              <a:endParaRPr lang="sv-SE" sz="2000" b="1" dirty="0">
                <a:solidFill>
                  <a:prstClr val="white"/>
                </a:solidFill>
              </a:endParaRPr>
            </a:p>
          </p:txBody>
        </p:sp>
        <p:sp>
          <p:nvSpPr>
            <p:cNvPr id="47" name="Plus 46">
              <a:hlinkClick r:id="rId8" action="ppaction://hlinksldjump"/>
            </p:cNvPr>
            <p:cNvSpPr/>
            <p:nvPr/>
          </p:nvSpPr>
          <p:spPr>
            <a:xfrm>
              <a:off x="7225815" y="1950302"/>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spTree>
    <p:extLst>
      <p:ext uri="{BB962C8B-B14F-4D97-AF65-F5344CB8AC3E}">
        <p14:creationId xmlns:p14="http://schemas.microsoft.com/office/powerpoint/2010/main" val="12769870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38200" y="656545"/>
            <a:ext cx="10515600" cy="1089273"/>
          </a:xfrm>
        </p:spPr>
        <p:txBody>
          <a:bodyPr>
            <a:normAutofit/>
          </a:bodyPr>
          <a:lstStyle/>
          <a:p>
            <a:r>
              <a:rPr lang="sv-SE" sz="3600" dirty="0" smtClean="0"/>
              <a:t>Olika former av läkemedel</a:t>
            </a:r>
            <a:endParaRPr lang="sv-SE" sz="3600" dirty="0"/>
          </a:p>
        </p:txBody>
      </p:sp>
      <p:sp>
        <p:nvSpPr>
          <p:cNvPr id="9" name="Rektangel 8"/>
          <p:cNvSpPr/>
          <p:nvPr/>
        </p:nvSpPr>
        <p:spPr>
          <a:xfrm>
            <a:off x="0" y="6186195"/>
            <a:ext cx="12192000" cy="671805"/>
          </a:xfrm>
          <a:prstGeom prst="rect">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1" spc="300" dirty="0"/>
          </a:p>
        </p:txBody>
      </p:sp>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246" y="6309769"/>
            <a:ext cx="1455575" cy="407105"/>
          </a:xfrm>
          <a:prstGeom prst="rect">
            <a:avLst/>
          </a:prstGeom>
        </p:spPr>
      </p:pic>
      <p:sp>
        <p:nvSpPr>
          <p:cNvPr id="6" name="Rektangel med rundade hörn diagonalt 5"/>
          <p:cNvSpPr/>
          <p:nvPr/>
        </p:nvSpPr>
        <p:spPr>
          <a:xfrm>
            <a:off x="9572430" y="196858"/>
            <a:ext cx="3312368"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t>LÄKEMEDELSKUNSKAP</a:t>
            </a:r>
            <a:endParaRPr lang="sv-SE" b="1" dirty="0"/>
          </a:p>
        </p:txBody>
      </p:sp>
      <p:pic>
        <p:nvPicPr>
          <p:cNvPr id="1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152650" y="1919712"/>
            <a:ext cx="7886700" cy="3513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42960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Syrgas</a:t>
            </a:r>
            <a:endParaRPr lang="sv-SE" dirty="0"/>
          </a:p>
        </p:txBody>
      </p:sp>
      <p:sp>
        <p:nvSpPr>
          <p:cNvPr id="3" name="Platshållare för innehåll 2"/>
          <p:cNvSpPr>
            <a:spLocks noGrp="1"/>
          </p:cNvSpPr>
          <p:nvPr>
            <p:ph idx="1"/>
          </p:nvPr>
        </p:nvSpPr>
        <p:spPr/>
        <p:txBody>
          <a:bodyPr>
            <a:normAutofit/>
          </a:bodyPr>
          <a:lstStyle/>
          <a:p>
            <a:r>
              <a:rPr lang="sv-SE" dirty="0" smtClean="0"/>
              <a:t>Ordineras i L/min</a:t>
            </a:r>
          </a:p>
          <a:p>
            <a:r>
              <a:rPr lang="sv-SE" dirty="0" smtClean="0"/>
              <a:t>Administreringssätt t.ex. grimma, öppen mask, sluten mask eller reservoarmask (traumamask)</a:t>
            </a:r>
          </a:p>
          <a:p>
            <a:r>
              <a:rPr lang="sv-SE" dirty="0" smtClean="0"/>
              <a:t>Effekten utvärderas med </a:t>
            </a:r>
            <a:r>
              <a:rPr lang="sv-SE" dirty="0" err="1" smtClean="0"/>
              <a:t>saturation</a:t>
            </a:r>
            <a:r>
              <a:rPr lang="sv-SE" dirty="0"/>
              <a:t> </a:t>
            </a:r>
            <a:r>
              <a:rPr lang="sv-SE" dirty="0" smtClean="0"/>
              <a:t>och/eller arteriell </a:t>
            </a:r>
            <a:r>
              <a:rPr lang="sv-SE" dirty="0" err="1" smtClean="0"/>
              <a:t>blodgas</a:t>
            </a:r>
            <a:r>
              <a:rPr lang="sv-SE" dirty="0" smtClean="0"/>
              <a:t>. </a:t>
            </a:r>
          </a:p>
          <a:p>
            <a:r>
              <a:rPr lang="sv-SE" dirty="0" smtClean="0"/>
              <a:t>Byte </a:t>
            </a:r>
            <a:r>
              <a:rPr lang="sv-SE" dirty="0"/>
              <a:t>av </a:t>
            </a:r>
            <a:r>
              <a:rPr lang="sv-SE" dirty="0" smtClean="0"/>
              <a:t>administreringssätt i samråd med sjuksköterska </a:t>
            </a:r>
            <a:endParaRPr lang="sv-SE" dirty="0"/>
          </a:p>
          <a:p>
            <a:r>
              <a:rPr lang="sv-SE" dirty="0" smtClean="0"/>
              <a:t>Tillfälligt uppehåll t.ex. vid toalettbesök</a:t>
            </a:r>
            <a:r>
              <a:rPr lang="sv-SE" dirty="0"/>
              <a:t>, </a:t>
            </a:r>
            <a:r>
              <a:rPr lang="sv-SE" dirty="0" smtClean="0"/>
              <a:t>undersökning?</a:t>
            </a:r>
          </a:p>
          <a:p>
            <a:endParaRPr lang="sv-SE" dirty="0"/>
          </a:p>
          <a:p>
            <a:endParaRPr lang="sv-SE" dirty="0" smtClean="0"/>
          </a:p>
        </p:txBody>
      </p:sp>
      <p:sp>
        <p:nvSpPr>
          <p:cNvPr id="4" name="Rektangel med rundade hörn diagonalt 3"/>
          <p:cNvSpPr/>
          <p:nvPr/>
        </p:nvSpPr>
        <p:spPr>
          <a:xfrm>
            <a:off x="9572430" y="196858"/>
            <a:ext cx="3312368"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t>LÄKEMEDELSKUNSKAP</a:t>
            </a:r>
            <a:endParaRPr lang="sv-SE" b="1" dirty="0"/>
          </a:p>
        </p:txBody>
      </p:sp>
    </p:spTree>
    <p:extLst>
      <p:ext uri="{BB962C8B-B14F-4D97-AF65-F5344CB8AC3E}">
        <p14:creationId xmlns:p14="http://schemas.microsoft.com/office/powerpoint/2010/main" val="17765637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4294967295"/>
          </p:nvPr>
        </p:nvSpPr>
        <p:spPr>
          <a:xfrm>
            <a:off x="4111669" y="490065"/>
            <a:ext cx="1504950" cy="1306512"/>
          </a:xfrm>
        </p:spPr>
        <p:txBody>
          <a:bodyPr>
            <a:normAutofit/>
          </a:bodyPr>
          <a:lstStyle/>
          <a:p>
            <a:pPr marL="0" indent="0">
              <a:buNone/>
            </a:pPr>
            <a:r>
              <a:rPr lang="sv-SE" sz="1800" b="1" dirty="0" smtClean="0">
                <a:latin typeface="+mj-lt"/>
              </a:rPr>
              <a:t>Grimma</a:t>
            </a:r>
            <a:br>
              <a:rPr lang="sv-SE" sz="1800" b="1" dirty="0" smtClean="0">
                <a:latin typeface="+mj-lt"/>
              </a:rPr>
            </a:br>
            <a:r>
              <a:rPr lang="sv-SE" sz="1600" dirty="0" smtClean="0">
                <a:latin typeface="+mj-lt"/>
              </a:rPr>
              <a:t>Max 4L/min</a:t>
            </a: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919" t="17186" r="16980" b="22690"/>
          <a:stretch/>
        </p:blipFill>
        <p:spPr bwMode="auto">
          <a:xfrm>
            <a:off x="644566" y="490065"/>
            <a:ext cx="3411572" cy="2499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Grupp 13"/>
          <p:cNvGrpSpPr/>
          <p:nvPr/>
        </p:nvGrpSpPr>
        <p:grpSpPr>
          <a:xfrm>
            <a:off x="647215" y="3318577"/>
            <a:ext cx="5453441" cy="2499743"/>
            <a:chOff x="478605" y="3318577"/>
            <a:chExt cx="5453441" cy="2499743"/>
          </a:xfrm>
        </p:grpSpPr>
        <p:sp>
          <p:nvSpPr>
            <p:cNvPr id="6" name="Rektangel 5"/>
            <p:cNvSpPr/>
            <p:nvPr/>
          </p:nvSpPr>
          <p:spPr>
            <a:xfrm>
              <a:off x="3944067" y="3318577"/>
              <a:ext cx="1987979" cy="1661993"/>
            </a:xfrm>
            <a:prstGeom prst="rect">
              <a:avLst/>
            </a:prstGeom>
          </p:spPr>
          <p:txBody>
            <a:bodyPr wrap="square">
              <a:spAutoFit/>
            </a:bodyPr>
            <a:lstStyle/>
            <a:p>
              <a:r>
                <a:rPr lang="sv-SE" b="1" dirty="0">
                  <a:latin typeface="+mj-lt"/>
                </a:rPr>
                <a:t>Sluten </a:t>
              </a:r>
              <a:r>
                <a:rPr lang="sv-SE" b="1" dirty="0" smtClean="0">
                  <a:latin typeface="+mj-lt"/>
                </a:rPr>
                <a:t>mask</a:t>
              </a:r>
              <a:br>
                <a:rPr lang="sv-SE" b="1" dirty="0" smtClean="0">
                  <a:latin typeface="+mj-lt"/>
                </a:rPr>
              </a:br>
              <a:r>
                <a:rPr lang="sv-SE" sz="1600" dirty="0" smtClean="0">
                  <a:latin typeface="+mj-lt"/>
                </a:rPr>
                <a:t>Ca 5-8L/min</a:t>
              </a:r>
            </a:p>
            <a:p>
              <a:endParaRPr lang="sv-SE" sz="1600" dirty="0">
                <a:latin typeface="+mj-lt"/>
              </a:endParaRPr>
            </a:p>
            <a:p>
              <a:r>
                <a:rPr lang="sv-SE" sz="1600" dirty="0" smtClean="0">
                  <a:latin typeface="+mj-lt"/>
                </a:rPr>
                <a:t>Aldrig </a:t>
              </a:r>
              <a:r>
                <a:rPr lang="sv-SE" sz="1600" dirty="0">
                  <a:latin typeface="+mj-lt"/>
                </a:rPr>
                <a:t>mindre än 5L/min </a:t>
              </a:r>
              <a:r>
                <a:rPr lang="sv-SE" sz="1600" dirty="0" err="1">
                  <a:latin typeface="+mj-lt"/>
                </a:rPr>
                <a:t>pga</a:t>
              </a:r>
              <a:r>
                <a:rPr lang="sv-SE" sz="1600" dirty="0">
                  <a:latin typeface="+mj-lt"/>
                </a:rPr>
                <a:t> risk för koldioxidretention</a:t>
              </a:r>
            </a:p>
          </p:txBody>
        </p:sp>
        <p:pic>
          <p:nvPicPr>
            <p:cNvPr id="9"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l="1799" r="3091"/>
            <a:stretch/>
          </p:blipFill>
          <p:spPr bwMode="auto">
            <a:xfrm>
              <a:off x="478605" y="3318577"/>
              <a:ext cx="3408923" cy="2499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3" name="Grupp 12"/>
          <p:cNvGrpSpPr/>
          <p:nvPr/>
        </p:nvGrpSpPr>
        <p:grpSpPr>
          <a:xfrm>
            <a:off x="6157196" y="481332"/>
            <a:ext cx="5100478" cy="2508476"/>
            <a:chOff x="5988586" y="481332"/>
            <a:chExt cx="5100478" cy="2508476"/>
          </a:xfrm>
        </p:grpSpPr>
        <p:sp>
          <p:nvSpPr>
            <p:cNvPr id="5" name="Rektangel 4"/>
            <p:cNvSpPr/>
            <p:nvPr/>
          </p:nvSpPr>
          <p:spPr>
            <a:xfrm>
              <a:off x="9455283" y="481332"/>
              <a:ext cx="1633781" cy="923330"/>
            </a:xfrm>
            <a:prstGeom prst="rect">
              <a:avLst/>
            </a:prstGeom>
          </p:spPr>
          <p:txBody>
            <a:bodyPr wrap="none">
              <a:spAutoFit/>
            </a:bodyPr>
            <a:lstStyle/>
            <a:p>
              <a:r>
                <a:rPr lang="sv-SE" b="1" dirty="0">
                  <a:latin typeface="+mj-lt"/>
                </a:rPr>
                <a:t>Öppen mask </a:t>
              </a:r>
              <a:r>
                <a:rPr lang="sv-SE" b="1" dirty="0" smtClean="0">
                  <a:latin typeface="+mj-lt"/>
                </a:rPr>
                <a:t/>
              </a:r>
              <a:br>
                <a:rPr lang="sv-SE" b="1" dirty="0" smtClean="0">
                  <a:latin typeface="+mj-lt"/>
                </a:rPr>
              </a:br>
              <a:r>
                <a:rPr lang="sv-SE" b="1" dirty="0" smtClean="0">
                  <a:latin typeface="+mj-lt"/>
                </a:rPr>
                <a:t>”</a:t>
              </a:r>
              <a:r>
                <a:rPr lang="sv-SE" b="1" dirty="0" err="1">
                  <a:latin typeface="+mj-lt"/>
                </a:rPr>
                <a:t>Oxymask</a:t>
              </a:r>
              <a:r>
                <a:rPr lang="sv-SE" b="1" dirty="0" smtClean="0">
                  <a:latin typeface="+mj-lt"/>
                </a:rPr>
                <a:t>”</a:t>
              </a:r>
              <a:br>
                <a:rPr lang="sv-SE" b="1" dirty="0" smtClean="0">
                  <a:latin typeface="+mj-lt"/>
                </a:rPr>
              </a:br>
              <a:r>
                <a:rPr lang="sv-SE" sz="1600" dirty="0" smtClean="0">
                  <a:latin typeface="+mj-lt"/>
                </a:rPr>
                <a:t>Max 15L/min</a:t>
              </a:r>
              <a:r>
                <a:rPr lang="sv-SE" sz="1600" b="1" dirty="0" smtClean="0">
                  <a:latin typeface="+mj-lt"/>
                </a:rPr>
                <a:t> </a:t>
              </a:r>
              <a:endParaRPr lang="sv-SE" sz="1600" b="1" dirty="0">
                <a:latin typeface="+mj-lt"/>
              </a:endParaRPr>
            </a:p>
          </p:txBody>
        </p:sp>
        <p:pic>
          <p:nvPicPr>
            <p:cNvPr id="10" name="Picture 3"/>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l="798" t="2944" b="4923"/>
            <a:stretch/>
          </p:blipFill>
          <p:spPr bwMode="auto">
            <a:xfrm>
              <a:off x="5988586" y="481332"/>
              <a:ext cx="3411166" cy="2508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 name="Grupp 11"/>
          <p:cNvGrpSpPr/>
          <p:nvPr/>
        </p:nvGrpSpPr>
        <p:grpSpPr>
          <a:xfrm>
            <a:off x="6157195" y="3317911"/>
            <a:ext cx="5698375" cy="2500409"/>
            <a:chOff x="5988585" y="3317911"/>
            <a:chExt cx="5698375" cy="2500409"/>
          </a:xfrm>
        </p:grpSpPr>
        <p:sp>
          <p:nvSpPr>
            <p:cNvPr id="4" name="Platshållare för innehåll 2"/>
            <p:cNvSpPr txBox="1">
              <a:spLocks/>
            </p:cNvSpPr>
            <p:nvPr/>
          </p:nvSpPr>
          <p:spPr>
            <a:xfrm>
              <a:off x="9455283" y="3317911"/>
              <a:ext cx="2231677" cy="127758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100" b="1" dirty="0" smtClean="0">
                  <a:latin typeface="+mj-lt"/>
                </a:rPr>
                <a:t>Reservoarmask</a:t>
              </a:r>
              <a:r>
                <a:rPr lang="sv-SE" sz="1800" b="1" dirty="0" smtClean="0">
                  <a:latin typeface="+mj-lt"/>
                </a:rPr>
                <a:t/>
              </a:r>
              <a:br>
                <a:rPr lang="sv-SE" sz="1800" b="1" dirty="0" smtClean="0">
                  <a:latin typeface="+mj-lt"/>
                </a:rPr>
              </a:br>
              <a:r>
                <a:rPr lang="sv-SE" sz="1900" dirty="0">
                  <a:latin typeface="+mj-lt"/>
                </a:rPr>
                <a:t>C</a:t>
              </a:r>
              <a:r>
                <a:rPr lang="sv-SE" sz="1900" dirty="0" smtClean="0">
                  <a:latin typeface="+mj-lt"/>
                </a:rPr>
                <a:t>a10-15L/min </a:t>
              </a:r>
            </a:p>
            <a:p>
              <a:pPr marL="0" indent="0">
                <a:buNone/>
              </a:pPr>
              <a:r>
                <a:rPr lang="sv-SE" sz="1900" dirty="0" smtClean="0">
                  <a:latin typeface="+mj-lt"/>
                </a:rPr>
                <a:t>Viktigt att reservoaren är fylld och inte sammanfallen</a:t>
              </a:r>
              <a:endParaRPr lang="sv-SE" sz="1900" dirty="0">
                <a:latin typeface="+mj-lt"/>
              </a:endParaRPr>
            </a:p>
          </p:txBody>
        </p:sp>
        <p:pic>
          <p:nvPicPr>
            <p:cNvPr id="11" name="Picture 4"/>
            <p:cNvPicPr>
              <a:picLocks noChangeAspect="1" noChangeArrowheads="1"/>
            </p:cNvPicPr>
            <p:nvPr/>
          </p:nvPicPr>
          <p:blipFill rotWithShape="1">
            <a:blip r:embed="rId8">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rcRect l="8208" t="7542" r="9775" b="11483"/>
            <a:stretch/>
          </p:blipFill>
          <p:spPr bwMode="auto">
            <a:xfrm>
              <a:off x="5988585" y="3317911"/>
              <a:ext cx="3411166" cy="2500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9595854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Syrgas - administrering</a:t>
            </a:r>
            <a:endParaRPr lang="sv-SE" dirty="0"/>
          </a:p>
        </p:txBody>
      </p:sp>
      <p:sp>
        <p:nvSpPr>
          <p:cNvPr id="3" name="Platshållare för innehåll 2"/>
          <p:cNvSpPr>
            <a:spLocks noGrp="1"/>
          </p:cNvSpPr>
          <p:nvPr>
            <p:ph idx="1"/>
          </p:nvPr>
        </p:nvSpPr>
        <p:spPr>
          <a:xfrm>
            <a:off x="838200" y="1825625"/>
            <a:ext cx="7474527" cy="4156886"/>
          </a:xfrm>
        </p:spPr>
        <p:txBody>
          <a:bodyPr/>
          <a:lstStyle/>
          <a:p>
            <a:pPr marL="0" indent="0">
              <a:buNone/>
            </a:pPr>
            <a:r>
              <a:rPr lang="sv-SE" dirty="0" smtClean="0"/>
              <a:t>Gasflaska eller central anläggning</a:t>
            </a:r>
          </a:p>
          <a:p>
            <a:r>
              <a:rPr lang="sv-SE" dirty="0" smtClean="0"/>
              <a:t>Central anläggning vanligast (via väggen)</a:t>
            </a:r>
          </a:p>
          <a:p>
            <a:r>
              <a:rPr lang="sv-SE" dirty="0" smtClean="0"/>
              <a:t>Gasflaska oftast vid tillfällig användning t ex vid transport/undersökning </a:t>
            </a:r>
          </a:p>
          <a:p>
            <a:pPr lvl="1"/>
            <a:r>
              <a:rPr lang="sv-SE" dirty="0" smtClean="0"/>
              <a:t>Förvissa dig inför transport att tillräcklig mängd gas finns kvar i flaskan. </a:t>
            </a:r>
          </a:p>
          <a:p>
            <a:pPr lvl="1"/>
            <a:r>
              <a:rPr lang="sv-SE" dirty="0">
                <a:solidFill>
                  <a:srgbClr val="FF0000"/>
                </a:solidFill>
              </a:rPr>
              <a:t>Viktigt öppna </a:t>
            </a:r>
            <a:r>
              <a:rPr lang="sv-SE" dirty="0" smtClean="0">
                <a:solidFill>
                  <a:srgbClr val="FF0000"/>
                </a:solidFill>
              </a:rPr>
              <a:t>avstängningsventil och ställa in flödesväljaren</a:t>
            </a:r>
            <a:endParaRPr lang="sv-SE" dirty="0">
              <a:solidFill>
                <a:srgbClr val="FF0000"/>
              </a:solidFill>
            </a:endParaRPr>
          </a:p>
          <a:p>
            <a:pPr lvl="1"/>
            <a:r>
              <a:rPr lang="sv-SE" dirty="0" smtClean="0"/>
              <a:t>Gasflaska </a:t>
            </a:r>
            <a:r>
              <a:rPr lang="sv-SE" dirty="0" smtClean="0"/>
              <a:t>får </a:t>
            </a:r>
            <a:r>
              <a:rPr lang="sv-SE" dirty="0" smtClean="0"/>
              <a:t>inte tömmas mer än till 5 </a:t>
            </a:r>
            <a:r>
              <a:rPr lang="sv-SE" dirty="0" smtClean="0"/>
              <a:t>Bar </a:t>
            </a:r>
            <a:r>
              <a:rPr lang="sv-SE" dirty="0" smtClean="0"/>
              <a:t>om flaskan saknar </a:t>
            </a:r>
            <a:r>
              <a:rPr lang="sv-SE" dirty="0" smtClean="0"/>
              <a:t>restgasventil</a:t>
            </a:r>
            <a:endParaRPr lang="sv-SE" dirty="0" smtClean="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329150" y="777101"/>
            <a:ext cx="1391578" cy="4538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ktangel med rundade hörn diagonalt 4"/>
          <p:cNvSpPr/>
          <p:nvPr/>
        </p:nvSpPr>
        <p:spPr>
          <a:xfrm>
            <a:off x="9572430" y="196858"/>
            <a:ext cx="3312368"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t>LÄKEMEDELSKUNSKAP</a:t>
            </a:r>
            <a:endParaRPr lang="sv-SE" b="1" dirty="0"/>
          </a:p>
        </p:txBody>
      </p:sp>
      <p:sp>
        <p:nvSpPr>
          <p:cNvPr id="4" name="textruta 3"/>
          <p:cNvSpPr txBox="1"/>
          <p:nvPr/>
        </p:nvSpPr>
        <p:spPr>
          <a:xfrm>
            <a:off x="8756723" y="5315402"/>
            <a:ext cx="2979869" cy="646331"/>
          </a:xfrm>
          <a:prstGeom prst="rect">
            <a:avLst/>
          </a:prstGeom>
          <a:noFill/>
          <a:ln w="9525">
            <a:solidFill>
              <a:schemeClr val="tx1"/>
            </a:solidFill>
          </a:ln>
        </p:spPr>
        <p:txBody>
          <a:bodyPr wrap="square" rtlCol="0">
            <a:spAutoFit/>
          </a:bodyPr>
          <a:lstStyle/>
          <a:p>
            <a:r>
              <a:rPr lang="sv-SE" dirty="0" smtClean="0"/>
              <a:t>Gasflaska med inbyggd regulator och restgasventil</a:t>
            </a:r>
            <a:endParaRPr lang="sv-SE" dirty="0"/>
          </a:p>
        </p:txBody>
      </p:sp>
    </p:spTree>
    <p:extLst>
      <p:ext uri="{BB962C8B-B14F-4D97-AF65-F5344CB8AC3E}">
        <p14:creationId xmlns:p14="http://schemas.microsoft.com/office/powerpoint/2010/main" val="865728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Syrgas - administrering</a:t>
            </a:r>
            <a:endParaRPr lang="sv-SE" dirty="0"/>
          </a:p>
        </p:txBody>
      </p:sp>
      <p:sp>
        <p:nvSpPr>
          <p:cNvPr id="3" name="Platshållare för innehåll 2"/>
          <p:cNvSpPr>
            <a:spLocks noGrp="1"/>
          </p:cNvSpPr>
          <p:nvPr>
            <p:ph idx="1"/>
          </p:nvPr>
        </p:nvSpPr>
        <p:spPr>
          <a:xfrm>
            <a:off x="933755" y="1764909"/>
            <a:ext cx="10515600" cy="4156886"/>
          </a:xfrm>
        </p:spPr>
        <p:txBody>
          <a:bodyPr/>
          <a:lstStyle/>
          <a:p>
            <a:pPr marL="0" lvl="0" indent="0">
              <a:buNone/>
            </a:pPr>
            <a:r>
              <a:rPr lang="sv-SE" dirty="0">
                <a:solidFill>
                  <a:prstClr val="black"/>
                </a:solidFill>
              </a:rPr>
              <a:t>Hur ska den ordinerade mängden ställas in på flödesmätaren?</a:t>
            </a:r>
          </a:p>
          <a:p>
            <a:pPr marL="0" indent="0">
              <a:buNone/>
            </a:pPr>
            <a:endParaRPr lang="sv-SE" dirty="0" smtClean="0"/>
          </a:p>
        </p:txBody>
      </p:sp>
      <p:sp>
        <p:nvSpPr>
          <p:cNvPr id="10" name="Rektangel med rundade hörn diagonalt 9"/>
          <p:cNvSpPr/>
          <p:nvPr/>
        </p:nvSpPr>
        <p:spPr>
          <a:xfrm>
            <a:off x="9572430" y="196858"/>
            <a:ext cx="3312368"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t>LÄKEMEDELSKUNSKAP</a:t>
            </a:r>
            <a:endParaRPr lang="sv-SE" b="1" dirty="0"/>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29" r="29481" b="729"/>
          <a:stretch/>
        </p:blipFill>
        <p:spPr bwMode="auto">
          <a:xfrm>
            <a:off x="4354032" y="2459052"/>
            <a:ext cx="2009553" cy="2788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5051" y="2532201"/>
            <a:ext cx="2038987" cy="2715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30476" r="42814"/>
          <a:stretch/>
        </p:blipFill>
        <p:spPr bwMode="auto">
          <a:xfrm>
            <a:off x="1446028" y="2459052"/>
            <a:ext cx="1127052" cy="276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ruta 14"/>
          <p:cNvSpPr txBox="1"/>
          <p:nvPr/>
        </p:nvSpPr>
        <p:spPr>
          <a:xfrm>
            <a:off x="8071409" y="5471780"/>
            <a:ext cx="1786270" cy="523220"/>
          </a:xfrm>
          <a:prstGeom prst="rect">
            <a:avLst/>
          </a:prstGeom>
          <a:noFill/>
        </p:spPr>
        <p:txBody>
          <a:bodyPr wrap="square" rtlCol="0">
            <a:spAutoFit/>
          </a:bodyPr>
          <a:lstStyle/>
          <a:p>
            <a:r>
              <a:rPr lang="sv-SE" sz="1400" dirty="0" smtClean="0"/>
              <a:t>Avläsning vid kulans övre kant</a:t>
            </a:r>
            <a:endParaRPr lang="sv-SE" sz="1400" dirty="0"/>
          </a:p>
        </p:txBody>
      </p:sp>
      <p:sp>
        <p:nvSpPr>
          <p:cNvPr id="16" name="textruta 15"/>
          <p:cNvSpPr txBox="1"/>
          <p:nvPr/>
        </p:nvSpPr>
        <p:spPr>
          <a:xfrm>
            <a:off x="4636064" y="5473711"/>
            <a:ext cx="1604872" cy="523220"/>
          </a:xfrm>
          <a:prstGeom prst="rect">
            <a:avLst/>
          </a:prstGeom>
          <a:noFill/>
        </p:spPr>
        <p:txBody>
          <a:bodyPr wrap="square" rtlCol="0">
            <a:spAutoFit/>
          </a:bodyPr>
          <a:lstStyle/>
          <a:p>
            <a:r>
              <a:rPr lang="sv-SE" sz="1400" dirty="0" smtClean="0"/>
              <a:t>Avläsning </a:t>
            </a:r>
            <a:r>
              <a:rPr lang="sv-SE" sz="1400" dirty="0"/>
              <a:t>mitt</a:t>
            </a:r>
          </a:p>
          <a:p>
            <a:r>
              <a:rPr lang="sv-SE" sz="1400" dirty="0" smtClean="0"/>
              <a:t>på kulan</a:t>
            </a:r>
            <a:endParaRPr lang="sv-SE" sz="1400" dirty="0"/>
          </a:p>
        </p:txBody>
      </p:sp>
      <p:sp>
        <p:nvSpPr>
          <p:cNvPr id="17" name="textruta 16"/>
          <p:cNvSpPr txBox="1"/>
          <p:nvPr/>
        </p:nvSpPr>
        <p:spPr>
          <a:xfrm>
            <a:off x="1075765" y="5473711"/>
            <a:ext cx="2194559" cy="523220"/>
          </a:xfrm>
          <a:prstGeom prst="rect">
            <a:avLst/>
          </a:prstGeom>
          <a:noFill/>
        </p:spPr>
        <p:txBody>
          <a:bodyPr wrap="square" rtlCol="0">
            <a:spAutoFit/>
          </a:bodyPr>
          <a:lstStyle/>
          <a:p>
            <a:r>
              <a:rPr lang="sv-SE" sz="1400" dirty="0" smtClean="0"/>
              <a:t>Avläsning vid </a:t>
            </a:r>
            <a:r>
              <a:rPr lang="sv-SE" sz="1400" dirty="0"/>
              <a:t>d</a:t>
            </a:r>
            <a:r>
              <a:rPr lang="sv-SE" sz="1400" dirty="0" smtClean="0"/>
              <a:t>en </a:t>
            </a:r>
            <a:r>
              <a:rPr lang="sv-SE" sz="1400" dirty="0"/>
              <a:t>plana ytan på flytkroppen</a:t>
            </a:r>
          </a:p>
        </p:txBody>
      </p:sp>
    </p:spTree>
    <p:extLst>
      <p:ext uri="{BB962C8B-B14F-4D97-AF65-F5344CB8AC3E}">
        <p14:creationId xmlns:p14="http://schemas.microsoft.com/office/powerpoint/2010/main" val="28271812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marL="0" lvl="0" indent="0"/>
            <a:r>
              <a:rPr lang="sv-SE" dirty="0"/>
              <a:t>Ingen eld utan syre</a:t>
            </a:r>
          </a:p>
        </p:txBody>
      </p:sp>
      <p:sp>
        <p:nvSpPr>
          <p:cNvPr id="3" name="Platshållare för innehåll 2"/>
          <p:cNvSpPr>
            <a:spLocks noGrp="1"/>
          </p:cNvSpPr>
          <p:nvPr>
            <p:ph idx="1"/>
          </p:nvPr>
        </p:nvSpPr>
        <p:spPr/>
        <p:txBody>
          <a:bodyPr>
            <a:normAutofit/>
          </a:bodyPr>
          <a:lstStyle/>
          <a:p>
            <a:pPr lvl="0"/>
            <a:r>
              <a:rPr lang="sv-SE" dirty="0" smtClean="0"/>
              <a:t>Lägg aldrig </a:t>
            </a:r>
            <a:r>
              <a:rPr lang="sv-SE" dirty="0"/>
              <a:t>en </a:t>
            </a:r>
            <a:r>
              <a:rPr lang="sv-SE" dirty="0" smtClean="0"/>
              <a:t>grimma/mask </a:t>
            </a:r>
            <a:r>
              <a:rPr lang="sv-SE" dirty="0"/>
              <a:t>med pågående syrgastillförsel direkt på kläder, </a:t>
            </a:r>
            <a:r>
              <a:rPr lang="sv-SE" dirty="0" smtClean="0"/>
              <a:t>sängkläder. </a:t>
            </a:r>
          </a:p>
          <a:p>
            <a:pPr lvl="0"/>
            <a:r>
              <a:rPr lang="sv-SE" dirty="0" smtClean="0"/>
              <a:t>Stäng </a:t>
            </a:r>
            <a:r>
              <a:rPr lang="sv-SE" dirty="0"/>
              <a:t>av syrgastillförseln när behandlingen är avslutad</a:t>
            </a:r>
          </a:p>
          <a:p>
            <a:pPr lvl="0"/>
            <a:r>
              <a:rPr lang="sv-SE" dirty="0" smtClean="0"/>
              <a:t>En </a:t>
            </a:r>
            <a:r>
              <a:rPr lang="sv-SE" dirty="0"/>
              <a:t>patient som får syrgasbehandling får </a:t>
            </a:r>
            <a:r>
              <a:rPr lang="sv-SE" dirty="0" smtClean="0"/>
              <a:t>använda </a:t>
            </a:r>
            <a:r>
              <a:rPr lang="sv-SE" dirty="0"/>
              <a:t>hud- och </a:t>
            </a:r>
            <a:r>
              <a:rPr lang="sv-SE" dirty="0" err="1"/>
              <a:t>läppsalva</a:t>
            </a:r>
            <a:r>
              <a:rPr lang="sv-SE" dirty="0"/>
              <a:t>.</a:t>
            </a:r>
          </a:p>
          <a:p>
            <a:pPr lvl="0"/>
            <a:r>
              <a:rPr lang="sv-SE" dirty="0"/>
              <a:t>Vid brand ska </a:t>
            </a:r>
            <a:r>
              <a:rPr lang="sv-SE" dirty="0" err="1"/>
              <a:t>nödavstängningsventiler</a:t>
            </a:r>
            <a:r>
              <a:rPr lang="sv-SE" dirty="0"/>
              <a:t> för syrgas stängas och gasflaskor föras i säkerhet.</a:t>
            </a:r>
          </a:p>
          <a:p>
            <a:pPr marL="0" indent="0">
              <a:buNone/>
            </a:pPr>
            <a:endParaRPr lang="sv-SE" dirty="0"/>
          </a:p>
        </p:txBody>
      </p:sp>
      <p:sp>
        <p:nvSpPr>
          <p:cNvPr id="4" name="Rektangel med rundade hörn diagonalt 3"/>
          <p:cNvSpPr/>
          <p:nvPr/>
        </p:nvSpPr>
        <p:spPr>
          <a:xfrm>
            <a:off x="9572430" y="196858"/>
            <a:ext cx="3312368"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t>LÄKEMEDELSKUNSKAP</a:t>
            </a:r>
            <a:endParaRPr lang="sv-SE" b="1" dirty="0"/>
          </a:p>
        </p:txBody>
      </p:sp>
    </p:spTree>
    <p:extLst>
      <p:ext uri="{BB962C8B-B14F-4D97-AF65-F5344CB8AC3E}">
        <p14:creationId xmlns:p14="http://schemas.microsoft.com/office/powerpoint/2010/main" val="11290908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chor="ctr">
            <a:normAutofit/>
          </a:bodyPr>
          <a:lstStyle/>
          <a:p>
            <a:r>
              <a:rPr lang="sv-SE" sz="3200" dirty="0" err="1" smtClean="0"/>
              <a:t>Instillagel</a:t>
            </a:r>
            <a:r>
              <a:rPr lang="sv-SE" sz="3200" dirty="0" smtClean="0"/>
              <a:t>/</a:t>
            </a:r>
            <a:r>
              <a:rPr lang="sv-SE" sz="3200" dirty="0" err="1" smtClean="0"/>
              <a:t>Xylocain</a:t>
            </a:r>
            <a:r>
              <a:rPr lang="sv-SE" sz="3200" dirty="0" smtClean="0"/>
              <a:t> gel</a:t>
            </a:r>
            <a:endParaRPr lang="sv-SE" sz="3200" dirty="0"/>
          </a:p>
        </p:txBody>
      </p:sp>
      <p:sp>
        <p:nvSpPr>
          <p:cNvPr id="3" name="Platshållare för innehåll 2"/>
          <p:cNvSpPr>
            <a:spLocks noGrp="1"/>
          </p:cNvSpPr>
          <p:nvPr>
            <p:ph sz="half" idx="1"/>
          </p:nvPr>
        </p:nvSpPr>
        <p:spPr>
          <a:xfrm>
            <a:off x="838200" y="1825625"/>
            <a:ext cx="4562477" cy="4176341"/>
          </a:xfrm>
        </p:spPr>
        <p:txBody>
          <a:bodyPr>
            <a:normAutofit fontScale="92500"/>
          </a:bodyPr>
          <a:lstStyle/>
          <a:p>
            <a:pPr marL="0" indent="0">
              <a:buNone/>
            </a:pPr>
            <a:r>
              <a:rPr lang="sv-SE" sz="1900" b="1" dirty="0" smtClean="0"/>
              <a:t>Används</a:t>
            </a:r>
            <a:r>
              <a:rPr lang="sv-SE" sz="1900" dirty="0"/>
              <a:t>: </a:t>
            </a:r>
            <a:r>
              <a:rPr lang="sv-SE" sz="1900" dirty="0" smtClean="0"/>
              <a:t>Lokalbedövning vid kateterisering av urinblåsa</a:t>
            </a:r>
          </a:p>
          <a:p>
            <a:pPr marL="0" indent="0">
              <a:buNone/>
            </a:pPr>
            <a:r>
              <a:rPr lang="sv-SE" sz="1900" b="1" dirty="0" smtClean="0"/>
              <a:t>Innehåll</a:t>
            </a:r>
            <a:r>
              <a:rPr lang="sv-SE" sz="1900" dirty="0" smtClean="0"/>
              <a:t/>
            </a:r>
            <a:br>
              <a:rPr lang="sv-SE" sz="1900" dirty="0" smtClean="0"/>
            </a:br>
            <a:r>
              <a:rPr lang="sv-SE" sz="1900" b="1" dirty="0" err="1" smtClean="0"/>
              <a:t>Instillagel</a:t>
            </a:r>
            <a:r>
              <a:rPr lang="sv-SE" sz="1900" b="1" dirty="0" smtClean="0"/>
              <a:t>: </a:t>
            </a:r>
            <a:r>
              <a:rPr lang="sv-SE" sz="1900" dirty="0" err="1" smtClean="0"/>
              <a:t>lidokain</a:t>
            </a:r>
            <a:r>
              <a:rPr lang="sv-SE" sz="1900" dirty="0" smtClean="0"/>
              <a:t> +klorhexidin</a:t>
            </a:r>
          </a:p>
          <a:p>
            <a:pPr marL="0" indent="0">
              <a:buNone/>
            </a:pPr>
            <a:r>
              <a:rPr lang="sv-SE" sz="1900" b="1" dirty="0" err="1" smtClean="0"/>
              <a:t>Xylocain</a:t>
            </a:r>
            <a:r>
              <a:rPr lang="sv-SE" sz="1900" b="1" dirty="0" smtClean="0"/>
              <a:t>: </a:t>
            </a:r>
            <a:r>
              <a:rPr lang="sv-SE" sz="1900" dirty="0" err="1" smtClean="0"/>
              <a:t>lidokain</a:t>
            </a:r>
            <a:endParaRPr lang="sv-SE" sz="1900" dirty="0"/>
          </a:p>
          <a:p>
            <a:pPr marL="0" indent="0">
              <a:buNone/>
            </a:pPr>
            <a:endParaRPr lang="sv-SE" sz="1900" dirty="0" smtClean="0"/>
          </a:p>
          <a:p>
            <a:pPr marL="0" indent="0">
              <a:buNone/>
            </a:pPr>
            <a:r>
              <a:rPr lang="sv-SE" sz="1900" dirty="0" smtClean="0">
                <a:solidFill>
                  <a:srgbClr val="9FD2C5"/>
                </a:solidFill>
                <a:hlinkClick r:id="rId3"/>
              </a:rPr>
              <a:t>Riktlinje Kateterisering av urinblåsa </a:t>
            </a:r>
            <a:r>
              <a:rPr lang="sv-SE" sz="1900" dirty="0" smtClean="0">
                <a:solidFill>
                  <a:srgbClr val="9FD2C5"/>
                </a:solidFill>
                <a:hlinkClick r:id="rId3"/>
              </a:rPr>
              <a:t>&gt;&gt;</a:t>
            </a:r>
            <a:endParaRPr lang="sv-SE" sz="1900" dirty="0" smtClean="0">
              <a:solidFill>
                <a:srgbClr val="9FD2C5"/>
              </a:solidFill>
            </a:endParaRPr>
          </a:p>
          <a:p>
            <a:pPr marL="0" indent="0">
              <a:buNone/>
            </a:pPr>
            <a:r>
              <a:rPr lang="sv-SE" sz="1900" dirty="0"/>
              <a:t>OBS! Om </a:t>
            </a:r>
            <a:r>
              <a:rPr lang="sv-SE" sz="1900" dirty="0"/>
              <a:t>urinodling ska tas rekommenderas </a:t>
            </a:r>
            <a:r>
              <a:rPr lang="sv-SE" sz="1900" dirty="0" err="1"/>
              <a:t>Xylocain</a:t>
            </a:r>
            <a:r>
              <a:rPr lang="sv-SE" sz="1900" dirty="0"/>
              <a:t> gel (innehåller inte klorhexidin som kan påverka odlingen)</a:t>
            </a:r>
          </a:p>
          <a:p>
            <a:pPr marL="0" indent="0">
              <a:buNone/>
            </a:pPr>
            <a:endParaRPr lang="sv-SE" sz="1900" dirty="0" smtClean="0">
              <a:solidFill>
                <a:srgbClr val="9FD2C5"/>
              </a:solidFill>
            </a:endParaRPr>
          </a:p>
        </p:txBody>
      </p:sp>
      <p:sp>
        <p:nvSpPr>
          <p:cNvPr id="5" name="Platshållare för innehåll 4"/>
          <p:cNvSpPr>
            <a:spLocks noGrp="1"/>
          </p:cNvSpPr>
          <p:nvPr>
            <p:ph sz="half" idx="2"/>
          </p:nvPr>
        </p:nvSpPr>
        <p:spPr/>
        <p:txBody>
          <a:bodyPr>
            <a:normAutofit fontScale="92500"/>
          </a:bodyPr>
          <a:lstStyle/>
          <a:p>
            <a:pPr marL="0" indent="0">
              <a:buNone/>
            </a:pPr>
            <a:r>
              <a:rPr lang="sv-SE" sz="2600" b="1" dirty="0"/>
              <a:t>Dosering</a:t>
            </a:r>
            <a:endParaRPr lang="sv-SE" sz="2800" b="1" dirty="0"/>
          </a:p>
          <a:p>
            <a:pPr marL="0" indent="0">
              <a:buNone/>
            </a:pPr>
            <a:r>
              <a:rPr lang="sv-SE" sz="1900" b="1" dirty="0"/>
              <a:t>Män</a:t>
            </a:r>
          </a:p>
          <a:p>
            <a:r>
              <a:rPr lang="sv-SE" sz="1900" dirty="0"/>
              <a:t>Använd två förpackningar med </a:t>
            </a:r>
            <a:r>
              <a:rPr lang="sv-SE" sz="1900" dirty="0" smtClean="0"/>
              <a:t>bedövningsmedel</a:t>
            </a:r>
            <a:endParaRPr lang="sv-SE" sz="1900" dirty="0"/>
          </a:p>
          <a:p>
            <a:r>
              <a:rPr lang="sv-SE" sz="1900" dirty="0"/>
              <a:t>Inverkningstid 2-3 min.</a:t>
            </a:r>
          </a:p>
          <a:p>
            <a:r>
              <a:rPr lang="sv-SE" sz="1900" dirty="0"/>
              <a:t>Bedöva i två omgångar, avvakta inverkningstid efter båda bedövningsomgångarna!</a:t>
            </a:r>
          </a:p>
          <a:p>
            <a:r>
              <a:rPr lang="sv-SE" sz="1900" dirty="0"/>
              <a:t>Använd penisklämma.</a:t>
            </a:r>
          </a:p>
          <a:p>
            <a:pPr marL="0" indent="0">
              <a:buNone/>
            </a:pPr>
            <a:r>
              <a:rPr lang="sv-SE" sz="1900" b="1" dirty="0"/>
              <a:t>Kvinnor</a:t>
            </a:r>
          </a:p>
          <a:p>
            <a:r>
              <a:rPr lang="sv-SE" sz="1900" dirty="0"/>
              <a:t>Använd en förpackning med bedövningsmedel </a:t>
            </a:r>
          </a:p>
          <a:p>
            <a:r>
              <a:rPr lang="sv-SE" sz="1900" dirty="0"/>
              <a:t>Inverkningstid 2-3 min</a:t>
            </a:r>
            <a:r>
              <a:rPr lang="sv-SE" sz="1900" dirty="0" smtClean="0"/>
              <a:t>.</a:t>
            </a:r>
            <a:endParaRPr lang="sv-SE" sz="1900" dirty="0"/>
          </a:p>
        </p:txBody>
      </p:sp>
      <p:sp>
        <p:nvSpPr>
          <p:cNvPr id="6" name="Rubrik 1"/>
          <p:cNvSpPr txBox="1">
            <a:spLocks/>
          </p:cNvSpPr>
          <p:nvPr/>
        </p:nvSpPr>
        <p:spPr>
          <a:xfrm>
            <a:off x="6172200" y="652802"/>
            <a:ext cx="5181600" cy="1001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mj-cs"/>
              </a:defRPr>
            </a:lvl1pPr>
          </a:lstStyle>
          <a:p>
            <a:r>
              <a:rPr lang="sv-SE" sz="3200" dirty="0" err="1" smtClean="0"/>
              <a:t>Instillagel</a:t>
            </a:r>
            <a:r>
              <a:rPr lang="sv-SE" sz="3200" dirty="0" smtClean="0"/>
              <a:t>/</a:t>
            </a:r>
            <a:r>
              <a:rPr lang="sv-SE" sz="3200" dirty="0" err="1" smtClean="0"/>
              <a:t>Xylocain</a:t>
            </a:r>
            <a:r>
              <a:rPr lang="sv-SE" sz="3200" dirty="0" smtClean="0"/>
              <a:t> gel</a:t>
            </a:r>
            <a:endParaRPr lang="sv-SE" sz="3200" dirty="0"/>
          </a:p>
        </p:txBody>
      </p:sp>
      <p:cxnSp>
        <p:nvCxnSpPr>
          <p:cNvPr id="7" name="Rak koppling 6"/>
          <p:cNvCxnSpPr/>
          <p:nvPr/>
        </p:nvCxnSpPr>
        <p:spPr>
          <a:xfrm>
            <a:off x="5753099" y="564356"/>
            <a:ext cx="0" cy="5437610"/>
          </a:xfrm>
          <a:prstGeom prst="line">
            <a:avLst/>
          </a:prstGeom>
          <a:ln w="38100" cap="rnd">
            <a:solidFill>
              <a:srgbClr val="9FD2C5"/>
            </a:solidFill>
            <a:prstDash val="sysDot"/>
            <a:round/>
          </a:ln>
        </p:spPr>
        <p:style>
          <a:lnRef idx="1">
            <a:schemeClr val="accent1"/>
          </a:lnRef>
          <a:fillRef idx="0">
            <a:schemeClr val="accent1"/>
          </a:fillRef>
          <a:effectRef idx="0">
            <a:schemeClr val="accent1"/>
          </a:effectRef>
          <a:fontRef idx="minor">
            <a:schemeClr val="tx1"/>
          </a:fontRef>
        </p:style>
      </p:cxnSp>
      <p:sp>
        <p:nvSpPr>
          <p:cNvPr id="8" name="Rektangel med rundade hörn diagonalt 7"/>
          <p:cNvSpPr/>
          <p:nvPr/>
        </p:nvSpPr>
        <p:spPr>
          <a:xfrm>
            <a:off x="9572430" y="196858"/>
            <a:ext cx="3312368"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t>LÄKEMEDELSKUNSKAP</a:t>
            </a:r>
            <a:endParaRPr lang="sv-SE" b="1" dirty="0"/>
          </a:p>
        </p:txBody>
      </p:sp>
    </p:spTree>
    <p:extLst>
      <p:ext uri="{BB962C8B-B14F-4D97-AF65-F5344CB8AC3E}">
        <p14:creationId xmlns:p14="http://schemas.microsoft.com/office/powerpoint/2010/main" val="21970524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Munvård </a:t>
            </a:r>
            <a:endParaRPr lang="sv-SE" sz="3600" dirty="0"/>
          </a:p>
        </p:txBody>
      </p:sp>
      <p:sp>
        <p:nvSpPr>
          <p:cNvPr id="3" name="Platshållare för innehåll 2"/>
          <p:cNvSpPr>
            <a:spLocks noGrp="1"/>
          </p:cNvSpPr>
          <p:nvPr>
            <p:ph sz="half" idx="1"/>
          </p:nvPr>
        </p:nvSpPr>
        <p:spPr/>
        <p:txBody>
          <a:bodyPr>
            <a:normAutofit/>
          </a:bodyPr>
          <a:lstStyle/>
          <a:p>
            <a:pPr marL="0" indent="0">
              <a:buNone/>
            </a:pPr>
            <a:r>
              <a:rPr lang="sv-SE" sz="2200" b="1" dirty="0" err="1" smtClean="0"/>
              <a:t>Nystimex</a:t>
            </a:r>
            <a:r>
              <a:rPr lang="sv-SE" sz="2200" b="1" dirty="0" smtClean="0"/>
              <a:t> (</a:t>
            </a:r>
            <a:r>
              <a:rPr lang="sv-SE" sz="2200" b="1" dirty="0" err="1"/>
              <a:t>n</a:t>
            </a:r>
            <a:r>
              <a:rPr lang="sv-SE" sz="2200" b="1" dirty="0" err="1" smtClean="0"/>
              <a:t>ystatin</a:t>
            </a:r>
            <a:r>
              <a:rPr lang="sv-SE" sz="2200" b="1" dirty="0" smtClean="0"/>
              <a:t>) mixtur </a:t>
            </a:r>
            <a:br>
              <a:rPr lang="sv-SE" sz="2200" b="1" dirty="0" smtClean="0"/>
            </a:br>
            <a:r>
              <a:rPr lang="sv-SE" sz="2200" b="1" dirty="0" smtClean="0"/>
              <a:t>100000 </a:t>
            </a:r>
            <a:r>
              <a:rPr lang="sv-SE" sz="2200" b="1" dirty="0"/>
              <a:t>IE/ml</a:t>
            </a:r>
            <a:endParaRPr lang="sv-SE" sz="2200" b="1" dirty="0" smtClean="0"/>
          </a:p>
          <a:p>
            <a:pPr marL="0" indent="0">
              <a:buNone/>
            </a:pPr>
            <a:r>
              <a:rPr lang="sv-SE" sz="1800" b="1" dirty="0" smtClean="0"/>
              <a:t>Användning: </a:t>
            </a:r>
            <a:r>
              <a:rPr lang="sv-SE" sz="1800" dirty="0" smtClean="0"/>
              <a:t>Mot svampinfektion i munnen</a:t>
            </a:r>
          </a:p>
          <a:p>
            <a:pPr marL="0" indent="0">
              <a:buNone/>
            </a:pPr>
            <a:r>
              <a:rPr lang="sv-SE" sz="1800" b="1" dirty="0" smtClean="0"/>
              <a:t>Dos: </a:t>
            </a:r>
            <a:r>
              <a:rPr lang="sv-SE" sz="1800" dirty="0" smtClean="0"/>
              <a:t>1ml 4 gånger dagligen</a:t>
            </a:r>
          </a:p>
          <a:p>
            <a:pPr marL="0" indent="0">
              <a:buNone/>
            </a:pPr>
            <a:r>
              <a:rPr lang="sv-SE" sz="1800" b="1" dirty="0" smtClean="0"/>
              <a:t>Tänk på: </a:t>
            </a:r>
            <a:r>
              <a:rPr lang="sv-SE" sz="1800" dirty="0" smtClean="0"/>
              <a:t>Ska ges efter måltid och hållas kvar i munnen så länge som möjligt. Skaka flaskan innan användning.</a:t>
            </a:r>
          </a:p>
          <a:p>
            <a:pPr marL="0" indent="0">
              <a:buNone/>
            </a:pPr>
            <a:endParaRPr lang="sv-SE" sz="1800" dirty="0" smtClean="0"/>
          </a:p>
          <a:p>
            <a:pPr marL="0" indent="0">
              <a:buNone/>
            </a:pPr>
            <a:r>
              <a:rPr lang="sv-SE" sz="2200" b="1" dirty="0" err="1"/>
              <a:t>Lidokain</a:t>
            </a:r>
            <a:r>
              <a:rPr lang="sv-SE" sz="2200" b="1" dirty="0"/>
              <a:t> munhålepasta 5 % </a:t>
            </a:r>
          </a:p>
          <a:p>
            <a:pPr marL="0" indent="0">
              <a:buNone/>
            </a:pPr>
            <a:r>
              <a:rPr lang="sv-SE" sz="1800" b="1" dirty="0"/>
              <a:t>Användning: </a:t>
            </a:r>
            <a:r>
              <a:rPr lang="sv-SE" sz="1800" dirty="0"/>
              <a:t>Lokalbedövning av munslemhinna</a:t>
            </a:r>
          </a:p>
          <a:p>
            <a:pPr marL="0" indent="0">
              <a:buNone/>
            </a:pPr>
            <a:r>
              <a:rPr lang="sv-SE" sz="1800" b="1" dirty="0"/>
              <a:t>Dos: </a:t>
            </a:r>
            <a:r>
              <a:rPr lang="sv-SE" sz="1800" dirty="0"/>
              <a:t>liten mängd (ärta) i tunt </a:t>
            </a:r>
            <a:r>
              <a:rPr lang="sv-SE" sz="1800" dirty="0" smtClean="0"/>
              <a:t>lager</a:t>
            </a:r>
            <a:endParaRPr lang="sv-SE" sz="1800" dirty="0"/>
          </a:p>
        </p:txBody>
      </p:sp>
      <p:sp>
        <p:nvSpPr>
          <p:cNvPr id="4" name="Platshållare för innehåll 3"/>
          <p:cNvSpPr>
            <a:spLocks noGrp="1"/>
          </p:cNvSpPr>
          <p:nvPr>
            <p:ph sz="half" idx="2"/>
          </p:nvPr>
        </p:nvSpPr>
        <p:spPr/>
        <p:txBody>
          <a:bodyPr>
            <a:noAutofit/>
          </a:bodyPr>
          <a:lstStyle/>
          <a:p>
            <a:pPr marL="0" indent="0">
              <a:buNone/>
            </a:pPr>
            <a:r>
              <a:rPr lang="sv-SE" sz="2200" b="1" dirty="0" err="1" smtClean="0"/>
              <a:t>Xerodent</a:t>
            </a:r>
            <a:r>
              <a:rPr lang="sv-SE" sz="2200" b="1" dirty="0" smtClean="0"/>
              <a:t> </a:t>
            </a:r>
            <a:r>
              <a:rPr lang="sv-SE" sz="2200" b="1" dirty="0"/>
              <a:t>sugtablett</a:t>
            </a:r>
          </a:p>
          <a:p>
            <a:pPr marL="0" indent="0">
              <a:buNone/>
            </a:pPr>
            <a:r>
              <a:rPr lang="sv-SE" sz="1800" b="1" dirty="0"/>
              <a:t>Användning: </a:t>
            </a:r>
            <a:r>
              <a:rPr lang="sv-SE" sz="1800" dirty="0"/>
              <a:t>Symtombehandling vid muntorrhet (salivstimulerande äppelsyra) och karies (natriumfluorid</a:t>
            </a:r>
            <a:r>
              <a:rPr lang="sv-SE" sz="1800" dirty="0" smtClean="0"/>
              <a:t>)</a:t>
            </a:r>
          </a:p>
          <a:p>
            <a:pPr marL="0" indent="0">
              <a:buNone/>
            </a:pPr>
            <a:endParaRPr lang="sv-SE" sz="1800" dirty="0"/>
          </a:p>
          <a:p>
            <a:pPr marL="0" indent="0">
              <a:buNone/>
            </a:pPr>
            <a:r>
              <a:rPr lang="sv-SE" sz="2200" b="1" dirty="0" err="1" smtClean="0"/>
              <a:t>Dentan</a:t>
            </a:r>
            <a:r>
              <a:rPr lang="sv-SE" sz="2200" b="1" dirty="0" smtClean="0"/>
              <a:t>, </a:t>
            </a:r>
            <a:r>
              <a:rPr lang="sv-SE" sz="2200" b="1" dirty="0" err="1" smtClean="0"/>
              <a:t>Fludent</a:t>
            </a:r>
            <a:r>
              <a:rPr lang="sv-SE" sz="2200" b="1" dirty="0" smtClean="0"/>
              <a:t> sugtablett, lösning</a:t>
            </a:r>
          </a:p>
          <a:p>
            <a:pPr marL="0" indent="0">
              <a:buNone/>
            </a:pPr>
            <a:r>
              <a:rPr lang="sv-SE" sz="1800" b="1" dirty="0" smtClean="0"/>
              <a:t>Användning: </a:t>
            </a:r>
            <a:r>
              <a:rPr lang="sv-SE" sz="1800" dirty="0" smtClean="0"/>
              <a:t>Karies, innehåller fluor</a:t>
            </a:r>
            <a:endParaRPr lang="sv-SE" sz="1800" dirty="0"/>
          </a:p>
        </p:txBody>
      </p:sp>
      <p:sp>
        <p:nvSpPr>
          <p:cNvPr id="5" name="Rektangel med rundade hörn diagonalt 4"/>
          <p:cNvSpPr/>
          <p:nvPr/>
        </p:nvSpPr>
        <p:spPr>
          <a:xfrm>
            <a:off x="9572430" y="196858"/>
            <a:ext cx="3312368"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t>LÄKEMEDELSKUNSKAP</a:t>
            </a:r>
            <a:endParaRPr lang="sv-SE" b="1" dirty="0"/>
          </a:p>
        </p:txBody>
      </p:sp>
      <p:cxnSp>
        <p:nvCxnSpPr>
          <p:cNvPr id="6" name="Rak koppling 5"/>
          <p:cNvCxnSpPr/>
          <p:nvPr/>
        </p:nvCxnSpPr>
        <p:spPr>
          <a:xfrm>
            <a:off x="5885833" y="1506821"/>
            <a:ext cx="0" cy="4609101"/>
          </a:xfrm>
          <a:prstGeom prst="line">
            <a:avLst/>
          </a:prstGeom>
          <a:ln w="38100" cap="rnd">
            <a:solidFill>
              <a:srgbClr val="9FD2C5"/>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761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38200" y="656545"/>
            <a:ext cx="10515600" cy="1089273"/>
          </a:xfrm>
        </p:spPr>
        <p:txBody>
          <a:bodyPr>
            <a:normAutofit/>
          </a:bodyPr>
          <a:lstStyle/>
          <a:p>
            <a:r>
              <a:rPr lang="sv-SE" sz="3600" dirty="0" smtClean="0"/>
              <a:t>Riktlinje för läkemedelshantering</a:t>
            </a:r>
            <a:endParaRPr lang="sv-SE" sz="3600" dirty="0"/>
          </a:p>
        </p:txBody>
      </p:sp>
      <p:sp>
        <p:nvSpPr>
          <p:cNvPr id="8" name="Rektangel med rundade hörn diagonalt 7"/>
          <p:cNvSpPr/>
          <p:nvPr/>
        </p:nvSpPr>
        <p:spPr>
          <a:xfrm>
            <a:off x="9572430" y="197905"/>
            <a:ext cx="3312368" cy="449115"/>
          </a:xfrm>
          <a:prstGeom prst="round2DiagRect">
            <a:avLst>
              <a:gd name="adj1" fmla="val 0"/>
              <a:gd name="adj2" fmla="val 416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t>BAKGRUND</a:t>
            </a:r>
            <a:endParaRPr lang="sv-SE" b="1" dirty="0"/>
          </a:p>
        </p:txBody>
      </p:sp>
      <p:pic>
        <p:nvPicPr>
          <p:cNvPr id="5" name="Bildobjekt 4" descr="Skärmurklip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8120">
            <a:off x="8296274" y="1825625"/>
            <a:ext cx="2905125" cy="3889449"/>
          </a:xfrm>
          <a:prstGeom prst="rect">
            <a:avLst/>
          </a:prstGeom>
          <a:effectLst>
            <a:outerShdw blurRad="50800" dist="38100" algn="l" rotWithShape="0">
              <a:prstClr val="black">
                <a:alpha val="40000"/>
              </a:prstClr>
            </a:outerShdw>
          </a:effectLst>
        </p:spPr>
      </p:pic>
      <p:sp>
        <p:nvSpPr>
          <p:cNvPr id="12" name="Platshållare för innehåll 11"/>
          <p:cNvSpPr>
            <a:spLocks noGrp="1"/>
          </p:cNvSpPr>
          <p:nvPr>
            <p:ph idx="1"/>
          </p:nvPr>
        </p:nvSpPr>
        <p:spPr>
          <a:xfrm>
            <a:off x="838199" y="1825625"/>
            <a:ext cx="7172325" cy="4156886"/>
          </a:xfrm>
        </p:spPr>
        <p:txBody>
          <a:bodyPr/>
          <a:lstStyle/>
          <a:p>
            <a:pPr marL="0" indent="0">
              <a:buNone/>
            </a:pPr>
            <a:r>
              <a:rPr lang="sv-SE" sz="1800" dirty="0"/>
              <a:t>Från 1 januari 2018 gäller en ny föreskrift för läkemedelshantering, Socialstyrelsens föreskrifter och allmänna råd om ordination och hantering av läkemedel i hälso- och sjukvården (HSLF-FS 2017:37).</a:t>
            </a:r>
            <a:br>
              <a:rPr lang="sv-SE" sz="1800" dirty="0"/>
            </a:br>
            <a:r>
              <a:rPr lang="sv-SE" sz="1800" dirty="0"/>
              <a:t>Nya riktlinjer för Region Kronoberg har tagits fram utifrån den nya föreskriften.</a:t>
            </a:r>
          </a:p>
          <a:p>
            <a:pPr marL="0" indent="0">
              <a:buNone/>
            </a:pPr>
            <a:endParaRPr lang="sv-SE" sz="1800" dirty="0"/>
          </a:p>
          <a:p>
            <a:pPr marL="0" indent="0">
              <a:buNone/>
            </a:pPr>
            <a:r>
              <a:rPr lang="sv-SE" sz="1800" dirty="0">
                <a:hlinkClick r:id="rId4"/>
              </a:rPr>
              <a:t>Du hittar riktlinjen på </a:t>
            </a:r>
            <a:r>
              <a:rPr lang="sv-SE" sz="1800" dirty="0" smtClean="0">
                <a:hlinkClick r:id="rId4"/>
              </a:rPr>
              <a:t>Vårdgivarwebben &gt;&gt;</a:t>
            </a:r>
            <a:endParaRPr lang="sv-SE" sz="1800" dirty="0"/>
          </a:p>
          <a:p>
            <a:endParaRPr lang="sv-SE" dirty="0"/>
          </a:p>
        </p:txBody>
      </p:sp>
    </p:spTree>
    <p:extLst>
      <p:ext uri="{BB962C8B-B14F-4D97-AF65-F5344CB8AC3E}">
        <p14:creationId xmlns:p14="http://schemas.microsoft.com/office/powerpoint/2010/main" val="2401386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33804" y="645973"/>
            <a:ext cx="4562477" cy="1001338"/>
          </a:xfrm>
        </p:spPr>
        <p:txBody>
          <a:bodyPr/>
          <a:lstStyle/>
          <a:p>
            <a:r>
              <a:rPr lang="sv-SE" dirty="0" smtClean="0"/>
              <a:t>Utvärtes läkemedel</a:t>
            </a:r>
            <a:endParaRPr lang="sv-SE" dirty="0"/>
          </a:p>
        </p:txBody>
      </p:sp>
      <p:sp>
        <p:nvSpPr>
          <p:cNvPr id="3" name="Platshållare för innehåll 2"/>
          <p:cNvSpPr>
            <a:spLocks noGrp="1"/>
          </p:cNvSpPr>
          <p:nvPr>
            <p:ph sz="half" idx="1"/>
          </p:nvPr>
        </p:nvSpPr>
        <p:spPr>
          <a:xfrm>
            <a:off x="648587" y="1637413"/>
            <a:ext cx="4922874" cy="4364554"/>
          </a:xfrm>
        </p:spPr>
        <p:txBody>
          <a:bodyPr>
            <a:noAutofit/>
          </a:bodyPr>
          <a:lstStyle/>
          <a:p>
            <a:pPr marL="0" indent="0">
              <a:buNone/>
            </a:pPr>
            <a:r>
              <a:rPr lang="sv-SE" sz="2200" b="1" dirty="0" err="1" smtClean="0"/>
              <a:t>Mildison</a:t>
            </a:r>
            <a:r>
              <a:rPr lang="sv-SE" sz="2200" b="1" dirty="0" smtClean="0"/>
              <a:t>, Hydrokortison</a:t>
            </a:r>
            <a:r>
              <a:rPr lang="sv-SE" sz="2200" b="1" dirty="0"/>
              <a:t> </a:t>
            </a:r>
            <a:r>
              <a:rPr lang="sv-SE" sz="2200" b="1" dirty="0" smtClean="0"/>
              <a:t>(gr I)</a:t>
            </a:r>
            <a:br>
              <a:rPr lang="sv-SE" sz="2200" b="1" dirty="0" smtClean="0"/>
            </a:br>
            <a:r>
              <a:rPr lang="sv-SE" sz="2200" b="1" dirty="0" err="1" smtClean="0"/>
              <a:t>Emovat</a:t>
            </a:r>
            <a:r>
              <a:rPr lang="sv-SE" sz="2200" b="1" dirty="0" smtClean="0"/>
              <a:t>, (gr II)</a:t>
            </a:r>
            <a:br>
              <a:rPr lang="sv-SE" sz="2200" b="1" dirty="0" smtClean="0"/>
            </a:br>
            <a:r>
              <a:rPr lang="sv-SE" sz="2200" b="1" dirty="0" err="1" smtClean="0"/>
              <a:t>Ovixan</a:t>
            </a:r>
            <a:r>
              <a:rPr lang="sv-SE" sz="2200" b="1" dirty="0" smtClean="0"/>
              <a:t>, </a:t>
            </a:r>
            <a:r>
              <a:rPr lang="sv-SE" sz="2200" b="1" dirty="0" err="1"/>
              <a:t>B</a:t>
            </a:r>
            <a:r>
              <a:rPr lang="sv-SE" sz="2200" b="1" dirty="0" err="1" smtClean="0"/>
              <a:t>etnovat</a:t>
            </a:r>
            <a:r>
              <a:rPr lang="sv-SE" sz="2200" b="1" dirty="0" smtClean="0"/>
              <a:t>  (gr III)</a:t>
            </a:r>
          </a:p>
          <a:p>
            <a:pPr marL="0" indent="0">
              <a:buNone/>
            </a:pPr>
            <a:r>
              <a:rPr lang="sv-SE" sz="1600" b="1" dirty="0" smtClean="0"/>
              <a:t>Innehåller: </a:t>
            </a:r>
            <a:r>
              <a:rPr lang="sv-SE" sz="1600" dirty="0" smtClean="0"/>
              <a:t>Kortison </a:t>
            </a:r>
          </a:p>
          <a:p>
            <a:pPr marL="0" indent="0">
              <a:buNone/>
            </a:pPr>
            <a:r>
              <a:rPr lang="sv-SE" sz="1600" b="1" dirty="0" smtClean="0"/>
              <a:t>Användning: </a:t>
            </a:r>
            <a:r>
              <a:rPr lang="sv-SE" sz="1600" dirty="0" smtClean="0"/>
              <a:t>Behandling </a:t>
            </a:r>
            <a:r>
              <a:rPr lang="sv-SE" sz="1600" dirty="0"/>
              <a:t>av </a:t>
            </a:r>
            <a:r>
              <a:rPr lang="sv-SE" sz="1600" dirty="0" smtClean="0"/>
              <a:t>eksem</a:t>
            </a:r>
            <a:br>
              <a:rPr lang="sv-SE" sz="1600" dirty="0" smtClean="0"/>
            </a:br>
            <a:r>
              <a:rPr lang="sv-SE" sz="1600" dirty="0" smtClean="0"/>
              <a:t/>
            </a:r>
            <a:br>
              <a:rPr lang="sv-SE" sz="1600" dirty="0" smtClean="0"/>
            </a:br>
            <a:r>
              <a:rPr lang="sv-SE" sz="1600" b="1" dirty="0" smtClean="0"/>
              <a:t>Tänk på: </a:t>
            </a:r>
            <a:r>
              <a:rPr lang="sv-SE" sz="1600" dirty="0" smtClean="0"/>
              <a:t>Smörj rikligt på eksemet</a:t>
            </a:r>
            <a:r>
              <a:rPr lang="sv-SE" sz="1800" dirty="0" smtClean="0"/>
              <a:t/>
            </a:r>
            <a:br>
              <a:rPr lang="sv-SE" sz="1800" dirty="0" smtClean="0"/>
            </a:br>
            <a:endParaRPr lang="sv-SE" sz="1600" dirty="0" smtClean="0"/>
          </a:p>
          <a:p>
            <a:pPr marL="0" indent="0">
              <a:buNone/>
            </a:pPr>
            <a:r>
              <a:rPr lang="sv-SE" sz="2200" b="1" dirty="0" err="1" smtClean="0"/>
              <a:t>Canoderm</a:t>
            </a:r>
            <a:r>
              <a:rPr lang="sv-SE" sz="2200" b="1" dirty="0" smtClean="0"/>
              <a:t>, </a:t>
            </a:r>
            <a:r>
              <a:rPr lang="sv-SE" sz="2200" b="1" dirty="0" err="1" smtClean="0"/>
              <a:t>Propyderm</a:t>
            </a:r>
            <a:r>
              <a:rPr lang="sv-SE" sz="2200" b="1" dirty="0" smtClean="0"/>
              <a:t>, </a:t>
            </a:r>
            <a:r>
              <a:rPr lang="sv-SE" sz="2200" b="1" dirty="0" err="1" smtClean="0"/>
              <a:t>Propyless</a:t>
            </a:r>
            <a:endParaRPr lang="sv-SE" sz="2200" b="1" dirty="0" smtClean="0"/>
          </a:p>
          <a:p>
            <a:pPr marL="0" indent="0">
              <a:buNone/>
            </a:pPr>
            <a:r>
              <a:rPr lang="sv-SE" sz="1600" b="1" dirty="0" smtClean="0"/>
              <a:t>Innehåller</a:t>
            </a:r>
            <a:r>
              <a:rPr lang="sv-SE" sz="1600" dirty="0" smtClean="0"/>
              <a:t>: mjukgörande ämne t.ex. karbamid, </a:t>
            </a:r>
            <a:r>
              <a:rPr lang="sv-SE" sz="1600" dirty="0" err="1" smtClean="0"/>
              <a:t>propylenglykol</a:t>
            </a:r>
            <a:r>
              <a:rPr lang="sv-SE" sz="1600" dirty="0" smtClean="0"/>
              <a:t/>
            </a:r>
            <a:br>
              <a:rPr lang="sv-SE" sz="1600" dirty="0" smtClean="0"/>
            </a:br>
            <a:r>
              <a:rPr lang="sv-SE" sz="1600" dirty="0" smtClean="0"/>
              <a:t/>
            </a:r>
            <a:br>
              <a:rPr lang="sv-SE" sz="1600" dirty="0" smtClean="0"/>
            </a:br>
            <a:r>
              <a:rPr lang="sv-SE" sz="1600" b="1" dirty="0" smtClean="0"/>
              <a:t>Användning:</a:t>
            </a:r>
            <a:r>
              <a:rPr lang="sv-SE" sz="1600" dirty="0" smtClean="0"/>
              <a:t> Mjukgörande behandling</a:t>
            </a:r>
          </a:p>
        </p:txBody>
      </p:sp>
      <p:cxnSp>
        <p:nvCxnSpPr>
          <p:cNvPr id="6" name="Rak koppling 5"/>
          <p:cNvCxnSpPr/>
          <p:nvPr/>
        </p:nvCxnSpPr>
        <p:spPr>
          <a:xfrm>
            <a:off x="5786438" y="564356"/>
            <a:ext cx="0" cy="5437610"/>
          </a:xfrm>
          <a:prstGeom prst="line">
            <a:avLst/>
          </a:prstGeom>
          <a:ln w="38100" cap="rnd">
            <a:solidFill>
              <a:srgbClr val="9FD2C5"/>
            </a:solidFill>
            <a:prstDash val="sysDot"/>
            <a:round/>
          </a:ln>
        </p:spPr>
        <p:style>
          <a:lnRef idx="1">
            <a:schemeClr val="accent1"/>
          </a:lnRef>
          <a:fillRef idx="0">
            <a:schemeClr val="accent1"/>
          </a:fillRef>
          <a:effectRef idx="0">
            <a:schemeClr val="accent1"/>
          </a:effectRef>
          <a:fontRef idx="minor">
            <a:schemeClr val="tx1"/>
          </a:fontRef>
        </p:style>
      </p:cxnSp>
      <p:sp>
        <p:nvSpPr>
          <p:cNvPr id="7" name="Rektangel med rundade hörn diagonalt 6"/>
          <p:cNvSpPr/>
          <p:nvPr/>
        </p:nvSpPr>
        <p:spPr>
          <a:xfrm>
            <a:off x="9572430" y="196858"/>
            <a:ext cx="3312368"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t>LÄKEMEDELSKUNSKAP</a:t>
            </a:r>
            <a:endParaRPr lang="sv-SE" b="1" dirty="0"/>
          </a:p>
        </p:txBody>
      </p:sp>
      <p:sp>
        <p:nvSpPr>
          <p:cNvPr id="5" name="Platshållare för innehåll 4"/>
          <p:cNvSpPr>
            <a:spLocks noGrp="1"/>
          </p:cNvSpPr>
          <p:nvPr>
            <p:ph sz="half" idx="2"/>
          </p:nvPr>
        </p:nvSpPr>
        <p:spPr>
          <a:xfrm>
            <a:off x="6161568" y="1669312"/>
            <a:ext cx="5181600" cy="3923414"/>
          </a:xfrm>
        </p:spPr>
        <p:txBody>
          <a:bodyPr/>
          <a:lstStyle/>
          <a:p>
            <a:pPr marL="0" lvl="0" indent="0">
              <a:buNone/>
            </a:pPr>
            <a:r>
              <a:rPr lang="sv-SE" sz="2200" b="1" dirty="0" err="1" smtClean="0">
                <a:solidFill>
                  <a:prstClr val="black"/>
                </a:solidFill>
              </a:rPr>
              <a:t>Pevaryl</a:t>
            </a:r>
            <a:endParaRPr lang="sv-SE" sz="2200" b="1" dirty="0">
              <a:solidFill>
                <a:prstClr val="black"/>
              </a:solidFill>
            </a:endParaRPr>
          </a:p>
          <a:p>
            <a:pPr marL="0" lvl="0" indent="0">
              <a:buNone/>
            </a:pPr>
            <a:r>
              <a:rPr lang="sv-SE" sz="1600" b="1" dirty="0">
                <a:solidFill>
                  <a:prstClr val="black"/>
                </a:solidFill>
              </a:rPr>
              <a:t>Innehåller</a:t>
            </a:r>
            <a:r>
              <a:rPr lang="sv-SE" sz="1600" dirty="0">
                <a:solidFill>
                  <a:prstClr val="black"/>
                </a:solidFill>
              </a:rPr>
              <a:t>: </a:t>
            </a:r>
            <a:r>
              <a:rPr lang="sv-SE" sz="1600" dirty="0" smtClean="0">
                <a:solidFill>
                  <a:prstClr val="black"/>
                </a:solidFill>
              </a:rPr>
              <a:t>Svampmedel</a:t>
            </a:r>
            <a:r>
              <a:rPr lang="sv-SE" sz="1600" dirty="0">
                <a:solidFill>
                  <a:prstClr val="black"/>
                </a:solidFill>
              </a:rPr>
              <a:t/>
            </a:r>
            <a:br>
              <a:rPr lang="sv-SE" sz="1600" dirty="0">
                <a:solidFill>
                  <a:prstClr val="black"/>
                </a:solidFill>
              </a:rPr>
            </a:br>
            <a:r>
              <a:rPr lang="sv-SE" sz="1600" dirty="0" smtClean="0">
                <a:solidFill>
                  <a:prstClr val="black"/>
                </a:solidFill>
              </a:rPr>
              <a:t/>
            </a:r>
            <a:br>
              <a:rPr lang="sv-SE" sz="1600" dirty="0" smtClean="0">
                <a:solidFill>
                  <a:prstClr val="black"/>
                </a:solidFill>
              </a:rPr>
            </a:br>
            <a:r>
              <a:rPr lang="sv-SE" sz="1600" b="1" dirty="0" smtClean="0">
                <a:solidFill>
                  <a:prstClr val="black"/>
                </a:solidFill>
              </a:rPr>
              <a:t>Användning</a:t>
            </a:r>
            <a:r>
              <a:rPr lang="sv-SE" sz="1600" b="1" dirty="0">
                <a:solidFill>
                  <a:prstClr val="black"/>
                </a:solidFill>
              </a:rPr>
              <a:t>:</a:t>
            </a:r>
            <a:r>
              <a:rPr lang="sv-SE" sz="1600" dirty="0">
                <a:solidFill>
                  <a:prstClr val="black"/>
                </a:solidFill>
              </a:rPr>
              <a:t> Lokalbehandling av svampinfektion</a:t>
            </a:r>
          </a:p>
          <a:p>
            <a:pPr marL="0" lvl="0" indent="0">
              <a:buNone/>
            </a:pPr>
            <a:endParaRPr lang="sv-SE" sz="2200" b="1" dirty="0" smtClean="0">
              <a:solidFill>
                <a:prstClr val="black"/>
              </a:solidFill>
            </a:endParaRPr>
          </a:p>
          <a:p>
            <a:pPr marL="0" lvl="0" indent="0">
              <a:buNone/>
            </a:pPr>
            <a:r>
              <a:rPr lang="sv-SE" sz="2200" b="1" dirty="0" smtClean="0">
                <a:solidFill>
                  <a:prstClr val="black"/>
                </a:solidFill>
              </a:rPr>
              <a:t/>
            </a:r>
            <a:br>
              <a:rPr lang="sv-SE" sz="2200" b="1" dirty="0" smtClean="0">
                <a:solidFill>
                  <a:prstClr val="black"/>
                </a:solidFill>
              </a:rPr>
            </a:br>
            <a:r>
              <a:rPr lang="sv-SE" sz="2200" b="1" dirty="0" smtClean="0">
                <a:solidFill>
                  <a:prstClr val="black"/>
                </a:solidFill>
              </a:rPr>
              <a:t/>
            </a:r>
            <a:br>
              <a:rPr lang="sv-SE" sz="2200" b="1" dirty="0" smtClean="0">
                <a:solidFill>
                  <a:prstClr val="black"/>
                </a:solidFill>
              </a:rPr>
            </a:br>
            <a:r>
              <a:rPr lang="sv-SE" sz="2200" b="1" dirty="0" err="1" smtClean="0">
                <a:solidFill>
                  <a:prstClr val="black"/>
                </a:solidFill>
              </a:rPr>
              <a:t>Cortimyk</a:t>
            </a:r>
            <a:r>
              <a:rPr lang="sv-SE" sz="2200" b="1" dirty="0" smtClean="0">
                <a:solidFill>
                  <a:prstClr val="black"/>
                </a:solidFill>
              </a:rPr>
              <a:t> (gr I), </a:t>
            </a:r>
            <a:r>
              <a:rPr lang="sv-SE" sz="2200" b="1" dirty="0" err="1" smtClean="0">
                <a:solidFill>
                  <a:prstClr val="black"/>
                </a:solidFill>
              </a:rPr>
              <a:t>Pevisone</a:t>
            </a:r>
            <a:r>
              <a:rPr lang="sv-SE" sz="2200" b="1" dirty="0" smtClean="0">
                <a:solidFill>
                  <a:prstClr val="black"/>
                </a:solidFill>
              </a:rPr>
              <a:t> (gr II)</a:t>
            </a:r>
            <a:endParaRPr lang="sv-SE" sz="2200" b="1" dirty="0">
              <a:solidFill>
                <a:prstClr val="black"/>
              </a:solidFill>
            </a:endParaRPr>
          </a:p>
          <a:p>
            <a:pPr marL="0" lvl="0" indent="0">
              <a:buNone/>
            </a:pPr>
            <a:r>
              <a:rPr lang="sv-SE" sz="1600" b="1" dirty="0">
                <a:solidFill>
                  <a:prstClr val="black"/>
                </a:solidFill>
              </a:rPr>
              <a:t>Innehåller: </a:t>
            </a:r>
            <a:r>
              <a:rPr lang="sv-SE" sz="1600" dirty="0">
                <a:solidFill>
                  <a:prstClr val="black"/>
                </a:solidFill>
              </a:rPr>
              <a:t>svampmedel + kortison</a:t>
            </a:r>
            <a:br>
              <a:rPr lang="sv-SE" sz="1600" dirty="0">
                <a:solidFill>
                  <a:prstClr val="black"/>
                </a:solidFill>
              </a:rPr>
            </a:br>
            <a:r>
              <a:rPr lang="sv-SE" sz="1600" dirty="0" smtClean="0">
                <a:solidFill>
                  <a:prstClr val="black"/>
                </a:solidFill>
              </a:rPr>
              <a:t/>
            </a:r>
            <a:br>
              <a:rPr lang="sv-SE" sz="1600" dirty="0" smtClean="0">
                <a:solidFill>
                  <a:prstClr val="black"/>
                </a:solidFill>
              </a:rPr>
            </a:br>
            <a:r>
              <a:rPr lang="sv-SE" sz="1600" b="1" dirty="0" smtClean="0">
                <a:solidFill>
                  <a:prstClr val="black"/>
                </a:solidFill>
              </a:rPr>
              <a:t>Användning</a:t>
            </a:r>
            <a:r>
              <a:rPr lang="sv-SE" sz="1600" b="1" dirty="0">
                <a:solidFill>
                  <a:prstClr val="black"/>
                </a:solidFill>
              </a:rPr>
              <a:t>: </a:t>
            </a:r>
            <a:r>
              <a:rPr lang="sv-SE" sz="1600" dirty="0">
                <a:solidFill>
                  <a:prstClr val="black"/>
                </a:solidFill>
              </a:rPr>
              <a:t>Lokalbehandling av svampinfektion med inflammatoriskt inslag</a:t>
            </a:r>
          </a:p>
          <a:p>
            <a:endParaRPr lang="sv-SE" dirty="0"/>
          </a:p>
        </p:txBody>
      </p:sp>
    </p:spTree>
    <p:extLst>
      <p:ext uri="{BB962C8B-B14F-4D97-AF65-F5344CB8AC3E}">
        <p14:creationId xmlns:p14="http://schemas.microsoft.com/office/powerpoint/2010/main" val="17800239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652802"/>
            <a:ext cx="4562477" cy="1001338"/>
          </a:xfrm>
        </p:spPr>
        <p:txBody>
          <a:bodyPr/>
          <a:lstStyle/>
          <a:p>
            <a:r>
              <a:rPr lang="sv-SE" smtClean="0"/>
              <a:t>Utvärtes läkemedel</a:t>
            </a:r>
            <a:endParaRPr lang="sv-SE" dirty="0"/>
          </a:p>
        </p:txBody>
      </p:sp>
      <p:cxnSp>
        <p:nvCxnSpPr>
          <p:cNvPr id="6" name="Rak koppling 5"/>
          <p:cNvCxnSpPr/>
          <p:nvPr/>
        </p:nvCxnSpPr>
        <p:spPr>
          <a:xfrm>
            <a:off x="5786438" y="564356"/>
            <a:ext cx="0" cy="5437610"/>
          </a:xfrm>
          <a:prstGeom prst="line">
            <a:avLst/>
          </a:prstGeom>
          <a:ln w="38100" cap="rnd">
            <a:solidFill>
              <a:srgbClr val="9FD2C5"/>
            </a:solidFill>
            <a:prstDash val="sysDot"/>
            <a:round/>
          </a:ln>
        </p:spPr>
        <p:style>
          <a:lnRef idx="1">
            <a:schemeClr val="accent1"/>
          </a:lnRef>
          <a:fillRef idx="0">
            <a:schemeClr val="accent1"/>
          </a:fillRef>
          <a:effectRef idx="0">
            <a:schemeClr val="accent1"/>
          </a:effectRef>
          <a:fontRef idx="minor">
            <a:schemeClr val="tx1"/>
          </a:fontRef>
        </p:style>
      </p:cxnSp>
      <p:sp>
        <p:nvSpPr>
          <p:cNvPr id="7" name="Rektangel med rundade hörn diagonalt 6"/>
          <p:cNvSpPr/>
          <p:nvPr/>
        </p:nvSpPr>
        <p:spPr>
          <a:xfrm>
            <a:off x="9572430" y="196858"/>
            <a:ext cx="3312368"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t>LÄKEMEDELSKUNSKAP</a:t>
            </a:r>
            <a:endParaRPr lang="sv-SE" b="1" dirty="0"/>
          </a:p>
        </p:txBody>
      </p:sp>
      <p:sp>
        <p:nvSpPr>
          <p:cNvPr id="5" name="Platshållare för innehåll 4"/>
          <p:cNvSpPr>
            <a:spLocks noGrp="1"/>
          </p:cNvSpPr>
          <p:nvPr>
            <p:ph sz="half" idx="1"/>
          </p:nvPr>
        </p:nvSpPr>
        <p:spPr/>
        <p:txBody>
          <a:bodyPr>
            <a:normAutofit fontScale="25000" lnSpcReduction="20000"/>
          </a:bodyPr>
          <a:lstStyle/>
          <a:p>
            <a:pPr marL="0" lvl="0" indent="0">
              <a:lnSpc>
                <a:spcPct val="120000"/>
              </a:lnSpc>
              <a:spcBef>
                <a:spcPts val="400"/>
              </a:spcBef>
              <a:buNone/>
            </a:pPr>
            <a:r>
              <a:rPr lang="sv-SE" sz="8800" b="1" dirty="0" err="1">
                <a:solidFill>
                  <a:prstClr val="black"/>
                </a:solidFill>
                <a:latin typeface="Arial" panose="020B0604020202020204"/>
              </a:rPr>
              <a:t>Tapin</a:t>
            </a:r>
            <a:r>
              <a:rPr lang="sv-SE" sz="8800" b="1" dirty="0">
                <a:solidFill>
                  <a:prstClr val="black"/>
                </a:solidFill>
                <a:latin typeface="Arial" panose="020B0604020202020204"/>
              </a:rPr>
              <a:t>, </a:t>
            </a:r>
            <a:r>
              <a:rPr lang="sv-SE" sz="8800" b="1" dirty="0" err="1">
                <a:solidFill>
                  <a:prstClr val="black"/>
                </a:solidFill>
                <a:latin typeface="Arial" panose="020B0604020202020204"/>
              </a:rPr>
              <a:t>Emla</a:t>
            </a:r>
            <a:r>
              <a:rPr lang="sv-SE" sz="8800" dirty="0">
                <a:solidFill>
                  <a:prstClr val="black"/>
                </a:solidFill>
                <a:latin typeface="Arial" panose="020B0604020202020204"/>
              </a:rPr>
              <a:t> </a:t>
            </a:r>
            <a:r>
              <a:rPr lang="sv-SE" sz="6400" dirty="0">
                <a:solidFill>
                  <a:prstClr val="black"/>
                </a:solidFill>
                <a:latin typeface="Arial" panose="020B0604020202020204"/>
              </a:rPr>
              <a:t>(</a:t>
            </a:r>
            <a:r>
              <a:rPr lang="sv-SE" sz="6400" dirty="0" err="1" smtClean="0">
                <a:solidFill>
                  <a:prstClr val="black"/>
                </a:solidFill>
                <a:latin typeface="Arial" panose="020B0604020202020204"/>
              </a:rPr>
              <a:t>prilokain</a:t>
            </a:r>
            <a:r>
              <a:rPr lang="sv-SE" sz="6400" dirty="0" smtClean="0">
                <a:solidFill>
                  <a:prstClr val="black"/>
                </a:solidFill>
                <a:latin typeface="Arial" panose="020B0604020202020204"/>
              </a:rPr>
              <a:t> + </a:t>
            </a:r>
            <a:r>
              <a:rPr lang="sv-SE" sz="6400" dirty="0" err="1" smtClean="0">
                <a:solidFill>
                  <a:prstClr val="black"/>
                </a:solidFill>
                <a:latin typeface="Arial" panose="020B0604020202020204"/>
              </a:rPr>
              <a:t>lidokain</a:t>
            </a:r>
            <a:r>
              <a:rPr lang="sv-SE" sz="6400" dirty="0" smtClean="0">
                <a:solidFill>
                  <a:prstClr val="black"/>
                </a:solidFill>
                <a:latin typeface="Arial" panose="020B0604020202020204"/>
              </a:rPr>
              <a:t>), </a:t>
            </a:r>
            <a:br>
              <a:rPr lang="sv-SE" sz="6400" dirty="0" smtClean="0">
                <a:solidFill>
                  <a:prstClr val="black"/>
                </a:solidFill>
                <a:latin typeface="Arial" panose="020B0604020202020204"/>
              </a:rPr>
            </a:br>
            <a:r>
              <a:rPr lang="sv-SE" sz="6400" dirty="0" smtClean="0">
                <a:solidFill>
                  <a:prstClr val="black"/>
                </a:solidFill>
                <a:latin typeface="Arial" panose="020B0604020202020204"/>
              </a:rPr>
              <a:t>kräm </a:t>
            </a:r>
            <a:r>
              <a:rPr lang="sv-SE" sz="6400" dirty="0">
                <a:solidFill>
                  <a:prstClr val="black"/>
                </a:solidFill>
                <a:latin typeface="Arial" panose="020B0604020202020204"/>
              </a:rPr>
              <a:t>och plåster</a:t>
            </a:r>
          </a:p>
          <a:p>
            <a:pPr marL="0" indent="0">
              <a:buNone/>
            </a:pPr>
            <a:r>
              <a:rPr lang="sv-SE" sz="7200" b="1" dirty="0">
                <a:solidFill>
                  <a:prstClr val="black"/>
                </a:solidFill>
              </a:rPr>
              <a:t>Användning: </a:t>
            </a:r>
            <a:r>
              <a:rPr lang="sv-SE" sz="7200" b="1" dirty="0" smtClean="0">
                <a:solidFill>
                  <a:prstClr val="black"/>
                </a:solidFill>
              </a:rPr>
              <a:t/>
            </a:r>
            <a:br>
              <a:rPr lang="sv-SE" sz="7200" b="1" dirty="0" smtClean="0">
                <a:solidFill>
                  <a:prstClr val="black"/>
                </a:solidFill>
              </a:rPr>
            </a:br>
            <a:r>
              <a:rPr lang="sv-SE" sz="6400" dirty="0" smtClean="0">
                <a:solidFill>
                  <a:prstClr val="black"/>
                </a:solidFill>
              </a:rPr>
              <a:t>Lokalbedövande </a:t>
            </a:r>
            <a:r>
              <a:rPr lang="sv-SE" sz="6400" dirty="0">
                <a:solidFill>
                  <a:prstClr val="black"/>
                </a:solidFill>
              </a:rPr>
              <a:t>salva för hud i samband med t.ex. nålstick</a:t>
            </a:r>
            <a:br>
              <a:rPr lang="sv-SE" sz="6400" dirty="0">
                <a:solidFill>
                  <a:prstClr val="black"/>
                </a:solidFill>
              </a:rPr>
            </a:br>
            <a:r>
              <a:rPr lang="sv-SE" sz="6400" dirty="0" smtClean="0">
                <a:solidFill>
                  <a:prstClr val="black"/>
                </a:solidFill>
              </a:rPr>
              <a:t/>
            </a:r>
            <a:br>
              <a:rPr lang="sv-SE" sz="6400" dirty="0" smtClean="0">
                <a:solidFill>
                  <a:prstClr val="black"/>
                </a:solidFill>
              </a:rPr>
            </a:br>
            <a:r>
              <a:rPr lang="sv-SE" sz="7200" b="1" dirty="0" smtClean="0">
                <a:solidFill>
                  <a:prstClr val="black"/>
                </a:solidFill>
              </a:rPr>
              <a:t>Dos:</a:t>
            </a:r>
            <a:r>
              <a:rPr lang="sv-SE" sz="6400" b="1" dirty="0" smtClean="0">
                <a:solidFill>
                  <a:prstClr val="black"/>
                </a:solidFill>
              </a:rPr>
              <a:t/>
            </a:r>
            <a:br>
              <a:rPr lang="sv-SE" sz="6400" b="1" dirty="0" smtClean="0">
                <a:solidFill>
                  <a:prstClr val="black"/>
                </a:solidFill>
              </a:rPr>
            </a:br>
            <a:r>
              <a:rPr lang="sv-SE" sz="6400" b="1" dirty="0">
                <a:solidFill>
                  <a:prstClr val="black"/>
                </a:solidFill>
              </a:rPr>
              <a:t>Kräm: </a:t>
            </a:r>
            <a:r>
              <a:rPr lang="sv-SE" sz="6400" dirty="0">
                <a:solidFill>
                  <a:prstClr val="black"/>
                </a:solidFill>
              </a:rPr>
              <a:t>Smörj  i ett tjockt lager på det ställe som ska </a:t>
            </a:r>
            <a:r>
              <a:rPr lang="sv-SE" sz="6400" dirty="0" smtClean="0">
                <a:solidFill>
                  <a:prstClr val="black"/>
                </a:solidFill>
              </a:rPr>
              <a:t>bedövas </a:t>
            </a:r>
            <a:r>
              <a:rPr lang="sv-SE" sz="6400" dirty="0">
                <a:solidFill>
                  <a:prstClr val="black"/>
                </a:solidFill>
              </a:rPr>
              <a:t>minst en timme före </a:t>
            </a:r>
            <a:r>
              <a:rPr lang="sv-SE" sz="6400" dirty="0" smtClean="0">
                <a:solidFill>
                  <a:prstClr val="black"/>
                </a:solidFill>
              </a:rPr>
              <a:t>ingreppet</a:t>
            </a:r>
          </a:p>
          <a:p>
            <a:pPr marL="0" indent="0">
              <a:buNone/>
            </a:pPr>
            <a:r>
              <a:rPr lang="sv-SE" sz="6400" dirty="0">
                <a:solidFill>
                  <a:prstClr val="black"/>
                </a:solidFill>
              </a:rPr>
              <a:t>En vanlig dos för vuxna är en halv tub på 5 gram</a:t>
            </a:r>
            <a:r>
              <a:rPr lang="sv-SE" sz="6400" dirty="0" smtClean="0">
                <a:solidFill>
                  <a:prstClr val="black"/>
                </a:solidFill>
              </a:rPr>
              <a:t>. Doseringen till barn beror på barnets ålder.</a:t>
            </a:r>
            <a:endParaRPr lang="sv-SE" sz="6400" dirty="0">
              <a:solidFill>
                <a:prstClr val="black"/>
              </a:solidFill>
            </a:endParaRPr>
          </a:p>
          <a:p>
            <a:pPr marL="0" lvl="0" indent="0">
              <a:lnSpc>
                <a:spcPct val="100000"/>
              </a:lnSpc>
              <a:spcBef>
                <a:spcPts val="400"/>
              </a:spcBef>
              <a:buNone/>
            </a:pPr>
            <a:r>
              <a:rPr lang="sv-SE" sz="6400" b="1" dirty="0" smtClean="0">
                <a:solidFill>
                  <a:prstClr val="black"/>
                </a:solidFill>
              </a:rPr>
              <a:t/>
            </a:r>
            <a:br>
              <a:rPr lang="sv-SE" sz="6400" b="1" dirty="0" smtClean="0">
                <a:solidFill>
                  <a:prstClr val="black"/>
                </a:solidFill>
              </a:rPr>
            </a:br>
            <a:r>
              <a:rPr lang="sv-SE" sz="6400" b="1" dirty="0" smtClean="0">
                <a:solidFill>
                  <a:prstClr val="black"/>
                </a:solidFill>
              </a:rPr>
              <a:t>Plåster</a:t>
            </a:r>
            <a:r>
              <a:rPr lang="sv-SE" sz="6400" b="1" dirty="0">
                <a:solidFill>
                  <a:prstClr val="black"/>
                </a:solidFill>
              </a:rPr>
              <a:t>: </a:t>
            </a:r>
            <a:r>
              <a:rPr lang="sv-SE" sz="6400" dirty="0">
                <a:solidFill>
                  <a:prstClr val="black"/>
                </a:solidFill>
              </a:rPr>
              <a:t>Sätt plåstret på det ställe som ska bedövas minst en timme före ingreppet. Huden ska vara ren </a:t>
            </a:r>
            <a:r>
              <a:rPr lang="sv-SE" sz="6400" dirty="0" smtClean="0">
                <a:solidFill>
                  <a:prstClr val="black"/>
                </a:solidFill>
              </a:rPr>
              <a:t/>
            </a:r>
            <a:br>
              <a:rPr lang="sv-SE" sz="6400" dirty="0" smtClean="0">
                <a:solidFill>
                  <a:prstClr val="black"/>
                </a:solidFill>
              </a:rPr>
            </a:br>
            <a:r>
              <a:rPr lang="sv-SE" sz="6400" dirty="0" smtClean="0">
                <a:solidFill>
                  <a:prstClr val="black"/>
                </a:solidFill>
              </a:rPr>
              <a:t>och </a:t>
            </a:r>
            <a:r>
              <a:rPr lang="sv-SE" sz="6400" dirty="0">
                <a:solidFill>
                  <a:prstClr val="black"/>
                </a:solidFill>
              </a:rPr>
              <a:t>torr när plåstret sätts på.</a:t>
            </a:r>
          </a:p>
          <a:p>
            <a:pPr marL="0" lvl="0" indent="0">
              <a:lnSpc>
                <a:spcPct val="100000"/>
              </a:lnSpc>
              <a:spcBef>
                <a:spcPts val="400"/>
              </a:spcBef>
              <a:buNone/>
            </a:pPr>
            <a:r>
              <a:rPr lang="sv-SE" sz="6400" dirty="0">
                <a:solidFill>
                  <a:prstClr val="black"/>
                </a:solidFill>
              </a:rPr>
              <a:t>En vanlig dos för vuxna och barn över 12 år är ett eller flera plåster i minst en och högst fem timmar.</a:t>
            </a:r>
          </a:p>
          <a:p>
            <a:pPr marL="0" indent="0">
              <a:buNone/>
            </a:pPr>
            <a:r>
              <a:rPr lang="sv-SE" sz="6400" dirty="0">
                <a:solidFill>
                  <a:prstClr val="black"/>
                </a:solidFill>
              </a:rPr>
              <a:t>Doseringen till barn beror på barnets ålder</a:t>
            </a:r>
            <a:r>
              <a:rPr lang="sv-SE" sz="6400" dirty="0" smtClean="0">
                <a:solidFill>
                  <a:prstClr val="black"/>
                </a:solidFill>
              </a:rPr>
              <a:t>.</a:t>
            </a:r>
            <a:endParaRPr lang="sv-SE" sz="6400" dirty="0">
              <a:solidFill>
                <a:prstClr val="black"/>
              </a:solidFill>
            </a:endParaRPr>
          </a:p>
        </p:txBody>
      </p:sp>
      <p:sp>
        <p:nvSpPr>
          <p:cNvPr id="9" name="Platshållare för innehåll 8"/>
          <p:cNvSpPr>
            <a:spLocks noGrp="1"/>
          </p:cNvSpPr>
          <p:nvPr>
            <p:ph sz="half" idx="2"/>
          </p:nvPr>
        </p:nvSpPr>
        <p:spPr/>
        <p:txBody>
          <a:bodyPr/>
          <a:lstStyle/>
          <a:p>
            <a:pPr marL="0" lvl="0" indent="0">
              <a:lnSpc>
                <a:spcPct val="100000"/>
              </a:lnSpc>
              <a:spcBef>
                <a:spcPts val="400"/>
              </a:spcBef>
              <a:buNone/>
            </a:pPr>
            <a:r>
              <a:rPr lang="sv-SE" sz="1800" b="1" dirty="0">
                <a:solidFill>
                  <a:prstClr val="black"/>
                </a:solidFill>
              </a:rPr>
              <a:t>Tänk på: </a:t>
            </a:r>
            <a:r>
              <a:rPr lang="sv-SE" sz="1600" dirty="0">
                <a:solidFill>
                  <a:prstClr val="black"/>
                </a:solidFill>
              </a:rPr>
              <a:t>Om krämen eller plåstret sitter på huden en till två timmar varar effekten cirka två timmar efter att läkemedlet tagits bort.</a:t>
            </a:r>
          </a:p>
          <a:p>
            <a:pPr marL="0" lvl="0" indent="0">
              <a:lnSpc>
                <a:spcPct val="100000"/>
              </a:lnSpc>
              <a:spcBef>
                <a:spcPts val="400"/>
              </a:spcBef>
              <a:buNone/>
            </a:pPr>
            <a:endParaRPr lang="sv-SE" sz="1600" dirty="0" smtClean="0">
              <a:solidFill>
                <a:prstClr val="black"/>
              </a:solidFill>
            </a:endParaRPr>
          </a:p>
          <a:p>
            <a:pPr marL="0" lvl="0" indent="0">
              <a:lnSpc>
                <a:spcPct val="100000"/>
              </a:lnSpc>
              <a:spcBef>
                <a:spcPts val="400"/>
              </a:spcBef>
              <a:buNone/>
            </a:pPr>
            <a:r>
              <a:rPr lang="sv-SE" sz="1600" dirty="0" smtClean="0">
                <a:solidFill>
                  <a:prstClr val="black"/>
                </a:solidFill>
              </a:rPr>
              <a:t>Det </a:t>
            </a:r>
            <a:r>
              <a:rPr lang="sv-SE" sz="1600" dirty="0">
                <a:solidFill>
                  <a:prstClr val="black"/>
                </a:solidFill>
              </a:rPr>
              <a:t>finns andra läkemedel som används på huden och som innehåller enbart </a:t>
            </a:r>
            <a:r>
              <a:rPr lang="sv-SE" sz="1600" dirty="0" err="1" smtClean="0">
                <a:solidFill>
                  <a:prstClr val="black"/>
                </a:solidFill>
              </a:rPr>
              <a:t>lidokain</a:t>
            </a:r>
            <a:r>
              <a:rPr lang="sv-SE" sz="1600" dirty="0" smtClean="0">
                <a:solidFill>
                  <a:prstClr val="black"/>
                </a:solidFill>
              </a:rPr>
              <a:t>.</a:t>
            </a:r>
            <a:br>
              <a:rPr lang="sv-SE" sz="1600" dirty="0" smtClean="0">
                <a:solidFill>
                  <a:prstClr val="black"/>
                </a:solidFill>
              </a:rPr>
            </a:br>
            <a:r>
              <a:rPr lang="sv-SE" sz="1600" dirty="0" smtClean="0">
                <a:solidFill>
                  <a:prstClr val="black"/>
                </a:solidFill>
              </a:rPr>
              <a:t>Exempel </a:t>
            </a:r>
            <a:r>
              <a:rPr lang="sv-SE" sz="1600" dirty="0">
                <a:solidFill>
                  <a:prstClr val="black"/>
                </a:solidFill>
              </a:rPr>
              <a:t>på läkemedel som innehåller </a:t>
            </a:r>
            <a:r>
              <a:rPr lang="sv-SE" sz="1600" dirty="0" err="1">
                <a:solidFill>
                  <a:prstClr val="black"/>
                </a:solidFill>
              </a:rPr>
              <a:t>lidokain</a:t>
            </a:r>
            <a:r>
              <a:rPr lang="sv-SE" sz="1600" dirty="0">
                <a:solidFill>
                  <a:prstClr val="black"/>
                </a:solidFill>
              </a:rPr>
              <a:t> är </a:t>
            </a:r>
            <a:r>
              <a:rPr lang="sv-SE" sz="1600" dirty="0" err="1">
                <a:solidFill>
                  <a:prstClr val="black"/>
                </a:solidFill>
              </a:rPr>
              <a:t>Xylocain</a:t>
            </a:r>
            <a:r>
              <a:rPr lang="sv-SE" sz="1600" dirty="0">
                <a:solidFill>
                  <a:prstClr val="black"/>
                </a:solidFill>
              </a:rPr>
              <a:t>.</a:t>
            </a:r>
            <a:endParaRPr lang="sv-SE" sz="1800" dirty="0">
              <a:solidFill>
                <a:prstClr val="black"/>
              </a:solidFill>
            </a:endParaRPr>
          </a:p>
          <a:p>
            <a:pPr marL="0" indent="0">
              <a:buNone/>
            </a:pPr>
            <a:endParaRPr lang="sv-SE" dirty="0"/>
          </a:p>
        </p:txBody>
      </p:sp>
    </p:spTree>
    <p:extLst>
      <p:ext uri="{BB962C8B-B14F-4D97-AF65-F5344CB8AC3E}">
        <p14:creationId xmlns:p14="http://schemas.microsoft.com/office/powerpoint/2010/main" val="124364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652802"/>
            <a:ext cx="7976191" cy="729431"/>
          </a:xfrm>
        </p:spPr>
        <p:txBody>
          <a:bodyPr>
            <a:normAutofit/>
          </a:bodyPr>
          <a:lstStyle/>
          <a:p>
            <a:r>
              <a:rPr lang="sv-SE" dirty="0" smtClean="0"/>
              <a:t>Läkemedel mot förstoppning</a:t>
            </a:r>
            <a:endParaRPr lang="sv-SE" dirty="0"/>
          </a:p>
        </p:txBody>
      </p:sp>
      <p:cxnSp>
        <p:nvCxnSpPr>
          <p:cNvPr id="6" name="Rak koppling 5"/>
          <p:cNvCxnSpPr/>
          <p:nvPr/>
        </p:nvCxnSpPr>
        <p:spPr>
          <a:xfrm>
            <a:off x="5767499" y="1846748"/>
            <a:ext cx="0" cy="4527358"/>
          </a:xfrm>
          <a:prstGeom prst="line">
            <a:avLst/>
          </a:prstGeom>
          <a:ln w="38100" cap="rnd">
            <a:solidFill>
              <a:srgbClr val="9FD2C5"/>
            </a:solidFill>
            <a:prstDash val="sysDot"/>
            <a:round/>
          </a:ln>
        </p:spPr>
        <p:style>
          <a:lnRef idx="1">
            <a:schemeClr val="accent1"/>
          </a:lnRef>
          <a:fillRef idx="0">
            <a:schemeClr val="accent1"/>
          </a:fillRef>
          <a:effectRef idx="0">
            <a:schemeClr val="accent1"/>
          </a:effectRef>
          <a:fontRef idx="minor">
            <a:schemeClr val="tx1"/>
          </a:fontRef>
        </p:style>
      </p:cxnSp>
      <p:sp>
        <p:nvSpPr>
          <p:cNvPr id="7" name="Rektangel med rundade hörn diagonalt 6"/>
          <p:cNvSpPr/>
          <p:nvPr/>
        </p:nvSpPr>
        <p:spPr>
          <a:xfrm>
            <a:off x="9572430" y="196858"/>
            <a:ext cx="3312368"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t>LÄKEMEDELSKUNSKAP</a:t>
            </a:r>
            <a:endParaRPr lang="sv-SE" b="1" dirty="0"/>
          </a:p>
        </p:txBody>
      </p:sp>
      <p:sp>
        <p:nvSpPr>
          <p:cNvPr id="5" name="Platshållare för innehåll 4"/>
          <p:cNvSpPr>
            <a:spLocks noGrp="1"/>
          </p:cNvSpPr>
          <p:nvPr>
            <p:ph sz="half" idx="1"/>
          </p:nvPr>
        </p:nvSpPr>
        <p:spPr>
          <a:xfrm>
            <a:off x="838200" y="1825625"/>
            <a:ext cx="4584405" cy="4176341"/>
          </a:xfrm>
        </p:spPr>
        <p:txBody>
          <a:bodyPr>
            <a:normAutofit/>
          </a:bodyPr>
          <a:lstStyle/>
          <a:p>
            <a:pPr marL="0" lvl="0" indent="0">
              <a:buNone/>
            </a:pPr>
            <a:r>
              <a:rPr lang="sv-SE" sz="2200" b="1" dirty="0" err="1">
                <a:solidFill>
                  <a:prstClr val="black"/>
                </a:solidFill>
              </a:rPr>
              <a:t>Resulax</a:t>
            </a:r>
            <a:r>
              <a:rPr lang="sv-SE" sz="2200" b="1" dirty="0">
                <a:solidFill>
                  <a:prstClr val="black"/>
                </a:solidFill>
              </a:rPr>
              <a:t> </a:t>
            </a:r>
            <a:r>
              <a:rPr lang="sv-SE" sz="1800" dirty="0">
                <a:solidFill>
                  <a:prstClr val="black"/>
                </a:solidFill>
              </a:rPr>
              <a:t>(</a:t>
            </a:r>
            <a:r>
              <a:rPr lang="sv-SE" sz="1800" dirty="0" err="1">
                <a:solidFill>
                  <a:prstClr val="black"/>
                </a:solidFill>
              </a:rPr>
              <a:t>sorbitol</a:t>
            </a:r>
            <a:r>
              <a:rPr lang="sv-SE" sz="1800" dirty="0">
                <a:solidFill>
                  <a:prstClr val="black"/>
                </a:solidFill>
              </a:rPr>
              <a:t>) - mikrolavemang</a:t>
            </a:r>
          </a:p>
          <a:p>
            <a:pPr marL="0" lvl="0" indent="0">
              <a:buNone/>
            </a:pPr>
            <a:r>
              <a:rPr lang="sv-SE" sz="1600" dirty="0">
                <a:solidFill>
                  <a:prstClr val="black"/>
                </a:solidFill>
              </a:rPr>
              <a:t>Vid en tillfällig förstoppning bildas ofta en avföringspropp i ändtarmen. </a:t>
            </a:r>
            <a:r>
              <a:rPr lang="sv-SE" sz="1600" dirty="0" smtClean="0">
                <a:solidFill>
                  <a:prstClr val="black"/>
                </a:solidFill>
              </a:rPr>
              <a:t/>
            </a:r>
            <a:br>
              <a:rPr lang="sv-SE" sz="1600" dirty="0" smtClean="0">
                <a:solidFill>
                  <a:prstClr val="black"/>
                </a:solidFill>
              </a:rPr>
            </a:br>
            <a:r>
              <a:rPr lang="sv-SE" sz="1600" dirty="0" smtClean="0">
                <a:solidFill>
                  <a:prstClr val="black"/>
                </a:solidFill>
              </a:rPr>
              <a:t>Läkemedlet </a:t>
            </a:r>
            <a:r>
              <a:rPr lang="sv-SE" sz="1600" dirty="0">
                <a:solidFill>
                  <a:prstClr val="black"/>
                </a:solidFill>
              </a:rPr>
              <a:t>mjukar upp den hårda avföringen och smörjer tarmens slemhinna. Även själva införandet av läkemedlet retar ändtarmen så att avföringen kommer igång.</a:t>
            </a:r>
          </a:p>
          <a:p>
            <a:pPr marL="0" lvl="0" indent="0">
              <a:buNone/>
            </a:pPr>
            <a:r>
              <a:rPr lang="sv-SE" sz="1600" dirty="0">
                <a:solidFill>
                  <a:prstClr val="black"/>
                </a:solidFill>
              </a:rPr>
              <a:t>Effekten kommer oftast efter 5-15 minuter.</a:t>
            </a:r>
          </a:p>
          <a:p>
            <a:pPr marL="0" lvl="0" indent="0">
              <a:lnSpc>
                <a:spcPct val="120000"/>
              </a:lnSpc>
              <a:spcBef>
                <a:spcPts val="400"/>
              </a:spcBef>
              <a:buNone/>
            </a:pPr>
            <a:endParaRPr lang="sv-SE" sz="1800" dirty="0">
              <a:solidFill>
                <a:prstClr val="black"/>
              </a:solidFill>
            </a:endParaRPr>
          </a:p>
        </p:txBody>
      </p:sp>
      <p:sp>
        <p:nvSpPr>
          <p:cNvPr id="9" name="Platshållare för innehåll 8"/>
          <p:cNvSpPr>
            <a:spLocks noGrp="1"/>
          </p:cNvSpPr>
          <p:nvPr>
            <p:ph sz="half" idx="2"/>
          </p:nvPr>
        </p:nvSpPr>
        <p:spPr/>
        <p:txBody>
          <a:bodyPr>
            <a:normAutofit/>
          </a:bodyPr>
          <a:lstStyle/>
          <a:p>
            <a:pPr marL="0" lvl="0" indent="0">
              <a:buNone/>
            </a:pPr>
            <a:r>
              <a:rPr lang="sv-SE" sz="2200" b="1" dirty="0" err="1">
                <a:solidFill>
                  <a:prstClr val="black"/>
                </a:solidFill>
              </a:rPr>
              <a:t>Klyx</a:t>
            </a:r>
            <a:r>
              <a:rPr lang="sv-SE" sz="2200" b="1" dirty="0">
                <a:solidFill>
                  <a:prstClr val="black"/>
                </a:solidFill>
              </a:rPr>
              <a:t> </a:t>
            </a:r>
            <a:r>
              <a:rPr lang="sv-SE" sz="1800" dirty="0">
                <a:solidFill>
                  <a:prstClr val="black"/>
                </a:solidFill>
              </a:rPr>
              <a:t>(</a:t>
            </a:r>
            <a:r>
              <a:rPr lang="sv-SE" sz="1800" dirty="0" err="1">
                <a:solidFill>
                  <a:prstClr val="black"/>
                </a:solidFill>
              </a:rPr>
              <a:t>sorbitol</a:t>
            </a:r>
            <a:r>
              <a:rPr lang="sv-SE" sz="1800" dirty="0">
                <a:solidFill>
                  <a:prstClr val="black"/>
                </a:solidFill>
              </a:rPr>
              <a:t> + </a:t>
            </a:r>
            <a:r>
              <a:rPr lang="sv-SE" sz="1800" dirty="0" err="1">
                <a:solidFill>
                  <a:prstClr val="black"/>
                </a:solidFill>
              </a:rPr>
              <a:t>natriumdokusat</a:t>
            </a:r>
            <a:r>
              <a:rPr lang="sv-SE" sz="1800" dirty="0">
                <a:solidFill>
                  <a:prstClr val="black"/>
                </a:solidFill>
              </a:rPr>
              <a:t>) – rektallösning</a:t>
            </a:r>
          </a:p>
          <a:p>
            <a:pPr marL="0" lvl="0" indent="0">
              <a:buNone/>
            </a:pPr>
            <a:r>
              <a:rPr lang="sv-SE" sz="1600" dirty="0">
                <a:solidFill>
                  <a:prstClr val="black"/>
                </a:solidFill>
              </a:rPr>
              <a:t>Ökar vatteninnehållet och mjukgör  avföringen</a:t>
            </a:r>
          </a:p>
          <a:p>
            <a:pPr marL="0" lvl="0" indent="0">
              <a:buNone/>
            </a:pPr>
            <a:r>
              <a:rPr lang="sv-SE" sz="1600" dirty="0">
                <a:solidFill>
                  <a:prstClr val="black"/>
                </a:solidFill>
              </a:rPr>
              <a:t>Effekten inträder ca 5-20 min efter applicering, bör hållas i rektum i minst 5 min före tarmtömning</a:t>
            </a:r>
          </a:p>
          <a:p>
            <a:pPr marL="0" indent="0">
              <a:buNone/>
            </a:pPr>
            <a:endParaRPr lang="sv-SE" dirty="0"/>
          </a:p>
        </p:txBody>
      </p:sp>
      <p:sp>
        <p:nvSpPr>
          <p:cNvPr id="3" name="textruta 2"/>
          <p:cNvSpPr txBox="1"/>
          <p:nvPr/>
        </p:nvSpPr>
        <p:spPr>
          <a:xfrm>
            <a:off x="870330" y="1323528"/>
            <a:ext cx="3327990" cy="523220"/>
          </a:xfrm>
          <a:prstGeom prst="rect">
            <a:avLst/>
          </a:prstGeom>
          <a:noFill/>
        </p:spPr>
        <p:txBody>
          <a:bodyPr wrap="square" rtlCol="0">
            <a:spAutoFit/>
          </a:bodyPr>
          <a:lstStyle/>
          <a:p>
            <a:r>
              <a:rPr lang="sv-SE" sz="2800" b="1" dirty="0" smtClean="0"/>
              <a:t>Snabbverkande</a:t>
            </a:r>
            <a:endParaRPr lang="sv-SE" sz="2800" b="1" dirty="0"/>
          </a:p>
        </p:txBody>
      </p:sp>
    </p:spTree>
    <p:extLst>
      <p:ext uri="{BB962C8B-B14F-4D97-AF65-F5344CB8AC3E}">
        <p14:creationId xmlns:p14="http://schemas.microsoft.com/office/powerpoint/2010/main" val="35758406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652802"/>
            <a:ext cx="7976191" cy="729431"/>
          </a:xfrm>
        </p:spPr>
        <p:txBody>
          <a:bodyPr>
            <a:normAutofit/>
          </a:bodyPr>
          <a:lstStyle/>
          <a:p>
            <a:r>
              <a:rPr lang="sv-SE" dirty="0" smtClean="0"/>
              <a:t>Läkemedel mot förstoppning</a:t>
            </a:r>
            <a:endParaRPr lang="sv-SE" dirty="0"/>
          </a:p>
        </p:txBody>
      </p:sp>
      <p:cxnSp>
        <p:nvCxnSpPr>
          <p:cNvPr id="6" name="Rak koppling 5"/>
          <p:cNvCxnSpPr/>
          <p:nvPr/>
        </p:nvCxnSpPr>
        <p:spPr>
          <a:xfrm>
            <a:off x="5767499" y="1871831"/>
            <a:ext cx="0" cy="4502275"/>
          </a:xfrm>
          <a:prstGeom prst="line">
            <a:avLst/>
          </a:prstGeom>
          <a:ln w="38100" cap="rnd">
            <a:solidFill>
              <a:srgbClr val="9FD2C5"/>
            </a:solidFill>
            <a:prstDash val="sysDot"/>
            <a:round/>
          </a:ln>
        </p:spPr>
        <p:style>
          <a:lnRef idx="1">
            <a:schemeClr val="accent1"/>
          </a:lnRef>
          <a:fillRef idx="0">
            <a:schemeClr val="accent1"/>
          </a:fillRef>
          <a:effectRef idx="0">
            <a:schemeClr val="accent1"/>
          </a:effectRef>
          <a:fontRef idx="minor">
            <a:schemeClr val="tx1"/>
          </a:fontRef>
        </p:style>
      </p:cxnSp>
      <p:sp>
        <p:nvSpPr>
          <p:cNvPr id="7" name="Rektangel med rundade hörn diagonalt 6"/>
          <p:cNvSpPr/>
          <p:nvPr/>
        </p:nvSpPr>
        <p:spPr>
          <a:xfrm>
            <a:off x="9572430" y="196858"/>
            <a:ext cx="3312368"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t>LÄKEMEDELSKUNSKAP</a:t>
            </a:r>
            <a:endParaRPr lang="sv-SE" b="1" dirty="0"/>
          </a:p>
        </p:txBody>
      </p:sp>
      <p:sp>
        <p:nvSpPr>
          <p:cNvPr id="5" name="Platshållare för innehåll 4"/>
          <p:cNvSpPr>
            <a:spLocks noGrp="1"/>
          </p:cNvSpPr>
          <p:nvPr>
            <p:ph sz="half" idx="1"/>
          </p:nvPr>
        </p:nvSpPr>
        <p:spPr>
          <a:xfrm>
            <a:off x="838200" y="1825625"/>
            <a:ext cx="4584405" cy="4176341"/>
          </a:xfrm>
        </p:spPr>
        <p:txBody>
          <a:bodyPr>
            <a:normAutofit/>
          </a:bodyPr>
          <a:lstStyle/>
          <a:p>
            <a:pPr marL="0" indent="0">
              <a:buNone/>
            </a:pPr>
            <a:r>
              <a:rPr lang="sv-SE" sz="2200" b="1" dirty="0"/>
              <a:t>Bulkmedel:</a:t>
            </a:r>
          </a:p>
          <a:p>
            <a:pPr marL="0" indent="0">
              <a:buNone/>
            </a:pPr>
            <a:r>
              <a:rPr lang="sv-SE" sz="2000" b="1" dirty="0" err="1"/>
              <a:t>Lunelax</a:t>
            </a:r>
            <a:r>
              <a:rPr lang="sv-SE" sz="2000" b="1" dirty="0"/>
              <a:t>, </a:t>
            </a:r>
            <a:r>
              <a:rPr lang="sv-SE" sz="2000" b="1" dirty="0" err="1"/>
              <a:t>Inolaxol</a:t>
            </a:r>
            <a:r>
              <a:rPr lang="sv-SE" sz="2000" dirty="0"/>
              <a:t> - (fibrer), binder vatten </a:t>
            </a:r>
          </a:p>
          <a:p>
            <a:pPr marL="0" indent="0">
              <a:buNone/>
            </a:pPr>
            <a:r>
              <a:rPr lang="sv-SE" sz="2000" dirty="0"/>
              <a:t>Ska inte användas vid </a:t>
            </a:r>
            <a:r>
              <a:rPr lang="sv-SE" sz="2000" dirty="0" err="1"/>
              <a:t>opioidorsakad</a:t>
            </a:r>
            <a:r>
              <a:rPr lang="sv-SE" sz="2000" dirty="0"/>
              <a:t> förstoppning </a:t>
            </a:r>
          </a:p>
          <a:p>
            <a:pPr marL="0" indent="0">
              <a:buNone/>
            </a:pPr>
            <a:r>
              <a:rPr lang="sv-SE" sz="2000" dirty="0"/>
              <a:t>Försiktighet till äldre med dåligt vätskeintag</a:t>
            </a:r>
          </a:p>
        </p:txBody>
      </p:sp>
      <p:sp>
        <p:nvSpPr>
          <p:cNvPr id="9" name="Platshållare för innehåll 8"/>
          <p:cNvSpPr>
            <a:spLocks noGrp="1"/>
          </p:cNvSpPr>
          <p:nvPr>
            <p:ph sz="half" idx="2"/>
          </p:nvPr>
        </p:nvSpPr>
        <p:spPr/>
        <p:txBody>
          <a:bodyPr>
            <a:normAutofit/>
          </a:bodyPr>
          <a:lstStyle/>
          <a:p>
            <a:pPr marL="0" indent="0">
              <a:buNone/>
            </a:pPr>
            <a:r>
              <a:rPr lang="sv-SE" sz="2200" b="1" dirty="0"/>
              <a:t>Osmotiskt verkande:</a:t>
            </a:r>
          </a:p>
          <a:p>
            <a:pPr marL="0" indent="0">
              <a:buNone/>
            </a:pPr>
            <a:r>
              <a:rPr lang="sv-SE" sz="2000" b="1" dirty="0" err="1"/>
              <a:t>Laktulos</a:t>
            </a:r>
            <a:r>
              <a:rPr lang="sv-SE" sz="2000" dirty="0"/>
              <a:t> – bryts ner i tarmen till ämnen som binder vatten</a:t>
            </a:r>
          </a:p>
          <a:p>
            <a:pPr marL="0" indent="0">
              <a:buNone/>
            </a:pPr>
            <a:r>
              <a:rPr lang="sv-SE" sz="2000" b="1" dirty="0" err="1"/>
              <a:t>Movicol</a:t>
            </a:r>
            <a:r>
              <a:rPr lang="sv-SE" sz="2000" dirty="0"/>
              <a:t> (</a:t>
            </a:r>
            <a:r>
              <a:rPr lang="sv-SE" sz="2000" dirty="0" err="1"/>
              <a:t>makrogol</a:t>
            </a:r>
            <a:r>
              <a:rPr lang="sv-SE" sz="2000" dirty="0"/>
              <a:t>) – binder vatten</a:t>
            </a:r>
          </a:p>
          <a:p>
            <a:pPr marL="0" indent="0">
              <a:buNone/>
            </a:pPr>
            <a:r>
              <a:rPr lang="sv-SE" sz="2000" b="1" dirty="0" err="1"/>
              <a:t>Laxabon</a:t>
            </a:r>
            <a:r>
              <a:rPr lang="sv-SE" sz="2000" b="1" dirty="0"/>
              <a:t> </a:t>
            </a:r>
            <a:r>
              <a:rPr lang="sv-SE" sz="2000" dirty="0"/>
              <a:t>– används för tarmsköljning inför undersökning</a:t>
            </a:r>
          </a:p>
          <a:p>
            <a:pPr marL="0" indent="0">
              <a:buNone/>
            </a:pPr>
            <a:endParaRPr lang="sv-SE" dirty="0"/>
          </a:p>
        </p:txBody>
      </p:sp>
      <p:sp>
        <p:nvSpPr>
          <p:cNvPr id="3" name="textruta 2"/>
          <p:cNvSpPr txBox="1"/>
          <p:nvPr/>
        </p:nvSpPr>
        <p:spPr>
          <a:xfrm>
            <a:off x="859573" y="1217461"/>
            <a:ext cx="3327990" cy="523220"/>
          </a:xfrm>
          <a:prstGeom prst="rect">
            <a:avLst/>
          </a:prstGeom>
          <a:noFill/>
        </p:spPr>
        <p:txBody>
          <a:bodyPr wrap="square" rtlCol="0">
            <a:spAutoFit/>
          </a:bodyPr>
          <a:lstStyle/>
          <a:p>
            <a:r>
              <a:rPr lang="sv-SE" sz="2800" b="1" dirty="0" smtClean="0"/>
              <a:t>Volymökande</a:t>
            </a:r>
            <a:endParaRPr lang="sv-SE" sz="2800" b="1" dirty="0"/>
          </a:p>
        </p:txBody>
      </p:sp>
    </p:spTree>
    <p:extLst>
      <p:ext uri="{BB962C8B-B14F-4D97-AF65-F5344CB8AC3E}">
        <p14:creationId xmlns:p14="http://schemas.microsoft.com/office/powerpoint/2010/main" val="28841969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652802"/>
            <a:ext cx="7976191" cy="729431"/>
          </a:xfrm>
        </p:spPr>
        <p:txBody>
          <a:bodyPr>
            <a:normAutofit/>
          </a:bodyPr>
          <a:lstStyle/>
          <a:p>
            <a:r>
              <a:rPr lang="sv-SE" dirty="0" smtClean="0"/>
              <a:t>Läkemedel mot förstoppning</a:t>
            </a:r>
            <a:endParaRPr lang="sv-SE" dirty="0"/>
          </a:p>
        </p:txBody>
      </p:sp>
      <p:cxnSp>
        <p:nvCxnSpPr>
          <p:cNvPr id="6" name="Rak koppling 5"/>
          <p:cNvCxnSpPr/>
          <p:nvPr/>
        </p:nvCxnSpPr>
        <p:spPr>
          <a:xfrm>
            <a:off x="5767499" y="1839558"/>
            <a:ext cx="0" cy="4115000"/>
          </a:xfrm>
          <a:prstGeom prst="line">
            <a:avLst/>
          </a:prstGeom>
          <a:ln w="38100" cap="rnd">
            <a:solidFill>
              <a:srgbClr val="9FD2C5"/>
            </a:solidFill>
            <a:prstDash val="sysDot"/>
            <a:round/>
          </a:ln>
        </p:spPr>
        <p:style>
          <a:lnRef idx="1">
            <a:schemeClr val="accent1"/>
          </a:lnRef>
          <a:fillRef idx="0">
            <a:schemeClr val="accent1"/>
          </a:fillRef>
          <a:effectRef idx="0">
            <a:schemeClr val="accent1"/>
          </a:effectRef>
          <a:fontRef idx="minor">
            <a:schemeClr val="tx1"/>
          </a:fontRef>
        </p:style>
      </p:cxnSp>
      <p:sp>
        <p:nvSpPr>
          <p:cNvPr id="7" name="Rektangel med rundade hörn diagonalt 6"/>
          <p:cNvSpPr/>
          <p:nvPr/>
        </p:nvSpPr>
        <p:spPr>
          <a:xfrm>
            <a:off x="9572430" y="196858"/>
            <a:ext cx="3312368"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t>LÄKEMEDELSKUNSKAP</a:t>
            </a:r>
            <a:endParaRPr lang="sv-SE" b="1" dirty="0"/>
          </a:p>
        </p:txBody>
      </p:sp>
      <p:sp>
        <p:nvSpPr>
          <p:cNvPr id="5" name="Platshållare för innehåll 4"/>
          <p:cNvSpPr>
            <a:spLocks noGrp="1"/>
          </p:cNvSpPr>
          <p:nvPr>
            <p:ph sz="half" idx="1"/>
          </p:nvPr>
        </p:nvSpPr>
        <p:spPr>
          <a:xfrm>
            <a:off x="838200" y="1825625"/>
            <a:ext cx="4584405" cy="4176341"/>
          </a:xfrm>
        </p:spPr>
        <p:txBody>
          <a:bodyPr>
            <a:normAutofit/>
          </a:bodyPr>
          <a:lstStyle/>
          <a:p>
            <a:pPr marL="0" indent="0">
              <a:buNone/>
            </a:pPr>
            <a:r>
              <a:rPr lang="sv-SE" sz="2200" b="1" dirty="0" err="1"/>
              <a:t>Cilaxoral</a:t>
            </a:r>
            <a:endParaRPr lang="sv-SE" sz="2200" b="1" dirty="0"/>
          </a:p>
          <a:p>
            <a:pPr marL="0" indent="0">
              <a:buNone/>
            </a:pPr>
            <a:r>
              <a:rPr lang="sv-SE" sz="2000" dirty="0"/>
              <a:t>Läkemedlet ökar tarmrörelser så att tarminnehållet passerar snabbare. </a:t>
            </a:r>
            <a:endParaRPr lang="sv-SE" sz="2000" dirty="0" smtClean="0"/>
          </a:p>
          <a:p>
            <a:pPr marL="0" indent="0">
              <a:buNone/>
            </a:pPr>
            <a:r>
              <a:rPr lang="sv-SE" sz="2000" dirty="0" smtClean="0"/>
              <a:t>Mindre </a:t>
            </a:r>
            <a:r>
              <a:rPr lang="sv-SE" sz="2000" dirty="0"/>
              <a:t>mängd vatten </a:t>
            </a:r>
            <a:r>
              <a:rPr lang="sv-SE" sz="2000" dirty="0" smtClean="0"/>
              <a:t>sugs </a:t>
            </a:r>
            <a:r>
              <a:rPr lang="sv-SE" sz="2000" dirty="0"/>
              <a:t>upp från </a:t>
            </a:r>
            <a:r>
              <a:rPr lang="sv-SE" sz="2000" dirty="0" smtClean="0"/>
              <a:t>tarminnehållet , när </a:t>
            </a:r>
            <a:r>
              <a:rPr lang="sv-SE" sz="2000" dirty="0"/>
              <a:t>mer vätska stannar kvar i tarmen blir avföringen mjukare.</a:t>
            </a:r>
            <a:br>
              <a:rPr lang="sv-SE" sz="2000" dirty="0"/>
            </a:br>
            <a:r>
              <a:rPr lang="sv-SE" sz="2000" dirty="0"/>
              <a:t/>
            </a:r>
            <a:br>
              <a:rPr lang="sv-SE" sz="2000" dirty="0"/>
            </a:br>
            <a:r>
              <a:rPr lang="sv-SE" sz="2000" dirty="0"/>
              <a:t>Effekten kommer efter cirka tio timmar.</a:t>
            </a:r>
          </a:p>
        </p:txBody>
      </p:sp>
      <p:sp>
        <p:nvSpPr>
          <p:cNvPr id="9" name="Platshållare för innehåll 8"/>
          <p:cNvSpPr>
            <a:spLocks noGrp="1"/>
          </p:cNvSpPr>
          <p:nvPr>
            <p:ph sz="half" idx="2"/>
          </p:nvPr>
        </p:nvSpPr>
        <p:spPr/>
        <p:txBody>
          <a:bodyPr>
            <a:normAutofit/>
          </a:bodyPr>
          <a:lstStyle/>
          <a:p>
            <a:pPr marL="0" indent="0">
              <a:buNone/>
            </a:pPr>
            <a:endParaRPr lang="sv-SE" dirty="0"/>
          </a:p>
        </p:txBody>
      </p:sp>
      <p:sp>
        <p:nvSpPr>
          <p:cNvPr id="3" name="textruta 2"/>
          <p:cNvSpPr txBox="1"/>
          <p:nvPr/>
        </p:nvSpPr>
        <p:spPr>
          <a:xfrm>
            <a:off x="848815" y="1238976"/>
            <a:ext cx="5089406" cy="523220"/>
          </a:xfrm>
          <a:prstGeom prst="rect">
            <a:avLst/>
          </a:prstGeom>
          <a:noFill/>
        </p:spPr>
        <p:txBody>
          <a:bodyPr wrap="square" rtlCol="0">
            <a:spAutoFit/>
          </a:bodyPr>
          <a:lstStyle/>
          <a:p>
            <a:r>
              <a:rPr lang="sv-SE" sz="2800" b="1" dirty="0"/>
              <a:t>Tarmmotorikstimulerande</a:t>
            </a:r>
          </a:p>
        </p:txBody>
      </p:sp>
    </p:spTree>
    <p:extLst>
      <p:ext uri="{BB962C8B-B14F-4D97-AF65-F5344CB8AC3E}">
        <p14:creationId xmlns:p14="http://schemas.microsoft.com/office/powerpoint/2010/main" val="11559709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58501" y="645973"/>
            <a:ext cx="10515600" cy="1001338"/>
          </a:xfrm>
        </p:spPr>
        <p:txBody>
          <a:bodyPr/>
          <a:lstStyle/>
          <a:p>
            <a:r>
              <a:rPr lang="sv-SE" dirty="0" smtClean="0"/>
              <a:t>Inhalationer</a:t>
            </a:r>
            <a:endParaRPr lang="sv-SE" dirty="0"/>
          </a:p>
        </p:txBody>
      </p:sp>
      <p:sp>
        <p:nvSpPr>
          <p:cNvPr id="3" name="Platshållare för innehåll 2"/>
          <p:cNvSpPr>
            <a:spLocks noGrp="1"/>
          </p:cNvSpPr>
          <p:nvPr>
            <p:ph sz="half" idx="4294967295"/>
          </p:nvPr>
        </p:nvSpPr>
        <p:spPr>
          <a:xfrm>
            <a:off x="514350" y="1808160"/>
            <a:ext cx="3487495" cy="4176712"/>
          </a:xfrm>
        </p:spPr>
        <p:txBody>
          <a:bodyPr>
            <a:normAutofit/>
          </a:bodyPr>
          <a:lstStyle/>
          <a:p>
            <a:pPr marL="0" indent="0">
              <a:buNone/>
            </a:pPr>
            <a:r>
              <a:rPr lang="sv-SE" b="1" dirty="0" smtClean="0"/>
              <a:t>Luftrörsvidgande</a:t>
            </a:r>
          </a:p>
          <a:p>
            <a:pPr marL="0" indent="0">
              <a:buNone/>
            </a:pPr>
            <a:r>
              <a:rPr lang="sv-SE" sz="2000" b="1" dirty="0" smtClean="0"/>
              <a:t>Beta-2-stimulerare</a:t>
            </a:r>
          </a:p>
          <a:p>
            <a:pPr marL="0" indent="0">
              <a:buNone/>
            </a:pPr>
            <a:r>
              <a:rPr lang="sv-SE" sz="1500" dirty="0" smtClean="0"/>
              <a:t>Kortverkande, ex </a:t>
            </a:r>
            <a:r>
              <a:rPr lang="sv-SE" sz="1500" dirty="0" err="1"/>
              <a:t>Buventol</a:t>
            </a:r>
            <a:r>
              <a:rPr lang="sv-SE" sz="1500" dirty="0"/>
              <a:t>, </a:t>
            </a:r>
            <a:r>
              <a:rPr lang="sv-SE" sz="1500" dirty="0" err="1"/>
              <a:t>Ventoline</a:t>
            </a:r>
            <a:endParaRPr lang="sv-SE" sz="1500" dirty="0"/>
          </a:p>
          <a:p>
            <a:pPr marL="0" indent="0">
              <a:buNone/>
            </a:pPr>
            <a:r>
              <a:rPr lang="sv-SE" sz="1500" dirty="0" smtClean="0"/>
              <a:t>Långverkande, ex </a:t>
            </a:r>
            <a:r>
              <a:rPr lang="sv-SE" sz="1500" dirty="0" err="1" smtClean="0"/>
              <a:t>Onbrez</a:t>
            </a:r>
            <a:r>
              <a:rPr lang="sv-SE" sz="1500" dirty="0"/>
              <a:t> </a:t>
            </a:r>
            <a:endParaRPr lang="sv-SE" sz="1500" dirty="0" smtClean="0"/>
          </a:p>
          <a:p>
            <a:pPr marL="0" indent="0">
              <a:buNone/>
            </a:pPr>
            <a:endParaRPr lang="sv-SE" sz="1700" b="1" dirty="0" smtClean="0"/>
          </a:p>
          <a:p>
            <a:pPr marL="0" indent="0">
              <a:buNone/>
            </a:pPr>
            <a:r>
              <a:rPr lang="sv-SE" sz="2000" b="1" dirty="0" err="1" smtClean="0"/>
              <a:t>Antikolinergika</a:t>
            </a:r>
            <a:endParaRPr lang="sv-SE" sz="2000" b="1" dirty="0" smtClean="0"/>
          </a:p>
          <a:p>
            <a:pPr marL="0" indent="0">
              <a:buNone/>
            </a:pPr>
            <a:r>
              <a:rPr lang="sv-SE" sz="1500" dirty="0" smtClean="0"/>
              <a:t>Kortverkande ex. </a:t>
            </a:r>
            <a:r>
              <a:rPr lang="sv-SE" sz="1500" dirty="0" err="1" smtClean="0"/>
              <a:t>Atrovent</a:t>
            </a:r>
            <a:r>
              <a:rPr lang="sv-SE" sz="1500" dirty="0" smtClean="0"/>
              <a:t>, </a:t>
            </a:r>
          </a:p>
          <a:p>
            <a:pPr marL="0" indent="0">
              <a:buNone/>
            </a:pPr>
            <a:r>
              <a:rPr lang="sv-SE" sz="1500" dirty="0" smtClean="0"/>
              <a:t>Långverkande ex. </a:t>
            </a:r>
            <a:r>
              <a:rPr lang="sv-SE" sz="1500" dirty="0" err="1" smtClean="0"/>
              <a:t>Spiriva</a:t>
            </a:r>
            <a:r>
              <a:rPr lang="sv-SE" sz="1500" dirty="0" smtClean="0"/>
              <a:t>, </a:t>
            </a:r>
            <a:r>
              <a:rPr lang="sv-SE" sz="1500" dirty="0" err="1" smtClean="0"/>
              <a:t>Braltus</a:t>
            </a:r>
            <a:endParaRPr lang="sv-SE" sz="1500" dirty="0"/>
          </a:p>
          <a:p>
            <a:pPr marL="0" indent="0">
              <a:buNone/>
            </a:pPr>
            <a:endParaRPr lang="sv-SE" sz="1700" b="1" dirty="0" smtClean="0"/>
          </a:p>
        </p:txBody>
      </p:sp>
      <p:sp>
        <p:nvSpPr>
          <p:cNvPr id="4" name="Platshållare för innehåll 3"/>
          <p:cNvSpPr>
            <a:spLocks noGrp="1"/>
          </p:cNvSpPr>
          <p:nvPr>
            <p:ph sz="half" idx="4294967295"/>
          </p:nvPr>
        </p:nvSpPr>
        <p:spPr>
          <a:xfrm>
            <a:off x="3958814" y="1808160"/>
            <a:ext cx="4155691" cy="4176712"/>
          </a:xfrm>
        </p:spPr>
        <p:txBody>
          <a:bodyPr>
            <a:normAutofit/>
          </a:bodyPr>
          <a:lstStyle/>
          <a:p>
            <a:pPr marL="0" indent="0">
              <a:buNone/>
            </a:pPr>
            <a:r>
              <a:rPr lang="sv-SE" b="1" dirty="0" smtClean="0"/>
              <a:t>Inflammationsdämpande</a:t>
            </a:r>
            <a:endParaRPr lang="sv-SE" b="1" dirty="0"/>
          </a:p>
          <a:p>
            <a:pPr marL="0" indent="0">
              <a:buNone/>
            </a:pPr>
            <a:r>
              <a:rPr lang="sv-SE" sz="2000" b="1" dirty="0" smtClean="0"/>
              <a:t>Kortison</a:t>
            </a:r>
          </a:p>
          <a:p>
            <a:pPr marL="0" indent="0">
              <a:buNone/>
            </a:pPr>
            <a:r>
              <a:rPr lang="sv-SE" sz="1500" dirty="0" smtClean="0"/>
              <a:t>ex. </a:t>
            </a:r>
            <a:r>
              <a:rPr lang="sv-SE" sz="1500" dirty="0" err="1" smtClean="0"/>
              <a:t>Giona</a:t>
            </a:r>
            <a:r>
              <a:rPr lang="sv-SE" sz="1500" dirty="0" smtClean="0"/>
              <a:t>, </a:t>
            </a:r>
            <a:r>
              <a:rPr lang="sv-SE" sz="1500" dirty="0" err="1" smtClean="0"/>
              <a:t>Flutide</a:t>
            </a:r>
            <a:r>
              <a:rPr lang="sv-SE" sz="1500" dirty="0" smtClean="0"/>
              <a:t>, </a:t>
            </a:r>
            <a:r>
              <a:rPr lang="sv-SE" sz="1500" dirty="0" err="1" smtClean="0"/>
              <a:t>Pulmicort</a:t>
            </a:r>
            <a:endParaRPr lang="sv-SE" sz="1500" dirty="0"/>
          </a:p>
        </p:txBody>
      </p:sp>
      <p:sp>
        <p:nvSpPr>
          <p:cNvPr id="5" name="Platshållare för innehåll 3"/>
          <p:cNvSpPr txBox="1">
            <a:spLocks/>
          </p:cNvSpPr>
          <p:nvPr/>
        </p:nvSpPr>
        <p:spPr>
          <a:xfrm>
            <a:off x="8114505" y="1808160"/>
            <a:ext cx="3952875" cy="41763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b="1" dirty="0" smtClean="0"/>
              <a:t>Kombinationer</a:t>
            </a:r>
          </a:p>
          <a:p>
            <a:pPr marL="0" indent="0">
              <a:buNone/>
            </a:pPr>
            <a:r>
              <a:rPr lang="sv-SE" sz="2000" b="1" dirty="0" smtClean="0"/>
              <a:t>Beta-2-stimulerare + </a:t>
            </a:r>
            <a:r>
              <a:rPr lang="sv-SE" sz="2000" b="1" dirty="0"/>
              <a:t>kortison </a:t>
            </a:r>
            <a:endParaRPr lang="sv-SE" sz="2000" b="1" dirty="0" smtClean="0"/>
          </a:p>
          <a:p>
            <a:pPr marL="0" indent="0">
              <a:buNone/>
            </a:pPr>
            <a:r>
              <a:rPr lang="sv-SE" sz="1500" dirty="0" smtClean="0"/>
              <a:t>ex. </a:t>
            </a:r>
            <a:r>
              <a:rPr lang="sv-SE" sz="1500" dirty="0" err="1" smtClean="0"/>
              <a:t>Bufomix</a:t>
            </a:r>
            <a:r>
              <a:rPr lang="sv-SE" sz="1500" dirty="0" smtClean="0"/>
              <a:t>, </a:t>
            </a:r>
            <a:r>
              <a:rPr lang="sv-SE" sz="1500" dirty="0" err="1" smtClean="0"/>
              <a:t>Seretide</a:t>
            </a:r>
            <a:endParaRPr lang="sv-SE" sz="1500" dirty="0" smtClean="0"/>
          </a:p>
          <a:p>
            <a:pPr marL="0" indent="0">
              <a:buNone/>
            </a:pPr>
            <a:endParaRPr lang="sv-SE" sz="1500" dirty="0"/>
          </a:p>
          <a:p>
            <a:pPr marL="0" indent="0">
              <a:buNone/>
            </a:pPr>
            <a:r>
              <a:rPr lang="sv-SE" sz="2000" b="1" dirty="0"/>
              <a:t>B-2-stimulerare + </a:t>
            </a:r>
            <a:r>
              <a:rPr lang="sv-SE" sz="2000" b="1" dirty="0" err="1"/>
              <a:t>antikolinergika</a:t>
            </a:r>
            <a:endParaRPr lang="sv-SE" sz="2000" b="1" dirty="0"/>
          </a:p>
          <a:p>
            <a:pPr marL="0" indent="0">
              <a:buNone/>
            </a:pPr>
            <a:r>
              <a:rPr lang="sv-SE" sz="1500" dirty="0" smtClean="0"/>
              <a:t>Ex. </a:t>
            </a:r>
            <a:r>
              <a:rPr lang="sv-SE" sz="1500" dirty="0" err="1" smtClean="0"/>
              <a:t>Combivent</a:t>
            </a:r>
            <a:endParaRPr lang="sv-SE" sz="1500" dirty="0" smtClean="0"/>
          </a:p>
          <a:p>
            <a:pPr marL="0" indent="0">
              <a:buNone/>
            </a:pPr>
            <a:endParaRPr lang="sv-SE" sz="1500" dirty="0"/>
          </a:p>
          <a:p>
            <a:pPr marL="0" indent="0">
              <a:buNone/>
            </a:pPr>
            <a:r>
              <a:rPr lang="sv-SE" sz="1500" dirty="0" smtClean="0"/>
              <a:t>Finns även andra kombinationer se Rekommenderade läkemedel 2019 – </a:t>
            </a:r>
            <a:br>
              <a:rPr lang="sv-SE" sz="1500" dirty="0" smtClean="0"/>
            </a:br>
            <a:r>
              <a:rPr lang="sv-SE" sz="1500" dirty="0" smtClean="0"/>
              <a:t>Obstruktiva lungsjukdomar</a:t>
            </a:r>
            <a:endParaRPr lang="sv-SE" sz="1500" dirty="0"/>
          </a:p>
        </p:txBody>
      </p:sp>
      <p:sp>
        <p:nvSpPr>
          <p:cNvPr id="6" name="Rektangel med rundade hörn diagonalt 5"/>
          <p:cNvSpPr/>
          <p:nvPr/>
        </p:nvSpPr>
        <p:spPr>
          <a:xfrm>
            <a:off x="9572430" y="196858"/>
            <a:ext cx="3312368"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t>LÄKEMEDELSKUNSKAP</a:t>
            </a:r>
            <a:endParaRPr lang="sv-SE" b="1" dirty="0"/>
          </a:p>
        </p:txBody>
      </p:sp>
      <p:cxnSp>
        <p:nvCxnSpPr>
          <p:cNvPr id="7" name="Rak koppling 5"/>
          <p:cNvCxnSpPr/>
          <p:nvPr/>
        </p:nvCxnSpPr>
        <p:spPr>
          <a:xfrm>
            <a:off x="3884911" y="1496064"/>
            <a:ext cx="0" cy="4609101"/>
          </a:xfrm>
          <a:prstGeom prst="line">
            <a:avLst/>
          </a:prstGeom>
          <a:ln w="38100" cap="rnd">
            <a:solidFill>
              <a:srgbClr val="9FD2C5"/>
            </a:solidFill>
            <a:prstDash val="sysDot"/>
            <a:round/>
          </a:ln>
        </p:spPr>
        <p:style>
          <a:lnRef idx="1">
            <a:schemeClr val="accent1"/>
          </a:lnRef>
          <a:fillRef idx="0">
            <a:schemeClr val="accent1"/>
          </a:fillRef>
          <a:effectRef idx="0">
            <a:schemeClr val="accent1"/>
          </a:effectRef>
          <a:fontRef idx="minor">
            <a:schemeClr val="tx1"/>
          </a:fontRef>
        </p:style>
      </p:cxnSp>
      <p:cxnSp>
        <p:nvCxnSpPr>
          <p:cNvPr id="8" name="Rak koppling 5"/>
          <p:cNvCxnSpPr/>
          <p:nvPr/>
        </p:nvCxnSpPr>
        <p:spPr>
          <a:xfrm>
            <a:off x="7865240" y="1496064"/>
            <a:ext cx="0" cy="4609101"/>
          </a:xfrm>
          <a:prstGeom prst="line">
            <a:avLst/>
          </a:prstGeom>
          <a:ln w="38100" cap="rnd">
            <a:solidFill>
              <a:srgbClr val="9FD2C5"/>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272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Inhalationer</a:t>
            </a:r>
            <a:endParaRPr lang="sv-SE" dirty="0"/>
          </a:p>
        </p:txBody>
      </p:sp>
      <p:sp>
        <p:nvSpPr>
          <p:cNvPr id="3" name="Platshållare för innehåll 2"/>
          <p:cNvSpPr>
            <a:spLocks noGrp="1"/>
          </p:cNvSpPr>
          <p:nvPr>
            <p:ph sz="half" idx="1"/>
          </p:nvPr>
        </p:nvSpPr>
        <p:spPr/>
        <p:txBody>
          <a:bodyPr/>
          <a:lstStyle/>
          <a:p>
            <a:pPr marL="0" indent="0">
              <a:buNone/>
            </a:pPr>
            <a:r>
              <a:rPr lang="sv-SE" dirty="0" smtClean="0"/>
              <a:t>Olika sätt att inhalera </a:t>
            </a:r>
          </a:p>
          <a:p>
            <a:r>
              <a:rPr lang="sv-SE" sz="2200" dirty="0" smtClean="0"/>
              <a:t>Pulverinhalator</a:t>
            </a:r>
          </a:p>
          <a:p>
            <a:r>
              <a:rPr lang="sv-SE" sz="2200" dirty="0" smtClean="0"/>
              <a:t>Sprayinhalator (+ </a:t>
            </a:r>
            <a:r>
              <a:rPr lang="sv-SE" sz="2200" dirty="0" err="1" smtClean="0"/>
              <a:t>spacer</a:t>
            </a:r>
            <a:r>
              <a:rPr lang="sv-SE" sz="2200" dirty="0" smtClean="0"/>
              <a:t>)</a:t>
            </a:r>
          </a:p>
          <a:p>
            <a:r>
              <a:rPr lang="sv-SE" sz="2200" dirty="0" smtClean="0"/>
              <a:t>Via </a:t>
            </a:r>
            <a:r>
              <a:rPr lang="sv-SE" sz="2200" dirty="0" err="1" smtClean="0"/>
              <a:t>nebulisator</a:t>
            </a:r>
            <a:endParaRPr lang="sv-SE" sz="2200" dirty="0" smtClean="0"/>
          </a:p>
          <a:p>
            <a:pPr marL="0" indent="0">
              <a:buNone/>
            </a:pPr>
            <a:endParaRPr lang="sv-SE" dirty="0" smtClean="0"/>
          </a:p>
          <a:p>
            <a:pPr marL="0" indent="0">
              <a:buNone/>
            </a:pPr>
            <a:endParaRPr lang="sv-SE" dirty="0"/>
          </a:p>
        </p:txBody>
      </p:sp>
      <p:sp>
        <p:nvSpPr>
          <p:cNvPr id="4" name="Platshållare för innehåll 3"/>
          <p:cNvSpPr>
            <a:spLocks noGrp="1"/>
          </p:cNvSpPr>
          <p:nvPr>
            <p:ph sz="half" idx="2"/>
          </p:nvPr>
        </p:nvSpPr>
        <p:spPr/>
        <p:txBody>
          <a:bodyPr/>
          <a:lstStyle/>
          <a:p>
            <a:pPr marL="0" indent="0">
              <a:buNone/>
              <a:defRPr/>
            </a:pPr>
            <a:r>
              <a:rPr lang="sv-SE" dirty="0" smtClean="0"/>
              <a:t>Inhalationsteknik</a:t>
            </a:r>
          </a:p>
          <a:p>
            <a:pPr>
              <a:defRPr/>
            </a:pPr>
            <a:r>
              <a:rPr lang="sv-SE" sz="2200" dirty="0" smtClean="0"/>
              <a:t>Mycket </a:t>
            </a:r>
            <a:r>
              <a:rPr lang="sv-SE" sz="2200" dirty="0"/>
              <a:t>viktigt att utvärdera inhalationsteknik och effekt</a:t>
            </a:r>
          </a:p>
          <a:p>
            <a:pPr>
              <a:defRPr/>
            </a:pPr>
            <a:r>
              <a:rPr lang="sv-SE" sz="2200" dirty="0" smtClean="0"/>
              <a:t>Rapportera </a:t>
            </a:r>
            <a:r>
              <a:rPr lang="sv-SE" sz="2200" dirty="0"/>
              <a:t>om det inte fungerar! Det finns alternativ</a:t>
            </a:r>
          </a:p>
          <a:p>
            <a:pPr marL="0" indent="0">
              <a:buNone/>
            </a:pPr>
            <a:endParaRPr lang="sv-SE" dirty="0"/>
          </a:p>
        </p:txBody>
      </p:sp>
      <p:sp>
        <p:nvSpPr>
          <p:cNvPr id="5" name="Rektangel med rundade hörn diagonalt 4"/>
          <p:cNvSpPr/>
          <p:nvPr/>
        </p:nvSpPr>
        <p:spPr>
          <a:xfrm>
            <a:off x="9572430" y="196858"/>
            <a:ext cx="3312368" cy="449115"/>
          </a:xfrm>
          <a:prstGeom prst="round2DiagRect">
            <a:avLst>
              <a:gd name="adj1" fmla="val 0"/>
              <a:gd name="adj2" fmla="val 41690"/>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t>LÄKEMEDELSKUNSKAP</a:t>
            </a:r>
            <a:endParaRPr lang="sv-SE"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270" y="3653286"/>
            <a:ext cx="3067050"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1216" y="3894269"/>
            <a:ext cx="3241880" cy="1548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Rak koppling 5"/>
          <p:cNvCxnSpPr/>
          <p:nvPr/>
        </p:nvCxnSpPr>
        <p:spPr>
          <a:xfrm>
            <a:off x="5767499" y="1549101"/>
            <a:ext cx="0" cy="4453666"/>
          </a:xfrm>
          <a:prstGeom prst="line">
            <a:avLst/>
          </a:prstGeom>
          <a:ln w="38100" cap="rnd">
            <a:solidFill>
              <a:srgbClr val="9FD2C5"/>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0929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Översikt</a:t>
            </a:r>
            <a:endParaRPr lang="sv-SE" sz="3600" dirty="0"/>
          </a:p>
        </p:txBody>
      </p:sp>
      <p:sp>
        <p:nvSpPr>
          <p:cNvPr id="22" name="Rektangel med rundade hörn diagonalt 21">
            <a:hlinkClick r:id="rId3" action="ppaction://hlinksldjump"/>
          </p:cNvPr>
          <p:cNvSpPr/>
          <p:nvPr/>
        </p:nvSpPr>
        <p:spPr>
          <a:xfrm>
            <a:off x="942974" y="2464595"/>
            <a:ext cx="2665891" cy="847282"/>
          </a:xfrm>
          <a:prstGeom prst="round2DiagRect">
            <a:avLst>
              <a:gd name="adj1" fmla="val 0"/>
              <a:gd name="adj2" fmla="val 0"/>
            </a:avLst>
          </a:prstGeom>
          <a:solidFill>
            <a:srgbClr val="83B81A">
              <a:alpha val="60000"/>
            </a:srgb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BAKGRUND</a:t>
            </a:r>
            <a:endParaRPr lang="sv-SE" b="1" dirty="0"/>
          </a:p>
        </p:txBody>
      </p:sp>
      <p:sp>
        <p:nvSpPr>
          <p:cNvPr id="23" name="Rektangel med rundade hörn diagonalt 22">
            <a:hlinkClick r:id="rId4" action="ppaction://hlinksldjump"/>
          </p:cNvPr>
          <p:cNvSpPr/>
          <p:nvPr/>
        </p:nvSpPr>
        <p:spPr>
          <a:xfrm>
            <a:off x="2800745" y="3772855"/>
            <a:ext cx="2665892" cy="847281"/>
          </a:xfrm>
          <a:prstGeom prst="round2DiagRect">
            <a:avLst>
              <a:gd name="adj1" fmla="val 0"/>
              <a:gd name="adj2" fmla="val 0"/>
            </a:avLst>
          </a:prstGeom>
          <a:solidFill>
            <a:srgbClr val="E13288">
              <a:alpha val="60000"/>
            </a:srgb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DELEGERING</a:t>
            </a:r>
            <a:endParaRPr lang="sv-SE" b="1" dirty="0"/>
          </a:p>
        </p:txBody>
      </p:sp>
      <p:sp>
        <p:nvSpPr>
          <p:cNvPr id="24" name="Rektangel med rundade hörn diagonalt 23">
            <a:hlinkClick r:id="rId5" action="ppaction://hlinksldjump"/>
          </p:cNvPr>
          <p:cNvSpPr/>
          <p:nvPr/>
        </p:nvSpPr>
        <p:spPr>
          <a:xfrm>
            <a:off x="4736305" y="2464712"/>
            <a:ext cx="2665892" cy="847281"/>
          </a:xfrm>
          <a:prstGeom prst="round2DiagRect">
            <a:avLst>
              <a:gd name="adj1" fmla="val 0"/>
              <a:gd name="adj2" fmla="val 0"/>
            </a:avLst>
          </a:prstGeom>
          <a:solidFill>
            <a:srgbClr val="9FD2C5">
              <a:alpha val="50196"/>
            </a:srgbClr>
          </a:solidFill>
          <a:ln w="76200">
            <a:solidFill>
              <a:srgbClr val="9FD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solidFill>
                  <a:schemeClr val="tx1"/>
                </a:solidFill>
              </a:rPr>
              <a:t>LÄKEMEDELSKUNSKAP</a:t>
            </a:r>
            <a:endParaRPr lang="sv-SE" b="1" dirty="0">
              <a:solidFill>
                <a:schemeClr val="tx1"/>
              </a:solidFill>
            </a:endParaRPr>
          </a:p>
        </p:txBody>
      </p:sp>
      <p:sp>
        <p:nvSpPr>
          <p:cNvPr id="25" name="Rektangel med rundade hörn diagonalt 24">
            <a:hlinkClick r:id="rId6" action="ppaction://hlinksldjump"/>
          </p:cNvPr>
          <p:cNvSpPr/>
          <p:nvPr/>
        </p:nvSpPr>
        <p:spPr>
          <a:xfrm>
            <a:off x="6744094" y="3772636"/>
            <a:ext cx="2665892" cy="847499"/>
          </a:xfrm>
          <a:prstGeom prst="round2DiagRect">
            <a:avLst>
              <a:gd name="adj1" fmla="val 0"/>
              <a:gd name="adj2" fmla="val 0"/>
            </a:avLst>
          </a:prstGeom>
          <a:solidFill>
            <a:srgbClr val="F39800"/>
          </a:solidFill>
          <a:ln w="76200">
            <a:solidFill>
              <a:srgbClr val="F39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PRAKTISK HANTERING</a:t>
            </a:r>
            <a:endParaRPr lang="sv-SE" b="1" dirty="0"/>
          </a:p>
        </p:txBody>
      </p:sp>
      <p:sp>
        <p:nvSpPr>
          <p:cNvPr id="26" name="Rektangel med rundade hörn diagonalt 25">
            <a:hlinkClick r:id="rId7" action="ppaction://hlinksldjump"/>
          </p:cNvPr>
          <p:cNvSpPr/>
          <p:nvPr/>
        </p:nvSpPr>
        <p:spPr>
          <a:xfrm>
            <a:off x="8529636" y="2464596"/>
            <a:ext cx="2665892" cy="847281"/>
          </a:xfrm>
          <a:prstGeom prst="round2DiagRect">
            <a:avLst>
              <a:gd name="adj1" fmla="val 0"/>
              <a:gd name="adj2" fmla="val 0"/>
            </a:avLst>
          </a:prstGeom>
          <a:solidFill>
            <a:srgbClr val="009EE0"/>
          </a:solidFill>
          <a:ln w="76200">
            <a:solidFill>
              <a:srgbClr val="009E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DISKUSSION &amp; FRÅGOR</a:t>
            </a:r>
            <a:endParaRPr lang="sv-SE" b="1" dirty="0"/>
          </a:p>
        </p:txBody>
      </p:sp>
    </p:spTree>
    <p:extLst>
      <p:ext uri="{BB962C8B-B14F-4D97-AF65-F5344CB8AC3E}">
        <p14:creationId xmlns:p14="http://schemas.microsoft.com/office/powerpoint/2010/main" val="24759268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Hur arbetar vi praktiskt</a:t>
            </a:r>
            <a:endParaRPr lang="sv-SE" dirty="0"/>
          </a:p>
        </p:txBody>
      </p:sp>
      <p:sp>
        <p:nvSpPr>
          <p:cNvPr id="3" name="Platshållare för innehåll 2"/>
          <p:cNvSpPr>
            <a:spLocks noGrp="1"/>
          </p:cNvSpPr>
          <p:nvPr>
            <p:ph idx="1"/>
          </p:nvPr>
        </p:nvSpPr>
        <p:spPr/>
        <p:txBody>
          <a:bodyPr/>
          <a:lstStyle/>
          <a:p>
            <a:pPr marL="0" indent="0">
              <a:buNone/>
            </a:pPr>
            <a:endParaRPr lang="sv-SE" dirty="0"/>
          </a:p>
          <a:p>
            <a:endParaRPr lang="sv-SE" dirty="0"/>
          </a:p>
          <a:p>
            <a:endParaRPr lang="sv-SE" dirty="0"/>
          </a:p>
        </p:txBody>
      </p:sp>
      <p:sp>
        <p:nvSpPr>
          <p:cNvPr id="5" name="Rektangel med rundade hörn diagonalt 4"/>
          <p:cNvSpPr/>
          <p:nvPr/>
        </p:nvSpPr>
        <p:spPr>
          <a:xfrm>
            <a:off x="9572430" y="197905"/>
            <a:ext cx="3312368" cy="449115"/>
          </a:xfrm>
          <a:prstGeom prst="round2DiagRect">
            <a:avLst>
              <a:gd name="adj1" fmla="val 0"/>
              <a:gd name="adj2" fmla="val 41690"/>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t>PRAKTISK HANTERING</a:t>
            </a:r>
            <a:endParaRPr lang="sv-SE"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98638"/>
            <a:ext cx="10968038"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3916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D</a:t>
            </a:r>
            <a:r>
              <a:rPr lang="sv-SE" sz="3600" dirty="0" smtClean="0"/>
              <a:t>okumentera i Cosmic – administrera utvärtes läkemedel</a:t>
            </a:r>
            <a:endParaRPr lang="sv-SE" sz="3600" dirty="0"/>
          </a:p>
        </p:txBody>
      </p:sp>
      <p:sp>
        <p:nvSpPr>
          <p:cNvPr id="4" name="Rektangel med rundade hörn diagonalt 3"/>
          <p:cNvSpPr/>
          <p:nvPr/>
        </p:nvSpPr>
        <p:spPr>
          <a:xfrm>
            <a:off x="9572430" y="197905"/>
            <a:ext cx="3312368" cy="449115"/>
          </a:xfrm>
          <a:prstGeom prst="round2DiagRect">
            <a:avLst>
              <a:gd name="adj1" fmla="val 0"/>
              <a:gd name="adj2" fmla="val 41690"/>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t>PRAKTISK HANTERING</a:t>
            </a:r>
            <a:endParaRPr lang="sv-SE" b="1" dirty="0"/>
          </a:p>
        </p:txBody>
      </p:sp>
      <p:sp>
        <p:nvSpPr>
          <p:cNvPr id="7" name="Platshållare för innehåll 6"/>
          <p:cNvSpPr>
            <a:spLocks noGrp="1"/>
          </p:cNvSpPr>
          <p:nvPr>
            <p:ph idx="1"/>
          </p:nvPr>
        </p:nvSpPr>
        <p:spPr>
          <a:noFill/>
        </p:spPr>
        <p:txBody>
          <a:bodyPr/>
          <a:lstStyle/>
          <a:p>
            <a:pPr marL="0" indent="0">
              <a:buNone/>
            </a:pPr>
            <a:r>
              <a:rPr lang="sv-SE" dirty="0" err="1" smtClean="0"/>
              <a:t>Utdelningsvy</a:t>
            </a:r>
            <a:r>
              <a:rPr lang="sv-SE" dirty="0" smtClean="0"/>
              <a:t> i Cosmic:</a:t>
            </a:r>
          </a:p>
          <a:p>
            <a:pPr marL="0" indent="0">
              <a:buNone/>
            </a:pPr>
            <a:endParaRPr lang="sv-SE" dirty="0"/>
          </a:p>
        </p:txBody>
      </p:sp>
      <p:pic>
        <p:nvPicPr>
          <p:cNvPr id="1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7841" t="56224" r="30012" b="20231"/>
          <a:stretch/>
        </p:blipFill>
        <p:spPr bwMode="auto">
          <a:xfrm>
            <a:off x="880620" y="2646381"/>
            <a:ext cx="10347994" cy="2205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ktangel 7"/>
          <p:cNvSpPr/>
          <p:nvPr/>
        </p:nvSpPr>
        <p:spPr>
          <a:xfrm>
            <a:off x="968188" y="3313355"/>
            <a:ext cx="9434457" cy="51636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0" name="Rak pil 9"/>
          <p:cNvCxnSpPr/>
          <p:nvPr/>
        </p:nvCxnSpPr>
        <p:spPr>
          <a:xfrm flipV="1">
            <a:off x="5936283" y="3662979"/>
            <a:ext cx="1185279" cy="143614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ruta 12"/>
          <p:cNvSpPr txBox="1"/>
          <p:nvPr/>
        </p:nvSpPr>
        <p:spPr>
          <a:xfrm>
            <a:off x="6282466" y="5271247"/>
            <a:ext cx="3289964" cy="646331"/>
          </a:xfrm>
          <a:prstGeom prst="rect">
            <a:avLst/>
          </a:prstGeom>
          <a:noFill/>
          <a:ln w="12700">
            <a:solidFill>
              <a:schemeClr val="tx1"/>
            </a:solidFill>
          </a:ln>
        </p:spPr>
        <p:txBody>
          <a:bodyPr wrap="square" rtlCol="0">
            <a:spAutoFit/>
          </a:bodyPr>
          <a:lstStyle/>
          <a:p>
            <a:r>
              <a:rPr lang="sv-SE" dirty="0" smtClean="0"/>
              <a:t>Utdelningstillfälle – högerklicka – välj administrera</a:t>
            </a:r>
            <a:endParaRPr lang="sv-SE" dirty="0"/>
          </a:p>
        </p:txBody>
      </p:sp>
    </p:spTree>
    <p:extLst>
      <p:ext uri="{BB962C8B-B14F-4D97-AF65-F5344CB8AC3E}">
        <p14:creationId xmlns:p14="http://schemas.microsoft.com/office/powerpoint/2010/main" val="4002053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Begrepp inom läkemedelshantering</a:t>
            </a:r>
            <a:endParaRPr lang="sv-SE" sz="3600" dirty="0"/>
          </a:p>
        </p:txBody>
      </p:sp>
      <p:graphicFrame>
        <p:nvGraphicFramePr>
          <p:cNvPr id="7" name="Diagram 6"/>
          <p:cNvGraphicFramePr/>
          <p:nvPr>
            <p:extLst>
              <p:ext uri="{D42A27DB-BD31-4B8C-83A1-F6EECF244321}">
                <p14:modId xmlns:p14="http://schemas.microsoft.com/office/powerpoint/2010/main" val="2196594339"/>
              </p:ext>
            </p:extLst>
          </p:nvPr>
        </p:nvGraphicFramePr>
        <p:xfrm>
          <a:off x="1414463" y="2647950"/>
          <a:ext cx="9363074"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ktangel med rundade hörn diagonalt 7"/>
          <p:cNvSpPr/>
          <p:nvPr/>
        </p:nvSpPr>
        <p:spPr>
          <a:xfrm>
            <a:off x="9572430" y="197905"/>
            <a:ext cx="3312368" cy="449115"/>
          </a:xfrm>
          <a:prstGeom prst="round2DiagRect">
            <a:avLst>
              <a:gd name="adj1" fmla="val 0"/>
              <a:gd name="adj2" fmla="val 416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t>BAKGRUND</a:t>
            </a:r>
            <a:endParaRPr lang="sv-SE" b="1" dirty="0"/>
          </a:p>
        </p:txBody>
      </p:sp>
    </p:spTree>
    <p:extLst>
      <p:ext uri="{BB962C8B-B14F-4D97-AF65-F5344CB8AC3E}">
        <p14:creationId xmlns:p14="http://schemas.microsoft.com/office/powerpoint/2010/main" val="30573696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Dokumentera i Cosmic – administrera utvärtes läkemedel</a:t>
            </a:r>
            <a:endParaRPr lang="sv-SE" sz="3600" dirty="0"/>
          </a:p>
        </p:txBody>
      </p:sp>
      <p:sp>
        <p:nvSpPr>
          <p:cNvPr id="4" name="Rektangel med rundade hörn diagonalt 3"/>
          <p:cNvSpPr/>
          <p:nvPr/>
        </p:nvSpPr>
        <p:spPr>
          <a:xfrm>
            <a:off x="9572430" y="197905"/>
            <a:ext cx="3312368" cy="449115"/>
          </a:xfrm>
          <a:prstGeom prst="round2DiagRect">
            <a:avLst>
              <a:gd name="adj1" fmla="val 0"/>
              <a:gd name="adj2" fmla="val 41690"/>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t>PRAKTISK HANTERING</a:t>
            </a:r>
            <a:endParaRPr lang="sv-SE"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5481" y="1184500"/>
            <a:ext cx="4722607" cy="4690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ruta 2"/>
          <p:cNvSpPr txBox="1"/>
          <p:nvPr/>
        </p:nvSpPr>
        <p:spPr>
          <a:xfrm>
            <a:off x="903642" y="1914861"/>
            <a:ext cx="2732443" cy="1200329"/>
          </a:xfrm>
          <a:prstGeom prst="rect">
            <a:avLst/>
          </a:prstGeom>
          <a:noFill/>
          <a:ln w="12700">
            <a:solidFill>
              <a:schemeClr val="tx1"/>
            </a:solidFill>
          </a:ln>
        </p:spPr>
        <p:txBody>
          <a:bodyPr wrap="square" rtlCol="0">
            <a:spAutoFit/>
          </a:bodyPr>
          <a:lstStyle/>
          <a:p>
            <a:r>
              <a:rPr lang="sv-SE" b="1" dirty="0" smtClean="0"/>
              <a:t>Registreringsdialog:</a:t>
            </a:r>
          </a:p>
          <a:p>
            <a:endParaRPr lang="sv-SE" dirty="0" smtClean="0"/>
          </a:p>
          <a:p>
            <a:r>
              <a:rPr lang="sv-SE" dirty="0" smtClean="0"/>
              <a:t>Tryck på administrera – dosen är signerad</a:t>
            </a:r>
            <a:endParaRPr lang="sv-SE" dirty="0"/>
          </a:p>
        </p:txBody>
      </p:sp>
      <p:sp>
        <p:nvSpPr>
          <p:cNvPr id="5" name="Rektangel 4"/>
          <p:cNvSpPr/>
          <p:nvPr/>
        </p:nvSpPr>
        <p:spPr>
          <a:xfrm>
            <a:off x="5959737" y="5518672"/>
            <a:ext cx="849854" cy="3674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994942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Dokumentera i Cosmic – administrera </a:t>
            </a:r>
            <a:r>
              <a:rPr lang="sv-SE" dirty="0" err="1" smtClean="0"/>
              <a:t>Instillagel</a:t>
            </a:r>
            <a:r>
              <a:rPr lang="sv-SE" dirty="0" smtClean="0"/>
              <a:t>/</a:t>
            </a:r>
            <a:r>
              <a:rPr lang="sv-SE" dirty="0" err="1" smtClean="0"/>
              <a:t>Xylocain</a:t>
            </a:r>
            <a:r>
              <a:rPr lang="sv-SE" dirty="0" smtClean="0"/>
              <a:t> gel</a:t>
            </a:r>
            <a:endParaRPr lang="sv-SE"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4111" y="2033717"/>
            <a:ext cx="10515600" cy="2531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4286"/>
          <a:stretch/>
        </p:blipFill>
        <p:spPr bwMode="auto">
          <a:xfrm>
            <a:off x="1065007" y="4714538"/>
            <a:ext cx="10520978"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ktangel 3"/>
          <p:cNvSpPr/>
          <p:nvPr/>
        </p:nvSpPr>
        <p:spPr>
          <a:xfrm>
            <a:off x="9337638" y="5712311"/>
            <a:ext cx="1011218" cy="3738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252611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Dokumentera i Cosmic – administrera </a:t>
            </a:r>
            <a:r>
              <a:rPr lang="sv-SE" dirty="0" err="1"/>
              <a:t>Instillagel</a:t>
            </a:r>
            <a:r>
              <a:rPr lang="sv-SE" dirty="0"/>
              <a:t>/</a:t>
            </a:r>
            <a:r>
              <a:rPr lang="sv-SE" dirty="0" err="1"/>
              <a:t>Xylocain</a:t>
            </a:r>
            <a:r>
              <a:rPr lang="sv-SE" dirty="0"/>
              <a:t> gel</a:t>
            </a:r>
          </a:p>
        </p:txBody>
      </p:sp>
      <p:pic>
        <p:nvPicPr>
          <p:cNvPr id="717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94200" y="1825625"/>
            <a:ext cx="8403599" cy="415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ktangel 4"/>
          <p:cNvSpPr/>
          <p:nvPr/>
        </p:nvSpPr>
        <p:spPr>
          <a:xfrm>
            <a:off x="6390042" y="5357308"/>
            <a:ext cx="925158" cy="71000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474345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smtClean="0"/>
              <a:t>Innan start</a:t>
            </a:r>
            <a:endParaRPr lang="sv-SE" dirty="0"/>
          </a:p>
        </p:txBody>
      </p:sp>
      <p:sp>
        <p:nvSpPr>
          <p:cNvPr id="5" name="Platshållare för innehåll 4"/>
          <p:cNvSpPr>
            <a:spLocks noGrp="1"/>
          </p:cNvSpPr>
          <p:nvPr>
            <p:ph idx="1"/>
          </p:nvPr>
        </p:nvSpPr>
        <p:spPr/>
        <p:txBody>
          <a:bodyPr/>
          <a:lstStyle/>
          <a:p>
            <a:r>
              <a:rPr lang="sv-SE" dirty="0" smtClean="0"/>
              <a:t>Utbildning</a:t>
            </a:r>
          </a:p>
          <a:p>
            <a:endParaRPr lang="sv-SE" dirty="0" smtClean="0"/>
          </a:p>
          <a:p>
            <a:endParaRPr lang="sv-SE" dirty="0"/>
          </a:p>
          <a:p>
            <a:r>
              <a:rPr lang="sv-SE" dirty="0" smtClean="0"/>
              <a:t>Delegeringsblanketten </a:t>
            </a:r>
          </a:p>
          <a:p>
            <a:endParaRPr lang="sv-SE" dirty="0" smtClean="0"/>
          </a:p>
          <a:p>
            <a:endParaRPr lang="sv-SE" dirty="0"/>
          </a:p>
          <a:p>
            <a:pPr marL="0" indent="0">
              <a:buNone/>
            </a:pPr>
            <a:endParaRPr lang="sv-SE" dirty="0"/>
          </a:p>
          <a:p>
            <a:pPr marL="0" indent="0">
              <a:buNone/>
            </a:pPr>
            <a:endParaRPr lang="sv-SE" dirty="0"/>
          </a:p>
        </p:txBody>
      </p:sp>
      <p:sp>
        <p:nvSpPr>
          <p:cNvPr id="4" name="Rektangel med rundade hörn diagonalt 3"/>
          <p:cNvSpPr/>
          <p:nvPr/>
        </p:nvSpPr>
        <p:spPr>
          <a:xfrm>
            <a:off x="9572430" y="197905"/>
            <a:ext cx="3312368" cy="449115"/>
          </a:xfrm>
          <a:prstGeom prst="round2DiagRect">
            <a:avLst>
              <a:gd name="adj1" fmla="val 0"/>
              <a:gd name="adj2" fmla="val 41690"/>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t>PRAKTISK HANTERING</a:t>
            </a:r>
            <a:endParaRPr lang="sv-SE"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7308" y="1624406"/>
            <a:ext cx="4392594" cy="10731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1402" y="3077859"/>
            <a:ext cx="4105779" cy="28859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959914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Översikt</a:t>
            </a:r>
            <a:endParaRPr lang="sv-SE" sz="3600" dirty="0"/>
          </a:p>
        </p:txBody>
      </p:sp>
      <p:sp>
        <p:nvSpPr>
          <p:cNvPr id="22" name="Rektangel med rundade hörn diagonalt 21">
            <a:hlinkClick r:id="rId3" action="ppaction://hlinksldjump"/>
          </p:cNvPr>
          <p:cNvSpPr/>
          <p:nvPr/>
        </p:nvSpPr>
        <p:spPr>
          <a:xfrm>
            <a:off x="942974" y="2464595"/>
            <a:ext cx="2665891" cy="847282"/>
          </a:xfrm>
          <a:prstGeom prst="round2DiagRect">
            <a:avLst>
              <a:gd name="adj1" fmla="val 0"/>
              <a:gd name="adj2" fmla="val 0"/>
            </a:avLst>
          </a:prstGeom>
          <a:solidFill>
            <a:srgbClr val="83B81A">
              <a:alpha val="60000"/>
            </a:srgb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BAKGRUND</a:t>
            </a:r>
            <a:endParaRPr lang="sv-SE" b="1" dirty="0"/>
          </a:p>
        </p:txBody>
      </p:sp>
      <p:sp>
        <p:nvSpPr>
          <p:cNvPr id="23" name="Rektangel med rundade hörn diagonalt 22">
            <a:hlinkClick r:id="rId4" action="ppaction://hlinksldjump"/>
          </p:cNvPr>
          <p:cNvSpPr/>
          <p:nvPr/>
        </p:nvSpPr>
        <p:spPr>
          <a:xfrm>
            <a:off x="2800745" y="3772855"/>
            <a:ext cx="2665892" cy="847281"/>
          </a:xfrm>
          <a:prstGeom prst="round2DiagRect">
            <a:avLst>
              <a:gd name="adj1" fmla="val 0"/>
              <a:gd name="adj2" fmla="val 0"/>
            </a:avLst>
          </a:prstGeom>
          <a:solidFill>
            <a:srgbClr val="E13288">
              <a:alpha val="60000"/>
            </a:srgb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DELEGERING</a:t>
            </a:r>
            <a:endParaRPr lang="sv-SE" b="1" dirty="0"/>
          </a:p>
        </p:txBody>
      </p:sp>
      <p:sp>
        <p:nvSpPr>
          <p:cNvPr id="24" name="Rektangel med rundade hörn diagonalt 23">
            <a:hlinkClick r:id="rId5" action="ppaction://hlinksldjump"/>
          </p:cNvPr>
          <p:cNvSpPr/>
          <p:nvPr/>
        </p:nvSpPr>
        <p:spPr>
          <a:xfrm>
            <a:off x="4736305" y="2464712"/>
            <a:ext cx="2665892" cy="847281"/>
          </a:xfrm>
          <a:prstGeom prst="round2DiagRect">
            <a:avLst>
              <a:gd name="adj1" fmla="val 0"/>
              <a:gd name="adj2" fmla="val 0"/>
            </a:avLst>
          </a:prstGeom>
          <a:solidFill>
            <a:srgbClr val="9FD2C5">
              <a:alpha val="50196"/>
            </a:srgbClr>
          </a:solidFill>
          <a:ln w="76200">
            <a:solidFill>
              <a:srgbClr val="9FD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solidFill>
                  <a:schemeClr val="tx1"/>
                </a:solidFill>
              </a:rPr>
              <a:t>LÄKEMEDELSKUNSKAP</a:t>
            </a:r>
            <a:endParaRPr lang="sv-SE" b="1" dirty="0">
              <a:solidFill>
                <a:schemeClr val="tx1"/>
              </a:solidFill>
            </a:endParaRPr>
          </a:p>
        </p:txBody>
      </p:sp>
      <p:sp>
        <p:nvSpPr>
          <p:cNvPr id="25" name="Rektangel med rundade hörn diagonalt 24">
            <a:hlinkClick r:id="rId6" action="ppaction://hlinksldjump"/>
          </p:cNvPr>
          <p:cNvSpPr/>
          <p:nvPr/>
        </p:nvSpPr>
        <p:spPr>
          <a:xfrm>
            <a:off x="6744094" y="3772636"/>
            <a:ext cx="2665892" cy="847499"/>
          </a:xfrm>
          <a:prstGeom prst="round2DiagRect">
            <a:avLst>
              <a:gd name="adj1" fmla="val 0"/>
              <a:gd name="adj2" fmla="val 0"/>
            </a:avLst>
          </a:prstGeom>
          <a:solidFill>
            <a:srgbClr val="F39800">
              <a:alpha val="60000"/>
            </a:srgbClr>
          </a:solidFill>
          <a:ln w="76200">
            <a:solidFill>
              <a:srgbClr val="F39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PRAKTISK HANTERING</a:t>
            </a:r>
            <a:endParaRPr lang="sv-SE" b="1" dirty="0"/>
          </a:p>
        </p:txBody>
      </p:sp>
      <p:sp>
        <p:nvSpPr>
          <p:cNvPr id="26" name="Rektangel med rundade hörn diagonalt 25">
            <a:hlinkClick r:id="rId7" action="ppaction://hlinksldjump"/>
          </p:cNvPr>
          <p:cNvSpPr/>
          <p:nvPr/>
        </p:nvSpPr>
        <p:spPr>
          <a:xfrm>
            <a:off x="8529636" y="2464596"/>
            <a:ext cx="2665892" cy="847281"/>
          </a:xfrm>
          <a:prstGeom prst="round2DiagRect">
            <a:avLst>
              <a:gd name="adj1" fmla="val 0"/>
              <a:gd name="adj2" fmla="val 0"/>
            </a:avLst>
          </a:prstGeom>
          <a:solidFill>
            <a:srgbClr val="009EE0"/>
          </a:solidFill>
          <a:ln w="76200">
            <a:solidFill>
              <a:srgbClr val="009E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DISKUSSION &amp; FRÅGOR</a:t>
            </a:r>
            <a:endParaRPr lang="sv-SE" b="1" dirty="0"/>
          </a:p>
        </p:txBody>
      </p:sp>
    </p:spTree>
    <p:extLst>
      <p:ext uri="{BB962C8B-B14F-4D97-AF65-F5344CB8AC3E}">
        <p14:creationId xmlns:p14="http://schemas.microsoft.com/office/powerpoint/2010/main" val="17016872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smtClean="0"/>
              <a:t>Diskussion och frågor</a:t>
            </a:r>
            <a:endParaRPr lang="sv-SE" dirty="0"/>
          </a:p>
        </p:txBody>
      </p:sp>
    </p:spTree>
    <p:extLst>
      <p:ext uri="{BB962C8B-B14F-4D97-AF65-F5344CB8AC3E}">
        <p14:creationId xmlns:p14="http://schemas.microsoft.com/office/powerpoint/2010/main" val="3659265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Översikt</a:t>
            </a:r>
            <a:endParaRPr lang="sv-SE" sz="3600" dirty="0"/>
          </a:p>
        </p:txBody>
      </p:sp>
      <p:sp>
        <p:nvSpPr>
          <p:cNvPr id="22" name="Rektangel med rundade hörn diagonalt 21">
            <a:hlinkClick r:id="rId3" action="ppaction://hlinksldjump"/>
          </p:cNvPr>
          <p:cNvSpPr/>
          <p:nvPr/>
        </p:nvSpPr>
        <p:spPr>
          <a:xfrm>
            <a:off x="942974" y="2464595"/>
            <a:ext cx="2665891" cy="847282"/>
          </a:xfrm>
          <a:prstGeom prst="round2DiagRect">
            <a:avLst>
              <a:gd name="adj1" fmla="val 0"/>
              <a:gd name="adj2" fmla="val 0"/>
            </a:avLst>
          </a:prstGeom>
          <a:solidFill>
            <a:srgbClr val="83B81A">
              <a:alpha val="60000"/>
            </a:srgb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BAKGRUND</a:t>
            </a:r>
            <a:endParaRPr lang="sv-SE" b="1" dirty="0"/>
          </a:p>
        </p:txBody>
      </p:sp>
      <p:sp>
        <p:nvSpPr>
          <p:cNvPr id="23" name="Rektangel med rundade hörn diagonalt 22">
            <a:hlinkClick r:id="rId4" action="ppaction://hlinksldjump"/>
          </p:cNvPr>
          <p:cNvSpPr/>
          <p:nvPr/>
        </p:nvSpPr>
        <p:spPr>
          <a:xfrm>
            <a:off x="2800745" y="3772855"/>
            <a:ext cx="2665892" cy="847281"/>
          </a:xfrm>
          <a:prstGeom prst="round2DiagRect">
            <a:avLst>
              <a:gd name="adj1" fmla="val 0"/>
              <a:gd name="adj2" fmla="val 0"/>
            </a:avLst>
          </a:prstGeom>
          <a:solidFill>
            <a:srgbClr val="E13288">
              <a:alpha val="60000"/>
            </a:srgb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DELEGERING</a:t>
            </a:r>
            <a:endParaRPr lang="sv-SE" b="1" dirty="0"/>
          </a:p>
        </p:txBody>
      </p:sp>
      <p:sp>
        <p:nvSpPr>
          <p:cNvPr id="24" name="Rektangel med rundade hörn diagonalt 23">
            <a:hlinkClick r:id="rId5" action="ppaction://hlinksldjump"/>
          </p:cNvPr>
          <p:cNvSpPr/>
          <p:nvPr/>
        </p:nvSpPr>
        <p:spPr>
          <a:xfrm>
            <a:off x="4736305" y="2464712"/>
            <a:ext cx="2665892" cy="847281"/>
          </a:xfrm>
          <a:prstGeom prst="round2DiagRect">
            <a:avLst>
              <a:gd name="adj1" fmla="val 0"/>
              <a:gd name="adj2" fmla="val 0"/>
            </a:avLst>
          </a:prstGeom>
          <a:solidFill>
            <a:srgbClr val="9FD2C5">
              <a:alpha val="50196"/>
            </a:srgbClr>
          </a:solidFill>
          <a:ln w="76200">
            <a:solidFill>
              <a:srgbClr val="9FD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solidFill>
                  <a:schemeClr val="tx1"/>
                </a:solidFill>
              </a:rPr>
              <a:t>LÄKEMEDELSKUNSKAP</a:t>
            </a:r>
            <a:endParaRPr lang="sv-SE" b="1" dirty="0">
              <a:solidFill>
                <a:schemeClr val="tx1"/>
              </a:solidFill>
            </a:endParaRPr>
          </a:p>
        </p:txBody>
      </p:sp>
      <p:sp>
        <p:nvSpPr>
          <p:cNvPr id="25" name="Rektangel med rundade hörn diagonalt 24">
            <a:hlinkClick r:id="rId6" action="ppaction://hlinksldjump"/>
          </p:cNvPr>
          <p:cNvSpPr/>
          <p:nvPr/>
        </p:nvSpPr>
        <p:spPr>
          <a:xfrm>
            <a:off x="6744094" y="3772636"/>
            <a:ext cx="2665892" cy="847499"/>
          </a:xfrm>
          <a:prstGeom prst="round2DiagRect">
            <a:avLst>
              <a:gd name="adj1" fmla="val 0"/>
              <a:gd name="adj2" fmla="val 0"/>
            </a:avLst>
          </a:prstGeom>
          <a:solidFill>
            <a:srgbClr val="F39800">
              <a:alpha val="60000"/>
            </a:srgbClr>
          </a:solidFill>
          <a:ln w="76200">
            <a:solidFill>
              <a:srgbClr val="F39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PRAKTISK HANTERING</a:t>
            </a:r>
            <a:endParaRPr lang="sv-SE" b="1" dirty="0"/>
          </a:p>
        </p:txBody>
      </p:sp>
      <p:sp>
        <p:nvSpPr>
          <p:cNvPr id="26" name="Rektangel med rundade hörn diagonalt 25">
            <a:hlinkClick r:id="rId7" action="ppaction://hlinksldjump"/>
          </p:cNvPr>
          <p:cNvSpPr/>
          <p:nvPr/>
        </p:nvSpPr>
        <p:spPr>
          <a:xfrm>
            <a:off x="8529636" y="2464596"/>
            <a:ext cx="2665892" cy="847281"/>
          </a:xfrm>
          <a:prstGeom prst="round2DiagRect">
            <a:avLst>
              <a:gd name="adj1" fmla="val 0"/>
              <a:gd name="adj2" fmla="val 0"/>
            </a:avLst>
          </a:prstGeom>
          <a:solidFill>
            <a:srgbClr val="009EE0">
              <a:alpha val="60000"/>
            </a:srgbClr>
          </a:solidFill>
          <a:ln w="76200">
            <a:solidFill>
              <a:srgbClr val="009E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DISKUSSION &amp; FRÅGOR</a:t>
            </a:r>
            <a:endParaRPr lang="sv-SE" b="1" dirty="0"/>
          </a:p>
        </p:txBody>
      </p:sp>
    </p:spTree>
    <p:extLst>
      <p:ext uri="{BB962C8B-B14F-4D97-AF65-F5344CB8AC3E}">
        <p14:creationId xmlns:p14="http://schemas.microsoft.com/office/powerpoint/2010/main" val="505794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Läkemedelshantering - delegering</a:t>
            </a:r>
            <a:endParaRPr lang="sv-SE" dirty="0"/>
          </a:p>
        </p:txBody>
      </p:sp>
      <p:grpSp>
        <p:nvGrpSpPr>
          <p:cNvPr id="146" name="Grupp 145"/>
          <p:cNvGrpSpPr/>
          <p:nvPr/>
        </p:nvGrpSpPr>
        <p:grpSpPr>
          <a:xfrm>
            <a:off x="642937" y="2242763"/>
            <a:ext cx="10906125" cy="3068965"/>
            <a:chOff x="642937" y="2242763"/>
            <a:chExt cx="10906125" cy="3068965"/>
          </a:xfrm>
        </p:grpSpPr>
        <p:grpSp>
          <p:nvGrpSpPr>
            <p:cNvPr id="125" name="Grupp 124"/>
            <p:cNvGrpSpPr/>
            <p:nvPr/>
          </p:nvGrpSpPr>
          <p:grpSpPr>
            <a:xfrm>
              <a:off x="642937" y="2242763"/>
              <a:ext cx="10906125" cy="3068965"/>
              <a:chOff x="733425" y="2522245"/>
              <a:chExt cx="10906125" cy="3068965"/>
            </a:xfrm>
          </p:grpSpPr>
          <p:grpSp>
            <p:nvGrpSpPr>
              <p:cNvPr id="113" name="Group 47"/>
              <p:cNvGrpSpPr>
                <a:grpSpLocks noChangeAspect="1"/>
              </p:cNvGrpSpPr>
              <p:nvPr/>
            </p:nvGrpSpPr>
            <p:grpSpPr bwMode="auto">
              <a:xfrm>
                <a:off x="10329136" y="3235669"/>
                <a:ext cx="1193800" cy="1047750"/>
                <a:chOff x="6439" y="2027"/>
                <a:chExt cx="752" cy="660"/>
              </a:xfrm>
            </p:grpSpPr>
            <p:sp>
              <p:nvSpPr>
                <p:cNvPr id="114" name="AutoShape 46"/>
                <p:cNvSpPr>
                  <a:spLocks noChangeAspect="1" noChangeArrowheads="1" noTextEdit="1"/>
                </p:cNvSpPr>
                <p:nvPr/>
              </p:nvSpPr>
              <p:spPr bwMode="auto">
                <a:xfrm>
                  <a:off x="6439" y="2027"/>
                  <a:ext cx="752" cy="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5" name="Freeform 48"/>
                <p:cNvSpPr>
                  <a:spLocks/>
                </p:cNvSpPr>
                <p:nvPr/>
              </p:nvSpPr>
              <p:spPr bwMode="auto">
                <a:xfrm>
                  <a:off x="6415" y="2027"/>
                  <a:ext cx="776" cy="660"/>
                </a:xfrm>
                <a:custGeom>
                  <a:avLst/>
                  <a:gdLst>
                    <a:gd name="T0" fmla="*/ 159 w 161"/>
                    <a:gd name="T1" fmla="*/ 22 h 137"/>
                    <a:gd name="T2" fmla="*/ 126 w 161"/>
                    <a:gd name="T3" fmla="*/ 1 h 137"/>
                    <a:gd name="T4" fmla="*/ 123 w 161"/>
                    <a:gd name="T5" fmla="*/ 1 h 137"/>
                    <a:gd name="T6" fmla="*/ 88 w 161"/>
                    <a:gd name="T7" fmla="*/ 0 h 137"/>
                    <a:gd name="T8" fmla="*/ 24 w 161"/>
                    <a:gd name="T9" fmla="*/ 3 h 137"/>
                    <a:gd name="T10" fmla="*/ 24 w 161"/>
                    <a:gd name="T11" fmla="*/ 3 h 137"/>
                    <a:gd name="T12" fmla="*/ 6 w 161"/>
                    <a:gd name="T13" fmla="*/ 25 h 137"/>
                    <a:gd name="T14" fmla="*/ 14 w 161"/>
                    <a:gd name="T15" fmla="*/ 101 h 137"/>
                    <a:gd name="T16" fmla="*/ 22 w 161"/>
                    <a:gd name="T17" fmla="*/ 105 h 137"/>
                    <a:gd name="T18" fmla="*/ 59 w 161"/>
                    <a:gd name="T19" fmla="*/ 105 h 137"/>
                    <a:gd name="T20" fmla="*/ 59 w 161"/>
                    <a:gd name="T21" fmla="*/ 105 h 137"/>
                    <a:gd name="T22" fmla="*/ 59 w 161"/>
                    <a:gd name="T23" fmla="*/ 105 h 137"/>
                    <a:gd name="T24" fmla="*/ 68 w 161"/>
                    <a:gd name="T25" fmla="*/ 107 h 137"/>
                    <a:gd name="T26" fmla="*/ 68 w 161"/>
                    <a:gd name="T27" fmla="*/ 113 h 137"/>
                    <a:gd name="T28" fmla="*/ 66 w 161"/>
                    <a:gd name="T29" fmla="*/ 113 h 137"/>
                    <a:gd name="T30" fmla="*/ 49 w 161"/>
                    <a:gd name="T31" fmla="*/ 113 h 137"/>
                    <a:gd name="T32" fmla="*/ 39 w 161"/>
                    <a:gd name="T33" fmla="*/ 119 h 137"/>
                    <a:gd name="T34" fmla="*/ 36 w 161"/>
                    <a:gd name="T35" fmla="*/ 127 h 137"/>
                    <a:gd name="T36" fmla="*/ 40 w 161"/>
                    <a:gd name="T37" fmla="*/ 136 h 137"/>
                    <a:gd name="T38" fmla="*/ 93 w 161"/>
                    <a:gd name="T39" fmla="*/ 137 h 137"/>
                    <a:gd name="T40" fmla="*/ 124 w 161"/>
                    <a:gd name="T41" fmla="*/ 137 h 137"/>
                    <a:gd name="T42" fmla="*/ 125 w 161"/>
                    <a:gd name="T43" fmla="*/ 137 h 137"/>
                    <a:gd name="T44" fmla="*/ 130 w 161"/>
                    <a:gd name="T45" fmla="*/ 130 h 137"/>
                    <a:gd name="T46" fmla="*/ 128 w 161"/>
                    <a:gd name="T47" fmla="*/ 120 h 137"/>
                    <a:gd name="T48" fmla="*/ 118 w 161"/>
                    <a:gd name="T49" fmla="*/ 114 h 137"/>
                    <a:gd name="T50" fmla="*/ 115 w 161"/>
                    <a:gd name="T51" fmla="*/ 114 h 137"/>
                    <a:gd name="T52" fmla="*/ 101 w 161"/>
                    <a:gd name="T53" fmla="*/ 114 h 137"/>
                    <a:gd name="T54" fmla="*/ 98 w 161"/>
                    <a:gd name="T55" fmla="*/ 112 h 137"/>
                    <a:gd name="T56" fmla="*/ 98 w 161"/>
                    <a:gd name="T57" fmla="*/ 107 h 137"/>
                    <a:gd name="T58" fmla="*/ 104 w 161"/>
                    <a:gd name="T59" fmla="*/ 105 h 137"/>
                    <a:gd name="T60" fmla="*/ 144 w 161"/>
                    <a:gd name="T61" fmla="*/ 106 h 137"/>
                    <a:gd name="T62" fmla="*/ 153 w 161"/>
                    <a:gd name="T63" fmla="*/ 102 h 137"/>
                    <a:gd name="T64" fmla="*/ 161 w 161"/>
                    <a:gd name="T65" fmla="*/ 64 h 137"/>
                    <a:gd name="T66" fmla="*/ 159 w 161"/>
                    <a:gd name="T67" fmla="*/ 2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137">
                      <a:moveTo>
                        <a:pt x="159" y="22"/>
                      </a:moveTo>
                      <a:cubicBezTo>
                        <a:pt x="157" y="3"/>
                        <a:pt x="145" y="2"/>
                        <a:pt x="126" y="1"/>
                      </a:cubicBezTo>
                      <a:cubicBezTo>
                        <a:pt x="125" y="1"/>
                        <a:pt x="124" y="1"/>
                        <a:pt x="123" y="1"/>
                      </a:cubicBezTo>
                      <a:cubicBezTo>
                        <a:pt x="110" y="1"/>
                        <a:pt x="99" y="0"/>
                        <a:pt x="88" y="0"/>
                      </a:cubicBezTo>
                      <a:cubicBezTo>
                        <a:pt x="68" y="0"/>
                        <a:pt x="51" y="1"/>
                        <a:pt x="24" y="3"/>
                      </a:cubicBezTo>
                      <a:cubicBezTo>
                        <a:pt x="24" y="3"/>
                        <a:pt x="24" y="3"/>
                        <a:pt x="24" y="3"/>
                      </a:cubicBezTo>
                      <a:cubicBezTo>
                        <a:pt x="9" y="5"/>
                        <a:pt x="7" y="19"/>
                        <a:pt x="6" y="25"/>
                      </a:cubicBezTo>
                      <a:cubicBezTo>
                        <a:pt x="6" y="27"/>
                        <a:pt x="0" y="86"/>
                        <a:pt x="14" y="101"/>
                      </a:cubicBezTo>
                      <a:cubicBezTo>
                        <a:pt x="17" y="104"/>
                        <a:pt x="20" y="105"/>
                        <a:pt x="22" y="105"/>
                      </a:cubicBezTo>
                      <a:cubicBezTo>
                        <a:pt x="23" y="105"/>
                        <a:pt x="36" y="105"/>
                        <a:pt x="59" y="105"/>
                      </a:cubicBezTo>
                      <a:cubicBezTo>
                        <a:pt x="59" y="105"/>
                        <a:pt x="59" y="105"/>
                        <a:pt x="59" y="105"/>
                      </a:cubicBezTo>
                      <a:cubicBezTo>
                        <a:pt x="59" y="105"/>
                        <a:pt x="59" y="105"/>
                        <a:pt x="59" y="105"/>
                      </a:cubicBezTo>
                      <a:cubicBezTo>
                        <a:pt x="64" y="105"/>
                        <a:pt x="67" y="106"/>
                        <a:pt x="68" y="107"/>
                      </a:cubicBezTo>
                      <a:cubicBezTo>
                        <a:pt x="69" y="108"/>
                        <a:pt x="69" y="111"/>
                        <a:pt x="68" y="113"/>
                      </a:cubicBezTo>
                      <a:cubicBezTo>
                        <a:pt x="68" y="113"/>
                        <a:pt x="67" y="113"/>
                        <a:pt x="66" y="113"/>
                      </a:cubicBezTo>
                      <a:cubicBezTo>
                        <a:pt x="49" y="113"/>
                        <a:pt x="49" y="113"/>
                        <a:pt x="49" y="113"/>
                      </a:cubicBezTo>
                      <a:cubicBezTo>
                        <a:pt x="45" y="113"/>
                        <a:pt x="42" y="115"/>
                        <a:pt x="39" y="119"/>
                      </a:cubicBezTo>
                      <a:cubicBezTo>
                        <a:pt x="37" y="122"/>
                        <a:pt x="36" y="125"/>
                        <a:pt x="36" y="127"/>
                      </a:cubicBezTo>
                      <a:cubicBezTo>
                        <a:pt x="35" y="134"/>
                        <a:pt x="39" y="136"/>
                        <a:pt x="40" y="136"/>
                      </a:cubicBezTo>
                      <a:cubicBezTo>
                        <a:pt x="41" y="136"/>
                        <a:pt x="42" y="137"/>
                        <a:pt x="93" y="137"/>
                      </a:cubicBezTo>
                      <a:cubicBezTo>
                        <a:pt x="115" y="137"/>
                        <a:pt x="122" y="137"/>
                        <a:pt x="124" y="137"/>
                      </a:cubicBezTo>
                      <a:cubicBezTo>
                        <a:pt x="124" y="137"/>
                        <a:pt x="124" y="137"/>
                        <a:pt x="125" y="137"/>
                      </a:cubicBezTo>
                      <a:cubicBezTo>
                        <a:pt x="125" y="137"/>
                        <a:pt x="130" y="136"/>
                        <a:pt x="130" y="130"/>
                      </a:cubicBezTo>
                      <a:cubicBezTo>
                        <a:pt x="130" y="127"/>
                        <a:pt x="129" y="123"/>
                        <a:pt x="128" y="120"/>
                      </a:cubicBezTo>
                      <a:cubicBezTo>
                        <a:pt x="125" y="116"/>
                        <a:pt x="122" y="114"/>
                        <a:pt x="118" y="114"/>
                      </a:cubicBezTo>
                      <a:cubicBezTo>
                        <a:pt x="118" y="114"/>
                        <a:pt x="116" y="114"/>
                        <a:pt x="115" y="114"/>
                      </a:cubicBezTo>
                      <a:cubicBezTo>
                        <a:pt x="111" y="114"/>
                        <a:pt x="107" y="114"/>
                        <a:pt x="101" y="114"/>
                      </a:cubicBezTo>
                      <a:cubicBezTo>
                        <a:pt x="99" y="114"/>
                        <a:pt x="98" y="113"/>
                        <a:pt x="98" y="112"/>
                      </a:cubicBezTo>
                      <a:cubicBezTo>
                        <a:pt x="97" y="111"/>
                        <a:pt x="97" y="108"/>
                        <a:pt x="98" y="107"/>
                      </a:cubicBezTo>
                      <a:cubicBezTo>
                        <a:pt x="98" y="107"/>
                        <a:pt x="99" y="106"/>
                        <a:pt x="104" y="105"/>
                      </a:cubicBezTo>
                      <a:cubicBezTo>
                        <a:pt x="144" y="106"/>
                        <a:pt x="144" y="106"/>
                        <a:pt x="144" y="106"/>
                      </a:cubicBezTo>
                      <a:cubicBezTo>
                        <a:pt x="147" y="106"/>
                        <a:pt x="150" y="104"/>
                        <a:pt x="153" y="102"/>
                      </a:cubicBezTo>
                      <a:cubicBezTo>
                        <a:pt x="158" y="96"/>
                        <a:pt x="161" y="83"/>
                        <a:pt x="161" y="64"/>
                      </a:cubicBezTo>
                      <a:cubicBezTo>
                        <a:pt x="161" y="45"/>
                        <a:pt x="159" y="27"/>
                        <a:pt x="159"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6" name="Freeform 49"/>
                <p:cNvSpPr>
                  <a:spLocks/>
                </p:cNvSpPr>
                <p:nvPr/>
              </p:nvSpPr>
              <p:spPr bwMode="auto">
                <a:xfrm>
                  <a:off x="6478" y="2066"/>
                  <a:ext cx="674" cy="428"/>
                </a:xfrm>
                <a:custGeom>
                  <a:avLst/>
                  <a:gdLst>
                    <a:gd name="T0" fmla="*/ 86 w 140"/>
                    <a:gd name="T1" fmla="*/ 89 h 89"/>
                    <a:gd name="T2" fmla="*/ 10 w 140"/>
                    <a:gd name="T3" fmla="*/ 87 h 89"/>
                    <a:gd name="T4" fmla="*/ 5 w 140"/>
                    <a:gd name="T5" fmla="*/ 81 h 89"/>
                    <a:gd name="T6" fmla="*/ 6 w 140"/>
                    <a:gd name="T7" fmla="*/ 8 h 89"/>
                    <a:gd name="T8" fmla="*/ 70 w 140"/>
                    <a:gd name="T9" fmla="*/ 0 h 89"/>
                    <a:gd name="T10" fmla="*/ 111 w 140"/>
                    <a:gd name="T11" fmla="*/ 1 h 89"/>
                    <a:gd name="T12" fmla="*/ 135 w 140"/>
                    <a:gd name="T13" fmla="*/ 6 h 89"/>
                    <a:gd name="T14" fmla="*/ 140 w 140"/>
                    <a:gd name="T15" fmla="*/ 47 h 89"/>
                    <a:gd name="T16" fmla="*/ 135 w 140"/>
                    <a:gd name="T17" fmla="*/ 85 h 89"/>
                    <a:gd name="T18" fmla="*/ 86 w 140"/>
                    <a:gd name="T19"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89">
                      <a:moveTo>
                        <a:pt x="86" y="89"/>
                      </a:moveTo>
                      <a:cubicBezTo>
                        <a:pt x="68" y="89"/>
                        <a:pt x="15" y="88"/>
                        <a:pt x="10" y="87"/>
                      </a:cubicBezTo>
                      <a:cubicBezTo>
                        <a:pt x="7" y="85"/>
                        <a:pt x="6" y="82"/>
                        <a:pt x="5" y="81"/>
                      </a:cubicBezTo>
                      <a:cubicBezTo>
                        <a:pt x="1" y="69"/>
                        <a:pt x="0" y="17"/>
                        <a:pt x="6" y="8"/>
                      </a:cubicBezTo>
                      <a:cubicBezTo>
                        <a:pt x="8" y="5"/>
                        <a:pt x="11" y="0"/>
                        <a:pt x="70" y="0"/>
                      </a:cubicBezTo>
                      <a:cubicBezTo>
                        <a:pt x="84" y="0"/>
                        <a:pt x="99" y="1"/>
                        <a:pt x="111" y="1"/>
                      </a:cubicBezTo>
                      <a:cubicBezTo>
                        <a:pt x="132" y="3"/>
                        <a:pt x="134" y="5"/>
                        <a:pt x="135" y="6"/>
                      </a:cubicBezTo>
                      <a:cubicBezTo>
                        <a:pt x="137" y="8"/>
                        <a:pt x="140" y="12"/>
                        <a:pt x="140" y="47"/>
                      </a:cubicBezTo>
                      <a:cubicBezTo>
                        <a:pt x="139" y="69"/>
                        <a:pt x="138" y="82"/>
                        <a:pt x="135" y="85"/>
                      </a:cubicBezTo>
                      <a:cubicBezTo>
                        <a:pt x="133" y="87"/>
                        <a:pt x="132" y="89"/>
                        <a:pt x="86" y="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7" name="Freeform 50"/>
                <p:cNvSpPr>
                  <a:spLocks noEditPoints="1"/>
                </p:cNvSpPr>
                <p:nvPr/>
              </p:nvSpPr>
              <p:spPr bwMode="auto">
                <a:xfrm>
                  <a:off x="6458" y="2041"/>
                  <a:ext cx="719" cy="477"/>
                </a:xfrm>
                <a:custGeom>
                  <a:avLst/>
                  <a:gdLst>
                    <a:gd name="T0" fmla="*/ 74 w 149"/>
                    <a:gd name="T1" fmla="*/ 11 h 99"/>
                    <a:gd name="T2" fmla="*/ 135 w 149"/>
                    <a:gd name="T3" fmla="*/ 15 h 99"/>
                    <a:gd name="T4" fmla="*/ 135 w 149"/>
                    <a:gd name="T5" fmla="*/ 87 h 99"/>
                    <a:gd name="T6" fmla="*/ 90 w 149"/>
                    <a:gd name="T7" fmla="*/ 89 h 99"/>
                    <a:gd name="T8" fmla="*/ 16 w 149"/>
                    <a:gd name="T9" fmla="*/ 87 h 99"/>
                    <a:gd name="T10" fmla="*/ 14 w 149"/>
                    <a:gd name="T11" fmla="*/ 16 h 99"/>
                    <a:gd name="T12" fmla="*/ 74 w 149"/>
                    <a:gd name="T13" fmla="*/ 11 h 99"/>
                    <a:gd name="T14" fmla="*/ 74 w 149"/>
                    <a:gd name="T15" fmla="*/ 0 h 99"/>
                    <a:gd name="T16" fmla="*/ 74 w 149"/>
                    <a:gd name="T17" fmla="*/ 11 h 99"/>
                    <a:gd name="T18" fmla="*/ 74 w 149"/>
                    <a:gd name="T19" fmla="*/ 0 h 99"/>
                    <a:gd name="T20" fmla="*/ 33 w 149"/>
                    <a:gd name="T21" fmla="*/ 1 h 99"/>
                    <a:gd name="T22" fmla="*/ 6 w 149"/>
                    <a:gd name="T23" fmla="*/ 10 h 99"/>
                    <a:gd name="T24" fmla="*/ 1 w 149"/>
                    <a:gd name="T25" fmla="*/ 48 h 99"/>
                    <a:gd name="T26" fmla="*/ 4 w 149"/>
                    <a:gd name="T27" fmla="*/ 87 h 99"/>
                    <a:gd name="T28" fmla="*/ 12 w 149"/>
                    <a:gd name="T29" fmla="*/ 97 h 99"/>
                    <a:gd name="T30" fmla="*/ 41 w 149"/>
                    <a:gd name="T31" fmla="*/ 99 h 99"/>
                    <a:gd name="T32" fmla="*/ 90 w 149"/>
                    <a:gd name="T33" fmla="*/ 99 h 99"/>
                    <a:gd name="T34" fmla="*/ 121 w 149"/>
                    <a:gd name="T35" fmla="*/ 99 h 99"/>
                    <a:gd name="T36" fmla="*/ 143 w 149"/>
                    <a:gd name="T37" fmla="*/ 93 h 99"/>
                    <a:gd name="T38" fmla="*/ 149 w 149"/>
                    <a:gd name="T39" fmla="*/ 52 h 99"/>
                    <a:gd name="T40" fmla="*/ 148 w 149"/>
                    <a:gd name="T41" fmla="*/ 27 h 99"/>
                    <a:gd name="T42" fmla="*/ 143 w 149"/>
                    <a:gd name="T43" fmla="*/ 8 h 99"/>
                    <a:gd name="T44" fmla="*/ 115 w 149"/>
                    <a:gd name="T45" fmla="*/ 1 h 99"/>
                    <a:gd name="T46" fmla="*/ 74 w 149"/>
                    <a:gd name="T4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9" h="99">
                      <a:moveTo>
                        <a:pt x="74" y="11"/>
                      </a:moveTo>
                      <a:cubicBezTo>
                        <a:pt x="103" y="11"/>
                        <a:pt x="133" y="12"/>
                        <a:pt x="135" y="15"/>
                      </a:cubicBezTo>
                      <a:cubicBezTo>
                        <a:pt x="140" y="21"/>
                        <a:pt x="138" y="83"/>
                        <a:pt x="135" y="87"/>
                      </a:cubicBezTo>
                      <a:cubicBezTo>
                        <a:pt x="134" y="88"/>
                        <a:pt x="113" y="89"/>
                        <a:pt x="90" y="89"/>
                      </a:cubicBezTo>
                      <a:cubicBezTo>
                        <a:pt x="57" y="89"/>
                        <a:pt x="18" y="88"/>
                        <a:pt x="16" y="87"/>
                      </a:cubicBezTo>
                      <a:cubicBezTo>
                        <a:pt x="11" y="85"/>
                        <a:pt x="9" y="23"/>
                        <a:pt x="14" y="16"/>
                      </a:cubicBezTo>
                      <a:cubicBezTo>
                        <a:pt x="17" y="12"/>
                        <a:pt x="45" y="11"/>
                        <a:pt x="74" y="11"/>
                      </a:cubicBezTo>
                      <a:moveTo>
                        <a:pt x="74" y="0"/>
                      </a:moveTo>
                      <a:cubicBezTo>
                        <a:pt x="74" y="11"/>
                        <a:pt x="74" y="11"/>
                        <a:pt x="74" y="11"/>
                      </a:cubicBezTo>
                      <a:cubicBezTo>
                        <a:pt x="74" y="0"/>
                        <a:pt x="74" y="0"/>
                        <a:pt x="74" y="0"/>
                      </a:cubicBezTo>
                      <a:cubicBezTo>
                        <a:pt x="58" y="0"/>
                        <a:pt x="44" y="0"/>
                        <a:pt x="33" y="1"/>
                      </a:cubicBezTo>
                      <a:cubicBezTo>
                        <a:pt x="16" y="3"/>
                        <a:pt x="9" y="5"/>
                        <a:pt x="6" y="10"/>
                      </a:cubicBezTo>
                      <a:cubicBezTo>
                        <a:pt x="4" y="12"/>
                        <a:pt x="0" y="17"/>
                        <a:pt x="1" y="48"/>
                      </a:cubicBezTo>
                      <a:cubicBezTo>
                        <a:pt x="1" y="53"/>
                        <a:pt x="1" y="77"/>
                        <a:pt x="4" y="87"/>
                      </a:cubicBezTo>
                      <a:cubicBezTo>
                        <a:pt x="6" y="92"/>
                        <a:pt x="8" y="95"/>
                        <a:pt x="12" y="97"/>
                      </a:cubicBezTo>
                      <a:cubicBezTo>
                        <a:pt x="14" y="97"/>
                        <a:pt x="16" y="98"/>
                        <a:pt x="41" y="99"/>
                      </a:cubicBezTo>
                      <a:cubicBezTo>
                        <a:pt x="56" y="99"/>
                        <a:pt x="75" y="99"/>
                        <a:pt x="90" y="99"/>
                      </a:cubicBezTo>
                      <a:cubicBezTo>
                        <a:pt x="103" y="99"/>
                        <a:pt x="114" y="99"/>
                        <a:pt x="121" y="99"/>
                      </a:cubicBezTo>
                      <a:cubicBezTo>
                        <a:pt x="134" y="98"/>
                        <a:pt x="140" y="98"/>
                        <a:pt x="143" y="93"/>
                      </a:cubicBezTo>
                      <a:cubicBezTo>
                        <a:pt x="145" y="91"/>
                        <a:pt x="148" y="88"/>
                        <a:pt x="149" y="52"/>
                      </a:cubicBezTo>
                      <a:cubicBezTo>
                        <a:pt x="149" y="45"/>
                        <a:pt x="149" y="36"/>
                        <a:pt x="148" y="27"/>
                      </a:cubicBezTo>
                      <a:cubicBezTo>
                        <a:pt x="148" y="17"/>
                        <a:pt x="146" y="11"/>
                        <a:pt x="143" y="8"/>
                      </a:cubicBezTo>
                      <a:cubicBezTo>
                        <a:pt x="140" y="4"/>
                        <a:pt x="135" y="2"/>
                        <a:pt x="115" y="1"/>
                      </a:cubicBezTo>
                      <a:cubicBezTo>
                        <a:pt x="104" y="0"/>
                        <a:pt x="89" y="0"/>
                        <a:pt x="7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8" name="Freeform 51"/>
                <p:cNvSpPr>
                  <a:spLocks/>
                </p:cNvSpPr>
                <p:nvPr/>
              </p:nvSpPr>
              <p:spPr bwMode="auto">
                <a:xfrm>
                  <a:off x="6453" y="2046"/>
                  <a:ext cx="738" cy="472"/>
                </a:xfrm>
                <a:custGeom>
                  <a:avLst/>
                  <a:gdLst>
                    <a:gd name="T0" fmla="*/ 14 w 153"/>
                    <a:gd name="T1" fmla="*/ 97 h 98"/>
                    <a:gd name="T2" fmla="*/ 136 w 153"/>
                    <a:gd name="T3" fmla="*/ 98 h 98"/>
                    <a:gd name="T4" fmla="*/ 147 w 153"/>
                    <a:gd name="T5" fmla="*/ 18 h 98"/>
                    <a:gd name="T6" fmla="*/ 115 w 153"/>
                    <a:gd name="T7" fmla="*/ 1 h 98"/>
                    <a:gd name="T8" fmla="*/ 17 w 153"/>
                    <a:gd name="T9" fmla="*/ 3 h 98"/>
                    <a:gd name="T10" fmla="*/ 3 w 153"/>
                    <a:gd name="T11" fmla="*/ 21 h 98"/>
                    <a:gd name="T12" fmla="*/ 14 w 153"/>
                    <a:gd name="T13" fmla="*/ 97 h 98"/>
                  </a:gdLst>
                  <a:ahLst/>
                  <a:cxnLst>
                    <a:cxn ang="0">
                      <a:pos x="T0" y="T1"/>
                    </a:cxn>
                    <a:cxn ang="0">
                      <a:pos x="T2" y="T3"/>
                    </a:cxn>
                    <a:cxn ang="0">
                      <a:pos x="T4" y="T5"/>
                    </a:cxn>
                    <a:cxn ang="0">
                      <a:pos x="T6" y="T7"/>
                    </a:cxn>
                    <a:cxn ang="0">
                      <a:pos x="T8" y="T9"/>
                    </a:cxn>
                    <a:cxn ang="0">
                      <a:pos x="T10" y="T11"/>
                    </a:cxn>
                    <a:cxn ang="0">
                      <a:pos x="T12" y="T13"/>
                    </a:cxn>
                  </a:cxnLst>
                  <a:rect l="0" t="0" r="r" b="b"/>
                  <a:pathLst>
                    <a:path w="153" h="98">
                      <a:moveTo>
                        <a:pt x="14" y="97"/>
                      </a:moveTo>
                      <a:cubicBezTo>
                        <a:pt x="19" y="97"/>
                        <a:pt x="136" y="98"/>
                        <a:pt x="136" y="98"/>
                      </a:cubicBezTo>
                      <a:cubicBezTo>
                        <a:pt x="153" y="98"/>
                        <a:pt x="150" y="41"/>
                        <a:pt x="147" y="18"/>
                      </a:cubicBezTo>
                      <a:cubicBezTo>
                        <a:pt x="145" y="2"/>
                        <a:pt x="136" y="2"/>
                        <a:pt x="115" y="1"/>
                      </a:cubicBezTo>
                      <a:cubicBezTo>
                        <a:pt x="76" y="0"/>
                        <a:pt x="55" y="1"/>
                        <a:pt x="17" y="3"/>
                      </a:cubicBezTo>
                      <a:cubicBezTo>
                        <a:pt x="6" y="5"/>
                        <a:pt x="4" y="13"/>
                        <a:pt x="3" y="21"/>
                      </a:cubicBezTo>
                      <a:cubicBezTo>
                        <a:pt x="0" y="49"/>
                        <a:pt x="0" y="97"/>
                        <a:pt x="14" y="97"/>
                      </a:cubicBezTo>
                      <a:close/>
                    </a:path>
                  </a:pathLst>
                </a:custGeom>
                <a:solidFill>
                  <a:srgbClr val="006633">
                    <a:alpha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9" name="Freeform 52"/>
                <p:cNvSpPr>
                  <a:spLocks/>
                </p:cNvSpPr>
                <p:nvPr/>
              </p:nvSpPr>
              <p:spPr bwMode="auto">
                <a:xfrm>
                  <a:off x="6502" y="2080"/>
                  <a:ext cx="631" cy="395"/>
                </a:xfrm>
                <a:custGeom>
                  <a:avLst/>
                  <a:gdLst>
                    <a:gd name="T0" fmla="*/ 126 w 131"/>
                    <a:gd name="T1" fmla="*/ 7 h 82"/>
                    <a:gd name="T2" fmla="*/ 126 w 131"/>
                    <a:gd name="T3" fmla="*/ 79 h 82"/>
                    <a:gd name="T4" fmla="*/ 7 w 131"/>
                    <a:gd name="T5" fmla="*/ 79 h 82"/>
                    <a:gd name="T6" fmla="*/ 5 w 131"/>
                    <a:gd name="T7" fmla="*/ 8 h 82"/>
                    <a:gd name="T8" fmla="*/ 126 w 131"/>
                    <a:gd name="T9" fmla="*/ 7 h 82"/>
                  </a:gdLst>
                  <a:ahLst/>
                  <a:cxnLst>
                    <a:cxn ang="0">
                      <a:pos x="T0" y="T1"/>
                    </a:cxn>
                    <a:cxn ang="0">
                      <a:pos x="T2" y="T3"/>
                    </a:cxn>
                    <a:cxn ang="0">
                      <a:pos x="T4" y="T5"/>
                    </a:cxn>
                    <a:cxn ang="0">
                      <a:pos x="T6" y="T7"/>
                    </a:cxn>
                    <a:cxn ang="0">
                      <a:pos x="T8" y="T9"/>
                    </a:cxn>
                  </a:cxnLst>
                  <a:rect l="0" t="0" r="r" b="b"/>
                  <a:pathLst>
                    <a:path w="131" h="82">
                      <a:moveTo>
                        <a:pt x="126" y="7"/>
                      </a:moveTo>
                      <a:cubicBezTo>
                        <a:pt x="131" y="13"/>
                        <a:pt x="129" y="75"/>
                        <a:pt x="126" y="79"/>
                      </a:cubicBezTo>
                      <a:cubicBezTo>
                        <a:pt x="123" y="82"/>
                        <a:pt x="12" y="80"/>
                        <a:pt x="7" y="79"/>
                      </a:cubicBezTo>
                      <a:cubicBezTo>
                        <a:pt x="2" y="77"/>
                        <a:pt x="0" y="15"/>
                        <a:pt x="5" y="8"/>
                      </a:cubicBezTo>
                      <a:cubicBezTo>
                        <a:pt x="11" y="0"/>
                        <a:pt x="121" y="2"/>
                        <a:pt x="126"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0" name="Freeform 53"/>
                <p:cNvSpPr>
                  <a:spLocks/>
                </p:cNvSpPr>
                <p:nvPr/>
              </p:nvSpPr>
              <p:spPr bwMode="auto">
                <a:xfrm>
                  <a:off x="6622" y="2114"/>
                  <a:ext cx="482" cy="332"/>
                </a:xfrm>
                <a:custGeom>
                  <a:avLst/>
                  <a:gdLst>
                    <a:gd name="T0" fmla="*/ 93 w 100"/>
                    <a:gd name="T1" fmla="*/ 5 h 69"/>
                    <a:gd name="T2" fmla="*/ 93 w 100"/>
                    <a:gd name="T3" fmla="*/ 61 h 69"/>
                    <a:gd name="T4" fmla="*/ 7 w 100"/>
                    <a:gd name="T5" fmla="*/ 65 h 69"/>
                    <a:gd name="T6" fmla="*/ 71 w 100"/>
                    <a:gd name="T7" fmla="*/ 49 h 69"/>
                    <a:gd name="T8" fmla="*/ 93 w 100"/>
                    <a:gd name="T9" fmla="*/ 5 h 69"/>
                  </a:gdLst>
                  <a:ahLst/>
                  <a:cxnLst>
                    <a:cxn ang="0">
                      <a:pos x="T0" y="T1"/>
                    </a:cxn>
                    <a:cxn ang="0">
                      <a:pos x="T2" y="T3"/>
                    </a:cxn>
                    <a:cxn ang="0">
                      <a:pos x="T4" y="T5"/>
                    </a:cxn>
                    <a:cxn ang="0">
                      <a:pos x="T6" y="T7"/>
                    </a:cxn>
                    <a:cxn ang="0">
                      <a:pos x="T8" y="T9"/>
                    </a:cxn>
                  </a:cxnLst>
                  <a:rect l="0" t="0" r="r" b="b"/>
                  <a:pathLst>
                    <a:path w="100" h="69">
                      <a:moveTo>
                        <a:pt x="93" y="5"/>
                      </a:moveTo>
                      <a:cubicBezTo>
                        <a:pt x="97" y="11"/>
                        <a:pt x="100" y="47"/>
                        <a:pt x="93" y="61"/>
                      </a:cubicBezTo>
                      <a:cubicBezTo>
                        <a:pt x="89" y="68"/>
                        <a:pt x="14" y="69"/>
                        <a:pt x="7" y="65"/>
                      </a:cubicBezTo>
                      <a:cubicBezTo>
                        <a:pt x="0" y="60"/>
                        <a:pt x="43" y="67"/>
                        <a:pt x="71" y="49"/>
                      </a:cubicBezTo>
                      <a:cubicBezTo>
                        <a:pt x="96" y="33"/>
                        <a:pt x="88" y="0"/>
                        <a:pt x="93" y="5"/>
                      </a:cubicBezTo>
                      <a:close/>
                    </a:path>
                  </a:pathLst>
                </a:custGeom>
                <a:solidFill>
                  <a:srgbClr val="006633">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1" name="Freeform 54"/>
                <p:cNvSpPr>
                  <a:spLocks/>
                </p:cNvSpPr>
                <p:nvPr/>
              </p:nvSpPr>
              <p:spPr bwMode="auto">
                <a:xfrm>
                  <a:off x="6603" y="2513"/>
                  <a:ext cx="429" cy="155"/>
                </a:xfrm>
                <a:custGeom>
                  <a:avLst/>
                  <a:gdLst>
                    <a:gd name="T0" fmla="*/ 3 w 89"/>
                    <a:gd name="T1" fmla="*/ 31 h 32"/>
                    <a:gd name="T2" fmla="*/ 10 w 89"/>
                    <a:gd name="T3" fmla="*/ 16 h 32"/>
                    <a:gd name="T4" fmla="*/ 27 w 89"/>
                    <a:gd name="T5" fmla="*/ 16 h 32"/>
                    <a:gd name="T6" fmla="*/ 33 w 89"/>
                    <a:gd name="T7" fmla="*/ 4 h 32"/>
                    <a:gd name="T8" fmla="*/ 20 w 89"/>
                    <a:gd name="T9" fmla="*/ 0 h 32"/>
                    <a:gd name="T10" fmla="*/ 69 w 89"/>
                    <a:gd name="T11" fmla="*/ 0 h 32"/>
                    <a:gd name="T12" fmla="*/ 56 w 89"/>
                    <a:gd name="T13" fmla="*/ 4 h 32"/>
                    <a:gd name="T14" fmla="*/ 62 w 89"/>
                    <a:gd name="T15" fmla="*/ 17 h 32"/>
                    <a:gd name="T16" fmla="*/ 80 w 89"/>
                    <a:gd name="T17" fmla="*/ 17 h 32"/>
                    <a:gd name="T18" fmla="*/ 86 w 89"/>
                    <a:gd name="T19" fmla="*/ 32 h 32"/>
                    <a:gd name="T20" fmla="*/ 3 w 89"/>
                    <a:gd name="T21"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32">
                      <a:moveTo>
                        <a:pt x="3" y="31"/>
                      </a:moveTo>
                      <a:cubicBezTo>
                        <a:pt x="0" y="31"/>
                        <a:pt x="2" y="16"/>
                        <a:pt x="10" y="16"/>
                      </a:cubicBezTo>
                      <a:cubicBezTo>
                        <a:pt x="15" y="16"/>
                        <a:pt x="20" y="16"/>
                        <a:pt x="27" y="16"/>
                      </a:cubicBezTo>
                      <a:cubicBezTo>
                        <a:pt x="35" y="16"/>
                        <a:pt x="34" y="6"/>
                        <a:pt x="33" y="4"/>
                      </a:cubicBezTo>
                      <a:cubicBezTo>
                        <a:pt x="32" y="1"/>
                        <a:pt x="26" y="0"/>
                        <a:pt x="20" y="0"/>
                      </a:cubicBezTo>
                      <a:cubicBezTo>
                        <a:pt x="19" y="0"/>
                        <a:pt x="72" y="0"/>
                        <a:pt x="69" y="0"/>
                      </a:cubicBezTo>
                      <a:cubicBezTo>
                        <a:pt x="61" y="0"/>
                        <a:pt x="58" y="1"/>
                        <a:pt x="56" y="4"/>
                      </a:cubicBezTo>
                      <a:cubicBezTo>
                        <a:pt x="54" y="7"/>
                        <a:pt x="53" y="17"/>
                        <a:pt x="62" y="17"/>
                      </a:cubicBezTo>
                      <a:cubicBezTo>
                        <a:pt x="71" y="17"/>
                        <a:pt x="77" y="17"/>
                        <a:pt x="80" y="17"/>
                      </a:cubicBezTo>
                      <a:cubicBezTo>
                        <a:pt x="87" y="17"/>
                        <a:pt x="89" y="32"/>
                        <a:pt x="86" y="32"/>
                      </a:cubicBezTo>
                      <a:cubicBezTo>
                        <a:pt x="86" y="32"/>
                        <a:pt x="5" y="32"/>
                        <a:pt x="3" y="31"/>
                      </a:cubicBezTo>
                      <a:close/>
                    </a:path>
                  </a:pathLst>
                </a:custGeom>
                <a:solidFill>
                  <a:srgbClr val="006633">
                    <a:alpha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grpSp>
            <p:nvGrpSpPr>
              <p:cNvPr id="86" name="Grupp 85"/>
              <p:cNvGrpSpPr/>
              <p:nvPr/>
            </p:nvGrpSpPr>
            <p:grpSpPr>
              <a:xfrm>
                <a:off x="6725850" y="3204375"/>
                <a:ext cx="1772472" cy="1594020"/>
                <a:chOff x="926762" y="3107660"/>
                <a:chExt cx="1772472" cy="1594020"/>
              </a:xfrm>
            </p:grpSpPr>
            <p:grpSp>
              <p:nvGrpSpPr>
                <p:cNvPr id="87" name="Group 40"/>
                <p:cNvGrpSpPr>
                  <a:grpSpLocks noChangeAspect="1"/>
                </p:cNvGrpSpPr>
                <p:nvPr/>
              </p:nvGrpSpPr>
              <p:grpSpPr bwMode="auto">
                <a:xfrm>
                  <a:off x="1802878" y="3178617"/>
                  <a:ext cx="896356" cy="1523063"/>
                  <a:chOff x="822" y="1512"/>
                  <a:chExt cx="482" cy="819"/>
                </a:xfrm>
              </p:grpSpPr>
              <p:sp>
                <p:nvSpPr>
                  <p:cNvPr id="100" name="Freeform 43"/>
                  <p:cNvSpPr>
                    <a:spLocks/>
                  </p:cNvSpPr>
                  <p:nvPr/>
                </p:nvSpPr>
                <p:spPr bwMode="auto">
                  <a:xfrm>
                    <a:off x="822" y="1787"/>
                    <a:ext cx="442" cy="544"/>
                  </a:xfrm>
                  <a:custGeom>
                    <a:avLst/>
                    <a:gdLst>
                      <a:gd name="T0" fmla="*/ 112 w 130"/>
                      <a:gd name="T1" fmla="*/ 142 h 160"/>
                      <a:gd name="T2" fmla="*/ 61 w 130"/>
                      <a:gd name="T3" fmla="*/ 155 h 160"/>
                      <a:gd name="T4" fmla="*/ 4 w 130"/>
                      <a:gd name="T5" fmla="*/ 131 h 160"/>
                      <a:gd name="T6" fmla="*/ 5 w 130"/>
                      <a:gd name="T7" fmla="*/ 66 h 160"/>
                      <a:gd name="T8" fmla="*/ 33 w 130"/>
                      <a:gd name="T9" fmla="*/ 21 h 160"/>
                      <a:gd name="T10" fmla="*/ 53 w 130"/>
                      <a:gd name="T11" fmla="*/ 7 h 160"/>
                      <a:gd name="T12" fmla="*/ 91 w 130"/>
                      <a:gd name="T13" fmla="*/ 20 h 160"/>
                      <a:gd name="T14" fmla="*/ 106 w 130"/>
                      <a:gd name="T15" fmla="*/ 29 h 160"/>
                      <a:gd name="T16" fmla="*/ 126 w 130"/>
                      <a:gd name="T17" fmla="*/ 56 h 160"/>
                      <a:gd name="T18" fmla="*/ 112 w 130"/>
                      <a:gd name="T19" fmla="*/ 14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160">
                        <a:moveTo>
                          <a:pt x="112" y="142"/>
                        </a:moveTo>
                        <a:cubicBezTo>
                          <a:pt x="105" y="160"/>
                          <a:pt x="75" y="155"/>
                          <a:pt x="61" y="155"/>
                        </a:cubicBezTo>
                        <a:cubicBezTo>
                          <a:pt x="38" y="154"/>
                          <a:pt x="6" y="152"/>
                          <a:pt x="4" y="131"/>
                        </a:cubicBezTo>
                        <a:cubicBezTo>
                          <a:pt x="0" y="105"/>
                          <a:pt x="4" y="76"/>
                          <a:pt x="5" y="66"/>
                        </a:cubicBezTo>
                        <a:cubicBezTo>
                          <a:pt x="7" y="42"/>
                          <a:pt x="20" y="30"/>
                          <a:pt x="33" y="21"/>
                        </a:cubicBezTo>
                        <a:cubicBezTo>
                          <a:pt x="39" y="17"/>
                          <a:pt x="50" y="14"/>
                          <a:pt x="53" y="7"/>
                        </a:cubicBezTo>
                        <a:cubicBezTo>
                          <a:pt x="56" y="0"/>
                          <a:pt x="83" y="17"/>
                          <a:pt x="91" y="20"/>
                        </a:cubicBezTo>
                        <a:cubicBezTo>
                          <a:pt x="96" y="22"/>
                          <a:pt x="101" y="26"/>
                          <a:pt x="106" y="29"/>
                        </a:cubicBezTo>
                        <a:cubicBezTo>
                          <a:pt x="117" y="36"/>
                          <a:pt x="122" y="43"/>
                          <a:pt x="126" y="56"/>
                        </a:cubicBezTo>
                        <a:cubicBezTo>
                          <a:pt x="130" y="71"/>
                          <a:pt x="117" y="126"/>
                          <a:pt x="112" y="1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1" name="Freeform 44"/>
                  <p:cNvSpPr>
                    <a:spLocks/>
                  </p:cNvSpPr>
                  <p:nvPr/>
                </p:nvSpPr>
                <p:spPr bwMode="auto">
                  <a:xfrm>
                    <a:off x="862" y="1512"/>
                    <a:ext cx="442" cy="789"/>
                  </a:xfrm>
                  <a:custGeom>
                    <a:avLst/>
                    <a:gdLst>
                      <a:gd name="T0" fmla="*/ 112 w 130"/>
                      <a:gd name="T1" fmla="*/ 214 h 232"/>
                      <a:gd name="T2" fmla="*/ 62 w 130"/>
                      <a:gd name="T3" fmla="*/ 227 h 232"/>
                      <a:gd name="T4" fmla="*/ 4 w 130"/>
                      <a:gd name="T5" fmla="*/ 203 h 232"/>
                      <a:gd name="T6" fmla="*/ 5 w 130"/>
                      <a:gd name="T7" fmla="*/ 138 h 232"/>
                      <a:gd name="T8" fmla="*/ 46 w 130"/>
                      <a:gd name="T9" fmla="*/ 91 h 232"/>
                      <a:gd name="T10" fmla="*/ 50 w 130"/>
                      <a:gd name="T11" fmla="*/ 75 h 232"/>
                      <a:gd name="T12" fmla="*/ 40 w 130"/>
                      <a:gd name="T13" fmla="*/ 38 h 232"/>
                      <a:gd name="T14" fmla="*/ 61 w 130"/>
                      <a:gd name="T15" fmla="*/ 8 h 232"/>
                      <a:gd name="T16" fmla="*/ 93 w 130"/>
                      <a:gd name="T17" fmla="*/ 7 h 232"/>
                      <a:gd name="T18" fmla="*/ 109 w 130"/>
                      <a:gd name="T19" fmla="*/ 45 h 232"/>
                      <a:gd name="T20" fmla="*/ 86 w 130"/>
                      <a:gd name="T21" fmla="*/ 76 h 232"/>
                      <a:gd name="T22" fmla="*/ 91 w 130"/>
                      <a:gd name="T23" fmla="*/ 92 h 232"/>
                      <a:gd name="T24" fmla="*/ 106 w 130"/>
                      <a:gd name="T25" fmla="*/ 101 h 232"/>
                      <a:gd name="T26" fmla="*/ 126 w 130"/>
                      <a:gd name="T27" fmla="*/ 128 h 232"/>
                      <a:gd name="T28" fmla="*/ 112 w 130"/>
                      <a:gd name="T29" fmla="*/ 21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232">
                        <a:moveTo>
                          <a:pt x="112" y="214"/>
                        </a:moveTo>
                        <a:cubicBezTo>
                          <a:pt x="105" y="232"/>
                          <a:pt x="75" y="227"/>
                          <a:pt x="62" y="227"/>
                        </a:cubicBezTo>
                        <a:cubicBezTo>
                          <a:pt x="39" y="226"/>
                          <a:pt x="7" y="223"/>
                          <a:pt x="4" y="203"/>
                        </a:cubicBezTo>
                        <a:cubicBezTo>
                          <a:pt x="0" y="177"/>
                          <a:pt x="4" y="148"/>
                          <a:pt x="5" y="138"/>
                        </a:cubicBezTo>
                        <a:cubicBezTo>
                          <a:pt x="8" y="109"/>
                          <a:pt x="30" y="98"/>
                          <a:pt x="46" y="91"/>
                        </a:cubicBezTo>
                        <a:cubicBezTo>
                          <a:pt x="53" y="88"/>
                          <a:pt x="54" y="81"/>
                          <a:pt x="50" y="75"/>
                        </a:cubicBezTo>
                        <a:cubicBezTo>
                          <a:pt x="40" y="65"/>
                          <a:pt x="40" y="52"/>
                          <a:pt x="40" y="38"/>
                        </a:cubicBezTo>
                        <a:cubicBezTo>
                          <a:pt x="40" y="26"/>
                          <a:pt x="50" y="15"/>
                          <a:pt x="61" y="8"/>
                        </a:cubicBezTo>
                        <a:cubicBezTo>
                          <a:pt x="73" y="0"/>
                          <a:pt x="81" y="0"/>
                          <a:pt x="93" y="7"/>
                        </a:cubicBezTo>
                        <a:cubicBezTo>
                          <a:pt x="107" y="14"/>
                          <a:pt x="111" y="30"/>
                          <a:pt x="109" y="45"/>
                        </a:cubicBezTo>
                        <a:cubicBezTo>
                          <a:pt x="107" y="57"/>
                          <a:pt x="94" y="67"/>
                          <a:pt x="86" y="76"/>
                        </a:cubicBezTo>
                        <a:cubicBezTo>
                          <a:pt x="81" y="82"/>
                          <a:pt x="84" y="89"/>
                          <a:pt x="91" y="92"/>
                        </a:cubicBezTo>
                        <a:cubicBezTo>
                          <a:pt x="96" y="94"/>
                          <a:pt x="102" y="98"/>
                          <a:pt x="106" y="101"/>
                        </a:cubicBezTo>
                        <a:cubicBezTo>
                          <a:pt x="117" y="108"/>
                          <a:pt x="122" y="115"/>
                          <a:pt x="126" y="128"/>
                        </a:cubicBezTo>
                        <a:cubicBezTo>
                          <a:pt x="130" y="143"/>
                          <a:pt x="117" y="198"/>
                          <a:pt x="112" y="214"/>
                        </a:cubicBezTo>
                        <a:close/>
                      </a:path>
                    </a:pathLst>
                  </a:custGeom>
                  <a:solidFill>
                    <a:srgbClr val="F39800">
                      <a:alpha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grpSp>
              <p:nvGrpSpPr>
                <p:cNvPr id="88" name="Group 16"/>
                <p:cNvGrpSpPr>
                  <a:grpSpLocks noChangeAspect="1"/>
                </p:cNvGrpSpPr>
                <p:nvPr/>
              </p:nvGrpSpPr>
              <p:grpSpPr bwMode="auto">
                <a:xfrm>
                  <a:off x="926762" y="3107660"/>
                  <a:ext cx="1065212" cy="1517650"/>
                  <a:chOff x="3523" y="-130"/>
                  <a:chExt cx="671" cy="956"/>
                </a:xfrm>
              </p:grpSpPr>
              <p:sp>
                <p:nvSpPr>
                  <p:cNvPr id="89" name="AutoShape 15"/>
                  <p:cNvSpPr>
                    <a:spLocks noChangeAspect="1" noChangeArrowheads="1" noTextEdit="1"/>
                  </p:cNvSpPr>
                  <p:nvPr/>
                </p:nvSpPr>
                <p:spPr bwMode="auto">
                  <a:xfrm>
                    <a:off x="3523" y="-130"/>
                    <a:ext cx="671" cy="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0" name="Freeform 17"/>
                  <p:cNvSpPr>
                    <a:spLocks/>
                  </p:cNvSpPr>
                  <p:nvPr/>
                </p:nvSpPr>
                <p:spPr bwMode="auto">
                  <a:xfrm>
                    <a:off x="3523" y="-130"/>
                    <a:ext cx="671" cy="956"/>
                  </a:xfrm>
                  <a:custGeom>
                    <a:avLst/>
                    <a:gdLst>
                      <a:gd name="T0" fmla="*/ 45 w 60"/>
                      <a:gd name="T1" fmla="*/ 46 h 86"/>
                      <a:gd name="T2" fmla="*/ 41 w 60"/>
                      <a:gd name="T3" fmla="*/ 44 h 86"/>
                      <a:gd name="T4" fmla="*/ 40 w 60"/>
                      <a:gd name="T5" fmla="*/ 42 h 86"/>
                      <a:gd name="T6" fmla="*/ 40 w 60"/>
                      <a:gd name="T7" fmla="*/ 42 h 86"/>
                      <a:gd name="T8" fmla="*/ 41 w 60"/>
                      <a:gd name="T9" fmla="*/ 38 h 86"/>
                      <a:gd name="T10" fmla="*/ 44 w 60"/>
                      <a:gd name="T11" fmla="*/ 35 h 86"/>
                      <a:gd name="T12" fmla="*/ 46 w 60"/>
                      <a:gd name="T13" fmla="*/ 34 h 86"/>
                      <a:gd name="T14" fmla="*/ 48 w 60"/>
                      <a:gd name="T15" fmla="*/ 33 h 86"/>
                      <a:gd name="T16" fmla="*/ 52 w 60"/>
                      <a:gd name="T17" fmla="*/ 28 h 86"/>
                      <a:gd name="T18" fmla="*/ 52 w 60"/>
                      <a:gd name="T19" fmla="*/ 27 h 86"/>
                      <a:gd name="T20" fmla="*/ 53 w 60"/>
                      <a:gd name="T21" fmla="*/ 26 h 86"/>
                      <a:gd name="T22" fmla="*/ 53 w 60"/>
                      <a:gd name="T23" fmla="*/ 24 h 86"/>
                      <a:gd name="T24" fmla="*/ 50 w 60"/>
                      <a:gd name="T25" fmla="*/ 13 h 86"/>
                      <a:gd name="T26" fmla="*/ 46 w 60"/>
                      <a:gd name="T27" fmla="*/ 8 h 86"/>
                      <a:gd name="T28" fmla="*/ 37 w 60"/>
                      <a:gd name="T29" fmla="*/ 1 h 86"/>
                      <a:gd name="T30" fmla="*/ 37 w 60"/>
                      <a:gd name="T31" fmla="*/ 1 h 86"/>
                      <a:gd name="T32" fmla="*/ 34 w 60"/>
                      <a:gd name="T33" fmla="*/ 0 h 86"/>
                      <a:gd name="T34" fmla="*/ 33 w 60"/>
                      <a:gd name="T35" fmla="*/ 0 h 86"/>
                      <a:gd name="T36" fmla="*/ 30 w 60"/>
                      <a:gd name="T37" fmla="*/ 0 h 86"/>
                      <a:gd name="T38" fmla="*/ 28 w 60"/>
                      <a:gd name="T39" fmla="*/ 1 h 86"/>
                      <a:gd name="T40" fmla="*/ 23 w 60"/>
                      <a:gd name="T41" fmla="*/ 1 h 86"/>
                      <a:gd name="T42" fmla="*/ 19 w 60"/>
                      <a:gd name="T43" fmla="*/ 3 h 86"/>
                      <a:gd name="T44" fmla="*/ 11 w 60"/>
                      <a:gd name="T45" fmla="*/ 13 h 86"/>
                      <a:gd name="T46" fmla="*/ 9 w 60"/>
                      <a:gd name="T47" fmla="*/ 19 h 86"/>
                      <a:gd name="T48" fmla="*/ 9 w 60"/>
                      <a:gd name="T49" fmla="*/ 21 h 86"/>
                      <a:gd name="T50" fmla="*/ 11 w 60"/>
                      <a:gd name="T51" fmla="*/ 29 h 86"/>
                      <a:gd name="T52" fmla="*/ 17 w 60"/>
                      <a:gd name="T53" fmla="*/ 37 h 86"/>
                      <a:gd name="T54" fmla="*/ 17 w 60"/>
                      <a:gd name="T55" fmla="*/ 37 h 86"/>
                      <a:gd name="T56" fmla="*/ 21 w 60"/>
                      <a:gd name="T57" fmla="*/ 40 h 86"/>
                      <a:gd name="T58" fmla="*/ 18 w 60"/>
                      <a:gd name="T59" fmla="*/ 44 h 86"/>
                      <a:gd name="T60" fmla="*/ 18 w 60"/>
                      <a:gd name="T61" fmla="*/ 44 h 86"/>
                      <a:gd name="T62" fmla="*/ 14 w 60"/>
                      <a:gd name="T63" fmla="*/ 46 h 86"/>
                      <a:gd name="T64" fmla="*/ 11 w 60"/>
                      <a:gd name="T65" fmla="*/ 48 h 86"/>
                      <a:gd name="T66" fmla="*/ 11 w 60"/>
                      <a:gd name="T67" fmla="*/ 48 h 86"/>
                      <a:gd name="T68" fmla="*/ 9 w 60"/>
                      <a:gd name="T69" fmla="*/ 49 h 86"/>
                      <a:gd name="T70" fmla="*/ 0 w 60"/>
                      <a:gd name="T71" fmla="*/ 76 h 86"/>
                      <a:gd name="T72" fmla="*/ 0 w 60"/>
                      <a:gd name="T73" fmla="*/ 80 h 86"/>
                      <a:gd name="T74" fmla="*/ 6 w 60"/>
                      <a:gd name="T75" fmla="*/ 86 h 86"/>
                      <a:gd name="T76" fmla="*/ 48 w 60"/>
                      <a:gd name="T77" fmla="*/ 83 h 86"/>
                      <a:gd name="T78" fmla="*/ 54 w 60"/>
                      <a:gd name="T79" fmla="*/ 83 h 86"/>
                      <a:gd name="T80" fmla="*/ 60 w 60"/>
                      <a:gd name="T81" fmla="*/ 7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86">
                        <a:moveTo>
                          <a:pt x="53" y="53"/>
                        </a:moveTo>
                        <a:cubicBezTo>
                          <a:pt x="51" y="50"/>
                          <a:pt x="48" y="48"/>
                          <a:pt x="45" y="46"/>
                        </a:cubicBezTo>
                        <a:cubicBezTo>
                          <a:pt x="44" y="45"/>
                          <a:pt x="43" y="44"/>
                          <a:pt x="41" y="44"/>
                        </a:cubicBezTo>
                        <a:cubicBezTo>
                          <a:pt x="41" y="44"/>
                          <a:pt x="41" y="44"/>
                          <a:pt x="41" y="44"/>
                        </a:cubicBezTo>
                        <a:cubicBezTo>
                          <a:pt x="41" y="43"/>
                          <a:pt x="40" y="43"/>
                          <a:pt x="40" y="43"/>
                        </a:cubicBezTo>
                        <a:cubicBezTo>
                          <a:pt x="40" y="43"/>
                          <a:pt x="40" y="42"/>
                          <a:pt x="40" y="42"/>
                        </a:cubicBezTo>
                        <a:cubicBezTo>
                          <a:pt x="40" y="42"/>
                          <a:pt x="40" y="42"/>
                          <a:pt x="40" y="42"/>
                        </a:cubicBezTo>
                        <a:cubicBezTo>
                          <a:pt x="40" y="42"/>
                          <a:pt x="40" y="42"/>
                          <a:pt x="40" y="42"/>
                        </a:cubicBezTo>
                        <a:cubicBezTo>
                          <a:pt x="40" y="42"/>
                          <a:pt x="40" y="42"/>
                          <a:pt x="40" y="42"/>
                        </a:cubicBezTo>
                        <a:cubicBezTo>
                          <a:pt x="40" y="39"/>
                          <a:pt x="41" y="38"/>
                          <a:pt x="41" y="38"/>
                        </a:cubicBezTo>
                        <a:cubicBezTo>
                          <a:pt x="41" y="37"/>
                          <a:pt x="41" y="37"/>
                          <a:pt x="42" y="37"/>
                        </a:cubicBezTo>
                        <a:cubicBezTo>
                          <a:pt x="43" y="37"/>
                          <a:pt x="44" y="36"/>
                          <a:pt x="44" y="35"/>
                        </a:cubicBezTo>
                        <a:cubicBezTo>
                          <a:pt x="45" y="35"/>
                          <a:pt x="45" y="35"/>
                          <a:pt x="45" y="35"/>
                        </a:cubicBezTo>
                        <a:cubicBezTo>
                          <a:pt x="45" y="34"/>
                          <a:pt x="46" y="34"/>
                          <a:pt x="46" y="34"/>
                        </a:cubicBezTo>
                        <a:cubicBezTo>
                          <a:pt x="47" y="34"/>
                          <a:pt x="47" y="33"/>
                          <a:pt x="47" y="33"/>
                        </a:cubicBezTo>
                        <a:cubicBezTo>
                          <a:pt x="47" y="33"/>
                          <a:pt x="47" y="33"/>
                          <a:pt x="48" y="33"/>
                        </a:cubicBezTo>
                        <a:cubicBezTo>
                          <a:pt x="49" y="32"/>
                          <a:pt x="50" y="31"/>
                          <a:pt x="51" y="29"/>
                        </a:cubicBezTo>
                        <a:cubicBezTo>
                          <a:pt x="52" y="29"/>
                          <a:pt x="52" y="28"/>
                          <a:pt x="52" y="28"/>
                        </a:cubicBezTo>
                        <a:cubicBezTo>
                          <a:pt x="52" y="27"/>
                          <a:pt x="52" y="27"/>
                          <a:pt x="52" y="27"/>
                        </a:cubicBezTo>
                        <a:cubicBezTo>
                          <a:pt x="52" y="27"/>
                          <a:pt x="52" y="27"/>
                          <a:pt x="52" y="27"/>
                        </a:cubicBezTo>
                        <a:cubicBezTo>
                          <a:pt x="52" y="26"/>
                          <a:pt x="52" y="26"/>
                          <a:pt x="52" y="26"/>
                        </a:cubicBezTo>
                        <a:cubicBezTo>
                          <a:pt x="52" y="26"/>
                          <a:pt x="52" y="26"/>
                          <a:pt x="53" y="26"/>
                        </a:cubicBezTo>
                        <a:cubicBezTo>
                          <a:pt x="53" y="26"/>
                          <a:pt x="53" y="25"/>
                          <a:pt x="53" y="24"/>
                        </a:cubicBezTo>
                        <a:cubicBezTo>
                          <a:pt x="53" y="24"/>
                          <a:pt x="53" y="24"/>
                          <a:pt x="53" y="24"/>
                        </a:cubicBezTo>
                        <a:cubicBezTo>
                          <a:pt x="53" y="23"/>
                          <a:pt x="52" y="22"/>
                          <a:pt x="51" y="21"/>
                        </a:cubicBezTo>
                        <a:cubicBezTo>
                          <a:pt x="52" y="18"/>
                          <a:pt x="52" y="15"/>
                          <a:pt x="50" y="13"/>
                        </a:cubicBezTo>
                        <a:cubicBezTo>
                          <a:pt x="49" y="13"/>
                          <a:pt x="49" y="13"/>
                          <a:pt x="49" y="13"/>
                        </a:cubicBezTo>
                        <a:cubicBezTo>
                          <a:pt x="49" y="11"/>
                          <a:pt x="48" y="9"/>
                          <a:pt x="46" y="8"/>
                        </a:cubicBezTo>
                        <a:cubicBezTo>
                          <a:pt x="46" y="5"/>
                          <a:pt x="44" y="3"/>
                          <a:pt x="42" y="3"/>
                        </a:cubicBezTo>
                        <a:cubicBezTo>
                          <a:pt x="40" y="2"/>
                          <a:pt x="39" y="1"/>
                          <a:pt x="37" y="1"/>
                        </a:cubicBezTo>
                        <a:cubicBezTo>
                          <a:pt x="37" y="1"/>
                          <a:pt x="37" y="1"/>
                          <a:pt x="37" y="1"/>
                        </a:cubicBezTo>
                        <a:cubicBezTo>
                          <a:pt x="37" y="1"/>
                          <a:pt x="37" y="1"/>
                          <a:pt x="37" y="1"/>
                        </a:cubicBezTo>
                        <a:cubicBezTo>
                          <a:pt x="36" y="0"/>
                          <a:pt x="35" y="0"/>
                          <a:pt x="34" y="0"/>
                        </a:cubicBezTo>
                        <a:cubicBezTo>
                          <a:pt x="34" y="0"/>
                          <a:pt x="34" y="0"/>
                          <a:pt x="34" y="0"/>
                        </a:cubicBezTo>
                        <a:cubicBezTo>
                          <a:pt x="34" y="0"/>
                          <a:pt x="34" y="0"/>
                          <a:pt x="33" y="0"/>
                        </a:cubicBezTo>
                        <a:cubicBezTo>
                          <a:pt x="33" y="0"/>
                          <a:pt x="33" y="0"/>
                          <a:pt x="33" y="0"/>
                        </a:cubicBezTo>
                        <a:cubicBezTo>
                          <a:pt x="33" y="0"/>
                          <a:pt x="33" y="0"/>
                          <a:pt x="33" y="0"/>
                        </a:cubicBezTo>
                        <a:cubicBezTo>
                          <a:pt x="32" y="0"/>
                          <a:pt x="31" y="0"/>
                          <a:pt x="30" y="0"/>
                        </a:cubicBezTo>
                        <a:cubicBezTo>
                          <a:pt x="29" y="0"/>
                          <a:pt x="29" y="0"/>
                          <a:pt x="28" y="0"/>
                        </a:cubicBezTo>
                        <a:cubicBezTo>
                          <a:pt x="28" y="0"/>
                          <a:pt x="28" y="1"/>
                          <a:pt x="28" y="1"/>
                        </a:cubicBezTo>
                        <a:cubicBezTo>
                          <a:pt x="27" y="0"/>
                          <a:pt x="27" y="0"/>
                          <a:pt x="26" y="0"/>
                        </a:cubicBezTo>
                        <a:cubicBezTo>
                          <a:pt x="25" y="0"/>
                          <a:pt x="24" y="1"/>
                          <a:pt x="23" y="1"/>
                        </a:cubicBezTo>
                        <a:cubicBezTo>
                          <a:pt x="23" y="1"/>
                          <a:pt x="23" y="1"/>
                          <a:pt x="23" y="1"/>
                        </a:cubicBezTo>
                        <a:cubicBezTo>
                          <a:pt x="22" y="1"/>
                          <a:pt x="20" y="2"/>
                          <a:pt x="19" y="3"/>
                        </a:cubicBezTo>
                        <a:cubicBezTo>
                          <a:pt x="17" y="3"/>
                          <a:pt x="15" y="4"/>
                          <a:pt x="14" y="8"/>
                        </a:cubicBezTo>
                        <a:cubicBezTo>
                          <a:pt x="13" y="9"/>
                          <a:pt x="12" y="10"/>
                          <a:pt x="11" y="13"/>
                        </a:cubicBezTo>
                        <a:cubicBezTo>
                          <a:pt x="10" y="14"/>
                          <a:pt x="9" y="15"/>
                          <a:pt x="9" y="18"/>
                        </a:cubicBezTo>
                        <a:cubicBezTo>
                          <a:pt x="9" y="19"/>
                          <a:pt x="9" y="19"/>
                          <a:pt x="9" y="19"/>
                        </a:cubicBezTo>
                        <a:cubicBezTo>
                          <a:pt x="9" y="19"/>
                          <a:pt x="9" y="19"/>
                          <a:pt x="9" y="20"/>
                        </a:cubicBezTo>
                        <a:cubicBezTo>
                          <a:pt x="9" y="20"/>
                          <a:pt x="9" y="20"/>
                          <a:pt x="9" y="21"/>
                        </a:cubicBezTo>
                        <a:cubicBezTo>
                          <a:pt x="9" y="22"/>
                          <a:pt x="8" y="24"/>
                          <a:pt x="9" y="25"/>
                        </a:cubicBezTo>
                        <a:cubicBezTo>
                          <a:pt x="9" y="27"/>
                          <a:pt x="10" y="28"/>
                          <a:pt x="11" y="29"/>
                        </a:cubicBezTo>
                        <a:cubicBezTo>
                          <a:pt x="10" y="30"/>
                          <a:pt x="10" y="32"/>
                          <a:pt x="11" y="34"/>
                        </a:cubicBezTo>
                        <a:cubicBezTo>
                          <a:pt x="12" y="36"/>
                          <a:pt x="14" y="37"/>
                          <a:pt x="17" y="37"/>
                        </a:cubicBezTo>
                        <a:cubicBezTo>
                          <a:pt x="17" y="37"/>
                          <a:pt x="17" y="37"/>
                          <a:pt x="17" y="37"/>
                        </a:cubicBezTo>
                        <a:cubicBezTo>
                          <a:pt x="17" y="37"/>
                          <a:pt x="17" y="37"/>
                          <a:pt x="17" y="37"/>
                        </a:cubicBezTo>
                        <a:cubicBezTo>
                          <a:pt x="18" y="37"/>
                          <a:pt x="19" y="37"/>
                          <a:pt x="20" y="37"/>
                        </a:cubicBezTo>
                        <a:cubicBezTo>
                          <a:pt x="20" y="37"/>
                          <a:pt x="20" y="39"/>
                          <a:pt x="21" y="40"/>
                        </a:cubicBezTo>
                        <a:cubicBezTo>
                          <a:pt x="21" y="41"/>
                          <a:pt x="20" y="43"/>
                          <a:pt x="20" y="43"/>
                        </a:cubicBezTo>
                        <a:cubicBezTo>
                          <a:pt x="20" y="43"/>
                          <a:pt x="19" y="43"/>
                          <a:pt x="18" y="44"/>
                        </a:cubicBezTo>
                        <a:cubicBezTo>
                          <a:pt x="18" y="44"/>
                          <a:pt x="18" y="44"/>
                          <a:pt x="18" y="44"/>
                        </a:cubicBezTo>
                        <a:cubicBezTo>
                          <a:pt x="18" y="44"/>
                          <a:pt x="18" y="44"/>
                          <a:pt x="18" y="44"/>
                        </a:cubicBezTo>
                        <a:cubicBezTo>
                          <a:pt x="18" y="44"/>
                          <a:pt x="18" y="44"/>
                          <a:pt x="18" y="44"/>
                        </a:cubicBezTo>
                        <a:cubicBezTo>
                          <a:pt x="17" y="45"/>
                          <a:pt x="16" y="45"/>
                          <a:pt x="14" y="46"/>
                        </a:cubicBezTo>
                        <a:cubicBezTo>
                          <a:pt x="14" y="47"/>
                          <a:pt x="14" y="47"/>
                          <a:pt x="14" y="47"/>
                        </a:cubicBezTo>
                        <a:cubicBezTo>
                          <a:pt x="13" y="47"/>
                          <a:pt x="12" y="48"/>
                          <a:pt x="11" y="48"/>
                        </a:cubicBezTo>
                        <a:cubicBezTo>
                          <a:pt x="11" y="48"/>
                          <a:pt x="11" y="48"/>
                          <a:pt x="11" y="48"/>
                        </a:cubicBezTo>
                        <a:cubicBezTo>
                          <a:pt x="11" y="48"/>
                          <a:pt x="11" y="48"/>
                          <a:pt x="11" y="48"/>
                        </a:cubicBezTo>
                        <a:cubicBezTo>
                          <a:pt x="11" y="48"/>
                          <a:pt x="11" y="48"/>
                          <a:pt x="11" y="48"/>
                        </a:cubicBezTo>
                        <a:cubicBezTo>
                          <a:pt x="10" y="49"/>
                          <a:pt x="10" y="49"/>
                          <a:pt x="9" y="49"/>
                        </a:cubicBezTo>
                        <a:cubicBezTo>
                          <a:pt x="1" y="55"/>
                          <a:pt x="1" y="69"/>
                          <a:pt x="0" y="76"/>
                        </a:cubicBezTo>
                        <a:cubicBezTo>
                          <a:pt x="0" y="76"/>
                          <a:pt x="0" y="76"/>
                          <a:pt x="0" y="76"/>
                        </a:cubicBezTo>
                        <a:cubicBezTo>
                          <a:pt x="0" y="76"/>
                          <a:pt x="0" y="77"/>
                          <a:pt x="0" y="77"/>
                        </a:cubicBezTo>
                        <a:cubicBezTo>
                          <a:pt x="0" y="78"/>
                          <a:pt x="0" y="79"/>
                          <a:pt x="0" y="80"/>
                        </a:cubicBezTo>
                        <a:cubicBezTo>
                          <a:pt x="0" y="82"/>
                          <a:pt x="0" y="83"/>
                          <a:pt x="1" y="85"/>
                        </a:cubicBezTo>
                        <a:cubicBezTo>
                          <a:pt x="3" y="86"/>
                          <a:pt x="4" y="86"/>
                          <a:pt x="6" y="86"/>
                        </a:cubicBezTo>
                        <a:cubicBezTo>
                          <a:pt x="13" y="86"/>
                          <a:pt x="18" y="85"/>
                          <a:pt x="23" y="85"/>
                        </a:cubicBezTo>
                        <a:cubicBezTo>
                          <a:pt x="29" y="84"/>
                          <a:pt x="36" y="83"/>
                          <a:pt x="48" y="83"/>
                        </a:cubicBezTo>
                        <a:cubicBezTo>
                          <a:pt x="49" y="83"/>
                          <a:pt x="51" y="83"/>
                          <a:pt x="53" y="83"/>
                        </a:cubicBezTo>
                        <a:cubicBezTo>
                          <a:pt x="54" y="83"/>
                          <a:pt x="54" y="83"/>
                          <a:pt x="54" y="83"/>
                        </a:cubicBezTo>
                        <a:cubicBezTo>
                          <a:pt x="55" y="83"/>
                          <a:pt x="55" y="83"/>
                          <a:pt x="56" y="83"/>
                        </a:cubicBezTo>
                        <a:cubicBezTo>
                          <a:pt x="58" y="83"/>
                          <a:pt x="60" y="82"/>
                          <a:pt x="60" y="79"/>
                        </a:cubicBezTo>
                        <a:cubicBezTo>
                          <a:pt x="60" y="74"/>
                          <a:pt x="60" y="60"/>
                          <a:pt x="53"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1" name="Freeform 18"/>
                  <p:cNvSpPr>
                    <a:spLocks/>
                  </p:cNvSpPr>
                  <p:nvPr/>
                </p:nvSpPr>
                <p:spPr bwMode="auto">
                  <a:xfrm>
                    <a:off x="3702" y="103"/>
                    <a:ext cx="0" cy="23"/>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cubicBezTo>
                          <a:pt x="0" y="0"/>
                          <a:pt x="0" y="0"/>
                          <a:pt x="0" y="0"/>
                        </a:cubicBezTo>
                        <a:cubicBezTo>
                          <a:pt x="0" y="1"/>
                          <a:pt x="0" y="1"/>
                          <a:pt x="0" y="2"/>
                        </a:cubicBezTo>
                        <a:cubicBezTo>
                          <a:pt x="0" y="2"/>
                          <a:pt x="0" y="1"/>
                          <a:pt x="0" y="0"/>
                        </a:cubicBezTo>
                        <a:close/>
                      </a:path>
                    </a:pathLst>
                  </a:custGeom>
                  <a:solidFill>
                    <a:srgbClr val="9790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2" name="Freeform 19"/>
                  <p:cNvSpPr>
                    <a:spLocks/>
                  </p:cNvSpPr>
                  <p:nvPr/>
                </p:nvSpPr>
                <p:spPr bwMode="auto">
                  <a:xfrm>
                    <a:off x="3702" y="-30"/>
                    <a:ext cx="425" cy="289"/>
                  </a:xfrm>
                  <a:custGeom>
                    <a:avLst/>
                    <a:gdLst>
                      <a:gd name="T0" fmla="*/ 5 w 38"/>
                      <a:gd name="T1" fmla="*/ 26 h 26"/>
                      <a:gd name="T2" fmla="*/ 3 w 38"/>
                      <a:gd name="T3" fmla="*/ 21 h 26"/>
                      <a:gd name="T4" fmla="*/ 5 w 38"/>
                      <a:gd name="T5" fmla="*/ 18 h 26"/>
                      <a:gd name="T6" fmla="*/ 8 w 38"/>
                      <a:gd name="T7" fmla="*/ 9 h 26"/>
                      <a:gd name="T8" fmla="*/ 12 w 38"/>
                      <a:gd name="T9" fmla="*/ 7 h 26"/>
                      <a:gd name="T10" fmla="*/ 21 w 38"/>
                      <a:gd name="T11" fmla="*/ 8 h 26"/>
                      <a:gd name="T12" fmla="*/ 24 w 38"/>
                      <a:gd name="T13" fmla="*/ 13 h 26"/>
                      <a:gd name="T14" fmla="*/ 24 w 38"/>
                      <a:gd name="T15" fmla="*/ 18 h 26"/>
                      <a:gd name="T16" fmla="*/ 26 w 38"/>
                      <a:gd name="T17" fmla="*/ 20 h 26"/>
                      <a:gd name="T18" fmla="*/ 24 w 38"/>
                      <a:gd name="T19" fmla="*/ 26 h 26"/>
                      <a:gd name="T20" fmla="*/ 14 w 38"/>
                      <a:gd name="T21" fmla="*/ 0 h 26"/>
                      <a:gd name="T22" fmla="*/ 0 w 38"/>
                      <a:gd name="T23" fmla="*/ 12 h 26"/>
                      <a:gd name="T24" fmla="*/ 0 w 38"/>
                      <a:gd name="T25" fmla="*/ 24 h 26"/>
                      <a:gd name="T26" fmla="*/ 4 w 38"/>
                      <a:gd name="T2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6">
                        <a:moveTo>
                          <a:pt x="5" y="26"/>
                        </a:moveTo>
                        <a:cubicBezTo>
                          <a:pt x="4" y="25"/>
                          <a:pt x="3" y="22"/>
                          <a:pt x="3" y="21"/>
                        </a:cubicBezTo>
                        <a:cubicBezTo>
                          <a:pt x="3" y="17"/>
                          <a:pt x="5" y="20"/>
                          <a:pt x="5" y="18"/>
                        </a:cubicBezTo>
                        <a:cubicBezTo>
                          <a:pt x="5" y="15"/>
                          <a:pt x="6" y="10"/>
                          <a:pt x="8" y="9"/>
                        </a:cubicBezTo>
                        <a:cubicBezTo>
                          <a:pt x="10" y="8"/>
                          <a:pt x="11" y="7"/>
                          <a:pt x="12" y="7"/>
                        </a:cubicBezTo>
                        <a:cubicBezTo>
                          <a:pt x="15" y="6"/>
                          <a:pt x="18" y="6"/>
                          <a:pt x="21" y="8"/>
                        </a:cubicBezTo>
                        <a:cubicBezTo>
                          <a:pt x="23" y="9"/>
                          <a:pt x="24" y="10"/>
                          <a:pt x="24" y="13"/>
                        </a:cubicBezTo>
                        <a:cubicBezTo>
                          <a:pt x="24" y="15"/>
                          <a:pt x="24" y="16"/>
                          <a:pt x="24" y="18"/>
                        </a:cubicBezTo>
                        <a:cubicBezTo>
                          <a:pt x="24" y="19"/>
                          <a:pt x="25" y="18"/>
                          <a:pt x="26" y="20"/>
                        </a:cubicBezTo>
                        <a:cubicBezTo>
                          <a:pt x="26" y="21"/>
                          <a:pt x="24" y="26"/>
                          <a:pt x="24" y="26"/>
                        </a:cubicBezTo>
                        <a:cubicBezTo>
                          <a:pt x="38" y="19"/>
                          <a:pt x="23" y="0"/>
                          <a:pt x="14" y="0"/>
                        </a:cubicBezTo>
                        <a:cubicBezTo>
                          <a:pt x="6" y="0"/>
                          <a:pt x="1" y="5"/>
                          <a:pt x="0" y="12"/>
                        </a:cubicBezTo>
                        <a:cubicBezTo>
                          <a:pt x="0" y="12"/>
                          <a:pt x="0" y="24"/>
                          <a:pt x="0" y="24"/>
                        </a:cubicBezTo>
                        <a:cubicBezTo>
                          <a:pt x="0" y="25"/>
                          <a:pt x="2" y="25"/>
                          <a:pt x="4"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3" name="Freeform 20"/>
                  <p:cNvSpPr>
                    <a:spLocks/>
                  </p:cNvSpPr>
                  <p:nvPr/>
                </p:nvSpPr>
                <p:spPr bwMode="auto">
                  <a:xfrm>
                    <a:off x="3937" y="33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4" name="Freeform 21"/>
                  <p:cNvSpPr>
                    <a:spLocks/>
                  </p:cNvSpPr>
                  <p:nvPr/>
                </p:nvSpPr>
                <p:spPr bwMode="auto">
                  <a:xfrm>
                    <a:off x="3702" y="37"/>
                    <a:ext cx="313" cy="489"/>
                  </a:xfrm>
                  <a:custGeom>
                    <a:avLst/>
                    <a:gdLst>
                      <a:gd name="T0" fmla="*/ 21 w 28"/>
                      <a:gd name="T1" fmla="*/ 27 h 44"/>
                      <a:gd name="T2" fmla="*/ 21 w 28"/>
                      <a:gd name="T3" fmla="*/ 27 h 44"/>
                      <a:gd name="T4" fmla="*/ 24 w 28"/>
                      <a:gd name="T5" fmla="*/ 20 h 44"/>
                      <a:gd name="T6" fmla="*/ 26 w 28"/>
                      <a:gd name="T7" fmla="*/ 14 h 44"/>
                      <a:gd name="T8" fmla="*/ 24 w 28"/>
                      <a:gd name="T9" fmla="*/ 12 h 44"/>
                      <a:gd name="T10" fmla="*/ 24 w 28"/>
                      <a:gd name="T11" fmla="*/ 7 h 44"/>
                      <a:gd name="T12" fmla="*/ 21 w 28"/>
                      <a:gd name="T13" fmla="*/ 2 h 44"/>
                      <a:gd name="T14" fmla="*/ 12 w 28"/>
                      <a:gd name="T15" fmla="*/ 1 h 44"/>
                      <a:gd name="T16" fmla="*/ 8 w 28"/>
                      <a:gd name="T17" fmla="*/ 3 h 44"/>
                      <a:gd name="T18" fmla="*/ 5 w 28"/>
                      <a:gd name="T19" fmla="*/ 12 h 44"/>
                      <a:gd name="T20" fmla="*/ 3 w 28"/>
                      <a:gd name="T21" fmla="*/ 15 h 44"/>
                      <a:gd name="T22" fmla="*/ 5 w 28"/>
                      <a:gd name="T23" fmla="*/ 19 h 44"/>
                      <a:gd name="T24" fmla="*/ 5 w 28"/>
                      <a:gd name="T25" fmla="*/ 30 h 44"/>
                      <a:gd name="T26" fmla="*/ 4 w 28"/>
                      <a:gd name="T27" fmla="*/ 31 h 44"/>
                      <a:gd name="T28" fmla="*/ 4 w 28"/>
                      <a:gd name="T29" fmla="*/ 32 h 44"/>
                      <a:gd name="T30" fmla="*/ 14 w 28"/>
                      <a:gd name="T31" fmla="*/ 44 h 44"/>
                      <a:gd name="T32" fmla="*/ 22 w 28"/>
                      <a:gd name="T33" fmla="*/ 30 h 44"/>
                      <a:gd name="T34" fmla="*/ 21 w 28"/>
                      <a:gd name="T35" fmla="*/ 27 h 44"/>
                      <a:gd name="T36" fmla="*/ 21 w 28"/>
                      <a:gd name="T37" fmla="*/ 27 h 44"/>
                      <a:gd name="T38" fmla="*/ 21 w 28"/>
                      <a:gd name="T39" fmla="*/ 2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44">
                        <a:moveTo>
                          <a:pt x="21" y="27"/>
                        </a:moveTo>
                        <a:cubicBezTo>
                          <a:pt x="21" y="27"/>
                          <a:pt x="21" y="27"/>
                          <a:pt x="21" y="27"/>
                        </a:cubicBezTo>
                        <a:cubicBezTo>
                          <a:pt x="22" y="23"/>
                          <a:pt x="23" y="21"/>
                          <a:pt x="24" y="20"/>
                        </a:cubicBezTo>
                        <a:cubicBezTo>
                          <a:pt x="26" y="19"/>
                          <a:pt x="26" y="15"/>
                          <a:pt x="26" y="14"/>
                        </a:cubicBezTo>
                        <a:cubicBezTo>
                          <a:pt x="25" y="12"/>
                          <a:pt x="24" y="13"/>
                          <a:pt x="24" y="12"/>
                        </a:cubicBezTo>
                        <a:cubicBezTo>
                          <a:pt x="24" y="10"/>
                          <a:pt x="24" y="9"/>
                          <a:pt x="24" y="7"/>
                        </a:cubicBezTo>
                        <a:cubicBezTo>
                          <a:pt x="24" y="4"/>
                          <a:pt x="23" y="3"/>
                          <a:pt x="21" y="2"/>
                        </a:cubicBezTo>
                        <a:cubicBezTo>
                          <a:pt x="18" y="0"/>
                          <a:pt x="15" y="0"/>
                          <a:pt x="12" y="1"/>
                        </a:cubicBezTo>
                        <a:cubicBezTo>
                          <a:pt x="11" y="1"/>
                          <a:pt x="10" y="2"/>
                          <a:pt x="8" y="3"/>
                        </a:cubicBezTo>
                        <a:cubicBezTo>
                          <a:pt x="6" y="4"/>
                          <a:pt x="5" y="9"/>
                          <a:pt x="5" y="12"/>
                        </a:cubicBezTo>
                        <a:cubicBezTo>
                          <a:pt x="5" y="14"/>
                          <a:pt x="3" y="11"/>
                          <a:pt x="3" y="15"/>
                        </a:cubicBezTo>
                        <a:cubicBezTo>
                          <a:pt x="3" y="16"/>
                          <a:pt x="3" y="19"/>
                          <a:pt x="5" y="19"/>
                        </a:cubicBezTo>
                        <a:cubicBezTo>
                          <a:pt x="8" y="21"/>
                          <a:pt x="8" y="29"/>
                          <a:pt x="5" y="30"/>
                        </a:cubicBezTo>
                        <a:cubicBezTo>
                          <a:pt x="5" y="30"/>
                          <a:pt x="5" y="31"/>
                          <a:pt x="4" y="31"/>
                        </a:cubicBezTo>
                        <a:cubicBezTo>
                          <a:pt x="4" y="31"/>
                          <a:pt x="4" y="31"/>
                          <a:pt x="4" y="32"/>
                        </a:cubicBezTo>
                        <a:cubicBezTo>
                          <a:pt x="0" y="39"/>
                          <a:pt x="7" y="44"/>
                          <a:pt x="14" y="44"/>
                        </a:cubicBezTo>
                        <a:cubicBezTo>
                          <a:pt x="20" y="44"/>
                          <a:pt x="28" y="40"/>
                          <a:pt x="22" y="30"/>
                        </a:cubicBezTo>
                        <a:cubicBezTo>
                          <a:pt x="21" y="29"/>
                          <a:pt x="21" y="28"/>
                          <a:pt x="21" y="27"/>
                        </a:cubicBezTo>
                        <a:cubicBezTo>
                          <a:pt x="21" y="27"/>
                          <a:pt x="21" y="27"/>
                          <a:pt x="21" y="27"/>
                        </a:cubicBezTo>
                        <a:cubicBezTo>
                          <a:pt x="21" y="27"/>
                          <a:pt x="21" y="27"/>
                          <a:pt x="21" y="27"/>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5" name="Freeform 22"/>
                  <p:cNvSpPr>
                    <a:spLocks/>
                  </p:cNvSpPr>
                  <p:nvPr/>
                </p:nvSpPr>
                <p:spPr bwMode="auto">
                  <a:xfrm>
                    <a:off x="3635" y="-108"/>
                    <a:ext cx="447" cy="367"/>
                  </a:xfrm>
                  <a:custGeom>
                    <a:avLst/>
                    <a:gdLst>
                      <a:gd name="T0" fmla="*/ 4 w 40"/>
                      <a:gd name="T1" fmla="*/ 26 h 33"/>
                      <a:gd name="T2" fmla="*/ 2 w 40"/>
                      <a:gd name="T3" fmla="*/ 20 h 33"/>
                      <a:gd name="T4" fmla="*/ 2 w 40"/>
                      <a:gd name="T5" fmla="*/ 18 h 33"/>
                      <a:gd name="T6" fmla="*/ 2 w 40"/>
                      <a:gd name="T7" fmla="*/ 16 h 33"/>
                      <a:gd name="T8" fmla="*/ 4 w 40"/>
                      <a:gd name="T9" fmla="*/ 13 h 33"/>
                      <a:gd name="T10" fmla="*/ 4 w 40"/>
                      <a:gd name="T11" fmla="*/ 11 h 33"/>
                      <a:gd name="T12" fmla="*/ 6 w 40"/>
                      <a:gd name="T13" fmla="*/ 8 h 33"/>
                      <a:gd name="T14" fmla="*/ 7 w 40"/>
                      <a:gd name="T15" fmla="*/ 7 h 33"/>
                      <a:gd name="T16" fmla="*/ 10 w 40"/>
                      <a:gd name="T17" fmla="*/ 4 h 33"/>
                      <a:gd name="T18" fmla="*/ 11 w 40"/>
                      <a:gd name="T19" fmla="*/ 3 h 33"/>
                      <a:gd name="T20" fmla="*/ 14 w 40"/>
                      <a:gd name="T21" fmla="*/ 2 h 33"/>
                      <a:gd name="T22" fmla="*/ 15 w 40"/>
                      <a:gd name="T23" fmla="*/ 2 h 33"/>
                      <a:gd name="T24" fmla="*/ 17 w 40"/>
                      <a:gd name="T25" fmla="*/ 1 h 33"/>
                      <a:gd name="T26" fmla="*/ 19 w 40"/>
                      <a:gd name="T27" fmla="*/ 1 h 33"/>
                      <a:gd name="T28" fmla="*/ 22 w 40"/>
                      <a:gd name="T29" fmla="*/ 1 h 33"/>
                      <a:gd name="T30" fmla="*/ 24 w 40"/>
                      <a:gd name="T31" fmla="*/ 1 h 33"/>
                      <a:gd name="T32" fmla="*/ 26 w 40"/>
                      <a:gd name="T33" fmla="*/ 2 h 33"/>
                      <a:gd name="T34" fmla="*/ 27 w 40"/>
                      <a:gd name="T35" fmla="*/ 2 h 33"/>
                      <a:gd name="T36" fmla="*/ 30 w 40"/>
                      <a:gd name="T37" fmla="*/ 3 h 33"/>
                      <a:gd name="T38" fmla="*/ 31 w 40"/>
                      <a:gd name="T39" fmla="*/ 4 h 33"/>
                      <a:gd name="T40" fmla="*/ 34 w 40"/>
                      <a:gd name="T41" fmla="*/ 7 h 33"/>
                      <a:gd name="T42" fmla="*/ 34 w 40"/>
                      <a:gd name="T43" fmla="*/ 8 h 33"/>
                      <a:gd name="T44" fmla="*/ 37 w 40"/>
                      <a:gd name="T45" fmla="*/ 12 h 33"/>
                      <a:gd name="T46" fmla="*/ 37 w 40"/>
                      <a:gd name="T47" fmla="*/ 13 h 33"/>
                      <a:gd name="T48" fmla="*/ 38 w 40"/>
                      <a:gd name="T49" fmla="*/ 13 h 33"/>
                      <a:gd name="T50" fmla="*/ 39 w 40"/>
                      <a:gd name="T51" fmla="*/ 18 h 33"/>
                      <a:gd name="T52" fmla="*/ 39 w 40"/>
                      <a:gd name="T53" fmla="*/ 20 h 33"/>
                      <a:gd name="T54" fmla="*/ 40 w 40"/>
                      <a:gd name="T55" fmla="*/ 22 h 33"/>
                      <a:gd name="T56" fmla="*/ 40 w 40"/>
                      <a:gd name="T57" fmla="*/ 24 h 33"/>
                      <a:gd name="T58" fmla="*/ 40 w 40"/>
                      <a:gd name="T59" fmla="*/ 24 h 33"/>
                      <a:gd name="T60" fmla="*/ 40 w 40"/>
                      <a:gd name="T61" fmla="*/ 25 h 33"/>
                      <a:gd name="T62" fmla="*/ 39 w 40"/>
                      <a:gd name="T63" fmla="*/ 25 h 33"/>
                      <a:gd name="T64" fmla="*/ 36 w 40"/>
                      <a:gd name="T65" fmla="*/ 29 h 33"/>
                      <a:gd name="T66" fmla="*/ 33 w 40"/>
                      <a:gd name="T67" fmla="*/ 31 h 33"/>
                      <a:gd name="T68" fmla="*/ 32 w 40"/>
                      <a:gd name="T69" fmla="*/ 25 h 33"/>
                      <a:gd name="T70" fmla="*/ 32 w 40"/>
                      <a:gd name="T71" fmla="*/ 19 h 33"/>
                      <a:gd name="T72" fmla="*/ 27 w 40"/>
                      <a:gd name="T73" fmla="*/ 13 h 33"/>
                      <a:gd name="T74" fmla="*/ 17 w 40"/>
                      <a:gd name="T75" fmla="*/ 12 h 33"/>
                      <a:gd name="T76" fmla="*/ 12 w 40"/>
                      <a:gd name="T77" fmla="*/ 15 h 33"/>
                      <a:gd name="T78" fmla="*/ 10 w 40"/>
                      <a:gd name="T79" fmla="*/ 19 h 33"/>
                      <a:gd name="T80" fmla="*/ 10 w 40"/>
                      <a:gd name="T81" fmla="*/ 22 h 33"/>
                      <a:gd name="T82" fmla="*/ 9 w 40"/>
                      <a:gd name="T83" fmla="*/ 25 h 33"/>
                      <a:gd name="T84" fmla="*/ 9 w 40"/>
                      <a:gd name="T85" fmla="*/ 32 h 33"/>
                      <a:gd name="T86" fmla="*/ 7 w 40"/>
                      <a:gd name="T87" fmla="*/ 33 h 33"/>
                      <a:gd name="T88" fmla="*/ 4 w 40"/>
                      <a:gd name="T89"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 h="33">
                        <a:moveTo>
                          <a:pt x="4" y="26"/>
                        </a:moveTo>
                        <a:cubicBezTo>
                          <a:pt x="0" y="24"/>
                          <a:pt x="2" y="20"/>
                          <a:pt x="2" y="20"/>
                        </a:cubicBezTo>
                        <a:cubicBezTo>
                          <a:pt x="2" y="19"/>
                          <a:pt x="3" y="19"/>
                          <a:pt x="2" y="18"/>
                        </a:cubicBezTo>
                        <a:cubicBezTo>
                          <a:pt x="2" y="18"/>
                          <a:pt x="2" y="17"/>
                          <a:pt x="2" y="16"/>
                        </a:cubicBezTo>
                        <a:cubicBezTo>
                          <a:pt x="2" y="15"/>
                          <a:pt x="3" y="13"/>
                          <a:pt x="4" y="13"/>
                        </a:cubicBezTo>
                        <a:cubicBezTo>
                          <a:pt x="4" y="12"/>
                          <a:pt x="4" y="12"/>
                          <a:pt x="4" y="11"/>
                        </a:cubicBezTo>
                        <a:cubicBezTo>
                          <a:pt x="4" y="10"/>
                          <a:pt x="5" y="9"/>
                          <a:pt x="6" y="8"/>
                        </a:cubicBezTo>
                        <a:cubicBezTo>
                          <a:pt x="7" y="8"/>
                          <a:pt x="7" y="7"/>
                          <a:pt x="7" y="7"/>
                        </a:cubicBezTo>
                        <a:cubicBezTo>
                          <a:pt x="8" y="5"/>
                          <a:pt x="8" y="4"/>
                          <a:pt x="10" y="4"/>
                        </a:cubicBezTo>
                        <a:cubicBezTo>
                          <a:pt x="10" y="4"/>
                          <a:pt x="11" y="3"/>
                          <a:pt x="11" y="3"/>
                        </a:cubicBezTo>
                        <a:cubicBezTo>
                          <a:pt x="12" y="2"/>
                          <a:pt x="13" y="2"/>
                          <a:pt x="14" y="2"/>
                        </a:cubicBezTo>
                        <a:cubicBezTo>
                          <a:pt x="14" y="2"/>
                          <a:pt x="15" y="2"/>
                          <a:pt x="15" y="2"/>
                        </a:cubicBezTo>
                        <a:cubicBezTo>
                          <a:pt x="16" y="1"/>
                          <a:pt x="17" y="1"/>
                          <a:pt x="17" y="1"/>
                        </a:cubicBezTo>
                        <a:cubicBezTo>
                          <a:pt x="18" y="1"/>
                          <a:pt x="19" y="1"/>
                          <a:pt x="19" y="1"/>
                        </a:cubicBezTo>
                        <a:cubicBezTo>
                          <a:pt x="20" y="0"/>
                          <a:pt x="21" y="0"/>
                          <a:pt x="22" y="1"/>
                        </a:cubicBezTo>
                        <a:cubicBezTo>
                          <a:pt x="23" y="1"/>
                          <a:pt x="23" y="1"/>
                          <a:pt x="24" y="1"/>
                        </a:cubicBezTo>
                        <a:cubicBezTo>
                          <a:pt x="25" y="1"/>
                          <a:pt x="26" y="1"/>
                          <a:pt x="26" y="2"/>
                        </a:cubicBezTo>
                        <a:cubicBezTo>
                          <a:pt x="27" y="2"/>
                          <a:pt x="27" y="2"/>
                          <a:pt x="27" y="2"/>
                        </a:cubicBezTo>
                        <a:cubicBezTo>
                          <a:pt x="28" y="2"/>
                          <a:pt x="29" y="2"/>
                          <a:pt x="30" y="3"/>
                        </a:cubicBezTo>
                        <a:cubicBezTo>
                          <a:pt x="30" y="3"/>
                          <a:pt x="31" y="4"/>
                          <a:pt x="31" y="4"/>
                        </a:cubicBezTo>
                        <a:cubicBezTo>
                          <a:pt x="33" y="4"/>
                          <a:pt x="34" y="5"/>
                          <a:pt x="34" y="7"/>
                        </a:cubicBezTo>
                        <a:cubicBezTo>
                          <a:pt x="34" y="7"/>
                          <a:pt x="34" y="7"/>
                          <a:pt x="34" y="8"/>
                        </a:cubicBezTo>
                        <a:cubicBezTo>
                          <a:pt x="36" y="8"/>
                          <a:pt x="37" y="10"/>
                          <a:pt x="37" y="12"/>
                        </a:cubicBezTo>
                        <a:cubicBezTo>
                          <a:pt x="37" y="12"/>
                          <a:pt x="37" y="13"/>
                          <a:pt x="37" y="13"/>
                        </a:cubicBezTo>
                        <a:cubicBezTo>
                          <a:pt x="38" y="13"/>
                          <a:pt x="38" y="13"/>
                          <a:pt x="38" y="13"/>
                        </a:cubicBezTo>
                        <a:cubicBezTo>
                          <a:pt x="39" y="14"/>
                          <a:pt x="40" y="16"/>
                          <a:pt x="39" y="18"/>
                        </a:cubicBezTo>
                        <a:cubicBezTo>
                          <a:pt x="39" y="19"/>
                          <a:pt x="39" y="19"/>
                          <a:pt x="39" y="20"/>
                        </a:cubicBezTo>
                        <a:cubicBezTo>
                          <a:pt x="40" y="20"/>
                          <a:pt x="40" y="21"/>
                          <a:pt x="40" y="22"/>
                        </a:cubicBezTo>
                        <a:cubicBezTo>
                          <a:pt x="40" y="23"/>
                          <a:pt x="40" y="23"/>
                          <a:pt x="40" y="24"/>
                        </a:cubicBezTo>
                        <a:cubicBezTo>
                          <a:pt x="40" y="24"/>
                          <a:pt x="40" y="24"/>
                          <a:pt x="40" y="24"/>
                        </a:cubicBezTo>
                        <a:cubicBezTo>
                          <a:pt x="40" y="24"/>
                          <a:pt x="40" y="24"/>
                          <a:pt x="40" y="25"/>
                        </a:cubicBezTo>
                        <a:cubicBezTo>
                          <a:pt x="40" y="25"/>
                          <a:pt x="40" y="25"/>
                          <a:pt x="39" y="25"/>
                        </a:cubicBezTo>
                        <a:cubicBezTo>
                          <a:pt x="38" y="27"/>
                          <a:pt x="37" y="28"/>
                          <a:pt x="36" y="29"/>
                        </a:cubicBezTo>
                        <a:cubicBezTo>
                          <a:pt x="35" y="30"/>
                          <a:pt x="34" y="30"/>
                          <a:pt x="33" y="31"/>
                        </a:cubicBezTo>
                        <a:cubicBezTo>
                          <a:pt x="35" y="28"/>
                          <a:pt x="33" y="25"/>
                          <a:pt x="32" y="25"/>
                        </a:cubicBezTo>
                        <a:cubicBezTo>
                          <a:pt x="30" y="24"/>
                          <a:pt x="32" y="21"/>
                          <a:pt x="32" y="19"/>
                        </a:cubicBezTo>
                        <a:cubicBezTo>
                          <a:pt x="33" y="16"/>
                          <a:pt x="30" y="14"/>
                          <a:pt x="27" y="13"/>
                        </a:cubicBezTo>
                        <a:cubicBezTo>
                          <a:pt x="24" y="12"/>
                          <a:pt x="21" y="12"/>
                          <a:pt x="17" y="12"/>
                        </a:cubicBezTo>
                        <a:cubicBezTo>
                          <a:pt x="15" y="13"/>
                          <a:pt x="13" y="13"/>
                          <a:pt x="12" y="15"/>
                        </a:cubicBezTo>
                        <a:cubicBezTo>
                          <a:pt x="10" y="16"/>
                          <a:pt x="10" y="17"/>
                          <a:pt x="10" y="19"/>
                        </a:cubicBezTo>
                        <a:cubicBezTo>
                          <a:pt x="10" y="20"/>
                          <a:pt x="10" y="21"/>
                          <a:pt x="10" y="22"/>
                        </a:cubicBezTo>
                        <a:cubicBezTo>
                          <a:pt x="9" y="25"/>
                          <a:pt x="9" y="25"/>
                          <a:pt x="9" y="25"/>
                        </a:cubicBezTo>
                        <a:cubicBezTo>
                          <a:pt x="6" y="25"/>
                          <a:pt x="7" y="31"/>
                          <a:pt x="9" y="32"/>
                        </a:cubicBezTo>
                        <a:cubicBezTo>
                          <a:pt x="9" y="32"/>
                          <a:pt x="8" y="33"/>
                          <a:pt x="7" y="33"/>
                        </a:cubicBezTo>
                        <a:cubicBezTo>
                          <a:pt x="0" y="32"/>
                          <a:pt x="5" y="26"/>
                          <a:pt x="4" y="26"/>
                        </a:cubicBezTo>
                        <a:close/>
                      </a:path>
                    </a:pathLst>
                  </a:custGeom>
                  <a:solidFill>
                    <a:schemeClr val="accent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6" name="Freeform 23"/>
                  <p:cNvSpPr>
                    <a:spLocks/>
                  </p:cNvSpPr>
                  <p:nvPr/>
                </p:nvSpPr>
                <p:spPr bwMode="auto">
                  <a:xfrm>
                    <a:off x="3556" y="359"/>
                    <a:ext cx="604" cy="400"/>
                  </a:xfrm>
                  <a:custGeom>
                    <a:avLst/>
                    <a:gdLst>
                      <a:gd name="T0" fmla="*/ 47 w 54"/>
                      <a:gd name="T1" fmla="*/ 9 h 36"/>
                      <a:gd name="T2" fmla="*/ 35 w 54"/>
                      <a:gd name="T3" fmla="*/ 1 h 36"/>
                      <a:gd name="T4" fmla="*/ 27 w 54"/>
                      <a:gd name="T5" fmla="*/ 9 h 36"/>
                      <a:gd name="T6" fmla="*/ 25 w 54"/>
                      <a:gd name="T7" fmla="*/ 9 h 36"/>
                      <a:gd name="T8" fmla="*/ 18 w 54"/>
                      <a:gd name="T9" fmla="*/ 1 h 36"/>
                      <a:gd name="T10" fmla="*/ 10 w 54"/>
                      <a:gd name="T11" fmla="*/ 6 h 36"/>
                      <a:gd name="T12" fmla="*/ 0 w 54"/>
                      <a:gd name="T13" fmla="*/ 32 h 36"/>
                      <a:gd name="T14" fmla="*/ 5 w 54"/>
                      <a:gd name="T15" fmla="*/ 36 h 36"/>
                      <a:gd name="T16" fmla="*/ 50 w 54"/>
                      <a:gd name="T17" fmla="*/ 33 h 36"/>
                      <a:gd name="T18" fmla="*/ 52 w 54"/>
                      <a:gd name="T19" fmla="*/ 33 h 36"/>
                      <a:gd name="T20" fmla="*/ 54 w 54"/>
                      <a:gd name="T21" fmla="*/ 31 h 36"/>
                      <a:gd name="T22" fmla="*/ 47 w 54"/>
                      <a:gd name="T23"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36">
                        <a:moveTo>
                          <a:pt x="47" y="9"/>
                        </a:moveTo>
                        <a:cubicBezTo>
                          <a:pt x="44" y="6"/>
                          <a:pt x="35" y="0"/>
                          <a:pt x="35" y="1"/>
                        </a:cubicBezTo>
                        <a:cubicBezTo>
                          <a:pt x="33" y="5"/>
                          <a:pt x="31" y="7"/>
                          <a:pt x="27" y="9"/>
                        </a:cubicBezTo>
                        <a:cubicBezTo>
                          <a:pt x="27" y="9"/>
                          <a:pt x="26" y="10"/>
                          <a:pt x="25" y="9"/>
                        </a:cubicBezTo>
                        <a:cubicBezTo>
                          <a:pt x="21" y="6"/>
                          <a:pt x="19" y="2"/>
                          <a:pt x="18" y="1"/>
                        </a:cubicBezTo>
                        <a:cubicBezTo>
                          <a:pt x="16" y="2"/>
                          <a:pt x="13" y="4"/>
                          <a:pt x="10" y="6"/>
                        </a:cubicBezTo>
                        <a:cubicBezTo>
                          <a:pt x="2" y="11"/>
                          <a:pt x="1" y="26"/>
                          <a:pt x="0" y="32"/>
                        </a:cubicBezTo>
                        <a:cubicBezTo>
                          <a:pt x="0" y="35"/>
                          <a:pt x="1" y="36"/>
                          <a:pt x="5" y="36"/>
                        </a:cubicBezTo>
                        <a:cubicBezTo>
                          <a:pt x="20" y="36"/>
                          <a:pt x="23" y="32"/>
                          <a:pt x="50" y="33"/>
                        </a:cubicBezTo>
                        <a:cubicBezTo>
                          <a:pt x="51" y="33"/>
                          <a:pt x="52" y="33"/>
                          <a:pt x="52" y="33"/>
                        </a:cubicBezTo>
                        <a:cubicBezTo>
                          <a:pt x="54" y="33"/>
                          <a:pt x="54" y="32"/>
                          <a:pt x="54" y="31"/>
                        </a:cubicBezTo>
                        <a:cubicBezTo>
                          <a:pt x="54" y="26"/>
                          <a:pt x="53" y="15"/>
                          <a:pt x="47"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7" name="Freeform 24"/>
                  <p:cNvSpPr>
                    <a:spLocks/>
                  </p:cNvSpPr>
                  <p:nvPr/>
                </p:nvSpPr>
                <p:spPr bwMode="auto">
                  <a:xfrm>
                    <a:off x="3556" y="381"/>
                    <a:ext cx="604" cy="411"/>
                  </a:xfrm>
                  <a:custGeom>
                    <a:avLst/>
                    <a:gdLst>
                      <a:gd name="T0" fmla="*/ 48 w 54"/>
                      <a:gd name="T1" fmla="*/ 9 h 37"/>
                      <a:gd name="T2" fmla="*/ 37 w 54"/>
                      <a:gd name="T3" fmla="*/ 0 h 37"/>
                      <a:gd name="T4" fmla="*/ 28 w 54"/>
                      <a:gd name="T5" fmla="*/ 11 h 37"/>
                      <a:gd name="T6" fmla="*/ 25 w 54"/>
                      <a:gd name="T7" fmla="*/ 11 h 37"/>
                      <a:gd name="T8" fmla="*/ 17 w 54"/>
                      <a:gd name="T9" fmla="*/ 0 h 37"/>
                      <a:gd name="T10" fmla="*/ 8 w 54"/>
                      <a:gd name="T11" fmla="*/ 6 h 37"/>
                      <a:gd name="T12" fmla="*/ 0 w 54"/>
                      <a:gd name="T13" fmla="*/ 34 h 37"/>
                      <a:gd name="T14" fmla="*/ 3 w 54"/>
                      <a:gd name="T15" fmla="*/ 37 h 37"/>
                      <a:gd name="T16" fmla="*/ 51 w 54"/>
                      <a:gd name="T17" fmla="*/ 34 h 37"/>
                      <a:gd name="T18" fmla="*/ 53 w 54"/>
                      <a:gd name="T19" fmla="*/ 34 h 37"/>
                      <a:gd name="T20" fmla="*/ 54 w 54"/>
                      <a:gd name="T21" fmla="*/ 33 h 37"/>
                      <a:gd name="T22" fmla="*/ 48 w 54"/>
                      <a:gd name="T23"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37">
                        <a:moveTo>
                          <a:pt x="48" y="9"/>
                        </a:moveTo>
                        <a:cubicBezTo>
                          <a:pt x="45" y="5"/>
                          <a:pt x="41" y="3"/>
                          <a:pt x="37" y="0"/>
                        </a:cubicBezTo>
                        <a:cubicBezTo>
                          <a:pt x="37" y="0"/>
                          <a:pt x="34" y="7"/>
                          <a:pt x="28" y="11"/>
                        </a:cubicBezTo>
                        <a:cubicBezTo>
                          <a:pt x="27" y="11"/>
                          <a:pt x="26" y="11"/>
                          <a:pt x="25" y="11"/>
                        </a:cubicBezTo>
                        <a:cubicBezTo>
                          <a:pt x="21" y="7"/>
                          <a:pt x="18" y="1"/>
                          <a:pt x="17" y="0"/>
                        </a:cubicBezTo>
                        <a:cubicBezTo>
                          <a:pt x="14" y="2"/>
                          <a:pt x="11" y="4"/>
                          <a:pt x="8" y="6"/>
                        </a:cubicBezTo>
                        <a:cubicBezTo>
                          <a:pt x="0" y="11"/>
                          <a:pt x="1" y="28"/>
                          <a:pt x="0" y="34"/>
                        </a:cubicBezTo>
                        <a:cubicBezTo>
                          <a:pt x="0" y="37"/>
                          <a:pt x="0" y="37"/>
                          <a:pt x="3" y="37"/>
                        </a:cubicBezTo>
                        <a:cubicBezTo>
                          <a:pt x="19" y="37"/>
                          <a:pt x="24" y="34"/>
                          <a:pt x="51" y="34"/>
                        </a:cubicBezTo>
                        <a:cubicBezTo>
                          <a:pt x="51" y="35"/>
                          <a:pt x="52" y="35"/>
                          <a:pt x="53" y="34"/>
                        </a:cubicBezTo>
                        <a:cubicBezTo>
                          <a:pt x="54" y="34"/>
                          <a:pt x="54" y="34"/>
                          <a:pt x="54" y="33"/>
                        </a:cubicBezTo>
                        <a:cubicBezTo>
                          <a:pt x="54" y="27"/>
                          <a:pt x="54" y="15"/>
                          <a:pt x="48" y="9"/>
                        </a:cubicBezTo>
                        <a:close/>
                      </a:path>
                    </a:pathLst>
                  </a:custGeom>
                  <a:solidFill>
                    <a:schemeClr val="accent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8" name="Freeform 25"/>
                  <p:cNvSpPr>
                    <a:spLocks/>
                  </p:cNvSpPr>
                  <p:nvPr/>
                </p:nvSpPr>
                <p:spPr bwMode="auto">
                  <a:xfrm>
                    <a:off x="3926" y="537"/>
                    <a:ext cx="123" cy="67"/>
                  </a:xfrm>
                  <a:custGeom>
                    <a:avLst/>
                    <a:gdLst>
                      <a:gd name="T0" fmla="*/ 5 w 11"/>
                      <a:gd name="T1" fmla="*/ 6 h 6"/>
                      <a:gd name="T2" fmla="*/ 9 w 11"/>
                      <a:gd name="T3" fmla="*/ 6 h 6"/>
                      <a:gd name="T4" fmla="*/ 10 w 11"/>
                      <a:gd name="T5" fmla="*/ 5 h 6"/>
                      <a:gd name="T6" fmla="*/ 11 w 11"/>
                      <a:gd name="T7" fmla="*/ 1 h 6"/>
                      <a:gd name="T8" fmla="*/ 10 w 11"/>
                      <a:gd name="T9" fmla="*/ 0 h 6"/>
                      <a:gd name="T10" fmla="*/ 2 w 11"/>
                      <a:gd name="T11" fmla="*/ 0 h 6"/>
                      <a:gd name="T12" fmla="*/ 0 w 11"/>
                      <a:gd name="T13" fmla="*/ 1 h 6"/>
                      <a:gd name="T14" fmla="*/ 0 w 11"/>
                      <a:gd name="T15" fmla="*/ 5 h 6"/>
                      <a:gd name="T16" fmla="*/ 1 w 11"/>
                      <a:gd name="T17" fmla="*/ 6 h 6"/>
                      <a:gd name="T18" fmla="*/ 5 w 11"/>
                      <a:gd name="T19" fmla="*/ 6 h 6"/>
                      <a:gd name="T20" fmla="*/ 5 w 11"/>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6">
                        <a:moveTo>
                          <a:pt x="5" y="6"/>
                        </a:moveTo>
                        <a:cubicBezTo>
                          <a:pt x="7" y="6"/>
                          <a:pt x="8" y="6"/>
                          <a:pt x="9" y="6"/>
                        </a:cubicBezTo>
                        <a:cubicBezTo>
                          <a:pt x="10" y="6"/>
                          <a:pt x="10" y="6"/>
                          <a:pt x="10" y="5"/>
                        </a:cubicBezTo>
                        <a:cubicBezTo>
                          <a:pt x="11" y="4"/>
                          <a:pt x="11" y="2"/>
                          <a:pt x="11" y="1"/>
                        </a:cubicBezTo>
                        <a:cubicBezTo>
                          <a:pt x="11" y="1"/>
                          <a:pt x="10" y="0"/>
                          <a:pt x="10" y="0"/>
                        </a:cubicBezTo>
                        <a:cubicBezTo>
                          <a:pt x="7" y="0"/>
                          <a:pt x="4" y="0"/>
                          <a:pt x="2" y="0"/>
                        </a:cubicBezTo>
                        <a:cubicBezTo>
                          <a:pt x="1" y="0"/>
                          <a:pt x="1" y="0"/>
                          <a:pt x="0" y="1"/>
                        </a:cubicBezTo>
                        <a:cubicBezTo>
                          <a:pt x="0" y="2"/>
                          <a:pt x="0" y="4"/>
                          <a:pt x="0" y="5"/>
                        </a:cubicBezTo>
                        <a:cubicBezTo>
                          <a:pt x="0" y="5"/>
                          <a:pt x="1" y="6"/>
                          <a:pt x="1" y="6"/>
                        </a:cubicBezTo>
                        <a:cubicBezTo>
                          <a:pt x="3" y="6"/>
                          <a:pt x="4" y="6"/>
                          <a:pt x="5" y="6"/>
                        </a:cubicBezTo>
                        <a:cubicBezTo>
                          <a:pt x="5" y="6"/>
                          <a:pt x="5" y="6"/>
                          <a:pt x="5"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grpSp>
          <p:sp>
            <p:nvSpPr>
              <p:cNvPr id="4" name="Rektangel med rundade hörn diagonalt 3"/>
              <p:cNvSpPr/>
              <p:nvPr/>
            </p:nvSpPr>
            <p:spPr>
              <a:xfrm>
                <a:off x="733425" y="2522247"/>
                <a:ext cx="505204" cy="480639"/>
              </a:xfrm>
              <a:prstGeom prst="round2DiagRect">
                <a:avLst>
                  <a:gd name="adj1" fmla="val 41306"/>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t>1</a:t>
                </a:r>
                <a:endParaRPr lang="sv-SE" sz="2400" b="1" dirty="0"/>
              </a:p>
            </p:txBody>
          </p:sp>
          <p:sp>
            <p:nvSpPr>
              <p:cNvPr id="8" name="Rektangel 7"/>
              <p:cNvSpPr/>
              <p:nvPr/>
            </p:nvSpPr>
            <p:spPr>
              <a:xfrm>
                <a:off x="733425" y="4714910"/>
                <a:ext cx="2305050" cy="876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1400" dirty="0">
                    <a:solidFill>
                      <a:schemeClr val="tx1"/>
                    </a:solidFill>
                  </a:rPr>
                  <a:t>Undersköterska möter </a:t>
                </a:r>
                <a:br>
                  <a:rPr lang="sv-SE" sz="1400" dirty="0">
                    <a:solidFill>
                      <a:schemeClr val="tx1"/>
                    </a:solidFill>
                  </a:rPr>
                </a:br>
                <a:r>
                  <a:rPr lang="sv-SE" sz="1400" dirty="0">
                    <a:solidFill>
                      <a:schemeClr val="tx1"/>
                    </a:solidFill>
                  </a:rPr>
                  <a:t>patienten och läkemedels-behovet </a:t>
                </a:r>
                <a:r>
                  <a:rPr lang="sv-SE" sz="1400" dirty="0" smtClean="0">
                    <a:solidFill>
                      <a:schemeClr val="tx1"/>
                    </a:solidFill>
                  </a:rPr>
                  <a:t>framkommer. </a:t>
                </a:r>
                <a:endParaRPr lang="sv-SE" sz="1400" dirty="0">
                  <a:solidFill>
                    <a:schemeClr val="tx1"/>
                  </a:solidFill>
                </a:endParaRPr>
              </a:p>
            </p:txBody>
          </p:sp>
          <p:sp>
            <p:nvSpPr>
              <p:cNvPr id="9" name="Rektangel 8"/>
              <p:cNvSpPr/>
              <p:nvPr/>
            </p:nvSpPr>
            <p:spPr>
              <a:xfrm>
                <a:off x="3600450" y="4714910"/>
                <a:ext cx="2305050" cy="876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1400" dirty="0">
                    <a:solidFill>
                      <a:schemeClr val="tx1"/>
                    </a:solidFill>
                  </a:rPr>
                  <a:t>Undersköterska samråder med sjuksköterska som gör en </a:t>
                </a:r>
                <a:r>
                  <a:rPr lang="sv-SE" sz="1400" dirty="0" smtClean="0">
                    <a:solidFill>
                      <a:schemeClr val="tx1"/>
                    </a:solidFill>
                  </a:rPr>
                  <a:t>behovsbedömning.</a:t>
                </a:r>
                <a:endParaRPr lang="sv-SE" sz="1400" dirty="0">
                  <a:solidFill>
                    <a:schemeClr val="tx1"/>
                  </a:solidFill>
                </a:endParaRPr>
              </a:p>
            </p:txBody>
          </p:sp>
          <p:sp>
            <p:nvSpPr>
              <p:cNvPr id="10" name="Rektangel 9"/>
              <p:cNvSpPr/>
              <p:nvPr/>
            </p:nvSpPr>
            <p:spPr>
              <a:xfrm>
                <a:off x="6467475" y="4714910"/>
                <a:ext cx="2305050" cy="876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1400" dirty="0">
                    <a:solidFill>
                      <a:schemeClr val="tx1"/>
                    </a:solidFill>
                  </a:rPr>
                  <a:t>Undersköterska överlämnar läkemedlet </a:t>
                </a:r>
                <a:r>
                  <a:rPr lang="sv-SE" sz="1400" dirty="0" smtClean="0">
                    <a:solidFill>
                      <a:schemeClr val="tx1"/>
                    </a:solidFill>
                  </a:rPr>
                  <a:t/>
                </a:r>
                <a:br>
                  <a:rPr lang="sv-SE" sz="1400" dirty="0" smtClean="0">
                    <a:solidFill>
                      <a:schemeClr val="tx1"/>
                    </a:solidFill>
                  </a:rPr>
                </a:br>
                <a:r>
                  <a:rPr lang="sv-SE" sz="1400" dirty="0" smtClean="0">
                    <a:solidFill>
                      <a:schemeClr val="tx1"/>
                    </a:solidFill>
                  </a:rPr>
                  <a:t>till patienten.</a:t>
                </a:r>
                <a:endParaRPr lang="sv-SE" sz="1400" dirty="0">
                  <a:solidFill>
                    <a:schemeClr val="tx1"/>
                  </a:solidFill>
                </a:endParaRPr>
              </a:p>
            </p:txBody>
          </p:sp>
          <p:sp>
            <p:nvSpPr>
              <p:cNvPr id="11" name="Rektangel 10"/>
              <p:cNvSpPr/>
              <p:nvPr/>
            </p:nvSpPr>
            <p:spPr>
              <a:xfrm>
                <a:off x="9334500" y="4714910"/>
                <a:ext cx="2305050" cy="876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1400" dirty="0" smtClean="0">
                    <a:solidFill>
                      <a:schemeClr val="tx1"/>
                    </a:solidFill>
                  </a:rPr>
                  <a:t>Undersköterska dokumenterar i datorn.</a:t>
                </a:r>
                <a:endParaRPr lang="sv-SE" sz="1400" dirty="0">
                  <a:solidFill>
                    <a:schemeClr val="tx1"/>
                  </a:solidFill>
                </a:endParaRPr>
              </a:p>
            </p:txBody>
          </p:sp>
          <p:sp>
            <p:nvSpPr>
              <p:cNvPr id="16" name="Högerpil 15"/>
              <p:cNvSpPr/>
              <p:nvPr/>
            </p:nvSpPr>
            <p:spPr>
              <a:xfrm>
                <a:off x="3064914" y="3742438"/>
                <a:ext cx="514350" cy="38661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Högerpil 31"/>
              <p:cNvSpPr/>
              <p:nvPr/>
            </p:nvSpPr>
            <p:spPr>
              <a:xfrm>
                <a:off x="5922942" y="3739207"/>
                <a:ext cx="514350" cy="38661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Högerpil 32"/>
              <p:cNvSpPr/>
              <p:nvPr/>
            </p:nvSpPr>
            <p:spPr>
              <a:xfrm>
                <a:off x="8777530" y="3739207"/>
                <a:ext cx="514350" cy="38661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5" name="Group 16"/>
              <p:cNvGrpSpPr>
                <a:grpSpLocks noChangeAspect="1"/>
              </p:cNvGrpSpPr>
              <p:nvPr/>
            </p:nvGrpSpPr>
            <p:grpSpPr bwMode="auto">
              <a:xfrm>
                <a:off x="3759532" y="3107660"/>
                <a:ext cx="1065212" cy="1517650"/>
                <a:chOff x="3523" y="-130"/>
                <a:chExt cx="671" cy="956"/>
              </a:xfrm>
            </p:grpSpPr>
            <p:sp>
              <p:nvSpPr>
                <p:cNvPr id="46" name="AutoShape 15"/>
                <p:cNvSpPr>
                  <a:spLocks noChangeAspect="1" noChangeArrowheads="1" noTextEdit="1"/>
                </p:cNvSpPr>
                <p:nvPr/>
              </p:nvSpPr>
              <p:spPr bwMode="auto">
                <a:xfrm>
                  <a:off x="3523" y="-130"/>
                  <a:ext cx="671" cy="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7" name="Freeform 17"/>
                <p:cNvSpPr>
                  <a:spLocks/>
                </p:cNvSpPr>
                <p:nvPr/>
              </p:nvSpPr>
              <p:spPr bwMode="auto">
                <a:xfrm>
                  <a:off x="3523" y="-130"/>
                  <a:ext cx="671" cy="956"/>
                </a:xfrm>
                <a:custGeom>
                  <a:avLst/>
                  <a:gdLst>
                    <a:gd name="T0" fmla="*/ 45 w 60"/>
                    <a:gd name="T1" fmla="*/ 46 h 86"/>
                    <a:gd name="T2" fmla="*/ 41 w 60"/>
                    <a:gd name="T3" fmla="*/ 44 h 86"/>
                    <a:gd name="T4" fmla="*/ 40 w 60"/>
                    <a:gd name="T5" fmla="*/ 42 h 86"/>
                    <a:gd name="T6" fmla="*/ 40 w 60"/>
                    <a:gd name="T7" fmla="*/ 42 h 86"/>
                    <a:gd name="T8" fmla="*/ 41 w 60"/>
                    <a:gd name="T9" fmla="*/ 38 h 86"/>
                    <a:gd name="T10" fmla="*/ 44 w 60"/>
                    <a:gd name="T11" fmla="*/ 35 h 86"/>
                    <a:gd name="T12" fmla="*/ 46 w 60"/>
                    <a:gd name="T13" fmla="*/ 34 h 86"/>
                    <a:gd name="T14" fmla="*/ 48 w 60"/>
                    <a:gd name="T15" fmla="*/ 33 h 86"/>
                    <a:gd name="T16" fmla="*/ 52 w 60"/>
                    <a:gd name="T17" fmla="*/ 28 h 86"/>
                    <a:gd name="T18" fmla="*/ 52 w 60"/>
                    <a:gd name="T19" fmla="*/ 27 h 86"/>
                    <a:gd name="T20" fmla="*/ 53 w 60"/>
                    <a:gd name="T21" fmla="*/ 26 h 86"/>
                    <a:gd name="T22" fmla="*/ 53 w 60"/>
                    <a:gd name="T23" fmla="*/ 24 h 86"/>
                    <a:gd name="T24" fmla="*/ 50 w 60"/>
                    <a:gd name="T25" fmla="*/ 13 h 86"/>
                    <a:gd name="T26" fmla="*/ 46 w 60"/>
                    <a:gd name="T27" fmla="*/ 8 h 86"/>
                    <a:gd name="T28" fmla="*/ 37 w 60"/>
                    <a:gd name="T29" fmla="*/ 1 h 86"/>
                    <a:gd name="T30" fmla="*/ 37 w 60"/>
                    <a:gd name="T31" fmla="*/ 1 h 86"/>
                    <a:gd name="T32" fmla="*/ 34 w 60"/>
                    <a:gd name="T33" fmla="*/ 0 h 86"/>
                    <a:gd name="T34" fmla="*/ 33 w 60"/>
                    <a:gd name="T35" fmla="*/ 0 h 86"/>
                    <a:gd name="T36" fmla="*/ 30 w 60"/>
                    <a:gd name="T37" fmla="*/ 0 h 86"/>
                    <a:gd name="T38" fmla="*/ 28 w 60"/>
                    <a:gd name="T39" fmla="*/ 1 h 86"/>
                    <a:gd name="T40" fmla="*/ 23 w 60"/>
                    <a:gd name="T41" fmla="*/ 1 h 86"/>
                    <a:gd name="T42" fmla="*/ 19 w 60"/>
                    <a:gd name="T43" fmla="*/ 3 h 86"/>
                    <a:gd name="T44" fmla="*/ 11 w 60"/>
                    <a:gd name="T45" fmla="*/ 13 h 86"/>
                    <a:gd name="T46" fmla="*/ 9 w 60"/>
                    <a:gd name="T47" fmla="*/ 19 h 86"/>
                    <a:gd name="T48" fmla="*/ 9 w 60"/>
                    <a:gd name="T49" fmla="*/ 21 h 86"/>
                    <a:gd name="T50" fmla="*/ 11 w 60"/>
                    <a:gd name="T51" fmla="*/ 29 h 86"/>
                    <a:gd name="T52" fmla="*/ 17 w 60"/>
                    <a:gd name="T53" fmla="*/ 37 h 86"/>
                    <a:gd name="T54" fmla="*/ 17 w 60"/>
                    <a:gd name="T55" fmla="*/ 37 h 86"/>
                    <a:gd name="T56" fmla="*/ 21 w 60"/>
                    <a:gd name="T57" fmla="*/ 40 h 86"/>
                    <a:gd name="T58" fmla="*/ 18 w 60"/>
                    <a:gd name="T59" fmla="*/ 44 h 86"/>
                    <a:gd name="T60" fmla="*/ 18 w 60"/>
                    <a:gd name="T61" fmla="*/ 44 h 86"/>
                    <a:gd name="T62" fmla="*/ 14 w 60"/>
                    <a:gd name="T63" fmla="*/ 46 h 86"/>
                    <a:gd name="T64" fmla="*/ 11 w 60"/>
                    <a:gd name="T65" fmla="*/ 48 h 86"/>
                    <a:gd name="T66" fmla="*/ 11 w 60"/>
                    <a:gd name="T67" fmla="*/ 48 h 86"/>
                    <a:gd name="T68" fmla="*/ 9 w 60"/>
                    <a:gd name="T69" fmla="*/ 49 h 86"/>
                    <a:gd name="T70" fmla="*/ 0 w 60"/>
                    <a:gd name="T71" fmla="*/ 76 h 86"/>
                    <a:gd name="T72" fmla="*/ 0 w 60"/>
                    <a:gd name="T73" fmla="*/ 80 h 86"/>
                    <a:gd name="T74" fmla="*/ 6 w 60"/>
                    <a:gd name="T75" fmla="*/ 86 h 86"/>
                    <a:gd name="T76" fmla="*/ 48 w 60"/>
                    <a:gd name="T77" fmla="*/ 83 h 86"/>
                    <a:gd name="T78" fmla="*/ 54 w 60"/>
                    <a:gd name="T79" fmla="*/ 83 h 86"/>
                    <a:gd name="T80" fmla="*/ 60 w 60"/>
                    <a:gd name="T81" fmla="*/ 7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86">
                      <a:moveTo>
                        <a:pt x="53" y="53"/>
                      </a:moveTo>
                      <a:cubicBezTo>
                        <a:pt x="51" y="50"/>
                        <a:pt x="48" y="48"/>
                        <a:pt x="45" y="46"/>
                      </a:cubicBezTo>
                      <a:cubicBezTo>
                        <a:pt x="44" y="45"/>
                        <a:pt x="43" y="44"/>
                        <a:pt x="41" y="44"/>
                      </a:cubicBezTo>
                      <a:cubicBezTo>
                        <a:pt x="41" y="44"/>
                        <a:pt x="41" y="44"/>
                        <a:pt x="41" y="44"/>
                      </a:cubicBezTo>
                      <a:cubicBezTo>
                        <a:pt x="41" y="43"/>
                        <a:pt x="40" y="43"/>
                        <a:pt x="40" y="43"/>
                      </a:cubicBezTo>
                      <a:cubicBezTo>
                        <a:pt x="40" y="43"/>
                        <a:pt x="40" y="42"/>
                        <a:pt x="40" y="42"/>
                      </a:cubicBezTo>
                      <a:cubicBezTo>
                        <a:pt x="40" y="42"/>
                        <a:pt x="40" y="42"/>
                        <a:pt x="40" y="42"/>
                      </a:cubicBezTo>
                      <a:cubicBezTo>
                        <a:pt x="40" y="42"/>
                        <a:pt x="40" y="42"/>
                        <a:pt x="40" y="42"/>
                      </a:cubicBezTo>
                      <a:cubicBezTo>
                        <a:pt x="40" y="42"/>
                        <a:pt x="40" y="42"/>
                        <a:pt x="40" y="42"/>
                      </a:cubicBezTo>
                      <a:cubicBezTo>
                        <a:pt x="40" y="39"/>
                        <a:pt x="41" y="38"/>
                        <a:pt x="41" y="38"/>
                      </a:cubicBezTo>
                      <a:cubicBezTo>
                        <a:pt x="41" y="37"/>
                        <a:pt x="41" y="37"/>
                        <a:pt x="42" y="37"/>
                      </a:cubicBezTo>
                      <a:cubicBezTo>
                        <a:pt x="43" y="37"/>
                        <a:pt x="44" y="36"/>
                        <a:pt x="44" y="35"/>
                      </a:cubicBezTo>
                      <a:cubicBezTo>
                        <a:pt x="45" y="35"/>
                        <a:pt x="45" y="35"/>
                        <a:pt x="45" y="35"/>
                      </a:cubicBezTo>
                      <a:cubicBezTo>
                        <a:pt x="45" y="34"/>
                        <a:pt x="46" y="34"/>
                        <a:pt x="46" y="34"/>
                      </a:cubicBezTo>
                      <a:cubicBezTo>
                        <a:pt x="47" y="34"/>
                        <a:pt x="47" y="33"/>
                        <a:pt x="47" y="33"/>
                      </a:cubicBezTo>
                      <a:cubicBezTo>
                        <a:pt x="47" y="33"/>
                        <a:pt x="47" y="33"/>
                        <a:pt x="48" y="33"/>
                      </a:cubicBezTo>
                      <a:cubicBezTo>
                        <a:pt x="49" y="32"/>
                        <a:pt x="50" y="31"/>
                        <a:pt x="51" y="29"/>
                      </a:cubicBezTo>
                      <a:cubicBezTo>
                        <a:pt x="52" y="29"/>
                        <a:pt x="52" y="28"/>
                        <a:pt x="52" y="28"/>
                      </a:cubicBezTo>
                      <a:cubicBezTo>
                        <a:pt x="52" y="27"/>
                        <a:pt x="52" y="27"/>
                        <a:pt x="52" y="27"/>
                      </a:cubicBezTo>
                      <a:cubicBezTo>
                        <a:pt x="52" y="27"/>
                        <a:pt x="52" y="27"/>
                        <a:pt x="52" y="27"/>
                      </a:cubicBezTo>
                      <a:cubicBezTo>
                        <a:pt x="52" y="26"/>
                        <a:pt x="52" y="26"/>
                        <a:pt x="52" y="26"/>
                      </a:cubicBezTo>
                      <a:cubicBezTo>
                        <a:pt x="52" y="26"/>
                        <a:pt x="52" y="26"/>
                        <a:pt x="53" y="26"/>
                      </a:cubicBezTo>
                      <a:cubicBezTo>
                        <a:pt x="53" y="26"/>
                        <a:pt x="53" y="25"/>
                        <a:pt x="53" y="24"/>
                      </a:cubicBezTo>
                      <a:cubicBezTo>
                        <a:pt x="53" y="24"/>
                        <a:pt x="53" y="24"/>
                        <a:pt x="53" y="24"/>
                      </a:cubicBezTo>
                      <a:cubicBezTo>
                        <a:pt x="53" y="23"/>
                        <a:pt x="52" y="22"/>
                        <a:pt x="51" y="21"/>
                      </a:cubicBezTo>
                      <a:cubicBezTo>
                        <a:pt x="52" y="18"/>
                        <a:pt x="52" y="15"/>
                        <a:pt x="50" y="13"/>
                      </a:cubicBezTo>
                      <a:cubicBezTo>
                        <a:pt x="49" y="13"/>
                        <a:pt x="49" y="13"/>
                        <a:pt x="49" y="13"/>
                      </a:cubicBezTo>
                      <a:cubicBezTo>
                        <a:pt x="49" y="11"/>
                        <a:pt x="48" y="9"/>
                        <a:pt x="46" y="8"/>
                      </a:cubicBezTo>
                      <a:cubicBezTo>
                        <a:pt x="46" y="5"/>
                        <a:pt x="44" y="3"/>
                        <a:pt x="42" y="3"/>
                      </a:cubicBezTo>
                      <a:cubicBezTo>
                        <a:pt x="40" y="2"/>
                        <a:pt x="39" y="1"/>
                        <a:pt x="37" y="1"/>
                      </a:cubicBezTo>
                      <a:cubicBezTo>
                        <a:pt x="37" y="1"/>
                        <a:pt x="37" y="1"/>
                        <a:pt x="37" y="1"/>
                      </a:cubicBezTo>
                      <a:cubicBezTo>
                        <a:pt x="37" y="1"/>
                        <a:pt x="37" y="1"/>
                        <a:pt x="37" y="1"/>
                      </a:cubicBezTo>
                      <a:cubicBezTo>
                        <a:pt x="36" y="0"/>
                        <a:pt x="35" y="0"/>
                        <a:pt x="34" y="0"/>
                      </a:cubicBezTo>
                      <a:cubicBezTo>
                        <a:pt x="34" y="0"/>
                        <a:pt x="34" y="0"/>
                        <a:pt x="34" y="0"/>
                      </a:cubicBezTo>
                      <a:cubicBezTo>
                        <a:pt x="34" y="0"/>
                        <a:pt x="34" y="0"/>
                        <a:pt x="33" y="0"/>
                      </a:cubicBezTo>
                      <a:cubicBezTo>
                        <a:pt x="33" y="0"/>
                        <a:pt x="33" y="0"/>
                        <a:pt x="33" y="0"/>
                      </a:cubicBezTo>
                      <a:cubicBezTo>
                        <a:pt x="33" y="0"/>
                        <a:pt x="33" y="0"/>
                        <a:pt x="33" y="0"/>
                      </a:cubicBezTo>
                      <a:cubicBezTo>
                        <a:pt x="32" y="0"/>
                        <a:pt x="31" y="0"/>
                        <a:pt x="30" y="0"/>
                      </a:cubicBezTo>
                      <a:cubicBezTo>
                        <a:pt x="29" y="0"/>
                        <a:pt x="29" y="0"/>
                        <a:pt x="28" y="0"/>
                      </a:cubicBezTo>
                      <a:cubicBezTo>
                        <a:pt x="28" y="0"/>
                        <a:pt x="28" y="1"/>
                        <a:pt x="28" y="1"/>
                      </a:cubicBezTo>
                      <a:cubicBezTo>
                        <a:pt x="27" y="0"/>
                        <a:pt x="27" y="0"/>
                        <a:pt x="26" y="0"/>
                      </a:cubicBezTo>
                      <a:cubicBezTo>
                        <a:pt x="25" y="0"/>
                        <a:pt x="24" y="1"/>
                        <a:pt x="23" y="1"/>
                      </a:cubicBezTo>
                      <a:cubicBezTo>
                        <a:pt x="23" y="1"/>
                        <a:pt x="23" y="1"/>
                        <a:pt x="23" y="1"/>
                      </a:cubicBezTo>
                      <a:cubicBezTo>
                        <a:pt x="22" y="1"/>
                        <a:pt x="20" y="2"/>
                        <a:pt x="19" y="3"/>
                      </a:cubicBezTo>
                      <a:cubicBezTo>
                        <a:pt x="17" y="3"/>
                        <a:pt x="15" y="4"/>
                        <a:pt x="14" y="8"/>
                      </a:cubicBezTo>
                      <a:cubicBezTo>
                        <a:pt x="13" y="9"/>
                        <a:pt x="12" y="10"/>
                        <a:pt x="11" y="13"/>
                      </a:cubicBezTo>
                      <a:cubicBezTo>
                        <a:pt x="10" y="14"/>
                        <a:pt x="9" y="15"/>
                        <a:pt x="9" y="18"/>
                      </a:cubicBezTo>
                      <a:cubicBezTo>
                        <a:pt x="9" y="19"/>
                        <a:pt x="9" y="19"/>
                        <a:pt x="9" y="19"/>
                      </a:cubicBezTo>
                      <a:cubicBezTo>
                        <a:pt x="9" y="19"/>
                        <a:pt x="9" y="19"/>
                        <a:pt x="9" y="20"/>
                      </a:cubicBezTo>
                      <a:cubicBezTo>
                        <a:pt x="9" y="20"/>
                        <a:pt x="9" y="20"/>
                        <a:pt x="9" y="21"/>
                      </a:cubicBezTo>
                      <a:cubicBezTo>
                        <a:pt x="9" y="22"/>
                        <a:pt x="8" y="24"/>
                        <a:pt x="9" y="25"/>
                      </a:cubicBezTo>
                      <a:cubicBezTo>
                        <a:pt x="9" y="27"/>
                        <a:pt x="10" y="28"/>
                        <a:pt x="11" y="29"/>
                      </a:cubicBezTo>
                      <a:cubicBezTo>
                        <a:pt x="10" y="30"/>
                        <a:pt x="10" y="32"/>
                        <a:pt x="11" y="34"/>
                      </a:cubicBezTo>
                      <a:cubicBezTo>
                        <a:pt x="12" y="36"/>
                        <a:pt x="14" y="37"/>
                        <a:pt x="17" y="37"/>
                      </a:cubicBezTo>
                      <a:cubicBezTo>
                        <a:pt x="17" y="37"/>
                        <a:pt x="17" y="37"/>
                        <a:pt x="17" y="37"/>
                      </a:cubicBezTo>
                      <a:cubicBezTo>
                        <a:pt x="17" y="37"/>
                        <a:pt x="17" y="37"/>
                        <a:pt x="17" y="37"/>
                      </a:cubicBezTo>
                      <a:cubicBezTo>
                        <a:pt x="18" y="37"/>
                        <a:pt x="19" y="37"/>
                        <a:pt x="20" y="37"/>
                      </a:cubicBezTo>
                      <a:cubicBezTo>
                        <a:pt x="20" y="37"/>
                        <a:pt x="20" y="39"/>
                        <a:pt x="21" y="40"/>
                      </a:cubicBezTo>
                      <a:cubicBezTo>
                        <a:pt x="21" y="41"/>
                        <a:pt x="20" y="43"/>
                        <a:pt x="20" y="43"/>
                      </a:cubicBezTo>
                      <a:cubicBezTo>
                        <a:pt x="20" y="43"/>
                        <a:pt x="19" y="43"/>
                        <a:pt x="18" y="44"/>
                      </a:cubicBezTo>
                      <a:cubicBezTo>
                        <a:pt x="18" y="44"/>
                        <a:pt x="18" y="44"/>
                        <a:pt x="18" y="44"/>
                      </a:cubicBezTo>
                      <a:cubicBezTo>
                        <a:pt x="18" y="44"/>
                        <a:pt x="18" y="44"/>
                        <a:pt x="18" y="44"/>
                      </a:cubicBezTo>
                      <a:cubicBezTo>
                        <a:pt x="18" y="44"/>
                        <a:pt x="18" y="44"/>
                        <a:pt x="18" y="44"/>
                      </a:cubicBezTo>
                      <a:cubicBezTo>
                        <a:pt x="17" y="45"/>
                        <a:pt x="16" y="45"/>
                        <a:pt x="14" y="46"/>
                      </a:cubicBezTo>
                      <a:cubicBezTo>
                        <a:pt x="14" y="47"/>
                        <a:pt x="14" y="47"/>
                        <a:pt x="14" y="47"/>
                      </a:cubicBezTo>
                      <a:cubicBezTo>
                        <a:pt x="13" y="47"/>
                        <a:pt x="12" y="48"/>
                        <a:pt x="11" y="48"/>
                      </a:cubicBezTo>
                      <a:cubicBezTo>
                        <a:pt x="11" y="48"/>
                        <a:pt x="11" y="48"/>
                        <a:pt x="11" y="48"/>
                      </a:cubicBezTo>
                      <a:cubicBezTo>
                        <a:pt x="11" y="48"/>
                        <a:pt x="11" y="48"/>
                        <a:pt x="11" y="48"/>
                      </a:cubicBezTo>
                      <a:cubicBezTo>
                        <a:pt x="11" y="48"/>
                        <a:pt x="11" y="48"/>
                        <a:pt x="11" y="48"/>
                      </a:cubicBezTo>
                      <a:cubicBezTo>
                        <a:pt x="10" y="49"/>
                        <a:pt x="10" y="49"/>
                        <a:pt x="9" y="49"/>
                      </a:cubicBezTo>
                      <a:cubicBezTo>
                        <a:pt x="1" y="55"/>
                        <a:pt x="1" y="69"/>
                        <a:pt x="0" y="76"/>
                      </a:cubicBezTo>
                      <a:cubicBezTo>
                        <a:pt x="0" y="76"/>
                        <a:pt x="0" y="76"/>
                        <a:pt x="0" y="76"/>
                      </a:cubicBezTo>
                      <a:cubicBezTo>
                        <a:pt x="0" y="76"/>
                        <a:pt x="0" y="77"/>
                        <a:pt x="0" y="77"/>
                      </a:cubicBezTo>
                      <a:cubicBezTo>
                        <a:pt x="0" y="78"/>
                        <a:pt x="0" y="79"/>
                        <a:pt x="0" y="80"/>
                      </a:cubicBezTo>
                      <a:cubicBezTo>
                        <a:pt x="0" y="82"/>
                        <a:pt x="0" y="83"/>
                        <a:pt x="1" y="85"/>
                      </a:cubicBezTo>
                      <a:cubicBezTo>
                        <a:pt x="3" y="86"/>
                        <a:pt x="4" y="86"/>
                        <a:pt x="6" y="86"/>
                      </a:cubicBezTo>
                      <a:cubicBezTo>
                        <a:pt x="13" y="86"/>
                        <a:pt x="18" y="85"/>
                        <a:pt x="23" y="85"/>
                      </a:cubicBezTo>
                      <a:cubicBezTo>
                        <a:pt x="29" y="84"/>
                        <a:pt x="36" y="83"/>
                        <a:pt x="48" y="83"/>
                      </a:cubicBezTo>
                      <a:cubicBezTo>
                        <a:pt x="49" y="83"/>
                        <a:pt x="51" y="83"/>
                        <a:pt x="53" y="83"/>
                      </a:cubicBezTo>
                      <a:cubicBezTo>
                        <a:pt x="54" y="83"/>
                        <a:pt x="54" y="83"/>
                        <a:pt x="54" y="83"/>
                      </a:cubicBezTo>
                      <a:cubicBezTo>
                        <a:pt x="55" y="83"/>
                        <a:pt x="55" y="83"/>
                        <a:pt x="56" y="83"/>
                      </a:cubicBezTo>
                      <a:cubicBezTo>
                        <a:pt x="58" y="83"/>
                        <a:pt x="60" y="82"/>
                        <a:pt x="60" y="79"/>
                      </a:cubicBezTo>
                      <a:cubicBezTo>
                        <a:pt x="60" y="74"/>
                        <a:pt x="60" y="60"/>
                        <a:pt x="53"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8" name="Freeform 18"/>
                <p:cNvSpPr>
                  <a:spLocks/>
                </p:cNvSpPr>
                <p:nvPr/>
              </p:nvSpPr>
              <p:spPr bwMode="auto">
                <a:xfrm>
                  <a:off x="3702" y="103"/>
                  <a:ext cx="0" cy="23"/>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cubicBezTo>
                        <a:pt x="0" y="0"/>
                        <a:pt x="0" y="0"/>
                        <a:pt x="0" y="0"/>
                      </a:cubicBezTo>
                      <a:cubicBezTo>
                        <a:pt x="0" y="1"/>
                        <a:pt x="0" y="1"/>
                        <a:pt x="0" y="2"/>
                      </a:cubicBezTo>
                      <a:cubicBezTo>
                        <a:pt x="0" y="2"/>
                        <a:pt x="0" y="1"/>
                        <a:pt x="0" y="0"/>
                      </a:cubicBezTo>
                      <a:close/>
                    </a:path>
                  </a:pathLst>
                </a:custGeom>
                <a:solidFill>
                  <a:srgbClr val="9790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9" name="Freeform 19"/>
                <p:cNvSpPr>
                  <a:spLocks/>
                </p:cNvSpPr>
                <p:nvPr/>
              </p:nvSpPr>
              <p:spPr bwMode="auto">
                <a:xfrm>
                  <a:off x="3702" y="-30"/>
                  <a:ext cx="425" cy="289"/>
                </a:xfrm>
                <a:custGeom>
                  <a:avLst/>
                  <a:gdLst>
                    <a:gd name="T0" fmla="*/ 5 w 38"/>
                    <a:gd name="T1" fmla="*/ 26 h 26"/>
                    <a:gd name="T2" fmla="*/ 3 w 38"/>
                    <a:gd name="T3" fmla="*/ 21 h 26"/>
                    <a:gd name="T4" fmla="*/ 5 w 38"/>
                    <a:gd name="T5" fmla="*/ 18 h 26"/>
                    <a:gd name="T6" fmla="*/ 8 w 38"/>
                    <a:gd name="T7" fmla="*/ 9 h 26"/>
                    <a:gd name="T8" fmla="*/ 12 w 38"/>
                    <a:gd name="T9" fmla="*/ 7 h 26"/>
                    <a:gd name="T10" fmla="*/ 21 w 38"/>
                    <a:gd name="T11" fmla="*/ 8 h 26"/>
                    <a:gd name="T12" fmla="*/ 24 w 38"/>
                    <a:gd name="T13" fmla="*/ 13 h 26"/>
                    <a:gd name="T14" fmla="*/ 24 w 38"/>
                    <a:gd name="T15" fmla="*/ 18 h 26"/>
                    <a:gd name="T16" fmla="*/ 26 w 38"/>
                    <a:gd name="T17" fmla="*/ 20 h 26"/>
                    <a:gd name="T18" fmla="*/ 24 w 38"/>
                    <a:gd name="T19" fmla="*/ 26 h 26"/>
                    <a:gd name="T20" fmla="*/ 14 w 38"/>
                    <a:gd name="T21" fmla="*/ 0 h 26"/>
                    <a:gd name="T22" fmla="*/ 0 w 38"/>
                    <a:gd name="T23" fmla="*/ 12 h 26"/>
                    <a:gd name="T24" fmla="*/ 0 w 38"/>
                    <a:gd name="T25" fmla="*/ 24 h 26"/>
                    <a:gd name="T26" fmla="*/ 4 w 38"/>
                    <a:gd name="T2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6">
                      <a:moveTo>
                        <a:pt x="5" y="26"/>
                      </a:moveTo>
                      <a:cubicBezTo>
                        <a:pt x="4" y="25"/>
                        <a:pt x="3" y="22"/>
                        <a:pt x="3" y="21"/>
                      </a:cubicBezTo>
                      <a:cubicBezTo>
                        <a:pt x="3" y="17"/>
                        <a:pt x="5" y="20"/>
                        <a:pt x="5" y="18"/>
                      </a:cubicBezTo>
                      <a:cubicBezTo>
                        <a:pt x="5" y="15"/>
                        <a:pt x="6" y="10"/>
                        <a:pt x="8" y="9"/>
                      </a:cubicBezTo>
                      <a:cubicBezTo>
                        <a:pt x="10" y="8"/>
                        <a:pt x="11" y="7"/>
                        <a:pt x="12" y="7"/>
                      </a:cubicBezTo>
                      <a:cubicBezTo>
                        <a:pt x="15" y="6"/>
                        <a:pt x="18" y="6"/>
                        <a:pt x="21" y="8"/>
                      </a:cubicBezTo>
                      <a:cubicBezTo>
                        <a:pt x="23" y="9"/>
                        <a:pt x="24" y="10"/>
                        <a:pt x="24" y="13"/>
                      </a:cubicBezTo>
                      <a:cubicBezTo>
                        <a:pt x="24" y="15"/>
                        <a:pt x="24" y="16"/>
                        <a:pt x="24" y="18"/>
                      </a:cubicBezTo>
                      <a:cubicBezTo>
                        <a:pt x="24" y="19"/>
                        <a:pt x="25" y="18"/>
                        <a:pt x="26" y="20"/>
                      </a:cubicBezTo>
                      <a:cubicBezTo>
                        <a:pt x="26" y="21"/>
                        <a:pt x="24" y="26"/>
                        <a:pt x="24" y="26"/>
                      </a:cubicBezTo>
                      <a:cubicBezTo>
                        <a:pt x="38" y="19"/>
                        <a:pt x="23" y="0"/>
                        <a:pt x="14" y="0"/>
                      </a:cubicBezTo>
                      <a:cubicBezTo>
                        <a:pt x="6" y="0"/>
                        <a:pt x="1" y="5"/>
                        <a:pt x="0" y="12"/>
                      </a:cubicBezTo>
                      <a:cubicBezTo>
                        <a:pt x="0" y="12"/>
                        <a:pt x="0" y="24"/>
                        <a:pt x="0" y="24"/>
                      </a:cubicBezTo>
                      <a:cubicBezTo>
                        <a:pt x="0" y="25"/>
                        <a:pt x="2" y="25"/>
                        <a:pt x="4"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0" name="Freeform 20"/>
                <p:cNvSpPr>
                  <a:spLocks/>
                </p:cNvSpPr>
                <p:nvPr/>
              </p:nvSpPr>
              <p:spPr bwMode="auto">
                <a:xfrm>
                  <a:off x="3937" y="33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1" name="Freeform 21"/>
                <p:cNvSpPr>
                  <a:spLocks/>
                </p:cNvSpPr>
                <p:nvPr/>
              </p:nvSpPr>
              <p:spPr bwMode="auto">
                <a:xfrm>
                  <a:off x="3702" y="37"/>
                  <a:ext cx="313" cy="489"/>
                </a:xfrm>
                <a:custGeom>
                  <a:avLst/>
                  <a:gdLst>
                    <a:gd name="T0" fmla="*/ 21 w 28"/>
                    <a:gd name="T1" fmla="*/ 27 h 44"/>
                    <a:gd name="T2" fmla="*/ 21 w 28"/>
                    <a:gd name="T3" fmla="*/ 27 h 44"/>
                    <a:gd name="T4" fmla="*/ 24 w 28"/>
                    <a:gd name="T5" fmla="*/ 20 h 44"/>
                    <a:gd name="T6" fmla="*/ 26 w 28"/>
                    <a:gd name="T7" fmla="*/ 14 h 44"/>
                    <a:gd name="T8" fmla="*/ 24 w 28"/>
                    <a:gd name="T9" fmla="*/ 12 h 44"/>
                    <a:gd name="T10" fmla="*/ 24 w 28"/>
                    <a:gd name="T11" fmla="*/ 7 h 44"/>
                    <a:gd name="T12" fmla="*/ 21 w 28"/>
                    <a:gd name="T13" fmla="*/ 2 h 44"/>
                    <a:gd name="T14" fmla="*/ 12 w 28"/>
                    <a:gd name="T15" fmla="*/ 1 h 44"/>
                    <a:gd name="T16" fmla="*/ 8 w 28"/>
                    <a:gd name="T17" fmla="*/ 3 h 44"/>
                    <a:gd name="T18" fmla="*/ 5 w 28"/>
                    <a:gd name="T19" fmla="*/ 12 h 44"/>
                    <a:gd name="T20" fmla="*/ 3 w 28"/>
                    <a:gd name="T21" fmla="*/ 15 h 44"/>
                    <a:gd name="T22" fmla="*/ 5 w 28"/>
                    <a:gd name="T23" fmla="*/ 19 h 44"/>
                    <a:gd name="T24" fmla="*/ 5 w 28"/>
                    <a:gd name="T25" fmla="*/ 30 h 44"/>
                    <a:gd name="T26" fmla="*/ 4 w 28"/>
                    <a:gd name="T27" fmla="*/ 31 h 44"/>
                    <a:gd name="T28" fmla="*/ 4 w 28"/>
                    <a:gd name="T29" fmla="*/ 32 h 44"/>
                    <a:gd name="T30" fmla="*/ 14 w 28"/>
                    <a:gd name="T31" fmla="*/ 44 h 44"/>
                    <a:gd name="T32" fmla="*/ 22 w 28"/>
                    <a:gd name="T33" fmla="*/ 30 h 44"/>
                    <a:gd name="T34" fmla="*/ 21 w 28"/>
                    <a:gd name="T35" fmla="*/ 27 h 44"/>
                    <a:gd name="T36" fmla="*/ 21 w 28"/>
                    <a:gd name="T37" fmla="*/ 27 h 44"/>
                    <a:gd name="T38" fmla="*/ 21 w 28"/>
                    <a:gd name="T39" fmla="*/ 2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44">
                      <a:moveTo>
                        <a:pt x="21" y="27"/>
                      </a:moveTo>
                      <a:cubicBezTo>
                        <a:pt x="21" y="27"/>
                        <a:pt x="21" y="27"/>
                        <a:pt x="21" y="27"/>
                      </a:cubicBezTo>
                      <a:cubicBezTo>
                        <a:pt x="22" y="23"/>
                        <a:pt x="23" y="21"/>
                        <a:pt x="24" y="20"/>
                      </a:cubicBezTo>
                      <a:cubicBezTo>
                        <a:pt x="26" y="19"/>
                        <a:pt x="26" y="15"/>
                        <a:pt x="26" y="14"/>
                      </a:cubicBezTo>
                      <a:cubicBezTo>
                        <a:pt x="25" y="12"/>
                        <a:pt x="24" y="13"/>
                        <a:pt x="24" y="12"/>
                      </a:cubicBezTo>
                      <a:cubicBezTo>
                        <a:pt x="24" y="10"/>
                        <a:pt x="24" y="9"/>
                        <a:pt x="24" y="7"/>
                      </a:cubicBezTo>
                      <a:cubicBezTo>
                        <a:pt x="24" y="4"/>
                        <a:pt x="23" y="3"/>
                        <a:pt x="21" y="2"/>
                      </a:cubicBezTo>
                      <a:cubicBezTo>
                        <a:pt x="18" y="0"/>
                        <a:pt x="15" y="0"/>
                        <a:pt x="12" y="1"/>
                      </a:cubicBezTo>
                      <a:cubicBezTo>
                        <a:pt x="11" y="1"/>
                        <a:pt x="10" y="2"/>
                        <a:pt x="8" y="3"/>
                      </a:cubicBezTo>
                      <a:cubicBezTo>
                        <a:pt x="6" y="4"/>
                        <a:pt x="5" y="9"/>
                        <a:pt x="5" y="12"/>
                      </a:cubicBezTo>
                      <a:cubicBezTo>
                        <a:pt x="5" y="14"/>
                        <a:pt x="3" y="11"/>
                        <a:pt x="3" y="15"/>
                      </a:cubicBezTo>
                      <a:cubicBezTo>
                        <a:pt x="3" y="16"/>
                        <a:pt x="3" y="19"/>
                        <a:pt x="5" y="19"/>
                      </a:cubicBezTo>
                      <a:cubicBezTo>
                        <a:pt x="8" y="21"/>
                        <a:pt x="8" y="29"/>
                        <a:pt x="5" y="30"/>
                      </a:cubicBezTo>
                      <a:cubicBezTo>
                        <a:pt x="5" y="30"/>
                        <a:pt x="5" y="31"/>
                        <a:pt x="4" y="31"/>
                      </a:cubicBezTo>
                      <a:cubicBezTo>
                        <a:pt x="4" y="31"/>
                        <a:pt x="4" y="31"/>
                        <a:pt x="4" y="32"/>
                      </a:cubicBezTo>
                      <a:cubicBezTo>
                        <a:pt x="0" y="39"/>
                        <a:pt x="7" y="44"/>
                        <a:pt x="14" y="44"/>
                      </a:cubicBezTo>
                      <a:cubicBezTo>
                        <a:pt x="20" y="44"/>
                        <a:pt x="28" y="40"/>
                        <a:pt x="22" y="30"/>
                      </a:cubicBezTo>
                      <a:cubicBezTo>
                        <a:pt x="21" y="29"/>
                        <a:pt x="21" y="28"/>
                        <a:pt x="21" y="27"/>
                      </a:cubicBezTo>
                      <a:cubicBezTo>
                        <a:pt x="21" y="27"/>
                        <a:pt x="21" y="27"/>
                        <a:pt x="21" y="27"/>
                      </a:cubicBezTo>
                      <a:cubicBezTo>
                        <a:pt x="21" y="27"/>
                        <a:pt x="21" y="27"/>
                        <a:pt x="21" y="27"/>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2" name="Freeform 22"/>
                <p:cNvSpPr>
                  <a:spLocks/>
                </p:cNvSpPr>
                <p:nvPr/>
              </p:nvSpPr>
              <p:spPr bwMode="auto">
                <a:xfrm>
                  <a:off x="3635" y="-108"/>
                  <a:ext cx="447" cy="367"/>
                </a:xfrm>
                <a:custGeom>
                  <a:avLst/>
                  <a:gdLst>
                    <a:gd name="T0" fmla="*/ 4 w 40"/>
                    <a:gd name="T1" fmla="*/ 26 h 33"/>
                    <a:gd name="T2" fmla="*/ 2 w 40"/>
                    <a:gd name="T3" fmla="*/ 20 h 33"/>
                    <a:gd name="T4" fmla="*/ 2 w 40"/>
                    <a:gd name="T5" fmla="*/ 18 h 33"/>
                    <a:gd name="T6" fmla="*/ 2 w 40"/>
                    <a:gd name="T7" fmla="*/ 16 h 33"/>
                    <a:gd name="T8" fmla="*/ 4 w 40"/>
                    <a:gd name="T9" fmla="*/ 13 h 33"/>
                    <a:gd name="T10" fmla="*/ 4 w 40"/>
                    <a:gd name="T11" fmla="*/ 11 h 33"/>
                    <a:gd name="T12" fmla="*/ 6 w 40"/>
                    <a:gd name="T13" fmla="*/ 8 h 33"/>
                    <a:gd name="T14" fmla="*/ 7 w 40"/>
                    <a:gd name="T15" fmla="*/ 7 h 33"/>
                    <a:gd name="T16" fmla="*/ 10 w 40"/>
                    <a:gd name="T17" fmla="*/ 4 h 33"/>
                    <a:gd name="T18" fmla="*/ 11 w 40"/>
                    <a:gd name="T19" fmla="*/ 3 h 33"/>
                    <a:gd name="T20" fmla="*/ 14 w 40"/>
                    <a:gd name="T21" fmla="*/ 2 h 33"/>
                    <a:gd name="T22" fmla="*/ 15 w 40"/>
                    <a:gd name="T23" fmla="*/ 2 h 33"/>
                    <a:gd name="T24" fmla="*/ 17 w 40"/>
                    <a:gd name="T25" fmla="*/ 1 h 33"/>
                    <a:gd name="T26" fmla="*/ 19 w 40"/>
                    <a:gd name="T27" fmla="*/ 1 h 33"/>
                    <a:gd name="T28" fmla="*/ 22 w 40"/>
                    <a:gd name="T29" fmla="*/ 1 h 33"/>
                    <a:gd name="T30" fmla="*/ 24 w 40"/>
                    <a:gd name="T31" fmla="*/ 1 h 33"/>
                    <a:gd name="T32" fmla="*/ 26 w 40"/>
                    <a:gd name="T33" fmla="*/ 2 h 33"/>
                    <a:gd name="T34" fmla="*/ 27 w 40"/>
                    <a:gd name="T35" fmla="*/ 2 h 33"/>
                    <a:gd name="T36" fmla="*/ 30 w 40"/>
                    <a:gd name="T37" fmla="*/ 3 h 33"/>
                    <a:gd name="T38" fmla="*/ 31 w 40"/>
                    <a:gd name="T39" fmla="*/ 4 h 33"/>
                    <a:gd name="T40" fmla="*/ 34 w 40"/>
                    <a:gd name="T41" fmla="*/ 7 h 33"/>
                    <a:gd name="T42" fmla="*/ 34 w 40"/>
                    <a:gd name="T43" fmla="*/ 8 h 33"/>
                    <a:gd name="T44" fmla="*/ 37 w 40"/>
                    <a:gd name="T45" fmla="*/ 12 h 33"/>
                    <a:gd name="T46" fmla="*/ 37 w 40"/>
                    <a:gd name="T47" fmla="*/ 13 h 33"/>
                    <a:gd name="T48" fmla="*/ 38 w 40"/>
                    <a:gd name="T49" fmla="*/ 13 h 33"/>
                    <a:gd name="T50" fmla="*/ 39 w 40"/>
                    <a:gd name="T51" fmla="*/ 18 h 33"/>
                    <a:gd name="T52" fmla="*/ 39 w 40"/>
                    <a:gd name="T53" fmla="*/ 20 h 33"/>
                    <a:gd name="T54" fmla="*/ 40 w 40"/>
                    <a:gd name="T55" fmla="*/ 22 h 33"/>
                    <a:gd name="T56" fmla="*/ 40 w 40"/>
                    <a:gd name="T57" fmla="*/ 24 h 33"/>
                    <a:gd name="T58" fmla="*/ 40 w 40"/>
                    <a:gd name="T59" fmla="*/ 24 h 33"/>
                    <a:gd name="T60" fmla="*/ 40 w 40"/>
                    <a:gd name="T61" fmla="*/ 25 h 33"/>
                    <a:gd name="T62" fmla="*/ 39 w 40"/>
                    <a:gd name="T63" fmla="*/ 25 h 33"/>
                    <a:gd name="T64" fmla="*/ 36 w 40"/>
                    <a:gd name="T65" fmla="*/ 29 h 33"/>
                    <a:gd name="T66" fmla="*/ 33 w 40"/>
                    <a:gd name="T67" fmla="*/ 31 h 33"/>
                    <a:gd name="T68" fmla="*/ 32 w 40"/>
                    <a:gd name="T69" fmla="*/ 25 h 33"/>
                    <a:gd name="T70" fmla="*/ 32 w 40"/>
                    <a:gd name="T71" fmla="*/ 19 h 33"/>
                    <a:gd name="T72" fmla="*/ 27 w 40"/>
                    <a:gd name="T73" fmla="*/ 13 h 33"/>
                    <a:gd name="T74" fmla="*/ 17 w 40"/>
                    <a:gd name="T75" fmla="*/ 12 h 33"/>
                    <a:gd name="T76" fmla="*/ 12 w 40"/>
                    <a:gd name="T77" fmla="*/ 15 h 33"/>
                    <a:gd name="T78" fmla="*/ 10 w 40"/>
                    <a:gd name="T79" fmla="*/ 19 h 33"/>
                    <a:gd name="T80" fmla="*/ 10 w 40"/>
                    <a:gd name="T81" fmla="*/ 22 h 33"/>
                    <a:gd name="T82" fmla="*/ 9 w 40"/>
                    <a:gd name="T83" fmla="*/ 25 h 33"/>
                    <a:gd name="T84" fmla="*/ 9 w 40"/>
                    <a:gd name="T85" fmla="*/ 32 h 33"/>
                    <a:gd name="T86" fmla="*/ 7 w 40"/>
                    <a:gd name="T87" fmla="*/ 33 h 33"/>
                    <a:gd name="T88" fmla="*/ 4 w 40"/>
                    <a:gd name="T89"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 h="33">
                      <a:moveTo>
                        <a:pt x="4" y="26"/>
                      </a:moveTo>
                      <a:cubicBezTo>
                        <a:pt x="0" y="24"/>
                        <a:pt x="2" y="20"/>
                        <a:pt x="2" y="20"/>
                      </a:cubicBezTo>
                      <a:cubicBezTo>
                        <a:pt x="2" y="19"/>
                        <a:pt x="3" y="19"/>
                        <a:pt x="2" y="18"/>
                      </a:cubicBezTo>
                      <a:cubicBezTo>
                        <a:pt x="2" y="18"/>
                        <a:pt x="2" y="17"/>
                        <a:pt x="2" y="16"/>
                      </a:cubicBezTo>
                      <a:cubicBezTo>
                        <a:pt x="2" y="15"/>
                        <a:pt x="3" y="13"/>
                        <a:pt x="4" y="13"/>
                      </a:cubicBezTo>
                      <a:cubicBezTo>
                        <a:pt x="4" y="12"/>
                        <a:pt x="4" y="12"/>
                        <a:pt x="4" y="11"/>
                      </a:cubicBezTo>
                      <a:cubicBezTo>
                        <a:pt x="4" y="10"/>
                        <a:pt x="5" y="9"/>
                        <a:pt x="6" y="8"/>
                      </a:cubicBezTo>
                      <a:cubicBezTo>
                        <a:pt x="7" y="8"/>
                        <a:pt x="7" y="7"/>
                        <a:pt x="7" y="7"/>
                      </a:cubicBezTo>
                      <a:cubicBezTo>
                        <a:pt x="8" y="5"/>
                        <a:pt x="8" y="4"/>
                        <a:pt x="10" y="4"/>
                      </a:cubicBezTo>
                      <a:cubicBezTo>
                        <a:pt x="10" y="4"/>
                        <a:pt x="11" y="3"/>
                        <a:pt x="11" y="3"/>
                      </a:cubicBezTo>
                      <a:cubicBezTo>
                        <a:pt x="12" y="2"/>
                        <a:pt x="13" y="2"/>
                        <a:pt x="14" y="2"/>
                      </a:cubicBezTo>
                      <a:cubicBezTo>
                        <a:pt x="14" y="2"/>
                        <a:pt x="15" y="2"/>
                        <a:pt x="15" y="2"/>
                      </a:cubicBezTo>
                      <a:cubicBezTo>
                        <a:pt x="16" y="1"/>
                        <a:pt x="17" y="1"/>
                        <a:pt x="17" y="1"/>
                      </a:cubicBezTo>
                      <a:cubicBezTo>
                        <a:pt x="18" y="1"/>
                        <a:pt x="19" y="1"/>
                        <a:pt x="19" y="1"/>
                      </a:cubicBezTo>
                      <a:cubicBezTo>
                        <a:pt x="20" y="0"/>
                        <a:pt x="21" y="0"/>
                        <a:pt x="22" y="1"/>
                      </a:cubicBezTo>
                      <a:cubicBezTo>
                        <a:pt x="23" y="1"/>
                        <a:pt x="23" y="1"/>
                        <a:pt x="24" y="1"/>
                      </a:cubicBezTo>
                      <a:cubicBezTo>
                        <a:pt x="25" y="1"/>
                        <a:pt x="26" y="1"/>
                        <a:pt x="26" y="2"/>
                      </a:cubicBezTo>
                      <a:cubicBezTo>
                        <a:pt x="27" y="2"/>
                        <a:pt x="27" y="2"/>
                        <a:pt x="27" y="2"/>
                      </a:cubicBezTo>
                      <a:cubicBezTo>
                        <a:pt x="28" y="2"/>
                        <a:pt x="29" y="2"/>
                        <a:pt x="30" y="3"/>
                      </a:cubicBezTo>
                      <a:cubicBezTo>
                        <a:pt x="30" y="3"/>
                        <a:pt x="31" y="4"/>
                        <a:pt x="31" y="4"/>
                      </a:cubicBezTo>
                      <a:cubicBezTo>
                        <a:pt x="33" y="4"/>
                        <a:pt x="34" y="5"/>
                        <a:pt x="34" y="7"/>
                      </a:cubicBezTo>
                      <a:cubicBezTo>
                        <a:pt x="34" y="7"/>
                        <a:pt x="34" y="7"/>
                        <a:pt x="34" y="8"/>
                      </a:cubicBezTo>
                      <a:cubicBezTo>
                        <a:pt x="36" y="8"/>
                        <a:pt x="37" y="10"/>
                        <a:pt x="37" y="12"/>
                      </a:cubicBezTo>
                      <a:cubicBezTo>
                        <a:pt x="37" y="12"/>
                        <a:pt x="37" y="13"/>
                        <a:pt x="37" y="13"/>
                      </a:cubicBezTo>
                      <a:cubicBezTo>
                        <a:pt x="38" y="13"/>
                        <a:pt x="38" y="13"/>
                        <a:pt x="38" y="13"/>
                      </a:cubicBezTo>
                      <a:cubicBezTo>
                        <a:pt x="39" y="14"/>
                        <a:pt x="40" y="16"/>
                        <a:pt x="39" y="18"/>
                      </a:cubicBezTo>
                      <a:cubicBezTo>
                        <a:pt x="39" y="19"/>
                        <a:pt x="39" y="19"/>
                        <a:pt x="39" y="20"/>
                      </a:cubicBezTo>
                      <a:cubicBezTo>
                        <a:pt x="40" y="20"/>
                        <a:pt x="40" y="21"/>
                        <a:pt x="40" y="22"/>
                      </a:cubicBezTo>
                      <a:cubicBezTo>
                        <a:pt x="40" y="23"/>
                        <a:pt x="40" y="23"/>
                        <a:pt x="40" y="24"/>
                      </a:cubicBezTo>
                      <a:cubicBezTo>
                        <a:pt x="40" y="24"/>
                        <a:pt x="40" y="24"/>
                        <a:pt x="40" y="24"/>
                      </a:cubicBezTo>
                      <a:cubicBezTo>
                        <a:pt x="40" y="24"/>
                        <a:pt x="40" y="24"/>
                        <a:pt x="40" y="25"/>
                      </a:cubicBezTo>
                      <a:cubicBezTo>
                        <a:pt x="40" y="25"/>
                        <a:pt x="40" y="25"/>
                        <a:pt x="39" y="25"/>
                      </a:cubicBezTo>
                      <a:cubicBezTo>
                        <a:pt x="38" y="27"/>
                        <a:pt x="37" y="28"/>
                        <a:pt x="36" y="29"/>
                      </a:cubicBezTo>
                      <a:cubicBezTo>
                        <a:pt x="35" y="30"/>
                        <a:pt x="34" y="30"/>
                        <a:pt x="33" y="31"/>
                      </a:cubicBezTo>
                      <a:cubicBezTo>
                        <a:pt x="35" y="28"/>
                        <a:pt x="33" y="25"/>
                        <a:pt x="32" y="25"/>
                      </a:cubicBezTo>
                      <a:cubicBezTo>
                        <a:pt x="30" y="24"/>
                        <a:pt x="32" y="21"/>
                        <a:pt x="32" y="19"/>
                      </a:cubicBezTo>
                      <a:cubicBezTo>
                        <a:pt x="33" y="16"/>
                        <a:pt x="30" y="14"/>
                        <a:pt x="27" y="13"/>
                      </a:cubicBezTo>
                      <a:cubicBezTo>
                        <a:pt x="24" y="12"/>
                        <a:pt x="21" y="12"/>
                        <a:pt x="17" y="12"/>
                      </a:cubicBezTo>
                      <a:cubicBezTo>
                        <a:pt x="15" y="13"/>
                        <a:pt x="13" y="13"/>
                        <a:pt x="12" y="15"/>
                      </a:cubicBezTo>
                      <a:cubicBezTo>
                        <a:pt x="10" y="16"/>
                        <a:pt x="10" y="17"/>
                        <a:pt x="10" y="19"/>
                      </a:cubicBezTo>
                      <a:cubicBezTo>
                        <a:pt x="10" y="20"/>
                        <a:pt x="10" y="21"/>
                        <a:pt x="10" y="22"/>
                      </a:cubicBezTo>
                      <a:cubicBezTo>
                        <a:pt x="9" y="25"/>
                        <a:pt x="9" y="25"/>
                        <a:pt x="9" y="25"/>
                      </a:cubicBezTo>
                      <a:cubicBezTo>
                        <a:pt x="6" y="25"/>
                        <a:pt x="7" y="31"/>
                        <a:pt x="9" y="32"/>
                      </a:cubicBezTo>
                      <a:cubicBezTo>
                        <a:pt x="9" y="32"/>
                        <a:pt x="8" y="33"/>
                        <a:pt x="7" y="33"/>
                      </a:cubicBezTo>
                      <a:cubicBezTo>
                        <a:pt x="0" y="32"/>
                        <a:pt x="5" y="26"/>
                        <a:pt x="4" y="26"/>
                      </a:cubicBezTo>
                      <a:close/>
                    </a:path>
                  </a:pathLst>
                </a:custGeom>
                <a:solidFill>
                  <a:schemeClr val="accent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3" name="Freeform 23"/>
                <p:cNvSpPr>
                  <a:spLocks/>
                </p:cNvSpPr>
                <p:nvPr/>
              </p:nvSpPr>
              <p:spPr bwMode="auto">
                <a:xfrm>
                  <a:off x="3556" y="359"/>
                  <a:ext cx="604" cy="400"/>
                </a:xfrm>
                <a:custGeom>
                  <a:avLst/>
                  <a:gdLst>
                    <a:gd name="T0" fmla="*/ 47 w 54"/>
                    <a:gd name="T1" fmla="*/ 9 h 36"/>
                    <a:gd name="T2" fmla="*/ 35 w 54"/>
                    <a:gd name="T3" fmla="*/ 1 h 36"/>
                    <a:gd name="T4" fmla="*/ 27 w 54"/>
                    <a:gd name="T5" fmla="*/ 9 h 36"/>
                    <a:gd name="T6" fmla="*/ 25 w 54"/>
                    <a:gd name="T7" fmla="*/ 9 h 36"/>
                    <a:gd name="T8" fmla="*/ 18 w 54"/>
                    <a:gd name="T9" fmla="*/ 1 h 36"/>
                    <a:gd name="T10" fmla="*/ 10 w 54"/>
                    <a:gd name="T11" fmla="*/ 6 h 36"/>
                    <a:gd name="T12" fmla="*/ 0 w 54"/>
                    <a:gd name="T13" fmla="*/ 32 h 36"/>
                    <a:gd name="T14" fmla="*/ 5 w 54"/>
                    <a:gd name="T15" fmla="*/ 36 h 36"/>
                    <a:gd name="T16" fmla="*/ 50 w 54"/>
                    <a:gd name="T17" fmla="*/ 33 h 36"/>
                    <a:gd name="T18" fmla="*/ 52 w 54"/>
                    <a:gd name="T19" fmla="*/ 33 h 36"/>
                    <a:gd name="T20" fmla="*/ 54 w 54"/>
                    <a:gd name="T21" fmla="*/ 31 h 36"/>
                    <a:gd name="T22" fmla="*/ 47 w 54"/>
                    <a:gd name="T23"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36">
                      <a:moveTo>
                        <a:pt x="47" y="9"/>
                      </a:moveTo>
                      <a:cubicBezTo>
                        <a:pt x="44" y="6"/>
                        <a:pt x="35" y="0"/>
                        <a:pt x="35" y="1"/>
                      </a:cubicBezTo>
                      <a:cubicBezTo>
                        <a:pt x="33" y="5"/>
                        <a:pt x="31" y="7"/>
                        <a:pt x="27" y="9"/>
                      </a:cubicBezTo>
                      <a:cubicBezTo>
                        <a:pt x="27" y="9"/>
                        <a:pt x="26" y="10"/>
                        <a:pt x="25" y="9"/>
                      </a:cubicBezTo>
                      <a:cubicBezTo>
                        <a:pt x="21" y="6"/>
                        <a:pt x="19" y="2"/>
                        <a:pt x="18" y="1"/>
                      </a:cubicBezTo>
                      <a:cubicBezTo>
                        <a:pt x="16" y="2"/>
                        <a:pt x="13" y="4"/>
                        <a:pt x="10" y="6"/>
                      </a:cubicBezTo>
                      <a:cubicBezTo>
                        <a:pt x="2" y="11"/>
                        <a:pt x="1" y="26"/>
                        <a:pt x="0" y="32"/>
                      </a:cubicBezTo>
                      <a:cubicBezTo>
                        <a:pt x="0" y="35"/>
                        <a:pt x="1" y="36"/>
                        <a:pt x="5" y="36"/>
                      </a:cubicBezTo>
                      <a:cubicBezTo>
                        <a:pt x="20" y="36"/>
                        <a:pt x="23" y="32"/>
                        <a:pt x="50" y="33"/>
                      </a:cubicBezTo>
                      <a:cubicBezTo>
                        <a:pt x="51" y="33"/>
                        <a:pt x="52" y="33"/>
                        <a:pt x="52" y="33"/>
                      </a:cubicBezTo>
                      <a:cubicBezTo>
                        <a:pt x="54" y="33"/>
                        <a:pt x="54" y="32"/>
                        <a:pt x="54" y="31"/>
                      </a:cubicBezTo>
                      <a:cubicBezTo>
                        <a:pt x="54" y="26"/>
                        <a:pt x="53" y="15"/>
                        <a:pt x="47"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4" name="Freeform 24"/>
                <p:cNvSpPr>
                  <a:spLocks/>
                </p:cNvSpPr>
                <p:nvPr/>
              </p:nvSpPr>
              <p:spPr bwMode="auto">
                <a:xfrm>
                  <a:off x="3556" y="381"/>
                  <a:ext cx="604" cy="411"/>
                </a:xfrm>
                <a:custGeom>
                  <a:avLst/>
                  <a:gdLst>
                    <a:gd name="T0" fmla="*/ 48 w 54"/>
                    <a:gd name="T1" fmla="*/ 9 h 37"/>
                    <a:gd name="T2" fmla="*/ 37 w 54"/>
                    <a:gd name="T3" fmla="*/ 0 h 37"/>
                    <a:gd name="T4" fmla="*/ 28 w 54"/>
                    <a:gd name="T5" fmla="*/ 11 h 37"/>
                    <a:gd name="T6" fmla="*/ 25 w 54"/>
                    <a:gd name="T7" fmla="*/ 11 h 37"/>
                    <a:gd name="T8" fmla="*/ 17 w 54"/>
                    <a:gd name="T9" fmla="*/ 0 h 37"/>
                    <a:gd name="T10" fmla="*/ 8 w 54"/>
                    <a:gd name="T11" fmla="*/ 6 h 37"/>
                    <a:gd name="T12" fmla="*/ 0 w 54"/>
                    <a:gd name="T13" fmla="*/ 34 h 37"/>
                    <a:gd name="T14" fmla="*/ 3 w 54"/>
                    <a:gd name="T15" fmla="*/ 37 h 37"/>
                    <a:gd name="T16" fmla="*/ 51 w 54"/>
                    <a:gd name="T17" fmla="*/ 34 h 37"/>
                    <a:gd name="T18" fmla="*/ 53 w 54"/>
                    <a:gd name="T19" fmla="*/ 34 h 37"/>
                    <a:gd name="T20" fmla="*/ 54 w 54"/>
                    <a:gd name="T21" fmla="*/ 33 h 37"/>
                    <a:gd name="T22" fmla="*/ 48 w 54"/>
                    <a:gd name="T23"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37">
                      <a:moveTo>
                        <a:pt x="48" y="9"/>
                      </a:moveTo>
                      <a:cubicBezTo>
                        <a:pt x="45" y="5"/>
                        <a:pt x="41" y="3"/>
                        <a:pt x="37" y="0"/>
                      </a:cubicBezTo>
                      <a:cubicBezTo>
                        <a:pt x="37" y="0"/>
                        <a:pt x="34" y="7"/>
                        <a:pt x="28" y="11"/>
                      </a:cubicBezTo>
                      <a:cubicBezTo>
                        <a:pt x="27" y="11"/>
                        <a:pt x="26" y="11"/>
                        <a:pt x="25" y="11"/>
                      </a:cubicBezTo>
                      <a:cubicBezTo>
                        <a:pt x="21" y="7"/>
                        <a:pt x="18" y="1"/>
                        <a:pt x="17" y="0"/>
                      </a:cubicBezTo>
                      <a:cubicBezTo>
                        <a:pt x="14" y="2"/>
                        <a:pt x="11" y="4"/>
                        <a:pt x="8" y="6"/>
                      </a:cubicBezTo>
                      <a:cubicBezTo>
                        <a:pt x="0" y="11"/>
                        <a:pt x="1" y="28"/>
                        <a:pt x="0" y="34"/>
                      </a:cubicBezTo>
                      <a:cubicBezTo>
                        <a:pt x="0" y="37"/>
                        <a:pt x="0" y="37"/>
                        <a:pt x="3" y="37"/>
                      </a:cubicBezTo>
                      <a:cubicBezTo>
                        <a:pt x="19" y="37"/>
                        <a:pt x="24" y="34"/>
                        <a:pt x="51" y="34"/>
                      </a:cubicBezTo>
                      <a:cubicBezTo>
                        <a:pt x="51" y="35"/>
                        <a:pt x="52" y="35"/>
                        <a:pt x="53" y="34"/>
                      </a:cubicBezTo>
                      <a:cubicBezTo>
                        <a:pt x="54" y="34"/>
                        <a:pt x="54" y="34"/>
                        <a:pt x="54" y="33"/>
                      </a:cubicBezTo>
                      <a:cubicBezTo>
                        <a:pt x="54" y="27"/>
                        <a:pt x="54" y="15"/>
                        <a:pt x="48" y="9"/>
                      </a:cubicBezTo>
                      <a:close/>
                    </a:path>
                  </a:pathLst>
                </a:custGeom>
                <a:solidFill>
                  <a:schemeClr val="accent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5" name="Freeform 25"/>
                <p:cNvSpPr>
                  <a:spLocks/>
                </p:cNvSpPr>
                <p:nvPr/>
              </p:nvSpPr>
              <p:spPr bwMode="auto">
                <a:xfrm>
                  <a:off x="3926" y="537"/>
                  <a:ext cx="123" cy="67"/>
                </a:xfrm>
                <a:custGeom>
                  <a:avLst/>
                  <a:gdLst>
                    <a:gd name="T0" fmla="*/ 5 w 11"/>
                    <a:gd name="T1" fmla="*/ 6 h 6"/>
                    <a:gd name="T2" fmla="*/ 9 w 11"/>
                    <a:gd name="T3" fmla="*/ 6 h 6"/>
                    <a:gd name="T4" fmla="*/ 10 w 11"/>
                    <a:gd name="T5" fmla="*/ 5 h 6"/>
                    <a:gd name="T6" fmla="*/ 11 w 11"/>
                    <a:gd name="T7" fmla="*/ 1 h 6"/>
                    <a:gd name="T8" fmla="*/ 10 w 11"/>
                    <a:gd name="T9" fmla="*/ 0 h 6"/>
                    <a:gd name="T10" fmla="*/ 2 w 11"/>
                    <a:gd name="T11" fmla="*/ 0 h 6"/>
                    <a:gd name="T12" fmla="*/ 0 w 11"/>
                    <a:gd name="T13" fmla="*/ 1 h 6"/>
                    <a:gd name="T14" fmla="*/ 0 w 11"/>
                    <a:gd name="T15" fmla="*/ 5 h 6"/>
                    <a:gd name="T16" fmla="*/ 1 w 11"/>
                    <a:gd name="T17" fmla="*/ 6 h 6"/>
                    <a:gd name="T18" fmla="*/ 5 w 11"/>
                    <a:gd name="T19" fmla="*/ 6 h 6"/>
                    <a:gd name="T20" fmla="*/ 5 w 11"/>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6">
                      <a:moveTo>
                        <a:pt x="5" y="6"/>
                      </a:moveTo>
                      <a:cubicBezTo>
                        <a:pt x="7" y="6"/>
                        <a:pt x="8" y="6"/>
                        <a:pt x="9" y="6"/>
                      </a:cubicBezTo>
                      <a:cubicBezTo>
                        <a:pt x="10" y="6"/>
                        <a:pt x="10" y="6"/>
                        <a:pt x="10" y="5"/>
                      </a:cubicBezTo>
                      <a:cubicBezTo>
                        <a:pt x="11" y="4"/>
                        <a:pt x="11" y="2"/>
                        <a:pt x="11" y="1"/>
                      </a:cubicBezTo>
                      <a:cubicBezTo>
                        <a:pt x="11" y="1"/>
                        <a:pt x="10" y="0"/>
                        <a:pt x="10" y="0"/>
                      </a:cubicBezTo>
                      <a:cubicBezTo>
                        <a:pt x="7" y="0"/>
                        <a:pt x="4" y="0"/>
                        <a:pt x="2" y="0"/>
                      </a:cubicBezTo>
                      <a:cubicBezTo>
                        <a:pt x="1" y="0"/>
                        <a:pt x="1" y="0"/>
                        <a:pt x="0" y="1"/>
                      </a:cubicBezTo>
                      <a:cubicBezTo>
                        <a:pt x="0" y="2"/>
                        <a:pt x="0" y="4"/>
                        <a:pt x="0" y="5"/>
                      </a:cubicBezTo>
                      <a:cubicBezTo>
                        <a:pt x="0" y="5"/>
                        <a:pt x="1" y="6"/>
                        <a:pt x="1" y="6"/>
                      </a:cubicBezTo>
                      <a:cubicBezTo>
                        <a:pt x="3" y="6"/>
                        <a:pt x="4" y="6"/>
                        <a:pt x="5" y="6"/>
                      </a:cubicBezTo>
                      <a:cubicBezTo>
                        <a:pt x="5" y="6"/>
                        <a:pt x="5" y="6"/>
                        <a:pt x="5"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grpSp>
            <p:nvGrpSpPr>
              <p:cNvPr id="56" name="Group 28"/>
              <p:cNvGrpSpPr>
                <a:grpSpLocks noChangeAspect="1"/>
              </p:cNvGrpSpPr>
              <p:nvPr/>
            </p:nvGrpSpPr>
            <p:grpSpPr bwMode="auto">
              <a:xfrm>
                <a:off x="4609697" y="3115631"/>
                <a:ext cx="1065213" cy="1514475"/>
                <a:chOff x="2788" y="782"/>
                <a:chExt cx="671" cy="954"/>
              </a:xfrm>
            </p:grpSpPr>
            <p:sp>
              <p:nvSpPr>
                <p:cNvPr id="57" name="AutoShape 27"/>
                <p:cNvSpPr>
                  <a:spLocks noChangeAspect="1" noChangeArrowheads="1" noTextEdit="1"/>
                </p:cNvSpPr>
                <p:nvPr/>
              </p:nvSpPr>
              <p:spPr bwMode="auto">
                <a:xfrm>
                  <a:off x="2788" y="782"/>
                  <a:ext cx="671" cy="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8" name="Freeform 29"/>
                <p:cNvSpPr>
                  <a:spLocks/>
                </p:cNvSpPr>
                <p:nvPr/>
              </p:nvSpPr>
              <p:spPr bwMode="auto">
                <a:xfrm>
                  <a:off x="2777" y="782"/>
                  <a:ext cx="682" cy="954"/>
                </a:xfrm>
                <a:custGeom>
                  <a:avLst/>
                  <a:gdLst>
                    <a:gd name="T0" fmla="*/ 64 w 64"/>
                    <a:gd name="T1" fmla="*/ 83 h 90"/>
                    <a:gd name="T2" fmla="*/ 64 w 64"/>
                    <a:gd name="T3" fmla="*/ 80 h 90"/>
                    <a:gd name="T4" fmla="*/ 60 w 64"/>
                    <a:gd name="T5" fmla="*/ 58 h 90"/>
                    <a:gd name="T6" fmla="*/ 60 w 64"/>
                    <a:gd name="T7" fmla="*/ 46 h 90"/>
                    <a:gd name="T8" fmla="*/ 60 w 64"/>
                    <a:gd name="T9" fmla="*/ 32 h 90"/>
                    <a:gd name="T10" fmla="*/ 59 w 64"/>
                    <a:gd name="T11" fmla="*/ 26 h 90"/>
                    <a:gd name="T12" fmla="*/ 58 w 64"/>
                    <a:gd name="T13" fmla="*/ 25 h 90"/>
                    <a:gd name="T14" fmla="*/ 48 w 64"/>
                    <a:gd name="T15" fmla="*/ 5 h 90"/>
                    <a:gd name="T16" fmla="*/ 35 w 64"/>
                    <a:gd name="T17" fmla="*/ 0 h 90"/>
                    <a:gd name="T18" fmla="*/ 29 w 64"/>
                    <a:gd name="T19" fmla="*/ 0 h 90"/>
                    <a:gd name="T20" fmla="*/ 12 w 64"/>
                    <a:gd name="T21" fmla="*/ 17 h 90"/>
                    <a:gd name="T22" fmla="*/ 9 w 64"/>
                    <a:gd name="T23" fmla="*/ 26 h 90"/>
                    <a:gd name="T24" fmla="*/ 8 w 64"/>
                    <a:gd name="T25" fmla="*/ 30 h 90"/>
                    <a:gd name="T26" fmla="*/ 13 w 64"/>
                    <a:gd name="T27" fmla="*/ 50 h 90"/>
                    <a:gd name="T28" fmla="*/ 7 w 64"/>
                    <a:gd name="T29" fmla="*/ 55 h 90"/>
                    <a:gd name="T30" fmla="*/ 1 w 64"/>
                    <a:gd name="T31" fmla="*/ 81 h 90"/>
                    <a:gd name="T32" fmla="*/ 1 w 64"/>
                    <a:gd name="T33" fmla="*/ 82 h 90"/>
                    <a:gd name="T34" fmla="*/ 5 w 64"/>
                    <a:gd name="T35" fmla="*/ 87 h 90"/>
                    <a:gd name="T36" fmla="*/ 7 w 64"/>
                    <a:gd name="T37" fmla="*/ 87 h 90"/>
                    <a:gd name="T38" fmla="*/ 8 w 64"/>
                    <a:gd name="T39" fmla="*/ 87 h 90"/>
                    <a:gd name="T40" fmla="*/ 18 w 64"/>
                    <a:gd name="T41" fmla="*/ 87 h 90"/>
                    <a:gd name="T42" fmla="*/ 43 w 64"/>
                    <a:gd name="T43" fmla="*/ 89 h 90"/>
                    <a:gd name="T44" fmla="*/ 58 w 64"/>
                    <a:gd name="T45" fmla="*/ 90 h 90"/>
                    <a:gd name="T46" fmla="*/ 63 w 64"/>
                    <a:gd name="T47" fmla="*/ 88 h 90"/>
                    <a:gd name="T48" fmla="*/ 64 w 64"/>
                    <a:gd name="T49" fmla="*/ 8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90">
                      <a:moveTo>
                        <a:pt x="64" y="83"/>
                      </a:moveTo>
                      <a:cubicBezTo>
                        <a:pt x="64" y="82"/>
                        <a:pt x="64" y="81"/>
                        <a:pt x="64" y="80"/>
                      </a:cubicBezTo>
                      <a:cubicBezTo>
                        <a:pt x="64" y="74"/>
                        <a:pt x="63" y="65"/>
                        <a:pt x="60" y="58"/>
                      </a:cubicBezTo>
                      <a:cubicBezTo>
                        <a:pt x="60" y="55"/>
                        <a:pt x="60" y="49"/>
                        <a:pt x="60" y="46"/>
                      </a:cubicBezTo>
                      <a:cubicBezTo>
                        <a:pt x="60" y="41"/>
                        <a:pt x="60" y="33"/>
                        <a:pt x="60" y="32"/>
                      </a:cubicBezTo>
                      <a:cubicBezTo>
                        <a:pt x="60" y="29"/>
                        <a:pt x="59" y="28"/>
                        <a:pt x="59" y="26"/>
                      </a:cubicBezTo>
                      <a:cubicBezTo>
                        <a:pt x="59" y="26"/>
                        <a:pt x="59" y="25"/>
                        <a:pt x="58" y="25"/>
                      </a:cubicBezTo>
                      <a:cubicBezTo>
                        <a:pt x="56" y="18"/>
                        <a:pt x="54" y="11"/>
                        <a:pt x="48" y="5"/>
                      </a:cubicBezTo>
                      <a:cubicBezTo>
                        <a:pt x="44" y="2"/>
                        <a:pt x="40" y="0"/>
                        <a:pt x="35" y="0"/>
                      </a:cubicBezTo>
                      <a:cubicBezTo>
                        <a:pt x="33" y="0"/>
                        <a:pt x="31" y="0"/>
                        <a:pt x="29" y="0"/>
                      </a:cubicBezTo>
                      <a:cubicBezTo>
                        <a:pt x="22" y="2"/>
                        <a:pt x="15" y="8"/>
                        <a:pt x="12" y="17"/>
                      </a:cubicBezTo>
                      <a:cubicBezTo>
                        <a:pt x="11" y="20"/>
                        <a:pt x="10" y="23"/>
                        <a:pt x="9" y="26"/>
                      </a:cubicBezTo>
                      <a:cubicBezTo>
                        <a:pt x="9" y="28"/>
                        <a:pt x="9" y="29"/>
                        <a:pt x="8" y="30"/>
                      </a:cubicBezTo>
                      <a:cubicBezTo>
                        <a:pt x="5" y="41"/>
                        <a:pt x="11" y="48"/>
                        <a:pt x="13" y="50"/>
                      </a:cubicBezTo>
                      <a:cubicBezTo>
                        <a:pt x="11" y="52"/>
                        <a:pt x="9" y="53"/>
                        <a:pt x="7" y="55"/>
                      </a:cubicBezTo>
                      <a:cubicBezTo>
                        <a:pt x="0" y="62"/>
                        <a:pt x="1" y="74"/>
                        <a:pt x="1" y="81"/>
                      </a:cubicBezTo>
                      <a:cubicBezTo>
                        <a:pt x="1" y="82"/>
                        <a:pt x="1" y="82"/>
                        <a:pt x="1" y="82"/>
                      </a:cubicBezTo>
                      <a:cubicBezTo>
                        <a:pt x="1" y="85"/>
                        <a:pt x="2" y="87"/>
                        <a:pt x="5" y="87"/>
                      </a:cubicBezTo>
                      <a:cubicBezTo>
                        <a:pt x="6" y="87"/>
                        <a:pt x="6" y="87"/>
                        <a:pt x="7" y="87"/>
                      </a:cubicBezTo>
                      <a:cubicBezTo>
                        <a:pt x="7" y="87"/>
                        <a:pt x="7" y="87"/>
                        <a:pt x="8" y="87"/>
                      </a:cubicBezTo>
                      <a:cubicBezTo>
                        <a:pt x="12" y="87"/>
                        <a:pt x="15" y="87"/>
                        <a:pt x="18" y="87"/>
                      </a:cubicBezTo>
                      <a:cubicBezTo>
                        <a:pt x="33" y="87"/>
                        <a:pt x="38" y="88"/>
                        <a:pt x="43" y="89"/>
                      </a:cubicBezTo>
                      <a:cubicBezTo>
                        <a:pt x="47" y="89"/>
                        <a:pt x="51" y="90"/>
                        <a:pt x="58" y="90"/>
                      </a:cubicBezTo>
                      <a:cubicBezTo>
                        <a:pt x="60" y="90"/>
                        <a:pt x="62" y="90"/>
                        <a:pt x="63" y="88"/>
                      </a:cubicBezTo>
                      <a:cubicBezTo>
                        <a:pt x="64" y="87"/>
                        <a:pt x="64" y="85"/>
                        <a:pt x="64" y="8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9" name="Freeform 30"/>
                <p:cNvSpPr>
                  <a:spLocks/>
                </p:cNvSpPr>
                <p:nvPr/>
              </p:nvSpPr>
              <p:spPr bwMode="auto">
                <a:xfrm>
                  <a:off x="2958" y="899"/>
                  <a:ext cx="341" cy="540"/>
                </a:xfrm>
                <a:custGeom>
                  <a:avLst/>
                  <a:gdLst>
                    <a:gd name="T0" fmla="*/ 0 w 32"/>
                    <a:gd name="T1" fmla="*/ 17 h 51"/>
                    <a:gd name="T2" fmla="*/ 14 w 32"/>
                    <a:gd name="T3" fmla="*/ 50 h 51"/>
                    <a:gd name="T4" fmla="*/ 32 w 32"/>
                    <a:gd name="T5" fmla="*/ 15 h 51"/>
                    <a:gd name="T6" fmla="*/ 14 w 32"/>
                    <a:gd name="T7" fmla="*/ 0 h 51"/>
                    <a:gd name="T8" fmla="*/ 0 w 32"/>
                    <a:gd name="T9" fmla="*/ 17 h 51"/>
                  </a:gdLst>
                  <a:ahLst/>
                  <a:cxnLst>
                    <a:cxn ang="0">
                      <a:pos x="T0" y="T1"/>
                    </a:cxn>
                    <a:cxn ang="0">
                      <a:pos x="T2" y="T3"/>
                    </a:cxn>
                    <a:cxn ang="0">
                      <a:pos x="T4" y="T5"/>
                    </a:cxn>
                    <a:cxn ang="0">
                      <a:pos x="T6" y="T7"/>
                    </a:cxn>
                    <a:cxn ang="0">
                      <a:pos x="T8" y="T9"/>
                    </a:cxn>
                  </a:cxnLst>
                  <a:rect l="0" t="0" r="r" b="b"/>
                  <a:pathLst>
                    <a:path w="32" h="51">
                      <a:moveTo>
                        <a:pt x="0" y="17"/>
                      </a:moveTo>
                      <a:cubicBezTo>
                        <a:pt x="0" y="29"/>
                        <a:pt x="4" y="51"/>
                        <a:pt x="14" y="50"/>
                      </a:cubicBezTo>
                      <a:cubicBezTo>
                        <a:pt x="25" y="50"/>
                        <a:pt x="32" y="26"/>
                        <a:pt x="32" y="15"/>
                      </a:cubicBezTo>
                      <a:cubicBezTo>
                        <a:pt x="32" y="3"/>
                        <a:pt x="25" y="0"/>
                        <a:pt x="14" y="0"/>
                      </a:cubicBezTo>
                      <a:cubicBezTo>
                        <a:pt x="3" y="0"/>
                        <a:pt x="0" y="6"/>
                        <a:pt x="0" y="17"/>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0" name="Freeform 31"/>
                <p:cNvSpPr>
                  <a:spLocks/>
                </p:cNvSpPr>
                <p:nvPr/>
              </p:nvSpPr>
              <p:spPr bwMode="auto">
                <a:xfrm>
                  <a:off x="2820" y="1270"/>
                  <a:ext cx="607" cy="434"/>
                </a:xfrm>
                <a:custGeom>
                  <a:avLst/>
                  <a:gdLst>
                    <a:gd name="T0" fmla="*/ 0 w 57"/>
                    <a:gd name="T1" fmla="*/ 36 h 41"/>
                    <a:gd name="T2" fmla="*/ 2 w 57"/>
                    <a:gd name="T3" fmla="*/ 38 h 41"/>
                    <a:gd name="T4" fmla="*/ 4 w 57"/>
                    <a:gd name="T5" fmla="*/ 38 h 41"/>
                    <a:gd name="T6" fmla="*/ 54 w 57"/>
                    <a:gd name="T7" fmla="*/ 41 h 41"/>
                    <a:gd name="T8" fmla="*/ 57 w 57"/>
                    <a:gd name="T9" fmla="*/ 37 h 41"/>
                    <a:gd name="T10" fmla="*/ 49 w 57"/>
                    <a:gd name="T11" fmla="*/ 8 h 41"/>
                    <a:gd name="T12" fmla="*/ 40 w 57"/>
                    <a:gd name="T13" fmla="*/ 0 h 41"/>
                    <a:gd name="T14" fmla="*/ 30 w 57"/>
                    <a:gd name="T15" fmla="*/ 11 h 41"/>
                    <a:gd name="T16" fmla="*/ 28 w 57"/>
                    <a:gd name="T17" fmla="*/ 11 h 41"/>
                    <a:gd name="T18" fmla="*/ 19 w 57"/>
                    <a:gd name="T19" fmla="*/ 1 h 41"/>
                    <a:gd name="T20" fmla="*/ 18 w 57"/>
                    <a:gd name="T21" fmla="*/ 0 h 41"/>
                    <a:gd name="T22" fmla="*/ 18 w 57"/>
                    <a:gd name="T23" fmla="*/ 0 h 41"/>
                    <a:gd name="T24" fmla="*/ 17 w 57"/>
                    <a:gd name="T25" fmla="*/ 3 h 41"/>
                    <a:gd name="T26" fmla="*/ 6 w 57"/>
                    <a:gd name="T27" fmla="*/ 11 h 41"/>
                    <a:gd name="T28" fmla="*/ 0 w 57"/>
                    <a:gd name="T29" fmla="*/ 3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41">
                      <a:moveTo>
                        <a:pt x="0" y="36"/>
                      </a:moveTo>
                      <a:cubicBezTo>
                        <a:pt x="0" y="37"/>
                        <a:pt x="0" y="38"/>
                        <a:pt x="2" y="38"/>
                      </a:cubicBezTo>
                      <a:cubicBezTo>
                        <a:pt x="3" y="38"/>
                        <a:pt x="3" y="38"/>
                        <a:pt x="4" y="38"/>
                      </a:cubicBezTo>
                      <a:cubicBezTo>
                        <a:pt x="41" y="37"/>
                        <a:pt x="37" y="41"/>
                        <a:pt x="54" y="41"/>
                      </a:cubicBezTo>
                      <a:cubicBezTo>
                        <a:pt x="57" y="41"/>
                        <a:pt x="57" y="40"/>
                        <a:pt x="57" y="37"/>
                      </a:cubicBezTo>
                      <a:cubicBezTo>
                        <a:pt x="57" y="30"/>
                        <a:pt x="57" y="14"/>
                        <a:pt x="49" y="8"/>
                      </a:cubicBezTo>
                      <a:cubicBezTo>
                        <a:pt x="46" y="6"/>
                        <a:pt x="43" y="2"/>
                        <a:pt x="40" y="0"/>
                      </a:cubicBezTo>
                      <a:cubicBezTo>
                        <a:pt x="39" y="1"/>
                        <a:pt x="35" y="8"/>
                        <a:pt x="30" y="11"/>
                      </a:cubicBezTo>
                      <a:cubicBezTo>
                        <a:pt x="30" y="12"/>
                        <a:pt x="29" y="12"/>
                        <a:pt x="28" y="11"/>
                      </a:cubicBezTo>
                      <a:cubicBezTo>
                        <a:pt x="24" y="9"/>
                        <a:pt x="21" y="5"/>
                        <a:pt x="19" y="1"/>
                      </a:cubicBezTo>
                      <a:cubicBezTo>
                        <a:pt x="19" y="1"/>
                        <a:pt x="19" y="1"/>
                        <a:pt x="18" y="0"/>
                      </a:cubicBezTo>
                      <a:cubicBezTo>
                        <a:pt x="18" y="0"/>
                        <a:pt x="18" y="0"/>
                        <a:pt x="18" y="0"/>
                      </a:cubicBezTo>
                      <a:cubicBezTo>
                        <a:pt x="18" y="0"/>
                        <a:pt x="18" y="2"/>
                        <a:pt x="17" y="3"/>
                      </a:cubicBezTo>
                      <a:cubicBezTo>
                        <a:pt x="13" y="5"/>
                        <a:pt x="9" y="8"/>
                        <a:pt x="6" y="11"/>
                      </a:cubicBezTo>
                      <a:cubicBezTo>
                        <a:pt x="0" y="18"/>
                        <a:pt x="0" y="30"/>
                        <a:pt x="0"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1" name="Freeform 32"/>
                <p:cNvSpPr>
                  <a:spLocks/>
                </p:cNvSpPr>
                <p:nvPr/>
              </p:nvSpPr>
              <p:spPr bwMode="auto">
                <a:xfrm>
                  <a:off x="2820" y="1291"/>
                  <a:ext cx="607" cy="413"/>
                </a:xfrm>
                <a:custGeom>
                  <a:avLst/>
                  <a:gdLst>
                    <a:gd name="T0" fmla="*/ 0 w 57"/>
                    <a:gd name="T1" fmla="*/ 34 h 39"/>
                    <a:gd name="T2" fmla="*/ 2 w 57"/>
                    <a:gd name="T3" fmla="*/ 36 h 39"/>
                    <a:gd name="T4" fmla="*/ 4 w 57"/>
                    <a:gd name="T5" fmla="*/ 36 h 39"/>
                    <a:gd name="T6" fmla="*/ 54 w 57"/>
                    <a:gd name="T7" fmla="*/ 39 h 39"/>
                    <a:gd name="T8" fmla="*/ 57 w 57"/>
                    <a:gd name="T9" fmla="*/ 35 h 39"/>
                    <a:gd name="T10" fmla="*/ 49 w 57"/>
                    <a:gd name="T11" fmla="*/ 6 h 39"/>
                    <a:gd name="T12" fmla="*/ 40 w 57"/>
                    <a:gd name="T13" fmla="*/ 1 h 39"/>
                    <a:gd name="T14" fmla="*/ 30 w 57"/>
                    <a:gd name="T15" fmla="*/ 11 h 39"/>
                    <a:gd name="T16" fmla="*/ 28 w 57"/>
                    <a:gd name="T17" fmla="*/ 11 h 39"/>
                    <a:gd name="T18" fmla="*/ 17 w 57"/>
                    <a:gd name="T19" fmla="*/ 0 h 39"/>
                    <a:gd name="T20" fmla="*/ 16 w 57"/>
                    <a:gd name="T21" fmla="*/ 2 h 39"/>
                    <a:gd name="T22" fmla="*/ 6 w 57"/>
                    <a:gd name="T23" fmla="*/ 9 h 39"/>
                    <a:gd name="T24" fmla="*/ 0 w 57"/>
                    <a:gd name="T2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39">
                      <a:moveTo>
                        <a:pt x="0" y="34"/>
                      </a:moveTo>
                      <a:cubicBezTo>
                        <a:pt x="0" y="35"/>
                        <a:pt x="0" y="36"/>
                        <a:pt x="2" y="36"/>
                      </a:cubicBezTo>
                      <a:cubicBezTo>
                        <a:pt x="3" y="36"/>
                        <a:pt x="3" y="36"/>
                        <a:pt x="4" y="36"/>
                      </a:cubicBezTo>
                      <a:cubicBezTo>
                        <a:pt x="41" y="35"/>
                        <a:pt x="37" y="39"/>
                        <a:pt x="54" y="39"/>
                      </a:cubicBezTo>
                      <a:cubicBezTo>
                        <a:pt x="57" y="39"/>
                        <a:pt x="57" y="38"/>
                        <a:pt x="57" y="35"/>
                      </a:cubicBezTo>
                      <a:cubicBezTo>
                        <a:pt x="57" y="28"/>
                        <a:pt x="57" y="12"/>
                        <a:pt x="49" y="6"/>
                      </a:cubicBezTo>
                      <a:cubicBezTo>
                        <a:pt x="46" y="4"/>
                        <a:pt x="43" y="3"/>
                        <a:pt x="40" y="1"/>
                      </a:cubicBezTo>
                      <a:cubicBezTo>
                        <a:pt x="40" y="2"/>
                        <a:pt x="35" y="8"/>
                        <a:pt x="30" y="11"/>
                      </a:cubicBezTo>
                      <a:cubicBezTo>
                        <a:pt x="30" y="12"/>
                        <a:pt x="29" y="12"/>
                        <a:pt x="28" y="11"/>
                      </a:cubicBezTo>
                      <a:cubicBezTo>
                        <a:pt x="23" y="9"/>
                        <a:pt x="20" y="6"/>
                        <a:pt x="17" y="0"/>
                      </a:cubicBezTo>
                      <a:cubicBezTo>
                        <a:pt x="17" y="0"/>
                        <a:pt x="16" y="2"/>
                        <a:pt x="16" y="2"/>
                      </a:cubicBezTo>
                      <a:cubicBezTo>
                        <a:pt x="12" y="5"/>
                        <a:pt x="9" y="6"/>
                        <a:pt x="6" y="9"/>
                      </a:cubicBezTo>
                      <a:cubicBezTo>
                        <a:pt x="0" y="16"/>
                        <a:pt x="0" y="28"/>
                        <a:pt x="0" y="34"/>
                      </a:cubicBezTo>
                      <a:close/>
                    </a:path>
                  </a:pathLst>
                </a:custGeom>
                <a:solidFill>
                  <a:srgbClr val="006633">
                    <a:alpha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2" name="Freeform 33"/>
                <p:cNvSpPr>
                  <a:spLocks/>
                </p:cNvSpPr>
                <p:nvPr/>
              </p:nvSpPr>
              <p:spPr bwMode="auto">
                <a:xfrm>
                  <a:off x="2884" y="824"/>
                  <a:ext cx="501" cy="541"/>
                </a:xfrm>
                <a:custGeom>
                  <a:avLst/>
                  <a:gdLst>
                    <a:gd name="T0" fmla="*/ 1 w 47"/>
                    <a:gd name="T1" fmla="*/ 29 h 51"/>
                    <a:gd name="T2" fmla="*/ 5 w 47"/>
                    <a:gd name="T3" fmla="*/ 16 h 51"/>
                    <a:gd name="T4" fmla="*/ 20 w 47"/>
                    <a:gd name="T5" fmla="*/ 2 h 51"/>
                    <a:gd name="T6" fmla="*/ 36 w 47"/>
                    <a:gd name="T7" fmla="*/ 5 h 51"/>
                    <a:gd name="T8" fmla="*/ 46 w 47"/>
                    <a:gd name="T9" fmla="*/ 24 h 51"/>
                    <a:gd name="T10" fmla="*/ 47 w 47"/>
                    <a:gd name="T11" fmla="*/ 33 h 51"/>
                    <a:gd name="T12" fmla="*/ 47 w 47"/>
                    <a:gd name="T13" fmla="*/ 51 h 51"/>
                    <a:gd name="T14" fmla="*/ 35 w 47"/>
                    <a:gd name="T15" fmla="*/ 45 h 51"/>
                    <a:gd name="T16" fmla="*/ 29 w 47"/>
                    <a:gd name="T17" fmla="*/ 42 h 51"/>
                    <a:gd name="T18" fmla="*/ 34 w 47"/>
                    <a:gd name="T19" fmla="*/ 32 h 51"/>
                    <a:gd name="T20" fmla="*/ 30 w 47"/>
                    <a:gd name="T21" fmla="*/ 21 h 51"/>
                    <a:gd name="T22" fmla="*/ 13 w 47"/>
                    <a:gd name="T23" fmla="*/ 15 h 51"/>
                    <a:gd name="T24" fmla="*/ 11 w 47"/>
                    <a:gd name="T25" fmla="*/ 16 h 51"/>
                    <a:gd name="T26" fmla="*/ 8 w 47"/>
                    <a:gd name="T27" fmla="*/ 25 h 51"/>
                    <a:gd name="T28" fmla="*/ 13 w 47"/>
                    <a:gd name="T29" fmla="*/ 38 h 51"/>
                    <a:gd name="T30" fmla="*/ 12 w 47"/>
                    <a:gd name="T31" fmla="*/ 44 h 51"/>
                    <a:gd name="T32" fmla="*/ 6 w 47"/>
                    <a:gd name="T33" fmla="*/ 48 h 51"/>
                    <a:gd name="T34" fmla="*/ 1 w 47"/>
                    <a:gd name="T35" fmla="*/ 36 h 51"/>
                    <a:gd name="T36" fmla="*/ 1 w 47"/>
                    <a:gd name="T37"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51">
                      <a:moveTo>
                        <a:pt x="1" y="29"/>
                      </a:moveTo>
                      <a:cubicBezTo>
                        <a:pt x="3" y="25"/>
                        <a:pt x="4" y="20"/>
                        <a:pt x="5" y="16"/>
                      </a:cubicBezTo>
                      <a:cubicBezTo>
                        <a:pt x="8" y="9"/>
                        <a:pt x="12" y="3"/>
                        <a:pt x="20" y="2"/>
                      </a:cubicBezTo>
                      <a:cubicBezTo>
                        <a:pt x="26" y="0"/>
                        <a:pt x="32" y="1"/>
                        <a:pt x="36" y="5"/>
                      </a:cubicBezTo>
                      <a:cubicBezTo>
                        <a:pt x="41" y="11"/>
                        <a:pt x="44" y="17"/>
                        <a:pt x="46" y="24"/>
                      </a:cubicBezTo>
                      <a:cubicBezTo>
                        <a:pt x="46" y="26"/>
                        <a:pt x="47" y="30"/>
                        <a:pt x="47" y="33"/>
                      </a:cubicBezTo>
                      <a:cubicBezTo>
                        <a:pt x="47" y="35"/>
                        <a:pt x="47" y="51"/>
                        <a:pt x="47" y="51"/>
                      </a:cubicBezTo>
                      <a:cubicBezTo>
                        <a:pt x="47" y="51"/>
                        <a:pt x="38" y="46"/>
                        <a:pt x="35" y="45"/>
                      </a:cubicBezTo>
                      <a:cubicBezTo>
                        <a:pt x="35" y="45"/>
                        <a:pt x="31" y="43"/>
                        <a:pt x="29" y="42"/>
                      </a:cubicBezTo>
                      <a:cubicBezTo>
                        <a:pt x="28" y="42"/>
                        <a:pt x="34" y="34"/>
                        <a:pt x="34" y="32"/>
                      </a:cubicBezTo>
                      <a:cubicBezTo>
                        <a:pt x="35" y="28"/>
                        <a:pt x="34" y="23"/>
                        <a:pt x="30" y="21"/>
                      </a:cubicBezTo>
                      <a:cubicBezTo>
                        <a:pt x="24" y="19"/>
                        <a:pt x="20" y="21"/>
                        <a:pt x="13" y="15"/>
                      </a:cubicBezTo>
                      <a:cubicBezTo>
                        <a:pt x="12" y="14"/>
                        <a:pt x="12" y="15"/>
                        <a:pt x="11" y="16"/>
                      </a:cubicBezTo>
                      <a:cubicBezTo>
                        <a:pt x="10" y="18"/>
                        <a:pt x="8" y="22"/>
                        <a:pt x="8" y="25"/>
                      </a:cubicBezTo>
                      <a:cubicBezTo>
                        <a:pt x="8" y="31"/>
                        <a:pt x="12" y="35"/>
                        <a:pt x="13" y="38"/>
                      </a:cubicBezTo>
                      <a:cubicBezTo>
                        <a:pt x="14" y="41"/>
                        <a:pt x="12" y="44"/>
                        <a:pt x="12" y="44"/>
                      </a:cubicBezTo>
                      <a:cubicBezTo>
                        <a:pt x="11" y="45"/>
                        <a:pt x="6" y="48"/>
                        <a:pt x="6" y="48"/>
                      </a:cubicBezTo>
                      <a:cubicBezTo>
                        <a:pt x="6" y="48"/>
                        <a:pt x="0" y="40"/>
                        <a:pt x="1" y="36"/>
                      </a:cubicBezTo>
                      <a:cubicBezTo>
                        <a:pt x="1" y="34"/>
                        <a:pt x="1" y="31"/>
                        <a:pt x="1"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3" name="Freeform 34"/>
                <p:cNvSpPr>
                  <a:spLocks/>
                </p:cNvSpPr>
                <p:nvPr/>
              </p:nvSpPr>
              <p:spPr bwMode="auto">
                <a:xfrm>
                  <a:off x="2884" y="803"/>
                  <a:ext cx="501" cy="562"/>
                </a:xfrm>
                <a:custGeom>
                  <a:avLst/>
                  <a:gdLst>
                    <a:gd name="T0" fmla="*/ 1 w 47"/>
                    <a:gd name="T1" fmla="*/ 29 h 53"/>
                    <a:gd name="T2" fmla="*/ 5 w 47"/>
                    <a:gd name="T3" fmla="*/ 16 h 53"/>
                    <a:gd name="T4" fmla="*/ 20 w 47"/>
                    <a:gd name="T5" fmla="*/ 2 h 53"/>
                    <a:gd name="T6" fmla="*/ 36 w 47"/>
                    <a:gd name="T7" fmla="*/ 5 h 53"/>
                    <a:gd name="T8" fmla="*/ 46 w 47"/>
                    <a:gd name="T9" fmla="*/ 23 h 53"/>
                    <a:gd name="T10" fmla="*/ 47 w 47"/>
                    <a:gd name="T11" fmla="*/ 33 h 53"/>
                    <a:gd name="T12" fmla="*/ 47 w 47"/>
                    <a:gd name="T13" fmla="*/ 53 h 53"/>
                    <a:gd name="T14" fmla="*/ 40 w 47"/>
                    <a:gd name="T15" fmla="*/ 47 h 53"/>
                    <a:gd name="T16" fmla="*/ 32 w 47"/>
                    <a:gd name="T17" fmla="*/ 43 h 53"/>
                    <a:gd name="T18" fmla="*/ 37 w 47"/>
                    <a:gd name="T19" fmla="*/ 32 h 53"/>
                    <a:gd name="T20" fmla="*/ 33 w 47"/>
                    <a:gd name="T21" fmla="*/ 21 h 53"/>
                    <a:gd name="T22" fmla="*/ 13 w 47"/>
                    <a:gd name="T23" fmla="*/ 15 h 53"/>
                    <a:gd name="T24" fmla="*/ 11 w 47"/>
                    <a:gd name="T25" fmla="*/ 15 h 53"/>
                    <a:gd name="T26" fmla="*/ 7 w 47"/>
                    <a:gd name="T27" fmla="*/ 25 h 53"/>
                    <a:gd name="T28" fmla="*/ 8 w 47"/>
                    <a:gd name="T29" fmla="*/ 38 h 53"/>
                    <a:gd name="T30" fmla="*/ 11 w 47"/>
                    <a:gd name="T31" fmla="*/ 44 h 53"/>
                    <a:gd name="T32" fmla="*/ 6 w 47"/>
                    <a:gd name="T33" fmla="*/ 47 h 53"/>
                    <a:gd name="T34" fmla="*/ 1 w 47"/>
                    <a:gd name="T35" fmla="*/ 36 h 53"/>
                    <a:gd name="T36" fmla="*/ 1 w 47"/>
                    <a:gd name="T37" fmla="*/ 2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53">
                      <a:moveTo>
                        <a:pt x="1" y="29"/>
                      </a:moveTo>
                      <a:cubicBezTo>
                        <a:pt x="3" y="25"/>
                        <a:pt x="4" y="20"/>
                        <a:pt x="5" y="16"/>
                      </a:cubicBezTo>
                      <a:cubicBezTo>
                        <a:pt x="8" y="9"/>
                        <a:pt x="12" y="3"/>
                        <a:pt x="20" y="2"/>
                      </a:cubicBezTo>
                      <a:cubicBezTo>
                        <a:pt x="26" y="0"/>
                        <a:pt x="32" y="1"/>
                        <a:pt x="36" y="5"/>
                      </a:cubicBezTo>
                      <a:cubicBezTo>
                        <a:pt x="41" y="10"/>
                        <a:pt x="44" y="17"/>
                        <a:pt x="46" y="23"/>
                      </a:cubicBezTo>
                      <a:cubicBezTo>
                        <a:pt x="46" y="26"/>
                        <a:pt x="47" y="29"/>
                        <a:pt x="47" y="33"/>
                      </a:cubicBezTo>
                      <a:cubicBezTo>
                        <a:pt x="47" y="35"/>
                        <a:pt x="47" y="53"/>
                        <a:pt x="47" y="53"/>
                      </a:cubicBezTo>
                      <a:cubicBezTo>
                        <a:pt x="47" y="53"/>
                        <a:pt x="42" y="48"/>
                        <a:pt x="40" y="47"/>
                      </a:cubicBezTo>
                      <a:cubicBezTo>
                        <a:pt x="37" y="46"/>
                        <a:pt x="35" y="44"/>
                        <a:pt x="32" y="43"/>
                      </a:cubicBezTo>
                      <a:cubicBezTo>
                        <a:pt x="32" y="43"/>
                        <a:pt x="37" y="34"/>
                        <a:pt x="37" y="32"/>
                      </a:cubicBezTo>
                      <a:cubicBezTo>
                        <a:pt x="38" y="27"/>
                        <a:pt x="37" y="23"/>
                        <a:pt x="33" y="21"/>
                      </a:cubicBezTo>
                      <a:cubicBezTo>
                        <a:pt x="27" y="19"/>
                        <a:pt x="20" y="21"/>
                        <a:pt x="13" y="15"/>
                      </a:cubicBezTo>
                      <a:cubicBezTo>
                        <a:pt x="12" y="14"/>
                        <a:pt x="12" y="15"/>
                        <a:pt x="11" y="15"/>
                      </a:cubicBezTo>
                      <a:cubicBezTo>
                        <a:pt x="10" y="18"/>
                        <a:pt x="8" y="22"/>
                        <a:pt x="7" y="25"/>
                      </a:cubicBezTo>
                      <a:cubicBezTo>
                        <a:pt x="7" y="27"/>
                        <a:pt x="6" y="32"/>
                        <a:pt x="8" y="38"/>
                      </a:cubicBezTo>
                      <a:cubicBezTo>
                        <a:pt x="10" y="40"/>
                        <a:pt x="13" y="42"/>
                        <a:pt x="11" y="44"/>
                      </a:cubicBezTo>
                      <a:cubicBezTo>
                        <a:pt x="8" y="46"/>
                        <a:pt x="6" y="47"/>
                        <a:pt x="6" y="47"/>
                      </a:cubicBezTo>
                      <a:cubicBezTo>
                        <a:pt x="6" y="47"/>
                        <a:pt x="0" y="40"/>
                        <a:pt x="1" y="36"/>
                      </a:cubicBezTo>
                      <a:cubicBezTo>
                        <a:pt x="1" y="34"/>
                        <a:pt x="1" y="31"/>
                        <a:pt x="1" y="29"/>
                      </a:cubicBezTo>
                      <a:close/>
                    </a:path>
                  </a:pathLst>
                </a:custGeom>
                <a:solidFill>
                  <a:srgbClr val="006633">
                    <a:alpha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4" name="Freeform 35"/>
                <p:cNvSpPr>
                  <a:spLocks/>
                </p:cNvSpPr>
                <p:nvPr/>
              </p:nvSpPr>
              <p:spPr bwMode="auto">
                <a:xfrm>
                  <a:off x="3129" y="1301"/>
                  <a:ext cx="192" cy="297"/>
                </a:xfrm>
                <a:custGeom>
                  <a:avLst/>
                  <a:gdLst>
                    <a:gd name="T0" fmla="*/ 4 w 18"/>
                    <a:gd name="T1" fmla="*/ 18 h 28"/>
                    <a:gd name="T2" fmla="*/ 4 w 18"/>
                    <a:gd name="T3" fmla="*/ 18 h 28"/>
                    <a:gd name="T4" fmla="*/ 8 w 18"/>
                    <a:gd name="T5" fmla="*/ 10 h 28"/>
                    <a:gd name="T6" fmla="*/ 14 w 18"/>
                    <a:gd name="T7" fmla="*/ 7 h 28"/>
                    <a:gd name="T8" fmla="*/ 15 w 18"/>
                    <a:gd name="T9" fmla="*/ 2 h 28"/>
                    <a:gd name="T10" fmla="*/ 15 w 18"/>
                    <a:gd name="T11" fmla="*/ 0 h 28"/>
                    <a:gd name="T12" fmla="*/ 18 w 18"/>
                    <a:gd name="T13" fmla="*/ 2 h 28"/>
                    <a:gd name="T14" fmla="*/ 18 w 18"/>
                    <a:gd name="T15" fmla="*/ 7 h 28"/>
                    <a:gd name="T16" fmla="*/ 12 w 18"/>
                    <a:gd name="T17" fmla="*/ 11 h 28"/>
                    <a:gd name="T18" fmla="*/ 9 w 18"/>
                    <a:gd name="T19" fmla="*/ 13 h 28"/>
                    <a:gd name="T20" fmla="*/ 8 w 18"/>
                    <a:gd name="T21" fmla="*/ 15 h 28"/>
                    <a:gd name="T22" fmla="*/ 9 w 18"/>
                    <a:gd name="T23" fmla="*/ 18 h 28"/>
                    <a:gd name="T24" fmla="*/ 11 w 18"/>
                    <a:gd name="T25" fmla="*/ 21 h 28"/>
                    <a:gd name="T26" fmla="*/ 7 w 18"/>
                    <a:gd name="T27" fmla="*/ 28 h 28"/>
                    <a:gd name="T28" fmla="*/ 2 w 18"/>
                    <a:gd name="T29" fmla="*/ 25 h 28"/>
                    <a:gd name="T30" fmla="*/ 4 w 18"/>
                    <a:gd name="T31"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28">
                      <a:moveTo>
                        <a:pt x="4" y="18"/>
                      </a:moveTo>
                      <a:cubicBezTo>
                        <a:pt x="4" y="18"/>
                        <a:pt x="4" y="18"/>
                        <a:pt x="4" y="18"/>
                      </a:cubicBezTo>
                      <a:cubicBezTo>
                        <a:pt x="6" y="15"/>
                        <a:pt x="6" y="12"/>
                        <a:pt x="8" y="10"/>
                      </a:cubicBezTo>
                      <a:cubicBezTo>
                        <a:pt x="10" y="9"/>
                        <a:pt x="12" y="8"/>
                        <a:pt x="14" y="7"/>
                      </a:cubicBezTo>
                      <a:cubicBezTo>
                        <a:pt x="16" y="6"/>
                        <a:pt x="17" y="3"/>
                        <a:pt x="15" y="2"/>
                      </a:cubicBezTo>
                      <a:cubicBezTo>
                        <a:pt x="15" y="0"/>
                        <a:pt x="15" y="0"/>
                        <a:pt x="15" y="0"/>
                      </a:cubicBezTo>
                      <a:cubicBezTo>
                        <a:pt x="15" y="0"/>
                        <a:pt x="17" y="0"/>
                        <a:pt x="18" y="2"/>
                      </a:cubicBezTo>
                      <a:cubicBezTo>
                        <a:pt x="18" y="4"/>
                        <a:pt x="18" y="5"/>
                        <a:pt x="18" y="7"/>
                      </a:cubicBezTo>
                      <a:cubicBezTo>
                        <a:pt x="17" y="9"/>
                        <a:pt x="14" y="10"/>
                        <a:pt x="12" y="11"/>
                      </a:cubicBezTo>
                      <a:cubicBezTo>
                        <a:pt x="11" y="11"/>
                        <a:pt x="10" y="12"/>
                        <a:pt x="9" y="13"/>
                      </a:cubicBezTo>
                      <a:cubicBezTo>
                        <a:pt x="9" y="13"/>
                        <a:pt x="9" y="14"/>
                        <a:pt x="8" y="15"/>
                      </a:cubicBezTo>
                      <a:cubicBezTo>
                        <a:pt x="8" y="16"/>
                        <a:pt x="9" y="17"/>
                        <a:pt x="9" y="18"/>
                      </a:cubicBezTo>
                      <a:cubicBezTo>
                        <a:pt x="10" y="19"/>
                        <a:pt x="10" y="20"/>
                        <a:pt x="11" y="21"/>
                      </a:cubicBezTo>
                      <a:cubicBezTo>
                        <a:pt x="12" y="24"/>
                        <a:pt x="10" y="27"/>
                        <a:pt x="7" y="28"/>
                      </a:cubicBezTo>
                      <a:cubicBezTo>
                        <a:pt x="5" y="28"/>
                        <a:pt x="3" y="27"/>
                        <a:pt x="2" y="25"/>
                      </a:cubicBezTo>
                      <a:cubicBezTo>
                        <a:pt x="0" y="22"/>
                        <a:pt x="1" y="19"/>
                        <a:pt x="4"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5" name="Freeform 36"/>
                <p:cNvSpPr>
                  <a:spLocks/>
                </p:cNvSpPr>
                <p:nvPr/>
              </p:nvSpPr>
              <p:spPr bwMode="auto">
                <a:xfrm>
                  <a:off x="3150" y="1492"/>
                  <a:ext cx="85" cy="96"/>
                </a:xfrm>
                <a:custGeom>
                  <a:avLst/>
                  <a:gdLst>
                    <a:gd name="T0" fmla="*/ 2 w 8"/>
                    <a:gd name="T1" fmla="*/ 7 h 9"/>
                    <a:gd name="T2" fmla="*/ 7 w 8"/>
                    <a:gd name="T3" fmla="*/ 5 h 9"/>
                    <a:gd name="T4" fmla="*/ 6 w 8"/>
                    <a:gd name="T5" fmla="*/ 2 h 9"/>
                    <a:gd name="T6" fmla="*/ 1 w 8"/>
                    <a:gd name="T7" fmla="*/ 4 h 9"/>
                    <a:gd name="T8" fmla="*/ 2 w 8"/>
                    <a:gd name="T9" fmla="*/ 7 h 9"/>
                  </a:gdLst>
                  <a:ahLst/>
                  <a:cxnLst>
                    <a:cxn ang="0">
                      <a:pos x="T0" y="T1"/>
                    </a:cxn>
                    <a:cxn ang="0">
                      <a:pos x="T2" y="T3"/>
                    </a:cxn>
                    <a:cxn ang="0">
                      <a:pos x="T4" y="T5"/>
                    </a:cxn>
                    <a:cxn ang="0">
                      <a:pos x="T6" y="T7"/>
                    </a:cxn>
                    <a:cxn ang="0">
                      <a:pos x="T8" y="T9"/>
                    </a:cxn>
                  </a:cxnLst>
                  <a:rect l="0" t="0" r="r" b="b"/>
                  <a:pathLst>
                    <a:path w="8" h="9">
                      <a:moveTo>
                        <a:pt x="2" y="7"/>
                      </a:moveTo>
                      <a:cubicBezTo>
                        <a:pt x="4" y="9"/>
                        <a:pt x="6" y="8"/>
                        <a:pt x="7" y="5"/>
                      </a:cubicBezTo>
                      <a:cubicBezTo>
                        <a:pt x="8" y="4"/>
                        <a:pt x="7" y="3"/>
                        <a:pt x="6" y="2"/>
                      </a:cubicBezTo>
                      <a:cubicBezTo>
                        <a:pt x="4" y="0"/>
                        <a:pt x="2" y="1"/>
                        <a:pt x="1" y="4"/>
                      </a:cubicBezTo>
                      <a:cubicBezTo>
                        <a:pt x="0" y="5"/>
                        <a:pt x="1" y="6"/>
                        <a:pt x="2" y="7"/>
                      </a:cubicBez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6" name="Freeform 37"/>
                <p:cNvSpPr>
                  <a:spLocks/>
                </p:cNvSpPr>
                <p:nvPr/>
              </p:nvSpPr>
              <p:spPr bwMode="auto">
                <a:xfrm>
                  <a:off x="2916" y="1450"/>
                  <a:ext cx="138" cy="85"/>
                </a:xfrm>
                <a:custGeom>
                  <a:avLst/>
                  <a:gdLst>
                    <a:gd name="T0" fmla="*/ 7 w 13"/>
                    <a:gd name="T1" fmla="*/ 8 h 8"/>
                    <a:gd name="T2" fmla="*/ 11 w 13"/>
                    <a:gd name="T3" fmla="*/ 7 h 8"/>
                    <a:gd name="T4" fmla="*/ 12 w 13"/>
                    <a:gd name="T5" fmla="*/ 6 h 8"/>
                    <a:gd name="T6" fmla="*/ 12 w 13"/>
                    <a:gd name="T7" fmla="*/ 1 h 8"/>
                    <a:gd name="T8" fmla="*/ 10 w 13"/>
                    <a:gd name="T9" fmla="*/ 0 h 8"/>
                    <a:gd name="T10" fmla="*/ 1 w 13"/>
                    <a:gd name="T11" fmla="*/ 2 h 8"/>
                    <a:gd name="T12" fmla="*/ 0 w 13"/>
                    <a:gd name="T13" fmla="*/ 3 h 8"/>
                    <a:gd name="T14" fmla="*/ 0 w 13"/>
                    <a:gd name="T15" fmla="*/ 7 h 8"/>
                    <a:gd name="T16" fmla="*/ 2 w 13"/>
                    <a:gd name="T17" fmla="*/ 8 h 8"/>
                    <a:gd name="T18" fmla="*/ 7 w 13"/>
                    <a:gd name="T19" fmla="*/ 8 h 8"/>
                    <a:gd name="T20" fmla="*/ 7 w 13"/>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8">
                      <a:moveTo>
                        <a:pt x="7" y="8"/>
                      </a:moveTo>
                      <a:cubicBezTo>
                        <a:pt x="8" y="8"/>
                        <a:pt x="10" y="7"/>
                        <a:pt x="11" y="7"/>
                      </a:cubicBezTo>
                      <a:cubicBezTo>
                        <a:pt x="12" y="7"/>
                        <a:pt x="13" y="7"/>
                        <a:pt x="12" y="6"/>
                      </a:cubicBezTo>
                      <a:cubicBezTo>
                        <a:pt x="12" y="5"/>
                        <a:pt x="12" y="3"/>
                        <a:pt x="12" y="1"/>
                      </a:cubicBezTo>
                      <a:cubicBezTo>
                        <a:pt x="12" y="0"/>
                        <a:pt x="11" y="0"/>
                        <a:pt x="10" y="0"/>
                      </a:cubicBezTo>
                      <a:cubicBezTo>
                        <a:pt x="7" y="0"/>
                        <a:pt x="4" y="1"/>
                        <a:pt x="1" y="2"/>
                      </a:cubicBezTo>
                      <a:cubicBezTo>
                        <a:pt x="0" y="2"/>
                        <a:pt x="0" y="2"/>
                        <a:pt x="0" y="3"/>
                      </a:cubicBezTo>
                      <a:cubicBezTo>
                        <a:pt x="0" y="4"/>
                        <a:pt x="0" y="6"/>
                        <a:pt x="0" y="7"/>
                      </a:cubicBezTo>
                      <a:cubicBezTo>
                        <a:pt x="0" y="8"/>
                        <a:pt x="1" y="8"/>
                        <a:pt x="2" y="8"/>
                      </a:cubicBezTo>
                      <a:cubicBezTo>
                        <a:pt x="3" y="8"/>
                        <a:pt x="5" y="8"/>
                        <a:pt x="7" y="8"/>
                      </a:cubicBezTo>
                      <a:cubicBezTo>
                        <a:pt x="7" y="8"/>
                        <a:pt x="7" y="8"/>
                        <a:pt x="7" y="8"/>
                      </a:cubicBez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grpSp>
            <p:nvGrpSpPr>
              <p:cNvPr id="85" name="Grupp 84"/>
              <p:cNvGrpSpPr/>
              <p:nvPr/>
            </p:nvGrpSpPr>
            <p:grpSpPr>
              <a:xfrm>
                <a:off x="926762" y="3018685"/>
                <a:ext cx="1805946" cy="1727625"/>
                <a:chOff x="926762" y="3018685"/>
                <a:chExt cx="1805946" cy="1727625"/>
              </a:xfrm>
            </p:grpSpPr>
            <p:grpSp>
              <p:nvGrpSpPr>
                <p:cNvPr id="79" name="Group 40"/>
                <p:cNvGrpSpPr>
                  <a:grpSpLocks noChangeAspect="1"/>
                </p:cNvGrpSpPr>
                <p:nvPr/>
              </p:nvGrpSpPr>
              <p:grpSpPr bwMode="auto">
                <a:xfrm>
                  <a:off x="1352840" y="3018685"/>
                  <a:ext cx="1379868" cy="1727625"/>
                  <a:chOff x="580" y="1426"/>
                  <a:chExt cx="742" cy="929"/>
                </a:xfrm>
              </p:grpSpPr>
              <p:sp>
                <p:nvSpPr>
                  <p:cNvPr id="80" name="AutoShape 39"/>
                  <p:cNvSpPr>
                    <a:spLocks noChangeAspect="1" noChangeArrowheads="1" noTextEdit="1"/>
                  </p:cNvSpPr>
                  <p:nvPr/>
                </p:nvSpPr>
                <p:spPr bwMode="auto">
                  <a:xfrm>
                    <a:off x="580" y="1426"/>
                    <a:ext cx="742" cy="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3" name="Freeform 43"/>
                  <p:cNvSpPr>
                    <a:spLocks/>
                  </p:cNvSpPr>
                  <p:nvPr/>
                </p:nvSpPr>
                <p:spPr bwMode="auto">
                  <a:xfrm>
                    <a:off x="822" y="1787"/>
                    <a:ext cx="442" cy="544"/>
                  </a:xfrm>
                  <a:custGeom>
                    <a:avLst/>
                    <a:gdLst>
                      <a:gd name="T0" fmla="*/ 112 w 130"/>
                      <a:gd name="T1" fmla="*/ 142 h 160"/>
                      <a:gd name="T2" fmla="*/ 61 w 130"/>
                      <a:gd name="T3" fmla="*/ 155 h 160"/>
                      <a:gd name="T4" fmla="*/ 4 w 130"/>
                      <a:gd name="T5" fmla="*/ 131 h 160"/>
                      <a:gd name="T6" fmla="*/ 5 w 130"/>
                      <a:gd name="T7" fmla="*/ 66 h 160"/>
                      <a:gd name="T8" fmla="*/ 33 w 130"/>
                      <a:gd name="T9" fmla="*/ 21 h 160"/>
                      <a:gd name="T10" fmla="*/ 53 w 130"/>
                      <a:gd name="T11" fmla="*/ 7 h 160"/>
                      <a:gd name="T12" fmla="*/ 91 w 130"/>
                      <a:gd name="T13" fmla="*/ 20 h 160"/>
                      <a:gd name="T14" fmla="*/ 106 w 130"/>
                      <a:gd name="T15" fmla="*/ 29 h 160"/>
                      <a:gd name="T16" fmla="*/ 126 w 130"/>
                      <a:gd name="T17" fmla="*/ 56 h 160"/>
                      <a:gd name="T18" fmla="*/ 112 w 130"/>
                      <a:gd name="T19" fmla="*/ 14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160">
                        <a:moveTo>
                          <a:pt x="112" y="142"/>
                        </a:moveTo>
                        <a:cubicBezTo>
                          <a:pt x="105" y="160"/>
                          <a:pt x="75" y="155"/>
                          <a:pt x="61" y="155"/>
                        </a:cubicBezTo>
                        <a:cubicBezTo>
                          <a:pt x="38" y="154"/>
                          <a:pt x="6" y="152"/>
                          <a:pt x="4" y="131"/>
                        </a:cubicBezTo>
                        <a:cubicBezTo>
                          <a:pt x="0" y="105"/>
                          <a:pt x="4" y="76"/>
                          <a:pt x="5" y="66"/>
                        </a:cubicBezTo>
                        <a:cubicBezTo>
                          <a:pt x="7" y="42"/>
                          <a:pt x="20" y="30"/>
                          <a:pt x="33" y="21"/>
                        </a:cubicBezTo>
                        <a:cubicBezTo>
                          <a:pt x="39" y="17"/>
                          <a:pt x="50" y="14"/>
                          <a:pt x="53" y="7"/>
                        </a:cubicBezTo>
                        <a:cubicBezTo>
                          <a:pt x="56" y="0"/>
                          <a:pt x="83" y="17"/>
                          <a:pt x="91" y="20"/>
                        </a:cubicBezTo>
                        <a:cubicBezTo>
                          <a:pt x="96" y="22"/>
                          <a:pt x="101" y="26"/>
                          <a:pt x="106" y="29"/>
                        </a:cubicBezTo>
                        <a:cubicBezTo>
                          <a:pt x="117" y="36"/>
                          <a:pt x="122" y="43"/>
                          <a:pt x="126" y="56"/>
                        </a:cubicBezTo>
                        <a:cubicBezTo>
                          <a:pt x="130" y="71"/>
                          <a:pt x="117" y="126"/>
                          <a:pt x="112" y="1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4" name="Freeform 44"/>
                  <p:cNvSpPr>
                    <a:spLocks/>
                  </p:cNvSpPr>
                  <p:nvPr/>
                </p:nvSpPr>
                <p:spPr bwMode="auto">
                  <a:xfrm>
                    <a:off x="862" y="1512"/>
                    <a:ext cx="442" cy="789"/>
                  </a:xfrm>
                  <a:custGeom>
                    <a:avLst/>
                    <a:gdLst>
                      <a:gd name="T0" fmla="*/ 112 w 130"/>
                      <a:gd name="T1" fmla="*/ 214 h 232"/>
                      <a:gd name="T2" fmla="*/ 62 w 130"/>
                      <a:gd name="T3" fmla="*/ 227 h 232"/>
                      <a:gd name="T4" fmla="*/ 4 w 130"/>
                      <a:gd name="T5" fmla="*/ 203 h 232"/>
                      <a:gd name="T6" fmla="*/ 5 w 130"/>
                      <a:gd name="T7" fmla="*/ 138 h 232"/>
                      <a:gd name="T8" fmla="*/ 46 w 130"/>
                      <a:gd name="T9" fmla="*/ 91 h 232"/>
                      <a:gd name="T10" fmla="*/ 50 w 130"/>
                      <a:gd name="T11" fmla="*/ 75 h 232"/>
                      <a:gd name="T12" fmla="*/ 40 w 130"/>
                      <a:gd name="T13" fmla="*/ 38 h 232"/>
                      <a:gd name="T14" fmla="*/ 61 w 130"/>
                      <a:gd name="T15" fmla="*/ 8 h 232"/>
                      <a:gd name="T16" fmla="*/ 93 w 130"/>
                      <a:gd name="T17" fmla="*/ 7 h 232"/>
                      <a:gd name="T18" fmla="*/ 109 w 130"/>
                      <a:gd name="T19" fmla="*/ 45 h 232"/>
                      <a:gd name="T20" fmla="*/ 86 w 130"/>
                      <a:gd name="T21" fmla="*/ 76 h 232"/>
                      <a:gd name="T22" fmla="*/ 91 w 130"/>
                      <a:gd name="T23" fmla="*/ 92 h 232"/>
                      <a:gd name="T24" fmla="*/ 106 w 130"/>
                      <a:gd name="T25" fmla="*/ 101 h 232"/>
                      <a:gd name="T26" fmla="*/ 126 w 130"/>
                      <a:gd name="T27" fmla="*/ 128 h 232"/>
                      <a:gd name="T28" fmla="*/ 112 w 130"/>
                      <a:gd name="T29" fmla="*/ 21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232">
                        <a:moveTo>
                          <a:pt x="112" y="214"/>
                        </a:moveTo>
                        <a:cubicBezTo>
                          <a:pt x="105" y="232"/>
                          <a:pt x="75" y="227"/>
                          <a:pt x="62" y="227"/>
                        </a:cubicBezTo>
                        <a:cubicBezTo>
                          <a:pt x="39" y="226"/>
                          <a:pt x="7" y="223"/>
                          <a:pt x="4" y="203"/>
                        </a:cubicBezTo>
                        <a:cubicBezTo>
                          <a:pt x="0" y="177"/>
                          <a:pt x="4" y="148"/>
                          <a:pt x="5" y="138"/>
                        </a:cubicBezTo>
                        <a:cubicBezTo>
                          <a:pt x="8" y="109"/>
                          <a:pt x="30" y="98"/>
                          <a:pt x="46" y="91"/>
                        </a:cubicBezTo>
                        <a:cubicBezTo>
                          <a:pt x="53" y="88"/>
                          <a:pt x="54" y="81"/>
                          <a:pt x="50" y="75"/>
                        </a:cubicBezTo>
                        <a:cubicBezTo>
                          <a:pt x="40" y="65"/>
                          <a:pt x="40" y="52"/>
                          <a:pt x="40" y="38"/>
                        </a:cubicBezTo>
                        <a:cubicBezTo>
                          <a:pt x="40" y="26"/>
                          <a:pt x="50" y="15"/>
                          <a:pt x="61" y="8"/>
                        </a:cubicBezTo>
                        <a:cubicBezTo>
                          <a:pt x="73" y="0"/>
                          <a:pt x="81" y="0"/>
                          <a:pt x="93" y="7"/>
                        </a:cubicBezTo>
                        <a:cubicBezTo>
                          <a:pt x="107" y="14"/>
                          <a:pt x="111" y="30"/>
                          <a:pt x="109" y="45"/>
                        </a:cubicBezTo>
                        <a:cubicBezTo>
                          <a:pt x="107" y="57"/>
                          <a:pt x="94" y="67"/>
                          <a:pt x="86" y="76"/>
                        </a:cubicBezTo>
                        <a:cubicBezTo>
                          <a:pt x="81" y="82"/>
                          <a:pt x="84" y="89"/>
                          <a:pt x="91" y="92"/>
                        </a:cubicBezTo>
                        <a:cubicBezTo>
                          <a:pt x="96" y="94"/>
                          <a:pt x="102" y="98"/>
                          <a:pt x="106" y="101"/>
                        </a:cubicBezTo>
                        <a:cubicBezTo>
                          <a:pt x="117" y="108"/>
                          <a:pt x="122" y="115"/>
                          <a:pt x="126" y="128"/>
                        </a:cubicBezTo>
                        <a:cubicBezTo>
                          <a:pt x="130" y="143"/>
                          <a:pt x="117" y="198"/>
                          <a:pt x="112" y="214"/>
                        </a:cubicBezTo>
                        <a:close/>
                      </a:path>
                    </a:pathLst>
                  </a:custGeom>
                  <a:solidFill>
                    <a:srgbClr val="F39800">
                      <a:alpha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grpSp>
              <p:nvGrpSpPr>
                <p:cNvPr id="67" name="Group 16"/>
                <p:cNvGrpSpPr>
                  <a:grpSpLocks noChangeAspect="1"/>
                </p:cNvGrpSpPr>
                <p:nvPr/>
              </p:nvGrpSpPr>
              <p:grpSpPr bwMode="auto">
                <a:xfrm>
                  <a:off x="926762" y="3107660"/>
                  <a:ext cx="1065212" cy="1517650"/>
                  <a:chOff x="3523" y="-130"/>
                  <a:chExt cx="671" cy="956"/>
                </a:xfrm>
              </p:grpSpPr>
              <p:sp>
                <p:nvSpPr>
                  <p:cNvPr id="68" name="AutoShape 15"/>
                  <p:cNvSpPr>
                    <a:spLocks noChangeAspect="1" noChangeArrowheads="1" noTextEdit="1"/>
                  </p:cNvSpPr>
                  <p:nvPr/>
                </p:nvSpPr>
                <p:spPr bwMode="auto">
                  <a:xfrm>
                    <a:off x="3523" y="-130"/>
                    <a:ext cx="671" cy="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9" name="Freeform 17"/>
                  <p:cNvSpPr>
                    <a:spLocks/>
                  </p:cNvSpPr>
                  <p:nvPr/>
                </p:nvSpPr>
                <p:spPr bwMode="auto">
                  <a:xfrm>
                    <a:off x="3523" y="-130"/>
                    <a:ext cx="671" cy="956"/>
                  </a:xfrm>
                  <a:custGeom>
                    <a:avLst/>
                    <a:gdLst>
                      <a:gd name="T0" fmla="*/ 45 w 60"/>
                      <a:gd name="T1" fmla="*/ 46 h 86"/>
                      <a:gd name="T2" fmla="*/ 41 w 60"/>
                      <a:gd name="T3" fmla="*/ 44 h 86"/>
                      <a:gd name="T4" fmla="*/ 40 w 60"/>
                      <a:gd name="T5" fmla="*/ 42 h 86"/>
                      <a:gd name="T6" fmla="*/ 40 w 60"/>
                      <a:gd name="T7" fmla="*/ 42 h 86"/>
                      <a:gd name="T8" fmla="*/ 41 w 60"/>
                      <a:gd name="T9" fmla="*/ 38 h 86"/>
                      <a:gd name="T10" fmla="*/ 44 w 60"/>
                      <a:gd name="T11" fmla="*/ 35 h 86"/>
                      <a:gd name="T12" fmla="*/ 46 w 60"/>
                      <a:gd name="T13" fmla="*/ 34 h 86"/>
                      <a:gd name="T14" fmla="*/ 48 w 60"/>
                      <a:gd name="T15" fmla="*/ 33 h 86"/>
                      <a:gd name="T16" fmla="*/ 52 w 60"/>
                      <a:gd name="T17" fmla="*/ 28 h 86"/>
                      <a:gd name="T18" fmla="*/ 52 w 60"/>
                      <a:gd name="T19" fmla="*/ 27 h 86"/>
                      <a:gd name="T20" fmla="*/ 53 w 60"/>
                      <a:gd name="T21" fmla="*/ 26 h 86"/>
                      <a:gd name="T22" fmla="*/ 53 w 60"/>
                      <a:gd name="T23" fmla="*/ 24 h 86"/>
                      <a:gd name="T24" fmla="*/ 50 w 60"/>
                      <a:gd name="T25" fmla="*/ 13 h 86"/>
                      <a:gd name="T26" fmla="*/ 46 w 60"/>
                      <a:gd name="T27" fmla="*/ 8 h 86"/>
                      <a:gd name="T28" fmla="*/ 37 w 60"/>
                      <a:gd name="T29" fmla="*/ 1 h 86"/>
                      <a:gd name="T30" fmla="*/ 37 w 60"/>
                      <a:gd name="T31" fmla="*/ 1 h 86"/>
                      <a:gd name="T32" fmla="*/ 34 w 60"/>
                      <a:gd name="T33" fmla="*/ 0 h 86"/>
                      <a:gd name="T34" fmla="*/ 33 w 60"/>
                      <a:gd name="T35" fmla="*/ 0 h 86"/>
                      <a:gd name="T36" fmla="*/ 30 w 60"/>
                      <a:gd name="T37" fmla="*/ 0 h 86"/>
                      <a:gd name="T38" fmla="*/ 28 w 60"/>
                      <a:gd name="T39" fmla="*/ 1 h 86"/>
                      <a:gd name="T40" fmla="*/ 23 w 60"/>
                      <a:gd name="T41" fmla="*/ 1 h 86"/>
                      <a:gd name="T42" fmla="*/ 19 w 60"/>
                      <a:gd name="T43" fmla="*/ 3 h 86"/>
                      <a:gd name="T44" fmla="*/ 11 w 60"/>
                      <a:gd name="T45" fmla="*/ 13 h 86"/>
                      <a:gd name="T46" fmla="*/ 9 w 60"/>
                      <a:gd name="T47" fmla="*/ 19 h 86"/>
                      <a:gd name="T48" fmla="*/ 9 w 60"/>
                      <a:gd name="T49" fmla="*/ 21 h 86"/>
                      <a:gd name="T50" fmla="*/ 11 w 60"/>
                      <a:gd name="T51" fmla="*/ 29 h 86"/>
                      <a:gd name="T52" fmla="*/ 17 w 60"/>
                      <a:gd name="T53" fmla="*/ 37 h 86"/>
                      <a:gd name="T54" fmla="*/ 17 w 60"/>
                      <a:gd name="T55" fmla="*/ 37 h 86"/>
                      <a:gd name="T56" fmla="*/ 21 w 60"/>
                      <a:gd name="T57" fmla="*/ 40 h 86"/>
                      <a:gd name="T58" fmla="*/ 18 w 60"/>
                      <a:gd name="T59" fmla="*/ 44 h 86"/>
                      <a:gd name="T60" fmla="*/ 18 w 60"/>
                      <a:gd name="T61" fmla="*/ 44 h 86"/>
                      <a:gd name="T62" fmla="*/ 14 w 60"/>
                      <a:gd name="T63" fmla="*/ 46 h 86"/>
                      <a:gd name="T64" fmla="*/ 11 w 60"/>
                      <a:gd name="T65" fmla="*/ 48 h 86"/>
                      <a:gd name="T66" fmla="*/ 11 w 60"/>
                      <a:gd name="T67" fmla="*/ 48 h 86"/>
                      <a:gd name="T68" fmla="*/ 9 w 60"/>
                      <a:gd name="T69" fmla="*/ 49 h 86"/>
                      <a:gd name="T70" fmla="*/ 0 w 60"/>
                      <a:gd name="T71" fmla="*/ 76 h 86"/>
                      <a:gd name="T72" fmla="*/ 0 w 60"/>
                      <a:gd name="T73" fmla="*/ 80 h 86"/>
                      <a:gd name="T74" fmla="*/ 6 w 60"/>
                      <a:gd name="T75" fmla="*/ 86 h 86"/>
                      <a:gd name="T76" fmla="*/ 48 w 60"/>
                      <a:gd name="T77" fmla="*/ 83 h 86"/>
                      <a:gd name="T78" fmla="*/ 54 w 60"/>
                      <a:gd name="T79" fmla="*/ 83 h 86"/>
                      <a:gd name="T80" fmla="*/ 60 w 60"/>
                      <a:gd name="T81" fmla="*/ 7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86">
                        <a:moveTo>
                          <a:pt x="53" y="53"/>
                        </a:moveTo>
                        <a:cubicBezTo>
                          <a:pt x="51" y="50"/>
                          <a:pt x="48" y="48"/>
                          <a:pt x="45" y="46"/>
                        </a:cubicBezTo>
                        <a:cubicBezTo>
                          <a:pt x="44" y="45"/>
                          <a:pt x="43" y="44"/>
                          <a:pt x="41" y="44"/>
                        </a:cubicBezTo>
                        <a:cubicBezTo>
                          <a:pt x="41" y="44"/>
                          <a:pt x="41" y="44"/>
                          <a:pt x="41" y="44"/>
                        </a:cubicBezTo>
                        <a:cubicBezTo>
                          <a:pt x="41" y="43"/>
                          <a:pt x="40" y="43"/>
                          <a:pt x="40" y="43"/>
                        </a:cubicBezTo>
                        <a:cubicBezTo>
                          <a:pt x="40" y="43"/>
                          <a:pt x="40" y="42"/>
                          <a:pt x="40" y="42"/>
                        </a:cubicBezTo>
                        <a:cubicBezTo>
                          <a:pt x="40" y="42"/>
                          <a:pt x="40" y="42"/>
                          <a:pt x="40" y="42"/>
                        </a:cubicBezTo>
                        <a:cubicBezTo>
                          <a:pt x="40" y="42"/>
                          <a:pt x="40" y="42"/>
                          <a:pt x="40" y="42"/>
                        </a:cubicBezTo>
                        <a:cubicBezTo>
                          <a:pt x="40" y="42"/>
                          <a:pt x="40" y="42"/>
                          <a:pt x="40" y="42"/>
                        </a:cubicBezTo>
                        <a:cubicBezTo>
                          <a:pt x="40" y="39"/>
                          <a:pt x="41" y="38"/>
                          <a:pt x="41" y="38"/>
                        </a:cubicBezTo>
                        <a:cubicBezTo>
                          <a:pt x="41" y="37"/>
                          <a:pt x="41" y="37"/>
                          <a:pt x="42" y="37"/>
                        </a:cubicBezTo>
                        <a:cubicBezTo>
                          <a:pt x="43" y="37"/>
                          <a:pt x="44" y="36"/>
                          <a:pt x="44" y="35"/>
                        </a:cubicBezTo>
                        <a:cubicBezTo>
                          <a:pt x="45" y="35"/>
                          <a:pt x="45" y="35"/>
                          <a:pt x="45" y="35"/>
                        </a:cubicBezTo>
                        <a:cubicBezTo>
                          <a:pt x="45" y="34"/>
                          <a:pt x="46" y="34"/>
                          <a:pt x="46" y="34"/>
                        </a:cubicBezTo>
                        <a:cubicBezTo>
                          <a:pt x="47" y="34"/>
                          <a:pt x="47" y="33"/>
                          <a:pt x="47" y="33"/>
                        </a:cubicBezTo>
                        <a:cubicBezTo>
                          <a:pt x="47" y="33"/>
                          <a:pt x="47" y="33"/>
                          <a:pt x="48" y="33"/>
                        </a:cubicBezTo>
                        <a:cubicBezTo>
                          <a:pt x="49" y="32"/>
                          <a:pt x="50" y="31"/>
                          <a:pt x="51" y="29"/>
                        </a:cubicBezTo>
                        <a:cubicBezTo>
                          <a:pt x="52" y="29"/>
                          <a:pt x="52" y="28"/>
                          <a:pt x="52" y="28"/>
                        </a:cubicBezTo>
                        <a:cubicBezTo>
                          <a:pt x="52" y="27"/>
                          <a:pt x="52" y="27"/>
                          <a:pt x="52" y="27"/>
                        </a:cubicBezTo>
                        <a:cubicBezTo>
                          <a:pt x="52" y="27"/>
                          <a:pt x="52" y="27"/>
                          <a:pt x="52" y="27"/>
                        </a:cubicBezTo>
                        <a:cubicBezTo>
                          <a:pt x="52" y="26"/>
                          <a:pt x="52" y="26"/>
                          <a:pt x="52" y="26"/>
                        </a:cubicBezTo>
                        <a:cubicBezTo>
                          <a:pt x="52" y="26"/>
                          <a:pt x="52" y="26"/>
                          <a:pt x="53" y="26"/>
                        </a:cubicBezTo>
                        <a:cubicBezTo>
                          <a:pt x="53" y="26"/>
                          <a:pt x="53" y="25"/>
                          <a:pt x="53" y="24"/>
                        </a:cubicBezTo>
                        <a:cubicBezTo>
                          <a:pt x="53" y="24"/>
                          <a:pt x="53" y="24"/>
                          <a:pt x="53" y="24"/>
                        </a:cubicBezTo>
                        <a:cubicBezTo>
                          <a:pt x="53" y="23"/>
                          <a:pt x="52" y="22"/>
                          <a:pt x="51" y="21"/>
                        </a:cubicBezTo>
                        <a:cubicBezTo>
                          <a:pt x="52" y="18"/>
                          <a:pt x="52" y="15"/>
                          <a:pt x="50" y="13"/>
                        </a:cubicBezTo>
                        <a:cubicBezTo>
                          <a:pt x="49" y="13"/>
                          <a:pt x="49" y="13"/>
                          <a:pt x="49" y="13"/>
                        </a:cubicBezTo>
                        <a:cubicBezTo>
                          <a:pt x="49" y="11"/>
                          <a:pt x="48" y="9"/>
                          <a:pt x="46" y="8"/>
                        </a:cubicBezTo>
                        <a:cubicBezTo>
                          <a:pt x="46" y="5"/>
                          <a:pt x="44" y="3"/>
                          <a:pt x="42" y="3"/>
                        </a:cubicBezTo>
                        <a:cubicBezTo>
                          <a:pt x="40" y="2"/>
                          <a:pt x="39" y="1"/>
                          <a:pt x="37" y="1"/>
                        </a:cubicBezTo>
                        <a:cubicBezTo>
                          <a:pt x="37" y="1"/>
                          <a:pt x="37" y="1"/>
                          <a:pt x="37" y="1"/>
                        </a:cubicBezTo>
                        <a:cubicBezTo>
                          <a:pt x="37" y="1"/>
                          <a:pt x="37" y="1"/>
                          <a:pt x="37" y="1"/>
                        </a:cubicBezTo>
                        <a:cubicBezTo>
                          <a:pt x="36" y="0"/>
                          <a:pt x="35" y="0"/>
                          <a:pt x="34" y="0"/>
                        </a:cubicBezTo>
                        <a:cubicBezTo>
                          <a:pt x="34" y="0"/>
                          <a:pt x="34" y="0"/>
                          <a:pt x="34" y="0"/>
                        </a:cubicBezTo>
                        <a:cubicBezTo>
                          <a:pt x="34" y="0"/>
                          <a:pt x="34" y="0"/>
                          <a:pt x="33" y="0"/>
                        </a:cubicBezTo>
                        <a:cubicBezTo>
                          <a:pt x="33" y="0"/>
                          <a:pt x="33" y="0"/>
                          <a:pt x="33" y="0"/>
                        </a:cubicBezTo>
                        <a:cubicBezTo>
                          <a:pt x="33" y="0"/>
                          <a:pt x="33" y="0"/>
                          <a:pt x="33" y="0"/>
                        </a:cubicBezTo>
                        <a:cubicBezTo>
                          <a:pt x="32" y="0"/>
                          <a:pt x="31" y="0"/>
                          <a:pt x="30" y="0"/>
                        </a:cubicBezTo>
                        <a:cubicBezTo>
                          <a:pt x="29" y="0"/>
                          <a:pt x="29" y="0"/>
                          <a:pt x="28" y="0"/>
                        </a:cubicBezTo>
                        <a:cubicBezTo>
                          <a:pt x="28" y="0"/>
                          <a:pt x="28" y="1"/>
                          <a:pt x="28" y="1"/>
                        </a:cubicBezTo>
                        <a:cubicBezTo>
                          <a:pt x="27" y="0"/>
                          <a:pt x="27" y="0"/>
                          <a:pt x="26" y="0"/>
                        </a:cubicBezTo>
                        <a:cubicBezTo>
                          <a:pt x="25" y="0"/>
                          <a:pt x="24" y="1"/>
                          <a:pt x="23" y="1"/>
                        </a:cubicBezTo>
                        <a:cubicBezTo>
                          <a:pt x="23" y="1"/>
                          <a:pt x="23" y="1"/>
                          <a:pt x="23" y="1"/>
                        </a:cubicBezTo>
                        <a:cubicBezTo>
                          <a:pt x="22" y="1"/>
                          <a:pt x="20" y="2"/>
                          <a:pt x="19" y="3"/>
                        </a:cubicBezTo>
                        <a:cubicBezTo>
                          <a:pt x="17" y="3"/>
                          <a:pt x="15" y="4"/>
                          <a:pt x="14" y="8"/>
                        </a:cubicBezTo>
                        <a:cubicBezTo>
                          <a:pt x="13" y="9"/>
                          <a:pt x="12" y="10"/>
                          <a:pt x="11" y="13"/>
                        </a:cubicBezTo>
                        <a:cubicBezTo>
                          <a:pt x="10" y="14"/>
                          <a:pt x="9" y="15"/>
                          <a:pt x="9" y="18"/>
                        </a:cubicBezTo>
                        <a:cubicBezTo>
                          <a:pt x="9" y="19"/>
                          <a:pt x="9" y="19"/>
                          <a:pt x="9" y="19"/>
                        </a:cubicBezTo>
                        <a:cubicBezTo>
                          <a:pt x="9" y="19"/>
                          <a:pt x="9" y="19"/>
                          <a:pt x="9" y="20"/>
                        </a:cubicBezTo>
                        <a:cubicBezTo>
                          <a:pt x="9" y="20"/>
                          <a:pt x="9" y="20"/>
                          <a:pt x="9" y="21"/>
                        </a:cubicBezTo>
                        <a:cubicBezTo>
                          <a:pt x="9" y="22"/>
                          <a:pt x="8" y="24"/>
                          <a:pt x="9" y="25"/>
                        </a:cubicBezTo>
                        <a:cubicBezTo>
                          <a:pt x="9" y="27"/>
                          <a:pt x="10" y="28"/>
                          <a:pt x="11" y="29"/>
                        </a:cubicBezTo>
                        <a:cubicBezTo>
                          <a:pt x="10" y="30"/>
                          <a:pt x="10" y="32"/>
                          <a:pt x="11" y="34"/>
                        </a:cubicBezTo>
                        <a:cubicBezTo>
                          <a:pt x="12" y="36"/>
                          <a:pt x="14" y="37"/>
                          <a:pt x="17" y="37"/>
                        </a:cubicBezTo>
                        <a:cubicBezTo>
                          <a:pt x="17" y="37"/>
                          <a:pt x="17" y="37"/>
                          <a:pt x="17" y="37"/>
                        </a:cubicBezTo>
                        <a:cubicBezTo>
                          <a:pt x="17" y="37"/>
                          <a:pt x="17" y="37"/>
                          <a:pt x="17" y="37"/>
                        </a:cubicBezTo>
                        <a:cubicBezTo>
                          <a:pt x="18" y="37"/>
                          <a:pt x="19" y="37"/>
                          <a:pt x="20" y="37"/>
                        </a:cubicBezTo>
                        <a:cubicBezTo>
                          <a:pt x="20" y="37"/>
                          <a:pt x="20" y="39"/>
                          <a:pt x="21" y="40"/>
                        </a:cubicBezTo>
                        <a:cubicBezTo>
                          <a:pt x="21" y="41"/>
                          <a:pt x="20" y="43"/>
                          <a:pt x="20" y="43"/>
                        </a:cubicBezTo>
                        <a:cubicBezTo>
                          <a:pt x="20" y="43"/>
                          <a:pt x="19" y="43"/>
                          <a:pt x="18" y="44"/>
                        </a:cubicBezTo>
                        <a:cubicBezTo>
                          <a:pt x="18" y="44"/>
                          <a:pt x="18" y="44"/>
                          <a:pt x="18" y="44"/>
                        </a:cubicBezTo>
                        <a:cubicBezTo>
                          <a:pt x="18" y="44"/>
                          <a:pt x="18" y="44"/>
                          <a:pt x="18" y="44"/>
                        </a:cubicBezTo>
                        <a:cubicBezTo>
                          <a:pt x="18" y="44"/>
                          <a:pt x="18" y="44"/>
                          <a:pt x="18" y="44"/>
                        </a:cubicBezTo>
                        <a:cubicBezTo>
                          <a:pt x="17" y="45"/>
                          <a:pt x="16" y="45"/>
                          <a:pt x="14" y="46"/>
                        </a:cubicBezTo>
                        <a:cubicBezTo>
                          <a:pt x="14" y="47"/>
                          <a:pt x="14" y="47"/>
                          <a:pt x="14" y="47"/>
                        </a:cubicBezTo>
                        <a:cubicBezTo>
                          <a:pt x="13" y="47"/>
                          <a:pt x="12" y="48"/>
                          <a:pt x="11" y="48"/>
                        </a:cubicBezTo>
                        <a:cubicBezTo>
                          <a:pt x="11" y="48"/>
                          <a:pt x="11" y="48"/>
                          <a:pt x="11" y="48"/>
                        </a:cubicBezTo>
                        <a:cubicBezTo>
                          <a:pt x="11" y="48"/>
                          <a:pt x="11" y="48"/>
                          <a:pt x="11" y="48"/>
                        </a:cubicBezTo>
                        <a:cubicBezTo>
                          <a:pt x="11" y="48"/>
                          <a:pt x="11" y="48"/>
                          <a:pt x="11" y="48"/>
                        </a:cubicBezTo>
                        <a:cubicBezTo>
                          <a:pt x="10" y="49"/>
                          <a:pt x="10" y="49"/>
                          <a:pt x="9" y="49"/>
                        </a:cubicBezTo>
                        <a:cubicBezTo>
                          <a:pt x="1" y="55"/>
                          <a:pt x="1" y="69"/>
                          <a:pt x="0" y="76"/>
                        </a:cubicBezTo>
                        <a:cubicBezTo>
                          <a:pt x="0" y="76"/>
                          <a:pt x="0" y="76"/>
                          <a:pt x="0" y="76"/>
                        </a:cubicBezTo>
                        <a:cubicBezTo>
                          <a:pt x="0" y="76"/>
                          <a:pt x="0" y="77"/>
                          <a:pt x="0" y="77"/>
                        </a:cubicBezTo>
                        <a:cubicBezTo>
                          <a:pt x="0" y="78"/>
                          <a:pt x="0" y="79"/>
                          <a:pt x="0" y="80"/>
                        </a:cubicBezTo>
                        <a:cubicBezTo>
                          <a:pt x="0" y="82"/>
                          <a:pt x="0" y="83"/>
                          <a:pt x="1" y="85"/>
                        </a:cubicBezTo>
                        <a:cubicBezTo>
                          <a:pt x="3" y="86"/>
                          <a:pt x="4" y="86"/>
                          <a:pt x="6" y="86"/>
                        </a:cubicBezTo>
                        <a:cubicBezTo>
                          <a:pt x="13" y="86"/>
                          <a:pt x="18" y="85"/>
                          <a:pt x="23" y="85"/>
                        </a:cubicBezTo>
                        <a:cubicBezTo>
                          <a:pt x="29" y="84"/>
                          <a:pt x="36" y="83"/>
                          <a:pt x="48" y="83"/>
                        </a:cubicBezTo>
                        <a:cubicBezTo>
                          <a:pt x="49" y="83"/>
                          <a:pt x="51" y="83"/>
                          <a:pt x="53" y="83"/>
                        </a:cubicBezTo>
                        <a:cubicBezTo>
                          <a:pt x="54" y="83"/>
                          <a:pt x="54" y="83"/>
                          <a:pt x="54" y="83"/>
                        </a:cubicBezTo>
                        <a:cubicBezTo>
                          <a:pt x="55" y="83"/>
                          <a:pt x="55" y="83"/>
                          <a:pt x="56" y="83"/>
                        </a:cubicBezTo>
                        <a:cubicBezTo>
                          <a:pt x="58" y="83"/>
                          <a:pt x="60" y="82"/>
                          <a:pt x="60" y="79"/>
                        </a:cubicBezTo>
                        <a:cubicBezTo>
                          <a:pt x="60" y="74"/>
                          <a:pt x="60" y="60"/>
                          <a:pt x="53"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0" name="Freeform 18"/>
                  <p:cNvSpPr>
                    <a:spLocks/>
                  </p:cNvSpPr>
                  <p:nvPr/>
                </p:nvSpPr>
                <p:spPr bwMode="auto">
                  <a:xfrm>
                    <a:off x="3702" y="103"/>
                    <a:ext cx="0" cy="23"/>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cubicBezTo>
                          <a:pt x="0" y="0"/>
                          <a:pt x="0" y="0"/>
                          <a:pt x="0" y="0"/>
                        </a:cubicBezTo>
                        <a:cubicBezTo>
                          <a:pt x="0" y="1"/>
                          <a:pt x="0" y="1"/>
                          <a:pt x="0" y="2"/>
                        </a:cubicBezTo>
                        <a:cubicBezTo>
                          <a:pt x="0" y="2"/>
                          <a:pt x="0" y="1"/>
                          <a:pt x="0" y="0"/>
                        </a:cubicBezTo>
                        <a:close/>
                      </a:path>
                    </a:pathLst>
                  </a:custGeom>
                  <a:solidFill>
                    <a:srgbClr val="9790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1" name="Freeform 19"/>
                  <p:cNvSpPr>
                    <a:spLocks/>
                  </p:cNvSpPr>
                  <p:nvPr/>
                </p:nvSpPr>
                <p:spPr bwMode="auto">
                  <a:xfrm>
                    <a:off x="3702" y="-30"/>
                    <a:ext cx="425" cy="289"/>
                  </a:xfrm>
                  <a:custGeom>
                    <a:avLst/>
                    <a:gdLst>
                      <a:gd name="T0" fmla="*/ 5 w 38"/>
                      <a:gd name="T1" fmla="*/ 26 h 26"/>
                      <a:gd name="T2" fmla="*/ 3 w 38"/>
                      <a:gd name="T3" fmla="*/ 21 h 26"/>
                      <a:gd name="T4" fmla="*/ 5 w 38"/>
                      <a:gd name="T5" fmla="*/ 18 h 26"/>
                      <a:gd name="T6" fmla="*/ 8 w 38"/>
                      <a:gd name="T7" fmla="*/ 9 h 26"/>
                      <a:gd name="T8" fmla="*/ 12 w 38"/>
                      <a:gd name="T9" fmla="*/ 7 h 26"/>
                      <a:gd name="T10" fmla="*/ 21 w 38"/>
                      <a:gd name="T11" fmla="*/ 8 h 26"/>
                      <a:gd name="T12" fmla="*/ 24 w 38"/>
                      <a:gd name="T13" fmla="*/ 13 h 26"/>
                      <a:gd name="T14" fmla="*/ 24 w 38"/>
                      <a:gd name="T15" fmla="*/ 18 h 26"/>
                      <a:gd name="T16" fmla="*/ 26 w 38"/>
                      <a:gd name="T17" fmla="*/ 20 h 26"/>
                      <a:gd name="T18" fmla="*/ 24 w 38"/>
                      <a:gd name="T19" fmla="*/ 26 h 26"/>
                      <a:gd name="T20" fmla="*/ 14 w 38"/>
                      <a:gd name="T21" fmla="*/ 0 h 26"/>
                      <a:gd name="T22" fmla="*/ 0 w 38"/>
                      <a:gd name="T23" fmla="*/ 12 h 26"/>
                      <a:gd name="T24" fmla="*/ 0 w 38"/>
                      <a:gd name="T25" fmla="*/ 24 h 26"/>
                      <a:gd name="T26" fmla="*/ 4 w 38"/>
                      <a:gd name="T2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6">
                        <a:moveTo>
                          <a:pt x="5" y="26"/>
                        </a:moveTo>
                        <a:cubicBezTo>
                          <a:pt x="4" y="25"/>
                          <a:pt x="3" y="22"/>
                          <a:pt x="3" y="21"/>
                        </a:cubicBezTo>
                        <a:cubicBezTo>
                          <a:pt x="3" y="17"/>
                          <a:pt x="5" y="20"/>
                          <a:pt x="5" y="18"/>
                        </a:cubicBezTo>
                        <a:cubicBezTo>
                          <a:pt x="5" y="15"/>
                          <a:pt x="6" y="10"/>
                          <a:pt x="8" y="9"/>
                        </a:cubicBezTo>
                        <a:cubicBezTo>
                          <a:pt x="10" y="8"/>
                          <a:pt x="11" y="7"/>
                          <a:pt x="12" y="7"/>
                        </a:cubicBezTo>
                        <a:cubicBezTo>
                          <a:pt x="15" y="6"/>
                          <a:pt x="18" y="6"/>
                          <a:pt x="21" y="8"/>
                        </a:cubicBezTo>
                        <a:cubicBezTo>
                          <a:pt x="23" y="9"/>
                          <a:pt x="24" y="10"/>
                          <a:pt x="24" y="13"/>
                        </a:cubicBezTo>
                        <a:cubicBezTo>
                          <a:pt x="24" y="15"/>
                          <a:pt x="24" y="16"/>
                          <a:pt x="24" y="18"/>
                        </a:cubicBezTo>
                        <a:cubicBezTo>
                          <a:pt x="24" y="19"/>
                          <a:pt x="25" y="18"/>
                          <a:pt x="26" y="20"/>
                        </a:cubicBezTo>
                        <a:cubicBezTo>
                          <a:pt x="26" y="21"/>
                          <a:pt x="24" y="26"/>
                          <a:pt x="24" y="26"/>
                        </a:cubicBezTo>
                        <a:cubicBezTo>
                          <a:pt x="38" y="19"/>
                          <a:pt x="23" y="0"/>
                          <a:pt x="14" y="0"/>
                        </a:cubicBezTo>
                        <a:cubicBezTo>
                          <a:pt x="6" y="0"/>
                          <a:pt x="1" y="5"/>
                          <a:pt x="0" y="12"/>
                        </a:cubicBezTo>
                        <a:cubicBezTo>
                          <a:pt x="0" y="12"/>
                          <a:pt x="0" y="24"/>
                          <a:pt x="0" y="24"/>
                        </a:cubicBezTo>
                        <a:cubicBezTo>
                          <a:pt x="0" y="25"/>
                          <a:pt x="2" y="25"/>
                          <a:pt x="4"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2" name="Freeform 20"/>
                  <p:cNvSpPr>
                    <a:spLocks/>
                  </p:cNvSpPr>
                  <p:nvPr/>
                </p:nvSpPr>
                <p:spPr bwMode="auto">
                  <a:xfrm>
                    <a:off x="3937" y="33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3" name="Freeform 21"/>
                  <p:cNvSpPr>
                    <a:spLocks/>
                  </p:cNvSpPr>
                  <p:nvPr/>
                </p:nvSpPr>
                <p:spPr bwMode="auto">
                  <a:xfrm>
                    <a:off x="3702" y="37"/>
                    <a:ext cx="313" cy="489"/>
                  </a:xfrm>
                  <a:custGeom>
                    <a:avLst/>
                    <a:gdLst>
                      <a:gd name="T0" fmla="*/ 21 w 28"/>
                      <a:gd name="T1" fmla="*/ 27 h 44"/>
                      <a:gd name="T2" fmla="*/ 21 w 28"/>
                      <a:gd name="T3" fmla="*/ 27 h 44"/>
                      <a:gd name="T4" fmla="*/ 24 w 28"/>
                      <a:gd name="T5" fmla="*/ 20 h 44"/>
                      <a:gd name="T6" fmla="*/ 26 w 28"/>
                      <a:gd name="T7" fmla="*/ 14 h 44"/>
                      <a:gd name="T8" fmla="*/ 24 w 28"/>
                      <a:gd name="T9" fmla="*/ 12 h 44"/>
                      <a:gd name="T10" fmla="*/ 24 w 28"/>
                      <a:gd name="T11" fmla="*/ 7 h 44"/>
                      <a:gd name="T12" fmla="*/ 21 w 28"/>
                      <a:gd name="T13" fmla="*/ 2 h 44"/>
                      <a:gd name="T14" fmla="*/ 12 w 28"/>
                      <a:gd name="T15" fmla="*/ 1 h 44"/>
                      <a:gd name="T16" fmla="*/ 8 w 28"/>
                      <a:gd name="T17" fmla="*/ 3 h 44"/>
                      <a:gd name="T18" fmla="*/ 5 w 28"/>
                      <a:gd name="T19" fmla="*/ 12 h 44"/>
                      <a:gd name="T20" fmla="*/ 3 w 28"/>
                      <a:gd name="T21" fmla="*/ 15 h 44"/>
                      <a:gd name="T22" fmla="*/ 5 w 28"/>
                      <a:gd name="T23" fmla="*/ 19 h 44"/>
                      <a:gd name="T24" fmla="*/ 5 w 28"/>
                      <a:gd name="T25" fmla="*/ 30 h 44"/>
                      <a:gd name="T26" fmla="*/ 4 w 28"/>
                      <a:gd name="T27" fmla="*/ 31 h 44"/>
                      <a:gd name="T28" fmla="*/ 4 w 28"/>
                      <a:gd name="T29" fmla="*/ 32 h 44"/>
                      <a:gd name="T30" fmla="*/ 14 w 28"/>
                      <a:gd name="T31" fmla="*/ 44 h 44"/>
                      <a:gd name="T32" fmla="*/ 22 w 28"/>
                      <a:gd name="T33" fmla="*/ 30 h 44"/>
                      <a:gd name="T34" fmla="*/ 21 w 28"/>
                      <a:gd name="T35" fmla="*/ 27 h 44"/>
                      <a:gd name="T36" fmla="*/ 21 w 28"/>
                      <a:gd name="T37" fmla="*/ 27 h 44"/>
                      <a:gd name="T38" fmla="*/ 21 w 28"/>
                      <a:gd name="T39" fmla="*/ 2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44">
                        <a:moveTo>
                          <a:pt x="21" y="27"/>
                        </a:moveTo>
                        <a:cubicBezTo>
                          <a:pt x="21" y="27"/>
                          <a:pt x="21" y="27"/>
                          <a:pt x="21" y="27"/>
                        </a:cubicBezTo>
                        <a:cubicBezTo>
                          <a:pt x="22" y="23"/>
                          <a:pt x="23" y="21"/>
                          <a:pt x="24" y="20"/>
                        </a:cubicBezTo>
                        <a:cubicBezTo>
                          <a:pt x="26" y="19"/>
                          <a:pt x="26" y="15"/>
                          <a:pt x="26" y="14"/>
                        </a:cubicBezTo>
                        <a:cubicBezTo>
                          <a:pt x="25" y="12"/>
                          <a:pt x="24" y="13"/>
                          <a:pt x="24" y="12"/>
                        </a:cubicBezTo>
                        <a:cubicBezTo>
                          <a:pt x="24" y="10"/>
                          <a:pt x="24" y="9"/>
                          <a:pt x="24" y="7"/>
                        </a:cubicBezTo>
                        <a:cubicBezTo>
                          <a:pt x="24" y="4"/>
                          <a:pt x="23" y="3"/>
                          <a:pt x="21" y="2"/>
                        </a:cubicBezTo>
                        <a:cubicBezTo>
                          <a:pt x="18" y="0"/>
                          <a:pt x="15" y="0"/>
                          <a:pt x="12" y="1"/>
                        </a:cubicBezTo>
                        <a:cubicBezTo>
                          <a:pt x="11" y="1"/>
                          <a:pt x="10" y="2"/>
                          <a:pt x="8" y="3"/>
                        </a:cubicBezTo>
                        <a:cubicBezTo>
                          <a:pt x="6" y="4"/>
                          <a:pt x="5" y="9"/>
                          <a:pt x="5" y="12"/>
                        </a:cubicBezTo>
                        <a:cubicBezTo>
                          <a:pt x="5" y="14"/>
                          <a:pt x="3" y="11"/>
                          <a:pt x="3" y="15"/>
                        </a:cubicBezTo>
                        <a:cubicBezTo>
                          <a:pt x="3" y="16"/>
                          <a:pt x="3" y="19"/>
                          <a:pt x="5" y="19"/>
                        </a:cubicBezTo>
                        <a:cubicBezTo>
                          <a:pt x="8" y="21"/>
                          <a:pt x="8" y="29"/>
                          <a:pt x="5" y="30"/>
                        </a:cubicBezTo>
                        <a:cubicBezTo>
                          <a:pt x="5" y="30"/>
                          <a:pt x="5" y="31"/>
                          <a:pt x="4" y="31"/>
                        </a:cubicBezTo>
                        <a:cubicBezTo>
                          <a:pt x="4" y="31"/>
                          <a:pt x="4" y="31"/>
                          <a:pt x="4" y="32"/>
                        </a:cubicBezTo>
                        <a:cubicBezTo>
                          <a:pt x="0" y="39"/>
                          <a:pt x="7" y="44"/>
                          <a:pt x="14" y="44"/>
                        </a:cubicBezTo>
                        <a:cubicBezTo>
                          <a:pt x="20" y="44"/>
                          <a:pt x="28" y="40"/>
                          <a:pt x="22" y="30"/>
                        </a:cubicBezTo>
                        <a:cubicBezTo>
                          <a:pt x="21" y="29"/>
                          <a:pt x="21" y="28"/>
                          <a:pt x="21" y="27"/>
                        </a:cubicBezTo>
                        <a:cubicBezTo>
                          <a:pt x="21" y="27"/>
                          <a:pt x="21" y="27"/>
                          <a:pt x="21" y="27"/>
                        </a:cubicBezTo>
                        <a:cubicBezTo>
                          <a:pt x="21" y="27"/>
                          <a:pt x="21" y="27"/>
                          <a:pt x="21" y="27"/>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4" name="Freeform 22"/>
                  <p:cNvSpPr>
                    <a:spLocks/>
                  </p:cNvSpPr>
                  <p:nvPr/>
                </p:nvSpPr>
                <p:spPr bwMode="auto">
                  <a:xfrm>
                    <a:off x="3635" y="-108"/>
                    <a:ext cx="447" cy="367"/>
                  </a:xfrm>
                  <a:custGeom>
                    <a:avLst/>
                    <a:gdLst>
                      <a:gd name="T0" fmla="*/ 4 w 40"/>
                      <a:gd name="T1" fmla="*/ 26 h 33"/>
                      <a:gd name="T2" fmla="*/ 2 w 40"/>
                      <a:gd name="T3" fmla="*/ 20 h 33"/>
                      <a:gd name="T4" fmla="*/ 2 w 40"/>
                      <a:gd name="T5" fmla="*/ 18 h 33"/>
                      <a:gd name="T6" fmla="*/ 2 w 40"/>
                      <a:gd name="T7" fmla="*/ 16 h 33"/>
                      <a:gd name="T8" fmla="*/ 4 w 40"/>
                      <a:gd name="T9" fmla="*/ 13 h 33"/>
                      <a:gd name="T10" fmla="*/ 4 w 40"/>
                      <a:gd name="T11" fmla="*/ 11 h 33"/>
                      <a:gd name="T12" fmla="*/ 6 w 40"/>
                      <a:gd name="T13" fmla="*/ 8 h 33"/>
                      <a:gd name="T14" fmla="*/ 7 w 40"/>
                      <a:gd name="T15" fmla="*/ 7 h 33"/>
                      <a:gd name="T16" fmla="*/ 10 w 40"/>
                      <a:gd name="T17" fmla="*/ 4 h 33"/>
                      <a:gd name="T18" fmla="*/ 11 w 40"/>
                      <a:gd name="T19" fmla="*/ 3 h 33"/>
                      <a:gd name="T20" fmla="*/ 14 w 40"/>
                      <a:gd name="T21" fmla="*/ 2 h 33"/>
                      <a:gd name="T22" fmla="*/ 15 w 40"/>
                      <a:gd name="T23" fmla="*/ 2 h 33"/>
                      <a:gd name="T24" fmla="*/ 17 w 40"/>
                      <a:gd name="T25" fmla="*/ 1 h 33"/>
                      <a:gd name="T26" fmla="*/ 19 w 40"/>
                      <a:gd name="T27" fmla="*/ 1 h 33"/>
                      <a:gd name="T28" fmla="*/ 22 w 40"/>
                      <a:gd name="T29" fmla="*/ 1 h 33"/>
                      <a:gd name="T30" fmla="*/ 24 w 40"/>
                      <a:gd name="T31" fmla="*/ 1 h 33"/>
                      <a:gd name="T32" fmla="*/ 26 w 40"/>
                      <a:gd name="T33" fmla="*/ 2 h 33"/>
                      <a:gd name="T34" fmla="*/ 27 w 40"/>
                      <a:gd name="T35" fmla="*/ 2 h 33"/>
                      <a:gd name="T36" fmla="*/ 30 w 40"/>
                      <a:gd name="T37" fmla="*/ 3 h 33"/>
                      <a:gd name="T38" fmla="*/ 31 w 40"/>
                      <a:gd name="T39" fmla="*/ 4 h 33"/>
                      <a:gd name="T40" fmla="*/ 34 w 40"/>
                      <a:gd name="T41" fmla="*/ 7 h 33"/>
                      <a:gd name="T42" fmla="*/ 34 w 40"/>
                      <a:gd name="T43" fmla="*/ 8 h 33"/>
                      <a:gd name="T44" fmla="*/ 37 w 40"/>
                      <a:gd name="T45" fmla="*/ 12 h 33"/>
                      <a:gd name="T46" fmla="*/ 37 w 40"/>
                      <a:gd name="T47" fmla="*/ 13 h 33"/>
                      <a:gd name="T48" fmla="*/ 38 w 40"/>
                      <a:gd name="T49" fmla="*/ 13 h 33"/>
                      <a:gd name="T50" fmla="*/ 39 w 40"/>
                      <a:gd name="T51" fmla="*/ 18 h 33"/>
                      <a:gd name="T52" fmla="*/ 39 w 40"/>
                      <a:gd name="T53" fmla="*/ 20 h 33"/>
                      <a:gd name="T54" fmla="*/ 40 w 40"/>
                      <a:gd name="T55" fmla="*/ 22 h 33"/>
                      <a:gd name="T56" fmla="*/ 40 w 40"/>
                      <a:gd name="T57" fmla="*/ 24 h 33"/>
                      <a:gd name="T58" fmla="*/ 40 w 40"/>
                      <a:gd name="T59" fmla="*/ 24 h 33"/>
                      <a:gd name="T60" fmla="*/ 40 w 40"/>
                      <a:gd name="T61" fmla="*/ 25 h 33"/>
                      <a:gd name="T62" fmla="*/ 39 w 40"/>
                      <a:gd name="T63" fmla="*/ 25 h 33"/>
                      <a:gd name="T64" fmla="*/ 36 w 40"/>
                      <a:gd name="T65" fmla="*/ 29 h 33"/>
                      <a:gd name="T66" fmla="*/ 33 w 40"/>
                      <a:gd name="T67" fmla="*/ 31 h 33"/>
                      <a:gd name="T68" fmla="*/ 32 w 40"/>
                      <a:gd name="T69" fmla="*/ 25 h 33"/>
                      <a:gd name="T70" fmla="*/ 32 w 40"/>
                      <a:gd name="T71" fmla="*/ 19 h 33"/>
                      <a:gd name="T72" fmla="*/ 27 w 40"/>
                      <a:gd name="T73" fmla="*/ 13 h 33"/>
                      <a:gd name="T74" fmla="*/ 17 w 40"/>
                      <a:gd name="T75" fmla="*/ 12 h 33"/>
                      <a:gd name="T76" fmla="*/ 12 w 40"/>
                      <a:gd name="T77" fmla="*/ 15 h 33"/>
                      <a:gd name="T78" fmla="*/ 10 w 40"/>
                      <a:gd name="T79" fmla="*/ 19 h 33"/>
                      <a:gd name="T80" fmla="*/ 10 w 40"/>
                      <a:gd name="T81" fmla="*/ 22 h 33"/>
                      <a:gd name="T82" fmla="*/ 9 w 40"/>
                      <a:gd name="T83" fmla="*/ 25 h 33"/>
                      <a:gd name="T84" fmla="*/ 9 w 40"/>
                      <a:gd name="T85" fmla="*/ 32 h 33"/>
                      <a:gd name="T86" fmla="*/ 7 w 40"/>
                      <a:gd name="T87" fmla="*/ 33 h 33"/>
                      <a:gd name="T88" fmla="*/ 4 w 40"/>
                      <a:gd name="T89"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 h="33">
                        <a:moveTo>
                          <a:pt x="4" y="26"/>
                        </a:moveTo>
                        <a:cubicBezTo>
                          <a:pt x="0" y="24"/>
                          <a:pt x="2" y="20"/>
                          <a:pt x="2" y="20"/>
                        </a:cubicBezTo>
                        <a:cubicBezTo>
                          <a:pt x="2" y="19"/>
                          <a:pt x="3" y="19"/>
                          <a:pt x="2" y="18"/>
                        </a:cubicBezTo>
                        <a:cubicBezTo>
                          <a:pt x="2" y="18"/>
                          <a:pt x="2" y="17"/>
                          <a:pt x="2" y="16"/>
                        </a:cubicBezTo>
                        <a:cubicBezTo>
                          <a:pt x="2" y="15"/>
                          <a:pt x="3" y="13"/>
                          <a:pt x="4" y="13"/>
                        </a:cubicBezTo>
                        <a:cubicBezTo>
                          <a:pt x="4" y="12"/>
                          <a:pt x="4" y="12"/>
                          <a:pt x="4" y="11"/>
                        </a:cubicBezTo>
                        <a:cubicBezTo>
                          <a:pt x="4" y="10"/>
                          <a:pt x="5" y="9"/>
                          <a:pt x="6" y="8"/>
                        </a:cubicBezTo>
                        <a:cubicBezTo>
                          <a:pt x="7" y="8"/>
                          <a:pt x="7" y="7"/>
                          <a:pt x="7" y="7"/>
                        </a:cubicBezTo>
                        <a:cubicBezTo>
                          <a:pt x="8" y="5"/>
                          <a:pt x="8" y="4"/>
                          <a:pt x="10" y="4"/>
                        </a:cubicBezTo>
                        <a:cubicBezTo>
                          <a:pt x="10" y="4"/>
                          <a:pt x="11" y="3"/>
                          <a:pt x="11" y="3"/>
                        </a:cubicBezTo>
                        <a:cubicBezTo>
                          <a:pt x="12" y="2"/>
                          <a:pt x="13" y="2"/>
                          <a:pt x="14" y="2"/>
                        </a:cubicBezTo>
                        <a:cubicBezTo>
                          <a:pt x="14" y="2"/>
                          <a:pt x="15" y="2"/>
                          <a:pt x="15" y="2"/>
                        </a:cubicBezTo>
                        <a:cubicBezTo>
                          <a:pt x="16" y="1"/>
                          <a:pt x="17" y="1"/>
                          <a:pt x="17" y="1"/>
                        </a:cubicBezTo>
                        <a:cubicBezTo>
                          <a:pt x="18" y="1"/>
                          <a:pt x="19" y="1"/>
                          <a:pt x="19" y="1"/>
                        </a:cubicBezTo>
                        <a:cubicBezTo>
                          <a:pt x="20" y="0"/>
                          <a:pt x="21" y="0"/>
                          <a:pt x="22" y="1"/>
                        </a:cubicBezTo>
                        <a:cubicBezTo>
                          <a:pt x="23" y="1"/>
                          <a:pt x="23" y="1"/>
                          <a:pt x="24" y="1"/>
                        </a:cubicBezTo>
                        <a:cubicBezTo>
                          <a:pt x="25" y="1"/>
                          <a:pt x="26" y="1"/>
                          <a:pt x="26" y="2"/>
                        </a:cubicBezTo>
                        <a:cubicBezTo>
                          <a:pt x="27" y="2"/>
                          <a:pt x="27" y="2"/>
                          <a:pt x="27" y="2"/>
                        </a:cubicBezTo>
                        <a:cubicBezTo>
                          <a:pt x="28" y="2"/>
                          <a:pt x="29" y="2"/>
                          <a:pt x="30" y="3"/>
                        </a:cubicBezTo>
                        <a:cubicBezTo>
                          <a:pt x="30" y="3"/>
                          <a:pt x="31" y="4"/>
                          <a:pt x="31" y="4"/>
                        </a:cubicBezTo>
                        <a:cubicBezTo>
                          <a:pt x="33" y="4"/>
                          <a:pt x="34" y="5"/>
                          <a:pt x="34" y="7"/>
                        </a:cubicBezTo>
                        <a:cubicBezTo>
                          <a:pt x="34" y="7"/>
                          <a:pt x="34" y="7"/>
                          <a:pt x="34" y="8"/>
                        </a:cubicBezTo>
                        <a:cubicBezTo>
                          <a:pt x="36" y="8"/>
                          <a:pt x="37" y="10"/>
                          <a:pt x="37" y="12"/>
                        </a:cubicBezTo>
                        <a:cubicBezTo>
                          <a:pt x="37" y="12"/>
                          <a:pt x="37" y="13"/>
                          <a:pt x="37" y="13"/>
                        </a:cubicBezTo>
                        <a:cubicBezTo>
                          <a:pt x="38" y="13"/>
                          <a:pt x="38" y="13"/>
                          <a:pt x="38" y="13"/>
                        </a:cubicBezTo>
                        <a:cubicBezTo>
                          <a:pt x="39" y="14"/>
                          <a:pt x="40" y="16"/>
                          <a:pt x="39" y="18"/>
                        </a:cubicBezTo>
                        <a:cubicBezTo>
                          <a:pt x="39" y="19"/>
                          <a:pt x="39" y="19"/>
                          <a:pt x="39" y="20"/>
                        </a:cubicBezTo>
                        <a:cubicBezTo>
                          <a:pt x="40" y="20"/>
                          <a:pt x="40" y="21"/>
                          <a:pt x="40" y="22"/>
                        </a:cubicBezTo>
                        <a:cubicBezTo>
                          <a:pt x="40" y="23"/>
                          <a:pt x="40" y="23"/>
                          <a:pt x="40" y="24"/>
                        </a:cubicBezTo>
                        <a:cubicBezTo>
                          <a:pt x="40" y="24"/>
                          <a:pt x="40" y="24"/>
                          <a:pt x="40" y="24"/>
                        </a:cubicBezTo>
                        <a:cubicBezTo>
                          <a:pt x="40" y="24"/>
                          <a:pt x="40" y="24"/>
                          <a:pt x="40" y="25"/>
                        </a:cubicBezTo>
                        <a:cubicBezTo>
                          <a:pt x="40" y="25"/>
                          <a:pt x="40" y="25"/>
                          <a:pt x="39" y="25"/>
                        </a:cubicBezTo>
                        <a:cubicBezTo>
                          <a:pt x="38" y="27"/>
                          <a:pt x="37" y="28"/>
                          <a:pt x="36" y="29"/>
                        </a:cubicBezTo>
                        <a:cubicBezTo>
                          <a:pt x="35" y="30"/>
                          <a:pt x="34" y="30"/>
                          <a:pt x="33" y="31"/>
                        </a:cubicBezTo>
                        <a:cubicBezTo>
                          <a:pt x="35" y="28"/>
                          <a:pt x="33" y="25"/>
                          <a:pt x="32" y="25"/>
                        </a:cubicBezTo>
                        <a:cubicBezTo>
                          <a:pt x="30" y="24"/>
                          <a:pt x="32" y="21"/>
                          <a:pt x="32" y="19"/>
                        </a:cubicBezTo>
                        <a:cubicBezTo>
                          <a:pt x="33" y="16"/>
                          <a:pt x="30" y="14"/>
                          <a:pt x="27" y="13"/>
                        </a:cubicBezTo>
                        <a:cubicBezTo>
                          <a:pt x="24" y="12"/>
                          <a:pt x="21" y="12"/>
                          <a:pt x="17" y="12"/>
                        </a:cubicBezTo>
                        <a:cubicBezTo>
                          <a:pt x="15" y="13"/>
                          <a:pt x="13" y="13"/>
                          <a:pt x="12" y="15"/>
                        </a:cubicBezTo>
                        <a:cubicBezTo>
                          <a:pt x="10" y="16"/>
                          <a:pt x="10" y="17"/>
                          <a:pt x="10" y="19"/>
                        </a:cubicBezTo>
                        <a:cubicBezTo>
                          <a:pt x="10" y="20"/>
                          <a:pt x="10" y="21"/>
                          <a:pt x="10" y="22"/>
                        </a:cubicBezTo>
                        <a:cubicBezTo>
                          <a:pt x="9" y="25"/>
                          <a:pt x="9" y="25"/>
                          <a:pt x="9" y="25"/>
                        </a:cubicBezTo>
                        <a:cubicBezTo>
                          <a:pt x="6" y="25"/>
                          <a:pt x="7" y="31"/>
                          <a:pt x="9" y="32"/>
                        </a:cubicBezTo>
                        <a:cubicBezTo>
                          <a:pt x="9" y="32"/>
                          <a:pt x="8" y="33"/>
                          <a:pt x="7" y="33"/>
                        </a:cubicBezTo>
                        <a:cubicBezTo>
                          <a:pt x="0" y="32"/>
                          <a:pt x="5" y="26"/>
                          <a:pt x="4" y="26"/>
                        </a:cubicBezTo>
                        <a:close/>
                      </a:path>
                    </a:pathLst>
                  </a:custGeom>
                  <a:solidFill>
                    <a:schemeClr val="accent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5" name="Freeform 23"/>
                  <p:cNvSpPr>
                    <a:spLocks/>
                  </p:cNvSpPr>
                  <p:nvPr/>
                </p:nvSpPr>
                <p:spPr bwMode="auto">
                  <a:xfrm>
                    <a:off x="3556" y="359"/>
                    <a:ext cx="604" cy="400"/>
                  </a:xfrm>
                  <a:custGeom>
                    <a:avLst/>
                    <a:gdLst>
                      <a:gd name="T0" fmla="*/ 47 w 54"/>
                      <a:gd name="T1" fmla="*/ 9 h 36"/>
                      <a:gd name="T2" fmla="*/ 35 w 54"/>
                      <a:gd name="T3" fmla="*/ 1 h 36"/>
                      <a:gd name="T4" fmla="*/ 27 w 54"/>
                      <a:gd name="T5" fmla="*/ 9 h 36"/>
                      <a:gd name="T6" fmla="*/ 25 w 54"/>
                      <a:gd name="T7" fmla="*/ 9 h 36"/>
                      <a:gd name="T8" fmla="*/ 18 w 54"/>
                      <a:gd name="T9" fmla="*/ 1 h 36"/>
                      <a:gd name="T10" fmla="*/ 10 w 54"/>
                      <a:gd name="T11" fmla="*/ 6 h 36"/>
                      <a:gd name="T12" fmla="*/ 0 w 54"/>
                      <a:gd name="T13" fmla="*/ 32 h 36"/>
                      <a:gd name="T14" fmla="*/ 5 w 54"/>
                      <a:gd name="T15" fmla="*/ 36 h 36"/>
                      <a:gd name="T16" fmla="*/ 50 w 54"/>
                      <a:gd name="T17" fmla="*/ 33 h 36"/>
                      <a:gd name="T18" fmla="*/ 52 w 54"/>
                      <a:gd name="T19" fmla="*/ 33 h 36"/>
                      <a:gd name="T20" fmla="*/ 54 w 54"/>
                      <a:gd name="T21" fmla="*/ 31 h 36"/>
                      <a:gd name="T22" fmla="*/ 47 w 54"/>
                      <a:gd name="T23"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36">
                        <a:moveTo>
                          <a:pt x="47" y="9"/>
                        </a:moveTo>
                        <a:cubicBezTo>
                          <a:pt x="44" y="6"/>
                          <a:pt x="35" y="0"/>
                          <a:pt x="35" y="1"/>
                        </a:cubicBezTo>
                        <a:cubicBezTo>
                          <a:pt x="33" y="5"/>
                          <a:pt x="31" y="7"/>
                          <a:pt x="27" y="9"/>
                        </a:cubicBezTo>
                        <a:cubicBezTo>
                          <a:pt x="27" y="9"/>
                          <a:pt x="26" y="10"/>
                          <a:pt x="25" y="9"/>
                        </a:cubicBezTo>
                        <a:cubicBezTo>
                          <a:pt x="21" y="6"/>
                          <a:pt x="19" y="2"/>
                          <a:pt x="18" y="1"/>
                        </a:cubicBezTo>
                        <a:cubicBezTo>
                          <a:pt x="16" y="2"/>
                          <a:pt x="13" y="4"/>
                          <a:pt x="10" y="6"/>
                        </a:cubicBezTo>
                        <a:cubicBezTo>
                          <a:pt x="2" y="11"/>
                          <a:pt x="1" y="26"/>
                          <a:pt x="0" y="32"/>
                        </a:cubicBezTo>
                        <a:cubicBezTo>
                          <a:pt x="0" y="35"/>
                          <a:pt x="1" y="36"/>
                          <a:pt x="5" y="36"/>
                        </a:cubicBezTo>
                        <a:cubicBezTo>
                          <a:pt x="20" y="36"/>
                          <a:pt x="23" y="32"/>
                          <a:pt x="50" y="33"/>
                        </a:cubicBezTo>
                        <a:cubicBezTo>
                          <a:pt x="51" y="33"/>
                          <a:pt x="52" y="33"/>
                          <a:pt x="52" y="33"/>
                        </a:cubicBezTo>
                        <a:cubicBezTo>
                          <a:pt x="54" y="33"/>
                          <a:pt x="54" y="32"/>
                          <a:pt x="54" y="31"/>
                        </a:cubicBezTo>
                        <a:cubicBezTo>
                          <a:pt x="54" y="26"/>
                          <a:pt x="53" y="15"/>
                          <a:pt x="47"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6" name="Freeform 24"/>
                  <p:cNvSpPr>
                    <a:spLocks/>
                  </p:cNvSpPr>
                  <p:nvPr/>
                </p:nvSpPr>
                <p:spPr bwMode="auto">
                  <a:xfrm>
                    <a:off x="3556" y="381"/>
                    <a:ext cx="604" cy="411"/>
                  </a:xfrm>
                  <a:custGeom>
                    <a:avLst/>
                    <a:gdLst>
                      <a:gd name="T0" fmla="*/ 48 w 54"/>
                      <a:gd name="T1" fmla="*/ 9 h 37"/>
                      <a:gd name="T2" fmla="*/ 37 w 54"/>
                      <a:gd name="T3" fmla="*/ 0 h 37"/>
                      <a:gd name="T4" fmla="*/ 28 w 54"/>
                      <a:gd name="T5" fmla="*/ 11 h 37"/>
                      <a:gd name="T6" fmla="*/ 25 w 54"/>
                      <a:gd name="T7" fmla="*/ 11 h 37"/>
                      <a:gd name="T8" fmla="*/ 17 w 54"/>
                      <a:gd name="T9" fmla="*/ 0 h 37"/>
                      <a:gd name="T10" fmla="*/ 8 w 54"/>
                      <a:gd name="T11" fmla="*/ 6 h 37"/>
                      <a:gd name="T12" fmla="*/ 0 w 54"/>
                      <a:gd name="T13" fmla="*/ 34 h 37"/>
                      <a:gd name="T14" fmla="*/ 3 w 54"/>
                      <a:gd name="T15" fmla="*/ 37 h 37"/>
                      <a:gd name="T16" fmla="*/ 51 w 54"/>
                      <a:gd name="T17" fmla="*/ 34 h 37"/>
                      <a:gd name="T18" fmla="*/ 53 w 54"/>
                      <a:gd name="T19" fmla="*/ 34 h 37"/>
                      <a:gd name="T20" fmla="*/ 54 w 54"/>
                      <a:gd name="T21" fmla="*/ 33 h 37"/>
                      <a:gd name="T22" fmla="*/ 48 w 54"/>
                      <a:gd name="T23"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37">
                        <a:moveTo>
                          <a:pt x="48" y="9"/>
                        </a:moveTo>
                        <a:cubicBezTo>
                          <a:pt x="45" y="5"/>
                          <a:pt x="41" y="3"/>
                          <a:pt x="37" y="0"/>
                        </a:cubicBezTo>
                        <a:cubicBezTo>
                          <a:pt x="37" y="0"/>
                          <a:pt x="34" y="7"/>
                          <a:pt x="28" y="11"/>
                        </a:cubicBezTo>
                        <a:cubicBezTo>
                          <a:pt x="27" y="11"/>
                          <a:pt x="26" y="11"/>
                          <a:pt x="25" y="11"/>
                        </a:cubicBezTo>
                        <a:cubicBezTo>
                          <a:pt x="21" y="7"/>
                          <a:pt x="18" y="1"/>
                          <a:pt x="17" y="0"/>
                        </a:cubicBezTo>
                        <a:cubicBezTo>
                          <a:pt x="14" y="2"/>
                          <a:pt x="11" y="4"/>
                          <a:pt x="8" y="6"/>
                        </a:cubicBezTo>
                        <a:cubicBezTo>
                          <a:pt x="0" y="11"/>
                          <a:pt x="1" y="28"/>
                          <a:pt x="0" y="34"/>
                        </a:cubicBezTo>
                        <a:cubicBezTo>
                          <a:pt x="0" y="37"/>
                          <a:pt x="0" y="37"/>
                          <a:pt x="3" y="37"/>
                        </a:cubicBezTo>
                        <a:cubicBezTo>
                          <a:pt x="19" y="37"/>
                          <a:pt x="24" y="34"/>
                          <a:pt x="51" y="34"/>
                        </a:cubicBezTo>
                        <a:cubicBezTo>
                          <a:pt x="51" y="35"/>
                          <a:pt x="52" y="35"/>
                          <a:pt x="53" y="34"/>
                        </a:cubicBezTo>
                        <a:cubicBezTo>
                          <a:pt x="54" y="34"/>
                          <a:pt x="54" y="34"/>
                          <a:pt x="54" y="33"/>
                        </a:cubicBezTo>
                        <a:cubicBezTo>
                          <a:pt x="54" y="27"/>
                          <a:pt x="54" y="15"/>
                          <a:pt x="48" y="9"/>
                        </a:cubicBezTo>
                        <a:close/>
                      </a:path>
                    </a:pathLst>
                  </a:custGeom>
                  <a:solidFill>
                    <a:schemeClr val="accent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7" name="Freeform 25"/>
                  <p:cNvSpPr>
                    <a:spLocks/>
                  </p:cNvSpPr>
                  <p:nvPr/>
                </p:nvSpPr>
                <p:spPr bwMode="auto">
                  <a:xfrm>
                    <a:off x="3926" y="537"/>
                    <a:ext cx="123" cy="67"/>
                  </a:xfrm>
                  <a:custGeom>
                    <a:avLst/>
                    <a:gdLst>
                      <a:gd name="T0" fmla="*/ 5 w 11"/>
                      <a:gd name="T1" fmla="*/ 6 h 6"/>
                      <a:gd name="T2" fmla="*/ 9 w 11"/>
                      <a:gd name="T3" fmla="*/ 6 h 6"/>
                      <a:gd name="T4" fmla="*/ 10 w 11"/>
                      <a:gd name="T5" fmla="*/ 5 h 6"/>
                      <a:gd name="T6" fmla="*/ 11 w 11"/>
                      <a:gd name="T7" fmla="*/ 1 h 6"/>
                      <a:gd name="T8" fmla="*/ 10 w 11"/>
                      <a:gd name="T9" fmla="*/ 0 h 6"/>
                      <a:gd name="T10" fmla="*/ 2 w 11"/>
                      <a:gd name="T11" fmla="*/ 0 h 6"/>
                      <a:gd name="T12" fmla="*/ 0 w 11"/>
                      <a:gd name="T13" fmla="*/ 1 h 6"/>
                      <a:gd name="T14" fmla="*/ 0 w 11"/>
                      <a:gd name="T15" fmla="*/ 5 h 6"/>
                      <a:gd name="T16" fmla="*/ 1 w 11"/>
                      <a:gd name="T17" fmla="*/ 6 h 6"/>
                      <a:gd name="T18" fmla="*/ 5 w 11"/>
                      <a:gd name="T19" fmla="*/ 6 h 6"/>
                      <a:gd name="T20" fmla="*/ 5 w 11"/>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6">
                        <a:moveTo>
                          <a:pt x="5" y="6"/>
                        </a:moveTo>
                        <a:cubicBezTo>
                          <a:pt x="7" y="6"/>
                          <a:pt x="8" y="6"/>
                          <a:pt x="9" y="6"/>
                        </a:cubicBezTo>
                        <a:cubicBezTo>
                          <a:pt x="10" y="6"/>
                          <a:pt x="10" y="6"/>
                          <a:pt x="10" y="5"/>
                        </a:cubicBezTo>
                        <a:cubicBezTo>
                          <a:pt x="11" y="4"/>
                          <a:pt x="11" y="2"/>
                          <a:pt x="11" y="1"/>
                        </a:cubicBezTo>
                        <a:cubicBezTo>
                          <a:pt x="11" y="1"/>
                          <a:pt x="10" y="0"/>
                          <a:pt x="10" y="0"/>
                        </a:cubicBezTo>
                        <a:cubicBezTo>
                          <a:pt x="7" y="0"/>
                          <a:pt x="4" y="0"/>
                          <a:pt x="2" y="0"/>
                        </a:cubicBezTo>
                        <a:cubicBezTo>
                          <a:pt x="1" y="0"/>
                          <a:pt x="1" y="0"/>
                          <a:pt x="0" y="1"/>
                        </a:cubicBezTo>
                        <a:cubicBezTo>
                          <a:pt x="0" y="2"/>
                          <a:pt x="0" y="4"/>
                          <a:pt x="0" y="5"/>
                        </a:cubicBezTo>
                        <a:cubicBezTo>
                          <a:pt x="0" y="5"/>
                          <a:pt x="1" y="6"/>
                          <a:pt x="1" y="6"/>
                        </a:cubicBezTo>
                        <a:cubicBezTo>
                          <a:pt x="3" y="6"/>
                          <a:pt x="4" y="6"/>
                          <a:pt x="5" y="6"/>
                        </a:cubicBezTo>
                        <a:cubicBezTo>
                          <a:pt x="5" y="6"/>
                          <a:pt x="5" y="6"/>
                          <a:pt x="5"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grpSp>
          <p:grpSp>
            <p:nvGrpSpPr>
              <p:cNvPr id="102" name="Group 16"/>
              <p:cNvGrpSpPr>
                <a:grpSpLocks noChangeAspect="1"/>
              </p:cNvGrpSpPr>
              <p:nvPr/>
            </p:nvGrpSpPr>
            <p:grpSpPr bwMode="auto">
              <a:xfrm>
                <a:off x="9605652" y="3178616"/>
                <a:ext cx="1065212" cy="1517650"/>
                <a:chOff x="3523" y="-130"/>
                <a:chExt cx="671" cy="956"/>
              </a:xfrm>
            </p:grpSpPr>
            <p:sp>
              <p:nvSpPr>
                <p:cNvPr id="103" name="AutoShape 15"/>
                <p:cNvSpPr>
                  <a:spLocks noChangeAspect="1" noChangeArrowheads="1" noTextEdit="1"/>
                </p:cNvSpPr>
                <p:nvPr/>
              </p:nvSpPr>
              <p:spPr bwMode="auto">
                <a:xfrm>
                  <a:off x="3523" y="-130"/>
                  <a:ext cx="671" cy="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4" name="Freeform 17"/>
                <p:cNvSpPr>
                  <a:spLocks/>
                </p:cNvSpPr>
                <p:nvPr/>
              </p:nvSpPr>
              <p:spPr bwMode="auto">
                <a:xfrm>
                  <a:off x="3523" y="-130"/>
                  <a:ext cx="671" cy="956"/>
                </a:xfrm>
                <a:custGeom>
                  <a:avLst/>
                  <a:gdLst>
                    <a:gd name="T0" fmla="*/ 45 w 60"/>
                    <a:gd name="T1" fmla="*/ 46 h 86"/>
                    <a:gd name="T2" fmla="*/ 41 w 60"/>
                    <a:gd name="T3" fmla="*/ 44 h 86"/>
                    <a:gd name="T4" fmla="*/ 40 w 60"/>
                    <a:gd name="T5" fmla="*/ 42 h 86"/>
                    <a:gd name="T6" fmla="*/ 40 w 60"/>
                    <a:gd name="T7" fmla="*/ 42 h 86"/>
                    <a:gd name="T8" fmla="*/ 41 w 60"/>
                    <a:gd name="T9" fmla="*/ 38 h 86"/>
                    <a:gd name="T10" fmla="*/ 44 w 60"/>
                    <a:gd name="T11" fmla="*/ 35 h 86"/>
                    <a:gd name="T12" fmla="*/ 46 w 60"/>
                    <a:gd name="T13" fmla="*/ 34 h 86"/>
                    <a:gd name="T14" fmla="*/ 48 w 60"/>
                    <a:gd name="T15" fmla="*/ 33 h 86"/>
                    <a:gd name="T16" fmla="*/ 52 w 60"/>
                    <a:gd name="T17" fmla="*/ 28 h 86"/>
                    <a:gd name="T18" fmla="*/ 52 w 60"/>
                    <a:gd name="T19" fmla="*/ 27 h 86"/>
                    <a:gd name="T20" fmla="*/ 53 w 60"/>
                    <a:gd name="T21" fmla="*/ 26 h 86"/>
                    <a:gd name="T22" fmla="*/ 53 w 60"/>
                    <a:gd name="T23" fmla="*/ 24 h 86"/>
                    <a:gd name="T24" fmla="*/ 50 w 60"/>
                    <a:gd name="T25" fmla="*/ 13 h 86"/>
                    <a:gd name="T26" fmla="*/ 46 w 60"/>
                    <a:gd name="T27" fmla="*/ 8 h 86"/>
                    <a:gd name="T28" fmla="*/ 37 w 60"/>
                    <a:gd name="T29" fmla="*/ 1 h 86"/>
                    <a:gd name="T30" fmla="*/ 37 w 60"/>
                    <a:gd name="T31" fmla="*/ 1 h 86"/>
                    <a:gd name="T32" fmla="*/ 34 w 60"/>
                    <a:gd name="T33" fmla="*/ 0 h 86"/>
                    <a:gd name="T34" fmla="*/ 33 w 60"/>
                    <a:gd name="T35" fmla="*/ 0 h 86"/>
                    <a:gd name="T36" fmla="*/ 30 w 60"/>
                    <a:gd name="T37" fmla="*/ 0 h 86"/>
                    <a:gd name="T38" fmla="*/ 28 w 60"/>
                    <a:gd name="T39" fmla="*/ 1 h 86"/>
                    <a:gd name="T40" fmla="*/ 23 w 60"/>
                    <a:gd name="T41" fmla="*/ 1 h 86"/>
                    <a:gd name="T42" fmla="*/ 19 w 60"/>
                    <a:gd name="T43" fmla="*/ 3 h 86"/>
                    <a:gd name="T44" fmla="*/ 11 w 60"/>
                    <a:gd name="T45" fmla="*/ 13 h 86"/>
                    <a:gd name="T46" fmla="*/ 9 w 60"/>
                    <a:gd name="T47" fmla="*/ 19 h 86"/>
                    <a:gd name="T48" fmla="*/ 9 w 60"/>
                    <a:gd name="T49" fmla="*/ 21 h 86"/>
                    <a:gd name="T50" fmla="*/ 11 w 60"/>
                    <a:gd name="T51" fmla="*/ 29 h 86"/>
                    <a:gd name="T52" fmla="*/ 17 w 60"/>
                    <a:gd name="T53" fmla="*/ 37 h 86"/>
                    <a:gd name="T54" fmla="*/ 17 w 60"/>
                    <a:gd name="T55" fmla="*/ 37 h 86"/>
                    <a:gd name="T56" fmla="*/ 21 w 60"/>
                    <a:gd name="T57" fmla="*/ 40 h 86"/>
                    <a:gd name="T58" fmla="*/ 18 w 60"/>
                    <a:gd name="T59" fmla="*/ 44 h 86"/>
                    <a:gd name="T60" fmla="*/ 18 w 60"/>
                    <a:gd name="T61" fmla="*/ 44 h 86"/>
                    <a:gd name="T62" fmla="*/ 14 w 60"/>
                    <a:gd name="T63" fmla="*/ 46 h 86"/>
                    <a:gd name="T64" fmla="*/ 11 w 60"/>
                    <a:gd name="T65" fmla="*/ 48 h 86"/>
                    <a:gd name="T66" fmla="*/ 11 w 60"/>
                    <a:gd name="T67" fmla="*/ 48 h 86"/>
                    <a:gd name="T68" fmla="*/ 9 w 60"/>
                    <a:gd name="T69" fmla="*/ 49 h 86"/>
                    <a:gd name="T70" fmla="*/ 0 w 60"/>
                    <a:gd name="T71" fmla="*/ 76 h 86"/>
                    <a:gd name="T72" fmla="*/ 0 w 60"/>
                    <a:gd name="T73" fmla="*/ 80 h 86"/>
                    <a:gd name="T74" fmla="*/ 6 w 60"/>
                    <a:gd name="T75" fmla="*/ 86 h 86"/>
                    <a:gd name="T76" fmla="*/ 48 w 60"/>
                    <a:gd name="T77" fmla="*/ 83 h 86"/>
                    <a:gd name="T78" fmla="*/ 54 w 60"/>
                    <a:gd name="T79" fmla="*/ 83 h 86"/>
                    <a:gd name="T80" fmla="*/ 60 w 60"/>
                    <a:gd name="T81" fmla="*/ 7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86">
                      <a:moveTo>
                        <a:pt x="53" y="53"/>
                      </a:moveTo>
                      <a:cubicBezTo>
                        <a:pt x="51" y="50"/>
                        <a:pt x="48" y="48"/>
                        <a:pt x="45" y="46"/>
                      </a:cubicBezTo>
                      <a:cubicBezTo>
                        <a:pt x="44" y="45"/>
                        <a:pt x="43" y="44"/>
                        <a:pt x="41" y="44"/>
                      </a:cubicBezTo>
                      <a:cubicBezTo>
                        <a:pt x="41" y="44"/>
                        <a:pt x="41" y="44"/>
                        <a:pt x="41" y="44"/>
                      </a:cubicBezTo>
                      <a:cubicBezTo>
                        <a:pt x="41" y="43"/>
                        <a:pt x="40" y="43"/>
                        <a:pt x="40" y="43"/>
                      </a:cubicBezTo>
                      <a:cubicBezTo>
                        <a:pt x="40" y="43"/>
                        <a:pt x="40" y="42"/>
                        <a:pt x="40" y="42"/>
                      </a:cubicBezTo>
                      <a:cubicBezTo>
                        <a:pt x="40" y="42"/>
                        <a:pt x="40" y="42"/>
                        <a:pt x="40" y="42"/>
                      </a:cubicBezTo>
                      <a:cubicBezTo>
                        <a:pt x="40" y="42"/>
                        <a:pt x="40" y="42"/>
                        <a:pt x="40" y="42"/>
                      </a:cubicBezTo>
                      <a:cubicBezTo>
                        <a:pt x="40" y="42"/>
                        <a:pt x="40" y="42"/>
                        <a:pt x="40" y="42"/>
                      </a:cubicBezTo>
                      <a:cubicBezTo>
                        <a:pt x="40" y="39"/>
                        <a:pt x="41" y="38"/>
                        <a:pt x="41" y="38"/>
                      </a:cubicBezTo>
                      <a:cubicBezTo>
                        <a:pt x="41" y="37"/>
                        <a:pt x="41" y="37"/>
                        <a:pt x="42" y="37"/>
                      </a:cubicBezTo>
                      <a:cubicBezTo>
                        <a:pt x="43" y="37"/>
                        <a:pt x="44" y="36"/>
                        <a:pt x="44" y="35"/>
                      </a:cubicBezTo>
                      <a:cubicBezTo>
                        <a:pt x="45" y="35"/>
                        <a:pt x="45" y="35"/>
                        <a:pt x="45" y="35"/>
                      </a:cubicBezTo>
                      <a:cubicBezTo>
                        <a:pt x="45" y="34"/>
                        <a:pt x="46" y="34"/>
                        <a:pt x="46" y="34"/>
                      </a:cubicBezTo>
                      <a:cubicBezTo>
                        <a:pt x="47" y="34"/>
                        <a:pt x="47" y="33"/>
                        <a:pt x="47" y="33"/>
                      </a:cubicBezTo>
                      <a:cubicBezTo>
                        <a:pt x="47" y="33"/>
                        <a:pt x="47" y="33"/>
                        <a:pt x="48" y="33"/>
                      </a:cubicBezTo>
                      <a:cubicBezTo>
                        <a:pt x="49" y="32"/>
                        <a:pt x="50" y="31"/>
                        <a:pt x="51" y="29"/>
                      </a:cubicBezTo>
                      <a:cubicBezTo>
                        <a:pt x="52" y="29"/>
                        <a:pt x="52" y="28"/>
                        <a:pt x="52" y="28"/>
                      </a:cubicBezTo>
                      <a:cubicBezTo>
                        <a:pt x="52" y="27"/>
                        <a:pt x="52" y="27"/>
                        <a:pt x="52" y="27"/>
                      </a:cubicBezTo>
                      <a:cubicBezTo>
                        <a:pt x="52" y="27"/>
                        <a:pt x="52" y="27"/>
                        <a:pt x="52" y="27"/>
                      </a:cubicBezTo>
                      <a:cubicBezTo>
                        <a:pt x="52" y="26"/>
                        <a:pt x="52" y="26"/>
                        <a:pt x="52" y="26"/>
                      </a:cubicBezTo>
                      <a:cubicBezTo>
                        <a:pt x="52" y="26"/>
                        <a:pt x="52" y="26"/>
                        <a:pt x="53" y="26"/>
                      </a:cubicBezTo>
                      <a:cubicBezTo>
                        <a:pt x="53" y="26"/>
                        <a:pt x="53" y="25"/>
                        <a:pt x="53" y="24"/>
                      </a:cubicBezTo>
                      <a:cubicBezTo>
                        <a:pt x="53" y="24"/>
                        <a:pt x="53" y="24"/>
                        <a:pt x="53" y="24"/>
                      </a:cubicBezTo>
                      <a:cubicBezTo>
                        <a:pt x="53" y="23"/>
                        <a:pt x="52" y="22"/>
                        <a:pt x="51" y="21"/>
                      </a:cubicBezTo>
                      <a:cubicBezTo>
                        <a:pt x="52" y="18"/>
                        <a:pt x="52" y="15"/>
                        <a:pt x="50" y="13"/>
                      </a:cubicBezTo>
                      <a:cubicBezTo>
                        <a:pt x="49" y="13"/>
                        <a:pt x="49" y="13"/>
                        <a:pt x="49" y="13"/>
                      </a:cubicBezTo>
                      <a:cubicBezTo>
                        <a:pt x="49" y="11"/>
                        <a:pt x="48" y="9"/>
                        <a:pt x="46" y="8"/>
                      </a:cubicBezTo>
                      <a:cubicBezTo>
                        <a:pt x="46" y="5"/>
                        <a:pt x="44" y="3"/>
                        <a:pt x="42" y="3"/>
                      </a:cubicBezTo>
                      <a:cubicBezTo>
                        <a:pt x="40" y="2"/>
                        <a:pt x="39" y="1"/>
                        <a:pt x="37" y="1"/>
                      </a:cubicBezTo>
                      <a:cubicBezTo>
                        <a:pt x="37" y="1"/>
                        <a:pt x="37" y="1"/>
                        <a:pt x="37" y="1"/>
                      </a:cubicBezTo>
                      <a:cubicBezTo>
                        <a:pt x="37" y="1"/>
                        <a:pt x="37" y="1"/>
                        <a:pt x="37" y="1"/>
                      </a:cubicBezTo>
                      <a:cubicBezTo>
                        <a:pt x="36" y="0"/>
                        <a:pt x="35" y="0"/>
                        <a:pt x="34" y="0"/>
                      </a:cubicBezTo>
                      <a:cubicBezTo>
                        <a:pt x="34" y="0"/>
                        <a:pt x="34" y="0"/>
                        <a:pt x="34" y="0"/>
                      </a:cubicBezTo>
                      <a:cubicBezTo>
                        <a:pt x="34" y="0"/>
                        <a:pt x="34" y="0"/>
                        <a:pt x="33" y="0"/>
                      </a:cubicBezTo>
                      <a:cubicBezTo>
                        <a:pt x="33" y="0"/>
                        <a:pt x="33" y="0"/>
                        <a:pt x="33" y="0"/>
                      </a:cubicBezTo>
                      <a:cubicBezTo>
                        <a:pt x="33" y="0"/>
                        <a:pt x="33" y="0"/>
                        <a:pt x="33" y="0"/>
                      </a:cubicBezTo>
                      <a:cubicBezTo>
                        <a:pt x="32" y="0"/>
                        <a:pt x="31" y="0"/>
                        <a:pt x="30" y="0"/>
                      </a:cubicBezTo>
                      <a:cubicBezTo>
                        <a:pt x="29" y="0"/>
                        <a:pt x="29" y="0"/>
                        <a:pt x="28" y="0"/>
                      </a:cubicBezTo>
                      <a:cubicBezTo>
                        <a:pt x="28" y="0"/>
                        <a:pt x="28" y="1"/>
                        <a:pt x="28" y="1"/>
                      </a:cubicBezTo>
                      <a:cubicBezTo>
                        <a:pt x="27" y="0"/>
                        <a:pt x="27" y="0"/>
                        <a:pt x="26" y="0"/>
                      </a:cubicBezTo>
                      <a:cubicBezTo>
                        <a:pt x="25" y="0"/>
                        <a:pt x="24" y="1"/>
                        <a:pt x="23" y="1"/>
                      </a:cubicBezTo>
                      <a:cubicBezTo>
                        <a:pt x="23" y="1"/>
                        <a:pt x="23" y="1"/>
                        <a:pt x="23" y="1"/>
                      </a:cubicBezTo>
                      <a:cubicBezTo>
                        <a:pt x="22" y="1"/>
                        <a:pt x="20" y="2"/>
                        <a:pt x="19" y="3"/>
                      </a:cubicBezTo>
                      <a:cubicBezTo>
                        <a:pt x="17" y="3"/>
                        <a:pt x="15" y="4"/>
                        <a:pt x="14" y="8"/>
                      </a:cubicBezTo>
                      <a:cubicBezTo>
                        <a:pt x="13" y="9"/>
                        <a:pt x="12" y="10"/>
                        <a:pt x="11" y="13"/>
                      </a:cubicBezTo>
                      <a:cubicBezTo>
                        <a:pt x="10" y="14"/>
                        <a:pt x="9" y="15"/>
                        <a:pt x="9" y="18"/>
                      </a:cubicBezTo>
                      <a:cubicBezTo>
                        <a:pt x="9" y="19"/>
                        <a:pt x="9" y="19"/>
                        <a:pt x="9" y="19"/>
                      </a:cubicBezTo>
                      <a:cubicBezTo>
                        <a:pt x="9" y="19"/>
                        <a:pt x="9" y="19"/>
                        <a:pt x="9" y="20"/>
                      </a:cubicBezTo>
                      <a:cubicBezTo>
                        <a:pt x="9" y="20"/>
                        <a:pt x="9" y="20"/>
                        <a:pt x="9" y="21"/>
                      </a:cubicBezTo>
                      <a:cubicBezTo>
                        <a:pt x="9" y="22"/>
                        <a:pt x="8" y="24"/>
                        <a:pt x="9" y="25"/>
                      </a:cubicBezTo>
                      <a:cubicBezTo>
                        <a:pt x="9" y="27"/>
                        <a:pt x="10" y="28"/>
                        <a:pt x="11" y="29"/>
                      </a:cubicBezTo>
                      <a:cubicBezTo>
                        <a:pt x="10" y="30"/>
                        <a:pt x="10" y="32"/>
                        <a:pt x="11" y="34"/>
                      </a:cubicBezTo>
                      <a:cubicBezTo>
                        <a:pt x="12" y="36"/>
                        <a:pt x="14" y="37"/>
                        <a:pt x="17" y="37"/>
                      </a:cubicBezTo>
                      <a:cubicBezTo>
                        <a:pt x="17" y="37"/>
                        <a:pt x="17" y="37"/>
                        <a:pt x="17" y="37"/>
                      </a:cubicBezTo>
                      <a:cubicBezTo>
                        <a:pt x="17" y="37"/>
                        <a:pt x="17" y="37"/>
                        <a:pt x="17" y="37"/>
                      </a:cubicBezTo>
                      <a:cubicBezTo>
                        <a:pt x="18" y="37"/>
                        <a:pt x="19" y="37"/>
                        <a:pt x="20" y="37"/>
                      </a:cubicBezTo>
                      <a:cubicBezTo>
                        <a:pt x="20" y="37"/>
                        <a:pt x="20" y="39"/>
                        <a:pt x="21" y="40"/>
                      </a:cubicBezTo>
                      <a:cubicBezTo>
                        <a:pt x="21" y="41"/>
                        <a:pt x="20" y="43"/>
                        <a:pt x="20" y="43"/>
                      </a:cubicBezTo>
                      <a:cubicBezTo>
                        <a:pt x="20" y="43"/>
                        <a:pt x="19" y="43"/>
                        <a:pt x="18" y="44"/>
                      </a:cubicBezTo>
                      <a:cubicBezTo>
                        <a:pt x="18" y="44"/>
                        <a:pt x="18" y="44"/>
                        <a:pt x="18" y="44"/>
                      </a:cubicBezTo>
                      <a:cubicBezTo>
                        <a:pt x="18" y="44"/>
                        <a:pt x="18" y="44"/>
                        <a:pt x="18" y="44"/>
                      </a:cubicBezTo>
                      <a:cubicBezTo>
                        <a:pt x="18" y="44"/>
                        <a:pt x="18" y="44"/>
                        <a:pt x="18" y="44"/>
                      </a:cubicBezTo>
                      <a:cubicBezTo>
                        <a:pt x="17" y="45"/>
                        <a:pt x="16" y="45"/>
                        <a:pt x="14" y="46"/>
                      </a:cubicBezTo>
                      <a:cubicBezTo>
                        <a:pt x="14" y="47"/>
                        <a:pt x="14" y="47"/>
                        <a:pt x="14" y="47"/>
                      </a:cubicBezTo>
                      <a:cubicBezTo>
                        <a:pt x="13" y="47"/>
                        <a:pt x="12" y="48"/>
                        <a:pt x="11" y="48"/>
                      </a:cubicBezTo>
                      <a:cubicBezTo>
                        <a:pt x="11" y="48"/>
                        <a:pt x="11" y="48"/>
                        <a:pt x="11" y="48"/>
                      </a:cubicBezTo>
                      <a:cubicBezTo>
                        <a:pt x="11" y="48"/>
                        <a:pt x="11" y="48"/>
                        <a:pt x="11" y="48"/>
                      </a:cubicBezTo>
                      <a:cubicBezTo>
                        <a:pt x="11" y="48"/>
                        <a:pt x="11" y="48"/>
                        <a:pt x="11" y="48"/>
                      </a:cubicBezTo>
                      <a:cubicBezTo>
                        <a:pt x="10" y="49"/>
                        <a:pt x="10" y="49"/>
                        <a:pt x="9" y="49"/>
                      </a:cubicBezTo>
                      <a:cubicBezTo>
                        <a:pt x="1" y="55"/>
                        <a:pt x="1" y="69"/>
                        <a:pt x="0" y="76"/>
                      </a:cubicBezTo>
                      <a:cubicBezTo>
                        <a:pt x="0" y="76"/>
                        <a:pt x="0" y="76"/>
                        <a:pt x="0" y="76"/>
                      </a:cubicBezTo>
                      <a:cubicBezTo>
                        <a:pt x="0" y="76"/>
                        <a:pt x="0" y="77"/>
                        <a:pt x="0" y="77"/>
                      </a:cubicBezTo>
                      <a:cubicBezTo>
                        <a:pt x="0" y="78"/>
                        <a:pt x="0" y="79"/>
                        <a:pt x="0" y="80"/>
                      </a:cubicBezTo>
                      <a:cubicBezTo>
                        <a:pt x="0" y="82"/>
                        <a:pt x="0" y="83"/>
                        <a:pt x="1" y="85"/>
                      </a:cubicBezTo>
                      <a:cubicBezTo>
                        <a:pt x="3" y="86"/>
                        <a:pt x="4" y="86"/>
                        <a:pt x="6" y="86"/>
                      </a:cubicBezTo>
                      <a:cubicBezTo>
                        <a:pt x="13" y="86"/>
                        <a:pt x="18" y="85"/>
                        <a:pt x="23" y="85"/>
                      </a:cubicBezTo>
                      <a:cubicBezTo>
                        <a:pt x="29" y="84"/>
                        <a:pt x="36" y="83"/>
                        <a:pt x="48" y="83"/>
                      </a:cubicBezTo>
                      <a:cubicBezTo>
                        <a:pt x="49" y="83"/>
                        <a:pt x="51" y="83"/>
                        <a:pt x="53" y="83"/>
                      </a:cubicBezTo>
                      <a:cubicBezTo>
                        <a:pt x="54" y="83"/>
                        <a:pt x="54" y="83"/>
                        <a:pt x="54" y="83"/>
                      </a:cubicBezTo>
                      <a:cubicBezTo>
                        <a:pt x="55" y="83"/>
                        <a:pt x="55" y="83"/>
                        <a:pt x="56" y="83"/>
                      </a:cubicBezTo>
                      <a:cubicBezTo>
                        <a:pt x="58" y="83"/>
                        <a:pt x="60" y="82"/>
                        <a:pt x="60" y="79"/>
                      </a:cubicBezTo>
                      <a:cubicBezTo>
                        <a:pt x="60" y="74"/>
                        <a:pt x="60" y="60"/>
                        <a:pt x="53"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5" name="Freeform 18"/>
                <p:cNvSpPr>
                  <a:spLocks/>
                </p:cNvSpPr>
                <p:nvPr/>
              </p:nvSpPr>
              <p:spPr bwMode="auto">
                <a:xfrm>
                  <a:off x="3702" y="103"/>
                  <a:ext cx="0" cy="23"/>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cubicBezTo>
                        <a:pt x="0" y="0"/>
                        <a:pt x="0" y="0"/>
                        <a:pt x="0" y="0"/>
                      </a:cubicBezTo>
                      <a:cubicBezTo>
                        <a:pt x="0" y="1"/>
                        <a:pt x="0" y="1"/>
                        <a:pt x="0" y="2"/>
                      </a:cubicBezTo>
                      <a:cubicBezTo>
                        <a:pt x="0" y="2"/>
                        <a:pt x="0" y="1"/>
                        <a:pt x="0" y="0"/>
                      </a:cubicBezTo>
                      <a:close/>
                    </a:path>
                  </a:pathLst>
                </a:custGeom>
                <a:solidFill>
                  <a:srgbClr val="9790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6" name="Freeform 19"/>
                <p:cNvSpPr>
                  <a:spLocks/>
                </p:cNvSpPr>
                <p:nvPr/>
              </p:nvSpPr>
              <p:spPr bwMode="auto">
                <a:xfrm>
                  <a:off x="3702" y="-30"/>
                  <a:ext cx="425" cy="289"/>
                </a:xfrm>
                <a:custGeom>
                  <a:avLst/>
                  <a:gdLst>
                    <a:gd name="T0" fmla="*/ 5 w 38"/>
                    <a:gd name="T1" fmla="*/ 26 h 26"/>
                    <a:gd name="T2" fmla="*/ 3 w 38"/>
                    <a:gd name="T3" fmla="*/ 21 h 26"/>
                    <a:gd name="T4" fmla="*/ 5 w 38"/>
                    <a:gd name="T5" fmla="*/ 18 h 26"/>
                    <a:gd name="T6" fmla="*/ 8 w 38"/>
                    <a:gd name="T7" fmla="*/ 9 h 26"/>
                    <a:gd name="T8" fmla="*/ 12 w 38"/>
                    <a:gd name="T9" fmla="*/ 7 h 26"/>
                    <a:gd name="T10" fmla="*/ 21 w 38"/>
                    <a:gd name="T11" fmla="*/ 8 h 26"/>
                    <a:gd name="T12" fmla="*/ 24 w 38"/>
                    <a:gd name="T13" fmla="*/ 13 h 26"/>
                    <a:gd name="T14" fmla="*/ 24 w 38"/>
                    <a:gd name="T15" fmla="*/ 18 h 26"/>
                    <a:gd name="T16" fmla="*/ 26 w 38"/>
                    <a:gd name="T17" fmla="*/ 20 h 26"/>
                    <a:gd name="T18" fmla="*/ 24 w 38"/>
                    <a:gd name="T19" fmla="*/ 26 h 26"/>
                    <a:gd name="T20" fmla="*/ 14 w 38"/>
                    <a:gd name="T21" fmla="*/ 0 h 26"/>
                    <a:gd name="T22" fmla="*/ 0 w 38"/>
                    <a:gd name="T23" fmla="*/ 12 h 26"/>
                    <a:gd name="T24" fmla="*/ 0 w 38"/>
                    <a:gd name="T25" fmla="*/ 24 h 26"/>
                    <a:gd name="T26" fmla="*/ 4 w 38"/>
                    <a:gd name="T2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6">
                      <a:moveTo>
                        <a:pt x="5" y="26"/>
                      </a:moveTo>
                      <a:cubicBezTo>
                        <a:pt x="4" y="25"/>
                        <a:pt x="3" y="22"/>
                        <a:pt x="3" y="21"/>
                      </a:cubicBezTo>
                      <a:cubicBezTo>
                        <a:pt x="3" y="17"/>
                        <a:pt x="5" y="20"/>
                        <a:pt x="5" y="18"/>
                      </a:cubicBezTo>
                      <a:cubicBezTo>
                        <a:pt x="5" y="15"/>
                        <a:pt x="6" y="10"/>
                        <a:pt x="8" y="9"/>
                      </a:cubicBezTo>
                      <a:cubicBezTo>
                        <a:pt x="10" y="8"/>
                        <a:pt x="11" y="7"/>
                        <a:pt x="12" y="7"/>
                      </a:cubicBezTo>
                      <a:cubicBezTo>
                        <a:pt x="15" y="6"/>
                        <a:pt x="18" y="6"/>
                        <a:pt x="21" y="8"/>
                      </a:cubicBezTo>
                      <a:cubicBezTo>
                        <a:pt x="23" y="9"/>
                        <a:pt x="24" y="10"/>
                        <a:pt x="24" y="13"/>
                      </a:cubicBezTo>
                      <a:cubicBezTo>
                        <a:pt x="24" y="15"/>
                        <a:pt x="24" y="16"/>
                        <a:pt x="24" y="18"/>
                      </a:cubicBezTo>
                      <a:cubicBezTo>
                        <a:pt x="24" y="19"/>
                        <a:pt x="25" y="18"/>
                        <a:pt x="26" y="20"/>
                      </a:cubicBezTo>
                      <a:cubicBezTo>
                        <a:pt x="26" y="21"/>
                        <a:pt x="24" y="26"/>
                        <a:pt x="24" y="26"/>
                      </a:cubicBezTo>
                      <a:cubicBezTo>
                        <a:pt x="38" y="19"/>
                        <a:pt x="23" y="0"/>
                        <a:pt x="14" y="0"/>
                      </a:cubicBezTo>
                      <a:cubicBezTo>
                        <a:pt x="6" y="0"/>
                        <a:pt x="1" y="5"/>
                        <a:pt x="0" y="12"/>
                      </a:cubicBezTo>
                      <a:cubicBezTo>
                        <a:pt x="0" y="12"/>
                        <a:pt x="0" y="24"/>
                        <a:pt x="0" y="24"/>
                      </a:cubicBezTo>
                      <a:cubicBezTo>
                        <a:pt x="0" y="25"/>
                        <a:pt x="2" y="25"/>
                        <a:pt x="4"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7" name="Freeform 20"/>
                <p:cNvSpPr>
                  <a:spLocks/>
                </p:cNvSpPr>
                <p:nvPr/>
              </p:nvSpPr>
              <p:spPr bwMode="auto">
                <a:xfrm>
                  <a:off x="3937" y="33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8" name="Freeform 21"/>
                <p:cNvSpPr>
                  <a:spLocks/>
                </p:cNvSpPr>
                <p:nvPr/>
              </p:nvSpPr>
              <p:spPr bwMode="auto">
                <a:xfrm>
                  <a:off x="3702" y="37"/>
                  <a:ext cx="313" cy="489"/>
                </a:xfrm>
                <a:custGeom>
                  <a:avLst/>
                  <a:gdLst>
                    <a:gd name="T0" fmla="*/ 21 w 28"/>
                    <a:gd name="T1" fmla="*/ 27 h 44"/>
                    <a:gd name="T2" fmla="*/ 21 w 28"/>
                    <a:gd name="T3" fmla="*/ 27 h 44"/>
                    <a:gd name="T4" fmla="*/ 24 w 28"/>
                    <a:gd name="T5" fmla="*/ 20 h 44"/>
                    <a:gd name="T6" fmla="*/ 26 w 28"/>
                    <a:gd name="T7" fmla="*/ 14 h 44"/>
                    <a:gd name="T8" fmla="*/ 24 w 28"/>
                    <a:gd name="T9" fmla="*/ 12 h 44"/>
                    <a:gd name="T10" fmla="*/ 24 w 28"/>
                    <a:gd name="T11" fmla="*/ 7 h 44"/>
                    <a:gd name="T12" fmla="*/ 21 w 28"/>
                    <a:gd name="T13" fmla="*/ 2 h 44"/>
                    <a:gd name="T14" fmla="*/ 12 w 28"/>
                    <a:gd name="T15" fmla="*/ 1 h 44"/>
                    <a:gd name="T16" fmla="*/ 8 w 28"/>
                    <a:gd name="T17" fmla="*/ 3 h 44"/>
                    <a:gd name="T18" fmla="*/ 5 w 28"/>
                    <a:gd name="T19" fmla="*/ 12 h 44"/>
                    <a:gd name="T20" fmla="*/ 3 w 28"/>
                    <a:gd name="T21" fmla="*/ 15 h 44"/>
                    <a:gd name="T22" fmla="*/ 5 w 28"/>
                    <a:gd name="T23" fmla="*/ 19 h 44"/>
                    <a:gd name="T24" fmla="*/ 5 w 28"/>
                    <a:gd name="T25" fmla="*/ 30 h 44"/>
                    <a:gd name="T26" fmla="*/ 4 w 28"/>
                    <a:gd name="T27" fmla="*/ 31 h 44"/>
                    <a:gd name="T28" fmla="*/ 4 w 28"/>
                    <a:gd name="T29" fmla="*/ 32 h 44"/>
                    <a:gd name="T30" fmla="*/ 14 w 28"/>
                    <a:gd name="T31" fmla="*/ 44 h 44"/>
                    <a:gd name="T32" fmla="*/ 22 w 28"/>
                    <a:gd name="T33" fmla="*/ 30 h 44"/>
                    <a:gd name="T34" fmla="*/ 21 w 28"/>
                    <a:gd name="T35" fmla="*/ 27 h 44"/>
                    <a:gd name="T36" fmla="*/ 21 w 28"/>
                    <a:gd name="T37" fmla="*/ 27 h 44"/>
                    <a:gd name="T38" fmla="*/ 21 w 28"/>
                    <a:gd name="T39" fmla="*/ 2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44">
                      <a:moveTo>
                        <a:pt x="21" y="27"/>
                      </a:moveTo>
                      <a:cubicBezTo>
                        <a:pt x="21" y="27"/>
                        <a:pt x="21" y="27"/>
                        <a:pt x="21" y="27"/>
                      </a:cubicBezTo>
                      <a:cubicBezTo>
                        <a:pt x="22" y="23"/>
                        <a:pt x="23" y="21"/>
                        <a:pt x="24" y="20"/>
                      </a:cubicBezTo>
                      <a:cubicBezTo>
                        <a:pt x="26" y="19"/>
                        <a:pt x="26" y="15"/>
                        <a:pt x="26" y="14"/>
                      </a:cubicBezTo>
                      <a:cubicBezTo>
                        <a:pt x="25" y="12"/>
                        <a:pt x="24" y="13"/>
                        <a:pt x="24" y="12"/>
                      </a:cubicBezTo>
                      <a:cubicBezTo>
                        <a:pt x="24" y="10"/>
                        <a:pt x="24" y="9"/>
                        <a:pt x="24" y="7"/>
                      </a:cubicBezTo>
                      <a:cubicBezTo>
                        <a:pt x="24" y="4"/>
                        <a:pt x="23" y="3"/>
                        <a:pt x="21" y="2"/>
                      </a:cubicBezTo>
                      <a:cubicBezTo>
                        <a:pt x="18" y="0"/>
                        <a:pt x="15" y="0"/>
                        <a:pt x="12" y="1"/>
                      </a:cubicBezTo>
                      <a:cubicBezTo>
                        <a:pt x="11" y="1"/>
                        <a:pt x="10" y="2"/>
                        <a:pt x="8" y="3"/>
                      </a:cubicBezTo>
                      <a:cubicBezTo>
                        <a:pt x="6" y="4"/>
                        <a:pt x="5" y="9"/>
                        <a:pt x="5" y="12"/>
                      </a:cubicBezTo>
                      <a:cubicBezTo>
                        <a:pt x="5" y="14"/>
                        <a:pt x="3" y="11"/>
                        <a:pt x="3" y="15"/>
                      </a:cubicBezTo>
                      <a:cubicBezTo>
                        <a:pt x="3" y="16"/>
                        <a:pt x="3" y="19"/>
                        <a:pt x="5" y="19"/>
                      </a:cubicBezTo>
                      <a:cubicBezTo>
                        <a:pt x="8" y="21"/>
                        <a:pt x="8" y="29"/>
                        <a:pt x="5" y="30"/>
                      </a:cubicBezTo>
                      <a:cubicBezTo>
                        <a:pt x="5" y="30"/>
                        <a:pt x="5" y="31"/>
                        <a:pt x="4" y="31"/>
                      </a:cubicBezTo>
                      <a:cubicBezTo>
                        <a:pt x="4" y="31"/>
                        <a:pt x="4" y="31"/>
                        <a:pt x="4" y="32"/>
                      </a:cubicBezTo>
                      <a:cubicBezTo>
                        <a:pt x="0" y="39"/>
                        <a:pt x="7" y="44"/>
                        <a:pt x="14" y="44"/>
                      </a:cubicBezTo>
                      <a:cubicBezTo>
                        <a:pt x="20" y="44"/>
                        <a:pt x="28" y="40"/>
                        <a:pt x="22" y="30"/>
                      </a:cubicBezTo>
                      <a:cubicBezTo>
                        <a:pt x="21" y="29"/>
                        <a:pt x="21" y="28"/>
                        <a:pt x="21" y="27"/>
                      </a:cubicBezTo>
                      <a:cubicBezTo>
                        <a:pt x="21" y="27"/>
                        <a:pt x="21" y="27"/>
                        <a:pt x="21" y="27"/>
                      </a:cubicBezTo>
                      <a:cubicBezTo>
                        <a:pt x="21" y="27"/>
                        <a:pt x="21" y="27"/>
                        <a:pt x="21" y="27"/>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9" name="Freeform 22"/>
                <p:cNvSpPr>
                  <a:spLocks/>
                </p:cNvSpPr>
                <p:nvPr/>
              </p:nvSpPr>
              <p:spPr bwMode="auto">
                <a:xfrm>
                  <a:off x="3635" y="-108"/>
                  <a:ext cx="447" cy="367"/>
                </a:xfrm>
                <a:custGeom>
                  <a:avLst/>
                  <a:gdLst>
                    <a:gd name="T0" fmla="*/ 4 w 40"/>
                    <a:gd name="T1" fmla="*/ 26 h 33"/>
                    <a:gd name="T2" fmla="*/ 2 w 40"/>
                    <a:gd name="T3" fmla="*/ 20 h 33"/>
                    <a:gd name="T4" fmla="*/ 2 w 40"/>
                    <a:gd name="T5" fmla="*/ 18 h 33"/>
                    <a:gd name="T6" fmla="*/ 2 w 40"/>
                    <a:gd name="T7" fmla="*/ 16 h 33"/>
                    <a:gd name="T8" fmla="*/ 4 w 40"/>
                    <a:gd name="T9" fmla="*/ 13 h 33"/>
                    <a:gd name="T10" fmla="*/ 4 w 40"/>
                    <a:gd name="T11" fmla="*/ 11 h 33"/>
                    <a:gd name="T12" fmla="*/ 6 w 40"/>
                    <a:gd name="T13" fmla="*/ 8 h 33"/>
                    <a:gd name="T14" fmla="*/ 7 w 40"/>
                    <a:gd name="T15" fmla="*/ 7 h 33"/>
                    <a:gd name="T16" fmla="*/ 10 w 40"/>
                    <a:gd name="T17" fmla="*/ 4 h 33"/>
                    <a:gd name="T18" fmla="*/ 11 w 40"/>
                    <a:gd name="T19" fmla="*/ 3 h 33"/>
                    <a:gd name="T20" fmla="*/ 14 w 40"/>
                    <a:gd name="T21" fmla="*/ 2 h 33"/>
                    <a:gd name="T22" fmla="*/ 15 w 40"/>
                    <a:gd name="T23" fmla="*/ 2 h 33"/>
                    <a:gd name="T24" fmla="*/ 17 w 40"/>
                    <a:gd name="T25" fmla="*/ 1 h 33"/>
                    <a:gd name="T26" fmla="*/ 19 w 40"/>
                    <a:gd name="T27" fmla="*/ 1 h 33"/>
                    <a:gd name="T28" fmla="*/ 22 w 40"/>
                    <a:gd name="T29" fmla="*/ 1 h 33"/>
                    <a:gd name="T30" fmla="*/ 24 w 40"/>
                    <a:gd name="T31" fmla="*/ 1 h 33"/>
                    <a:gd name="T32" fmla="*/ 26 w 40"/>
                    <a:gd name="T33" fmla="*/ 2 h 33"/>
                    <a:gd name="T34" fmla="*/ 27 w 40"/>
                    <a:gd name="T35" fmla="*/ 2 h 33"/>
                    <a:gd name="T36" fmla="*/ 30 w 40"/>
                    <a:gd name="T37" fmla="*/ 3 h 33"/>
                    <a:gd name="T38" fmla="*/ 31 w 40"/>
                    <a:gd name="T39" fmla="*/ 4 h 33"/>
                    <a:gd name="T40" fmla="*/ 34 w 40"/>
                    <a:gd name="T41" fmla="*/ 7 h 33"/>
                    <a:gd name="T42" fmla="*/ 34 w 40"/>
                    <a:gd name="T43" fmla="*/ 8 h 33"/>
                    <a:gd name="T44" fmla="*/ 37 w 40"/>
                    <a:gd name="T45" fmla="*/ 12 h 33"/>
                    <a:gd name="T46" fmla="*/ 37 w 40"/>
                    <a:gd name="T47" fmla="*/ 13 h 33"/>
                    <a:gd name="T48" fmla="*/ 38 w 40"/>
                    <a:gd name="T49" fmla="*/ 13 h 33"/>
                    <a:gd name="T50" fmla="*/ 39 w 40"/>
                    <a:gd name="T51" fmla="*/ 18 h 33"/>
                    <a:gd name="T52" fmla="*/ 39 w 40"/>
                    <a:gd name="T53" fmla="*/ 20 h 33"/>
                    <a:gd name="T54" fmla="*/ 40 w 40"/>
                    <a:gd name="T55" fmla="*/ 22 h 33"/>
                    <a:gd name="T56" fmla="*/ 40 w 40"/>
                    <a:gd name="T57" fmla="*/ 24 h 33"/>
                    <a:gd name="T58" fmla="*/ 40 w 40"/>
                    <a:gd name="T59" fmla="*/ 24 h 33"/>
                    <a:gd name="T60" fmla="*/ 40 w 40"/>
                    <a:gd name="T61" fmla="*/ 25 h 33"/>
                    <a:gd name="T62" fmla="*/ 39 w 40"/>
                    <a:gd name="T63" fmla="*/ 25 h 33"/>
                    <a:gd name="T64" fmla="*/ 36 w 40"/>
                    <a:gd name="T65" fmla="*/ 29 h 33"/>
                    <a:gd name="T66" fmla="*/ 33 w 40"/>
                    <a:gd name="T67" fmla="*/ 31 h 33"/>
                    <a:gd name="T68" fmla="*/ 32 w 40"/>
                    <a:gd name="T69" fmla="*/ 25 h 33"/>
                    <a:gd name="T70" fmla="*/ 32 w 40"/>
                    <a:gd name="T71" fmla="*/ 19 h 33"/>
                    <a:gd name="T72" fmla="*/ 27 w 40"/>
                    <a:gd name="T73" fmla="*/ 13 h 33"/>
                    <a:gd name="T74" fmla="*/ 17 w 40"/>
                    <a:gd name="T75" fmla="*/ 12 h 33"/>
                    <a:gd name="T76" fmla="*/ 12 w 40"/>
                    <a:gd name="T77" fmla="*/ 15 h 33"/>
                    <a:gd name="T78" fmla="*/ 10 w 40"/>
                    <a:gd name="T79" fmla="*/ 19 h 33"/>
                    <a:gd name="T80" fmla="*/ 10 w 40"/>
                    <a:gd name="T81" fmla="*/ 22 h 33"/>
                    <a:gd name="T82" fmla="*/ 9 w 40"/>
                    <a:gd name="T83" fmla="*/ 25 h 33"/>
                    <a:gd name="T84" fmla="*/ 9 w 40"/>
                    <a:gd name="T85" fmla="*/ 32 h 33"/>
                    <a:gd name="T86" fmla="*/ 7 w 40"/>
                    <a:gd name="T87" fmla="*/ 33 h 33"/>
                    <a:gd name="T88" fmla="*/ 4 w 40"/>
                    <a:gd name="T89"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 h="33">
                      <a:moveTo>
                        <a:pt x="4" y="26"/>
                      </a:moveTo>
                      <a:cubicBezTo>
                        <a:pt x="0" y="24"/>
                        <a:pt x="2" y="20"/>
                        <a:pt x="2" y="20"/>
                      </a:cubicBezTo>
                      <a:cubicBezTo>
                        <a:pt x="2" y="19"/>
                        <a:pt x="3" y="19"/>
                        <a:pt x="2" y="18"/>
                      </a:cubicBezTo>
                      <a:cubicBezTo>
                        <a:pt x="2" y="18"/>
                        <a:pt x="2" y="17"/>
                        <a:pt x="2" y="16"/>
                      </a:cubicBezTo>
                      <a:cubicBezTo>
                        <a:pt x="2" y="15"/>
                        <a:pt x="3" y="13"/>
                        <a:pt x="4" y="13"/>
                      </a:cubicBezTo>
                      <a:cubicBezTo>
                        <a:pt x="4" y="12"/>
                        <a:pt x="4" y="12"/>
                        <a:pt x="4" y="11"/>
                      </a:cubicBezTo>
                      <a:cubicBezTo>
                        <a:pt x="4" y="10"/>
                        <a:pt x="5" y="9"/>
                        <a:pt x="6" y="8"/>
                      </a:cubicBezTo>
                      <a:cubicBezTo>
                        <a:pt x="7" y="8"/>
                        <a:pt x="7" y="7"/>
                        <a:pt x="7" y="7"/>
                      </a:cubicBezTo>
                      <a:cubicBezTo>
                        <a:pt x="8" y="5"/>
                        <a:pt x="8" y="4"/>
                        <a:pt x="10" y="4"/>
                      </a:cubicBezTo>
                      <a:cubicBezTo>
                        <a:pt x="10" y="4"/>
                        <a:pt x="11" y="3"/>
                        <a:pt x="11" y="3"/>
                      </a:cubicBezTo>
                      <a:cubicBezTo>
                        <a:pt x="12" y="2"/>
                        <a:pt x="13" y="2"/>
                        <a:pt x="14" y="2"/>
                      </a:cubicBezTo>
                      <a:cubicBezTo>
                        <a:pt x="14" y="2"/>
                        <a:pt x="15" y="2"/>
                        <a:pt x="15" y="2"/>
                      </a:cubicBezTo>
                      <a:cubicBezTo>
                        <a:pt x="16" y="1"/>
                        <a:pt x="17" y="1"/>
                        <a:pt x="17" y="1"/>
                      </a:cubicBezTo>
                      <a:cubicBezTo>
                        <a:pt x="18" y="1"/>
                        <a:pt x="19" y="1"/>
                        <a:pt x="19" y="1"/>
                      </a:cubicBezTo>
                      <a:cubicBezTo>
                        <a:pt x="20" y="0"/>
                        <a:pt x="21" y="0"/>
                        <a:pt x="22" y="1"/>
                      </a:cubicBezTo>
                      <a:cubicBezTo>
                        <a:pt x="23" y="1"/>
                        <a:pt x="23" y="1"/>
                        <a:pt x="24" y="1"/>
                      </a:cubicBezTo>
                      <a:cubicBezTo>
                        <a:pt x="25" y="1"/>
                        <a:pt x="26" y="1"/>
                        <a:pt x="26" y="2"/>
                      </a:cubicBezTo>
                      <a:cubicBezTo>
                        <a:pt x="27" y="2"/>
                        <a:pt x="27" y="2"/>
                        <a:pt x="27" y="2"/>
                      </a:cubicBezTo>
                      <a:cubicBezTo>
                        <a:pt x="28" y="2"/>
                        <a:pt x="29" y="2"/>
                        <a:pt x="30" y="3"/>
                      </a:cubicBezTo>
                      <a:cubicBezTo>
                        <a:pt x="30" y="3"/>
                        <a:pt x="31" y="4"/>
                        <a:pt x="31" y="4"/>
                      </a:cubicBezTo>
                      <a:cubicBezTo>
                        <a:pt x="33" y="4"/>
                        <a:pt x="34" y="5"/>
                        <a:pt x="34" y="7"/>
                      </a:cubicBezTo>
                      <a:cubicBezTo>
                        <a:pt x="34" y="7"/>
                        <a:pt x="34" y="7"/>
                        <a:pt x="34" y="8"/>
                      </a:cubicBezTo>
                      <a:cubicBezTo>
                        <a:pt x="36" y="8"/>
                        <a:pt x="37" y="10"/>
                        <a:pt x="37" y="12"/>
                      </a:cubicBezTo>
                      <a:cubicBezTo>
                        <a:pt x="37" y="12"/>
                        <a:pt x="37" y="13"/>
                        <a:pt x="37" y="13"/>
                      </a:cubicBezTo>
                      <a:cubicBezTo>
                        <a:pt x="38" y="13"/>
                        <a:pt x="38" y="13"/>
                        <a:pt x="38" y="13"/>
                      </a:cubicBezTo>
                      <a:cubicBezTo>
                        <a:pt x="39" y="14"/>
                        <a:pt x="40" y="16"/>
                        <a:pt x="39" y="18"/>
                      </a:cubicBezTo>
                      <a:cubicBezTo>
                        <a:pt x="39" y="19"/>
                        <a:pt x="39" y="19"/>
                        <a:pt x="39" y="20"/>
                      </a:cubicBezTo>
                      <a:cubicBezTo>
                        <a:pt x="40" y="20"/>
                        <a:pt x="40" y="21"/>
                        <a:pt x="40" y="22"/>
                      </a:cubicBezTo>
                      <a:cubicBezTo>
                        <a:pt x="40" y="23"/>
                        <a:pt x="40" y="23"/>
                        <a:pt x="40" y="24"/>
                      </a:cubicBezTo>
                      <a:cubicBezTo>
                        <a:pt x="40" y="24"/>
                        <a:pt x="40" y="24"/>
                        <a:pt x="40" y="24"/>
                      </a:cubicBezTo>
                      <a:cubicBezTo>
                        <a:pt x="40" y="24"/>
                        <a:pt x="40" y="24"/>
                        <a:pt x="40" y="25"/>
                      </a:cubicBezTo>
                      <a:cubicBezTo>
                        <a:pt x="40" y="25"/>
                        <a:pt x="40" y="25"/>
                        <a:pt x="39" y="25"/>
                      </a:cubicBezTo>
                      <a:cubicBezTo>
                        <a:pt x="38" y="27"/>
                        <a:pt x="37" y="28"/>
                        <a:pt x="36" y="29"/>
                      </a:cubicBezTo>
                      <a:cubicBezTo>
                        <a:pt x="35" y="30"/>
                        <a:pt x="34" y="30"/>
                        <a:pt x="33" y="31"/>
                      </a:cubicBezTo>
                      <a:cubicBezTo>
                        <a:pt x="35" y="28"/>
                        <a:pt x="33" y="25"/>
                        <a:pt x="32" y="25"/>
                      </a:cubicBezTo>
                      <a:cubicBezTo>
                        <a:pt x="30" y="24"/>
                        <a:pt x="32" y="21"/>
                        <a:pt x="32" y="19"/>
                      </a:cubicBezTo>
                      <a:cubicBezTo>
                        <a:pt x="33" y="16"/>
                        <a:pt x="30" y="14"/>
                        <a:pt x="27" y="13"/>
                      </a:cubicBezTo>
                      <a:cubicBezTo>
                        <a:pt x="24" y="12"/>
                        <a:pt x="21" y="12"/>
                        <a:pt x="17" y="12"/>
                      </a:cubicBezTo>
                      <a:cubicBezTo>
                        <a:pt x="15" y="13"/>
                        <a:pt x="13" y="13"/>
                        <a:pt x="12" y="15"/>
                      </a:cubicBezTo>
                      <a:cubicBezTo>
                        <a:pt x="10" y="16"/>
                        <a:pt x="10" y="17"/>
                        <a:pt x="10" y="19"/>
                      </a:cubicBezTo>
                      <a:cubicBezTo>
                        <a:pt x="10" y="20"/>
                        <a:pt x="10" y="21"/>
                        <a:pt x="10" y="22"/>
                      </a:cubicBezTo>
                      <a:cubicBezTo>
                        <a:pt x="9" y="25"/>
                        <a:pt x="9" y="25"/>
                        <a:pt x="9" y="25"/>
                      </a:cubicBezTo>
                      <a:cubicBezTo>
                        <a:pt x="6" y="25"/>
                        <a:pt x="7" y="31"/>
                        <a:pt x="9" y="32"/>
                      </a:cubicBezTo>
                      <a:cubicBezTo>
                        <a:pt x="9" y="32"/>
                        <a:pt x="8" y="33"/>
                        <a:pt x="7" y="33"/>
                      </a:cubicBezTo>
                      <a:cubicBezTo>
                        <a:pt x="0" y="32"/>
                        <a:pt x="5" y="26"/>
                        <a:pt x="4" y="26"/>
                      </a:cubicBezTo>
                      <a:close/>
                    </a:path>
                  </a:pathLst>
                </a:custGeom>
                <a:solidFill>
                  <a:schemeClr val="accent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0" name="Freeform 23"/>
                <p:cNvSpPr>
                  <a:spLocks/>
                </p:cNvSpPr>
                <p:nvPr/>
              </p:nvSpPr>
              <p:spPr bwMode="auto">
                <a:xfrm>
                  <a:off x="3556" y="359"/>
                  <a:ext cx="604" cy="400"/>
                </a:xfrm>
                <a:custGeom>
                  <a:avLst/>
                  <a:gdLst>
                    <a:gd name="T0" fmla="*/ 47 w 54"/>
                    <a:gd name="T1" fmla="*/ 9 h 36"/>
                    <a:gd name="T2" fmla="*/ 35 w 54"/>
                    <a:gd name="T3" fmla="*/ 1 h 36"/>
                    <a:gd name="T4" fmla="*/ 27 w 54"/>
                    <a:gd name="T5" fmla="*/ 9 h 36"/>
                    <a:gd name="T6" fmla="*/ 25 w 54"/>
                    <a:gd name="T7" fmla="*/ 9 h 36"/>
                    <a:gd name="T8" fmla="*/ 18 w 54"/>
                    <a:gd name="T9" fmla="*/ 1 h 36"/>
                    <a:gd name="T10" fmla="*/ 10 w 54"/>
                    <a:gd name="T11" fmla="*/ 6 h 36"/>
                    <a:gd name="T12" fmla="*/ 0 w 54"/>
                    <a:gd name="T13" fmla="*/ 32 h 36"/>
                    <a:gd name="T14" fmla="*/ 5 w 54"/>
                    <a:gd name="T15" fmla="*/ 36 h 36"/>
                    <a:gd name="T16" fmla="*/ 50 w 54"/>
                    <a:gd name="T17" fmla="*/ 33 h 36"/>
                    <a:gd name="T18" fmla="*/ 52 w 54"/>
                    <a:gd name="T19" fmla="*/ 33 h 36"/>
                    <a:gd name="T20" fmla="*/ 54 w 54"/>
                    <a:gd name="T21" fmla="*/ 31 h 36"/>
                    <a:gd name="T22" fmla="*/ 47 w 54"/>
                    <a:gd name="T23"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36">
                      <a:moveTo>
                        <a:pt x="47" y="9"/>
                      </a:moveTo>
                      <a:cubicBezTo>
                        <a:pt x="44" y="6"/>
                        <a:pt x="35" y="0"/>
                        <a:pt x="35" y="1"/>
                      </a:cubicBezTo>
                      <a:cubicBezTo>
                        <a:pt x="33" y="5"/>
                        <a:pt x="31" y="7"/>
                        <a:pt x="27" y="9"/>
                      </a:cubicBezTo>
                      <a:cubicBezTo>
                        <a:pt x="27" y="9"/>
                        <a:pt x="26" y="10"/>
                        <a:pt x="25" y="9"/>
                      </a:cubicBezTo>
                      <a:cubicBezTo>
                        <a:pt x="21" y="6"/>
                        <a:pt x="19" y="2"/>
                        <a:pt x="18" y="1"/>
                      </a:cubicBezTo>
                      <a:cubicBezTo>
                        <a:pt x="16" y="2"/>
                        <a:pt x="13" y="4"/>
                        <a:pt x="10" y="6"/>
                      </a:cubicBezTo>
                      <a:cubicBezTo>
                        <a:pt x="2" y="11"/>
                        <a:pt x="1" y="26"/>
                        <a:pt x="0" y="32"/>
                      </a:cubicBezTo>
                      <a:cubicBezTo>
                        <a:pt x="0" y="35"/>
                        <a:pt x="1" y="36"/>
                        <a:pt x="5" y="36"/>
                      </a:cubicBezTo>
                      <a:cubicBezTo>
                        <a:pt x="20" y="36"/>
                        <a:pt x="23" y="32"/>
                        <a:pt x="50" y="33"/>
                      </a:cubicBezTo>
                      <a:cubicBezTo>
                        <a:pt x="51" y="33"/>
                        <a:pt x="52" y="33"/>
                        <a:pt x="52" y="33"/>
                      </a:cubicBezTo>
                      <a:cubicBezTo>
                        <a:pt x="54" y="33"/>
                        <a:pt x="54" y="32"/>
                        <a:pt x="54" y="31"/>
                      </a:cubicBezTo>
                      <a:cubicBezTo>
                        <a:pt x="54" y="26"/>
                        <a:pt x="53" y="15"/>
                        <a:pt x="47"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1" name="Freeform 24"/>
                <p:cNvSpPr>
                  <a:spLocks/>
                </p:cNvSpPr>
                <p:nvPr/>
              </p:nvSpPr>
              <p:spPr bwMode="auto">
                <a:xfrm>
                  <a:off x="3556" y="381"/>
                  <a:ext cx="604" cy="411"/>
                </a:xfrm>
                <a:custGeom>
                  <a:avLst/>
                  <a:gdLst>
                    <a:gd name="T0" fmla="*/ 48 w 54"/>
                    <a:gd name="T1" fmla="*/ 9 h 37"/>
                    <a:gd name="T2" fmla="*/ 37 w 54"/>
                    <a:gd name="T3" fmla="*/ 0 h 37"/>
                    <a:gd name="T4" fmla="*/ 28 w 54"/>
                    <a:gd name="T5" fmla="*/ 11 h 37"/>
                    <a:gd name="T6" fmla="*/ 25 w 54"/>
                    <a:gd name="T7" fmla="*/ 11 h 37"/>
                    <a:gd name="T8" fmla="*/ 17 w 54"/>
                    <a:gd name="T9" fmla="*/ 0 h 37"/>
                    <a:gd name="T10" fmla="*/ 8 w 54"/>
                    <a:gd name="T11" fmla="*/ 6 h 37"/>
                    <a:gd name="T12" fmla="*/ 0 w 54"/>
                    <a:gd name="T13" fmla="*/ 34 h 37"/>
                    <a:gd name="T14" fmla="*/ 3 w 54"/>
                    <a:gd name="T15" fmla="*/ 37 h 37"/>
                    <a:gd name="T16" fmla="*/ 51 w 54"/>
                    <a:gd name="T17" fmla="*/ 34 h 37"/>
                    <a:gd name="T18" fmla="*/ 53 w 54"/>
                    <a:gd name="T19" fmla="*/ 34 h 37"/>
                    <a:gd name="T20" fmla="*/ 54 w 54"/>
                    <a:gd name="T21" fmla="*/ 33 h 37"/>
                    <a:gd name="T22" fmla="*/ 48 w 54"/>
                    <a:gd name="T23"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37">
                      <a:moveTo>
                        <a:pt x="48" y="9"/>
                      </a:moveTo>
                      <a:cubicBezTo>
                        <a:pt x="45" y="5"/>
                        <a:pt x="41" y="3"/>
                        <a:pt x="37" y="0"/>
                      </a:cubicBezTo>
                      <a:cubicBezTo>
                        <a:pt x="37" y="0"/>
                        <a:pt x="34" y="7"/>
                        <a:pt x="28" y="11"/>
                      </a:cubicBezTo>
                      <a:cubicBezTo>
                        <a:pt x="27" y="11"/>
                        <a:pt x="26" y="11"/>
                        <a:pt x="25" y="11"/>
                      </a:cubicBezTo>
                      <a:cubicBezTo>
                        <a:pt x="21" y="7"/>
                        <a:pt x="18" y="1"/>
                        <a:pt x="17" y="0"/>
                      </a:cubicBezTo>
                      <a:cubicBezTo>
                        <a:pt x="14" y="2"/>
                        <a:pt x="11" y="4"/>
                        <a:pt x="8" y="6"/>
                      </a:cubicBezTo>
                      <a:cubicBezTo>
                        <a:pt x="0" y="11"/>
                        <a:pt x="1" y="28"/>
                        <a:pt x="0" y="34"/>
                      </a:cubicBezTo>
                      <a:cubicBezTo>
                        <a:pt x="0" y="37"/>
                        <a:pt x="0" y="37"/>
                        <a:pt x="3" y="37"/>
                      </a:cubicBezTo>
                      <a:cubicBezTo>
                        <a:pt x="19" y="37"/>
                        <a:pt x="24" y="34"/>
                        <a:pt x="51" y="34"/>
                      </a:cubicBezTo>
                      <a:cubicBezTo>
                        <a:pt x="51" y="35"/>
                        <a:pt x="52" y="35"/>
                        <a:pt x="53" y="34"/>
                      </a:cubicBezTo>
                      <a:cubicBezTo>
                        <a:pt x="54" y="34"/>
                        <a:pt x="54" y="34"/>
                        <a:pt x="54" y="33"/>
                      </a:cubicBezTo>
                      <a:cubicBezTo>
                        <a:pt x="54" y="27"/>
                        <a:pt x="54" y="15"/>
                        <a:pt x="48" y="9"/>
                      </a:cubicBezTo>
                      <a:close/>
                    </a:path>
                  </a:pathLst>
                </a:custGeom>
                <a:solidFill>
                  <a:schemeClr val="accent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2" name="Freeform 25"/>
                <p:cNvSpPr>
                  <a:spLocks/>
                </p:cNvSpPr>
                <p:nvPr/>
              </p:nvSpPr>
              <p:spPr bwMode="auto">
                <a:xfrm>
                  <a:off x="3926" y="537"/>
                  <a:ext cx="123" cy="67"/>
                </a:xfrm>
                <a:custGeom>
                  <a:avLst/>
                  <a:gdLst>
                    <a:gd name="T0" fmla="*/ 5 w 11"/>
                    <a:gd name="T1" fmla="*/ 6 h 6"/>
                    <a:gd name="T2" fmla="*/ 9 w 11"/>
                    <a:gd name="T3" fmla="*/ 6 h 6"/>
                    <a:gd name="T4" fmla="*/ 10 w 11"/>
                    <a:gd name="T5" fmla="*/ 5 h 6"/>
                    <a:gd name="T6" fmla="*/ 11 w 11"/>
                    <a:gd name="T7" fmla="*/ 1 h 6"/>
                    <a:gd name="T8" fmla="*/ 10 w 11"/>
                    <a:gd name="T9" fmla="*/ 0 h 6"/>
                    <a:gd name="T10" fmla="*/ 2 w 11"/>
                    <a:gd name="T11" fmla="*/ 0 h 6"/>
                    <a:gd name="T12" fmla="*/ 0 w 11"/>
                    <a:gd name="T13" fmla="*/ 1 h 6"/>
                    <a:gd name="T14" fmla="*/ 0 w 11"/>
                    <a:gd name="T15" fmla="*/ 5 h 6"/>
                    <a:gd name="T16" fmla="*/ 1 w 11"/>
                    <a:gd name="T17" fmla="*/ 6 h 6"/>
                    <a:gd name="T18" fmla="*/ 5 w 11"/>
                    <a:gd name="T19" fmla="*/ 6 h 6"/>
                    <a:gd name="T20" fmla="*/ 5 w 11"/>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6">
                      <a:moveTo>
                        <a:pt x="5" y="6"/>
                      </a:moveTo>
                      <a:cubicBezTo>
                        <a:pt x="7" y="6"/>
                        <a:pt x="8" y="6"/>
                        <a:pt x="9" y="6"/>
                      </a:cubicBezTo>
                      <a:cubicBezTo>
                        <a:pt x="10" y="6"/>
                        <a:pt x="10" y="6"/>
                        <a:pt x="10" y="5"/>
                      </a:cubicBezTo>
                      <a:cubicBezTo>
                        <a:pt x="11" y="4"/>
                        <a:pt x="11" y="2"/>
                        <a:pt x="11" y="1"/>
                      </a:cubicBezTo>
                      <a:cubicBezTo>
                        <a:pt x="11" y="1"/>
                        <a:pt x="10" y="0"/>
                        <a:pt x="10" y="0"/>
                      </a:cubicBezTo>
                      <a:cubicBezTo>
                        <a:pt x="7" y="0"/>
                        <a:pt x="4" y="0"/>
                        <a:pt x="2" y="0"/>
                      </a:cubicBezTo>
                      <a:cubicBezTo>
                        <a:pt x="1" y="0"/>
                        <a:pt x="1" y="0"/>
                        <a:pt x="0" y="1"/>
                      </a:cubicBezTo>
                      <a:cubicBezTo>
                        <a:pt x="0" y="2"/>
                        <a:pt x="0" y="4"/>
                        <a:pt x="0" y="5"/>
                      </a:cubicBezTo>
                      <a:cubicBezTo>
                        <a:pt x="0" y="5"/>
                        <a:pt x="1" y="6"/>
                        <a:pt x="1" y="6"/>
                      </a:cubicBezTo>
                      <a:cubicBezTo>
                        <a:pt x="3" y="6"/>
                        <a:pt x="4" y="6"/>
                        <a:pt x="5" y="6"/>
                      </a:cubicBezTo>
                      <a:cubicBezTo>
                        <a:pt x="5" y="6"/>
                        <a:pt x="5" y="6"/>
                        <a:pt x="5"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22" name="Rektangel med rundade hörn diagonalt 121"/>
              <p:cNvSpPr/>
              <p:nvPr/>
            </p:nvSpPr>
            <p:spPr>
              <a:xfrm>
                <a:off x="3579264" y="2522246"/>
                <a:ext cx="505204" cy="480639"/>
              </a:xfrm>
              <a:prstGeom prst="round2DiagRect">
                <a:avLst>
                  <a:gd name="adj1" fmla="val 41306"/>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smtClean="0"/>
                  <a:t>2</a:t>
                </a:r>
                <a:endParaRPr lang="sv-SE" sz="2400" b="1" dirty="0"/>
              </a:p>
            </p:txBody>
          </p:sp>
          <p:sp>
            <p:nvSpPr>
              <p:cNvPr id="123" name="Rektangel med rundade hörn diagonalt 122"/>
              <p:cNvSpPr/>
              <p:nvPr/>
            </p:nvSpPr>
            <p:spPr>
              <a:xfrm>
                <a:off x="6633400" y="2522245"/>
                <a:ext cx="505204" cy="480639"/>
              </a:xfrm>
              <a:prstGeom prst="round2DiagRect">
                <a:avLst>
                  <a:gd name="adj1" fmla="val 41306"/>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t>3</a:t>
                </a:r>
              </a:p>
            </p:txBody>
          </p:sp>
          <p:sp>
            <p:nvSpPr>
              <p:cNvPr id="124" name="Rektangel med rundade hörn diagonalt 123"/>
              <p:cNvSpPr/>
              <p:nvPr/>
            </p:nvSpPr>
            <p:spPr>
              <a:xfrm>
                <a:off x="9605652" y="2522245"/>
                <a:ext cx="505204" cy="480639"/>
              </a:xfrm>
              <a:prstGeom prst="round2DiagRect">
                <a:avLst>
                  <a:gd name="adj1" fmla="val 41306"/>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smtClean="0"/>
                  <a:t>4</a:t>
                </a:r>
                <a:endParaRPr lang="sv-SE" sz="2400" b="1" dirty="0"/>
              </a:p>
            </p:txBody>
          </p:sp>
        </p:grpSp>
        <p:grpSp>
          <p:nvGrpSpPr>
            <p:cNvPr id="139" name="Group 71"/>
            <p:cNvGrpSpPr>
              <a:grpSpLocks noChangeAspect="1"/>
            </p:cNvGrpSpPr>
            <p:nvPr/>
          </p:nvGrpSpPr>
          <p:grpSpPr bwMode="auto">
            <a:xfrm rot="20946654">
              <a:off x="7409822" y="3651930"/>
              <a:ext cx="501650" cy="700087"/>
              <a:chOff x="5227" y="1671"/>
              <a:chExt cx="316" cy="441"/>
            </a:xfrm>
          </p:grpSpPr>
          <p:sp>
            <p:nvSpPr>
              <p:cNvPr id="140" name="AutoShape 70"/>
              <p:cNvSpPr>
                <a:spLocks noChangeAspect="1" noChangeArrowheads="1" noTextEdit="1"/>
              </p:cNvSpPr>
              <p:nvPr/>
            </p:nvSpPr>
            <p:spPr bwMode="auto">
              <a:xfrm>
                <a:off x="5227" y="1671"/>
                <a:ext cx="316"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1" name="Freeform 72"/>
              <p:cNvSpPr>
                <a:spLocks/>
              </p:cNvSpPr>
              <p:nvPr/>
            </p:nvSpPr>
            <p:spPr bwMode="auto">
              <a:xfrm>
                <a:off x="5223" y="1671"/>
                <a:ext cx="331" cy="441"/>
              </a:xfrm>
              <a:custGeom>
                <a:avLst/>
                <a:gdLst>
                  <a:gd name="T0" fmla="*/ 289 w 313"/>
                  <a:gd name="T1" fmla="*/ 136 h 418"/>
                  <a:gd name="T2" fmla="*/ 220 w 313"/>
                  <a:gd name="T3" fmla="*/ 99 h 418"/>
                  <a:gd name="T4" fmla="*/ 184 w 313"/>
                  <a:gd name="T5" fmla="*/ 106 h 418"/>
                  <a:gd name="T6" fmla="*/ 181 w 313"/>
                  <a:gd name="T7" fmla="*/ 88 h 418"/>
                  <a:gd name="T8" fmla="*/ 91 w 313"/>
                  <a:gd name="T9" fmla="*/ 0 h 418"/>
                  <a:gd name="T10" fmla="*/ 91 w 313"/>
                  <a:gd name="T11" fmla="*/ 0 h 418"/>
                  <a:gd name="T12" fmla="*/ 25 w 313"/>
                  <a:gd name="T13" fmla="*/ 31 h 418"/>
                  <a:gd name="T14" fmla="*/ 6 w 313"/>
                  <a:gd name="T15" fmla="*/ 120 h 418"/>
                  <a:gd name="T16" fmla="*/ 30 w 313"/>
                  <a:gd name="T17" fmla="*/ 243 h 418"/>
                  <a:gd name="T18" fmla="*/ 68 w 313"/>
                  <a:gd name="T19" fmla="*/ 314 h 418"/>
                  <a:gd name="T20" fmla="*/ 82 w 313"/>
                  <a:gd name="T21" fmla="*/ 383 h 418"/>
                  <a:gd name="T22" fmla="*/ 151 w 313"/>
                  <a:gd name="T23" fmla="*/ 418 h 418"/>
                  <a:gd name="T24" fmla="*/ 241 w 313"/>
                  <a:gd name="T25" fmla="*/ 352 h 418"/>
                  <a:gd name="T26" fmla="*/ 291 w 313"/>
                  <a:gd name="T27" fmla="*/ 237 h 418"/>
                  <a:gd name="T28" fmla="*/ 289 w 313"/>
                  <a:gd name="T29" fmla="*/ 13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3" h="418">
                    <a:moveTo>
                      <a:pt x="289" y="136"/>
                    </a:moveTo>
                    <a:cubicBezTo>
                      <a:pt x="273" y="113"/>
                      <a:pt x="248" y="99"/>
                      <a:pt x="220" y="99"/>
                    </a:cubicBezTo>
                    <a:cubicBezTo>
                      <a:pt x="207" y="99"/>
                      <a:pt x="195" y="101"/>
                      <a:pt x="184" y="106"/>
                    </a:cubicBezTo>
                    <a:cubicBezTo>
                      <a:pt x="183" y="100"/>
                      <a:pt x="182" y="94"/>
                      <a:pt x="181" y="88"/>
                    </a:cubicBezTo>
                    <a:cubicBezTo>
                      <a:pt x="170" y="23"/>
                      <a:pt x="126" y="0"/>
                      <a:pt x="91" y="0"/>
                    </a:cubicBezTo>
                    <a:cubicBezTo>
                      <a:pt x="91" y="0"/>
                      <a:pt x="91" y="0"/>
                      <a:pt x="91" y="0"/>
                    </a:cubicBezTo>
                    <a:cubicBezTo>
                      <a:pt x="66" y="0"/>
                      <a:pt x="42" y="11"/>
                      <a:pt x="25" y="31"/>
                    </a:cubicBezTo>
                    <a:cubicBezTo>
                      <a:pt x="6" y="54"/>
                      <a:pt x="0" y="86"/>
                      <a:pt x="6" y="120"/>
                    </a:cubicBezTo>
                    <a:cubicBezTo>
                      <a:pt x="19" y="190"/>
                      <a:pt x="29" y="243"/>
                      <a:pt x="30" y="243"/>
                    </a:cubicBezTo>
                    <a:cubicBezTo>
                      <a:pt x="35" y="274"/>
                      <a:pt x="48" y="298"/>
                      <a:pt x="68" y="314"/>
                    </a:cubicBezTo>
                    <a:cubicBezTo>
                      <a:pt x="64" y="339"/>
                      <a:pt x="68" y="363"/>
                      <a:pt x="82" y="383"/>
                    </a:cubicBezTo>
                    <a:cubicBezTo>
                      <a:pt x="98" y="405"/>
                      <a:pt x="123" y="418"/>
                      <a:pt x="151" y="418"/>
                    </a:cubicBezTo>
                    <a:cubicBezTo>
                      <a:pt x="190" y="418"/>
                      <a:pt x="223" y="393"/>
                      <a:pt x="241" y="352"/>
                    </a:cubicBezTo>
                    <a:cubicBezTo>
                      <a:pt x="270" y="287"/>
                      <a:pt x="291" y="237"/>
                      <a:pt x="291" y="237"/>
                    </a:cubicBezTo>
                    <a:cubicBezTo>
                      <a:pt x="313" y="186"/>
                      <a:pt x="299" y="152"/>
                      <a:pt x="289" y="1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2" name="Freeform 73"/>
              <p:cNvSpPr>
                <a:spLocks/>
              </p:cNvSpPr>
              <p:nvPr/>
            </p:nvSpPr>
            <p:spPr bwMode="auto">
              <a:xfrm>
                <a:off x="5282" y="1753"/>
                <a:ext cx="271" cy="376"/>
              </a:xfrm>
              <a:custGeom>
                <a:avLst/>
                <a:gdLst>
                  <a:gd name="T0" fmla="*/ 46 w 256"/>
                  <a:gd name="T1" fmla="*/ 210 h 356"/>
                  <a:gd name="T2" fmla="*/ 96 w 256"/>
                  <a:gd name="T3" fmla="*/ 95 h 356"/>
                  <a:gd name="T4" fmla="*/ 212 w 256"/>
                  <a:gd name="T5" fmla="*/ 146 h 356"/>
                  <a:gd name="T6" fmla="*/ 162 w 256"/>
                  <a:gd name="T7" fmla="*/ 262 h 356"/>
                  <a:gd name="T8" fmla="*/ 46 w 256"/>
                  <a:gd name="T9" fmla="*/ 210 h 356"/>
                </a:gdLst>
                <a:ahLst/>
                <a:cxnLst>
                  <a:cxn ang="0">
                    <a:pos x="T0" y="T1"/>
                  </a:cxn>
                  <a:cxn ang="0">
                    <a:pos x="T2" y="T3"/>
                  </a:cxn>
                  <a:cxn ang="0">
                    <a:pos x="T4" y="T5"/>
                  </a:cxn>
                  <a:cxn ang="0">
                    <a:pos x="T6" y="T7"/>
                  </a:cxn>
                  <a:cxn ang="0">
                    <a:pos x="T8" y="T9"/>
                  </a:cxn>
                </a:cxnLst>
                <a:rect l="0" t="0" r="r" b="b"/>
                <a:pathLst>
                  <a:path w="256" h="356">
                    <a:moveTo>
                      <a:pt x="46" y="210"/>
                    </a:moveTo>
                    <a:cubicBezTo>
                      <a:pt x="77" y="140"/>
                      <a:pt x="96" y="95"/>
                      <a:pt x="96" y="95"/>
                    </a:cubicBezTo>
                    <a:cubicBezTo>
                      <a:pt x="138" y="0"/>
                      <a:pt x="256" y="47"/>
                      <a:pt x="212" y="146"/>
                    </a:cubicBezTo>
                    <a:cubicBezTo>
                      <a:pt x="212" y="146"/>
                      <a:pt x="191" y="196"/>
                      <a:pt x="162" y="262"/>
                    </a:cubicBezTo>
                    <a:cubicBezTo>
                      <a:pt x="121" y="356"/>
                      <a:pt x="0" y="307"/>
                      <a:pt x="46" y="21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3" name="Freeform 74"/>
              <p:cNvSpPr>
                <a:spLocks/>
              </p:cNvSpPr>
              <p:nvPr/>
            </p:nvSpPr>
            <p:spPr bwMode="auto">
              <a:xfrm>
                <a:off x="5393" y="1801"/>
                <a:ext cx="123" cy="142"/>
              </a:xfrm>
              <a:custGeom>
                <a:avLst/>
                <a:gdLst>
                  <a:gd name="T0" fmla="*/ 0 w 116"/>
                  <a:gd name="T1" fmla="*/ 99 h 135"/>
                  <a:gd name="T2" fmla="*/ 19 w 116"/>
                  <a:gd name="T3" fmla="*/ 55 h 135"/>
                  <a:gd name="T4" fmla="*/ 91 w 116"/>
                  <a:gd name="T5" fmla="*/ 86 h 135"/>
                  <a:gd name="T6" fmla="*/ 69 w 116"/>
                  <a:gd name="T7" fmla="*/ 135 h 135"/>
                  <a:gd name="T8" fmla="*/ 0 w 116"/>
                  <a:gd name="T9" fmla="*/ 99 h 135"/>
                </a:gdLst>
                <a:ahLst/>
                <a:cxnLst>
                  <a:cxn ang="0">
                    <a:pos x="T0" y="T1"/>
                  </a:cxn>
                  <a:cxn ang="0">
                    <a:pos x="T2" y="T3"/>
                  </a:cxn>
                  <a:cxn ang="0">
                    <a:pos x="T4" y="T5"/>
                  </a:cxn>
                  <a:cxn ang="0">
                    <a:pos x="T6" y="T7"/>
                  </a:cxn>
                  <a:cxn ang="0">
                    <a:pos x="T8" y="T9"/>
                  </a:cxn>
                </a:cxnLst>
                <a:rect l="0" t="0" r="r" b="b"/>
                <a:pathLst>
                  <a:path w="116" h="135">
                    <a:moveTo>
                      <a:pt x="0" y="99"/>
                    </a:moveTo>
                    <a:cubicBezTo>
                      <a:pt x="19" y="55"/>
                      <a:pt x="19" y="55"/>
                      <a:pt x="19" y="55"/>
                    </a:cubicBezTo>
                    <a:cubicBezTo>
                      <a:pt x="43" y="0"/>
                      <a:pt x="116" y="29"/>
                      <a:pt x="91" y="86"/>
                    </a:cubicBezTo>
                    <a:cubicBezTo>
                      <a:pt x="69" y="135"/>
                      <a:pt x="69" y="135"/>
                      <a:pt x="69" y="135"/>
                    </a:cubicBezTo>
                    <a:lnTo>
                      <a:pt x="0"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4" name="Freeform 75"/>
              <p:cNvSpPr>
                <a:spLocks/>
              </p:cNvSpPr>
              <p:nvPr/>
            </p:nvSpPr>
            <p:spPr bwMode="auto">
              <a:xfrm>
                <a:off x="5234" y="1654"/>
                <a:ext cx="198" cy="379"/>
              </a:xfrm>
              <a:custGeom>
                <a:avLst/>
                <a:gdLst>
                  <a:gd name="T0" fmla="*/ 145 w 187"/>
                  <a:gd name="T1" fmla="*/ 106 h 359"/>
                  <a:gd name="T2" fmla="*/ 168 w 187"/>
                  <a:gd name="T3" fmla="*/ 229 h 359"/>
                  <a:gd name="T4" fmla="*/ 43 w 187"/>
                  <a:gd name="T5" fmla="*/ 252 h 359"/>
                  <a:gd name="T6" fmla="*/ 20 w 187"/>
                  <a:gd name="T7" fmla="*/ 129 h 359"/>
                  <a:gd name="T8" fmla="*/ 145 w 187"/>
                  <a:gd name="T9" fmla="*/ 106 h 359"/>
                </a:gdLst>
                <a:ahLst/>
                <a:cxnLst>
                  <a:cxn ang="0">
                    <a:pos x="T0" y="T1"/>
                  </a:cxn>
                  <a:cxn ang="0">
                    <a:pos x="T2" y="T3"/>
                  </a:cxn>
                  <a:cxn ang="0">
                    <a:pos x="T4" y="T5"/>
                  </a:cxn>
                  <a:cxn ang="0">
                    <a:pos x="T6" y="T7"/>
                  </a:cxn>
                  <a:cxn ang="0">
                    <a:pos x="T8" y="T9"/>
                  </a:cxn>
                </a:cxnLst>
                <a:rect l="0" t="0" r="r" b="b"/>
                <a:pathLst>
                  <a:path w="187" h="359">
                    <a:moveTo>
                      <a:pt x="145" y="106"/>
                    </a:moveTo>
                    <a:cubicBezTo>
                      <a:pt x="159" y="182"/>
                      <a:pt x="168" y="229"/>
                      <a:pt x="168" y="229"/>
                    </a:cubicBezTo>
                    <a:cubicBezTo>
                      <a:pt x="187" y="331"/>
                      <a:pt x="63" y="359"/>
                      <a:pt x="43" y="252"/>
                    </a:cubicBezTo>
                    <a:cubicBezTo>
                      <a:pt x="43" y="252"/>
                      <a:pt x="33" y="199"/>
                      <a:pt x="20" y="129"/>
                    </a:cubicBezTo>
                    <a:cubicBezTo>
                      <a:pt x="0" y="28"/>
                      <a:pt x="128" y="0"/>
                      <a:pt x="145" y="10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5" name="Freeform 76"/>
              <p:cNvSpPr>
                <a:spLocks/>
              </p:cNvSpPr>
              <p:nvPr/>
            </p:nvSpPr>
            <p:spPr bwMode="auto">
              <a:xfrm>
                <a:off x="5287" y="1835"/>
                <a:ext cx="111" cy="150"/>
              </a:xfrm>
              <a:custGeom>
                <a:avLst/>
                <a:gdLst>
                  <a:gd name="T0" fmla="*/ 83 w 105"/>
                  <a:gd name="T1" fmla="*/ 0 h 143"/>
                  <a:gd name="T2" fmla="*/ 93 w 105"/>
                  <a:gd name="T3" fmla="*/ 58 h 143"/>
                  <a:gd name="T4" fmla="*/ 11 w 105"/>
                  <a:gd name="T5" fmla="*/ 73 h 143"/>
                  <a:gd name="T6" fmla="*/ 0 w 105"/>
                  <a:gd name="T7" fmla="*/ 12 h 143"/>
                  <a:gd name="T8" fmla="*/ 83 w 105"/>
                  <a:gd name="T9" fmla="*/ 0 h 143"/>
                </a:gdLst>
                <a:ahLst/>
                <a:cxnLst>
                  <a:cxn ang="0">
                    <a:pos x="T0" y="T1"/>
                  </a:cxn>
                  <a:cxn ang="0">
                    <a:pos x="T2" y="T3"/>
                  </a:cxn>
                  <a:cxn ang="0">
                    <a:pos x="T4" y="T5"/>
                  </a:cxn>
                  <a:cxn ang="0">
                    <a:pos x="T6" y="T7"/>
                  </a:cxn>
                  <a:cxn ang="0">
                    <a:pos x="T8" y="T9"/>
                  </a:cxn>
                </a:cxnLst>
                <a:rect l="0" t="0" r="r" b="b"/>
                <a:pathLst>
                  <a:path w="105" h="143">
                    <a:moveTo>
                      <a:pt x="83" y="0"/>
                    </a:moveTo>
                    <a:cubicBezTo>
                      <a:pt x="93" y="58"/>
                      <a:pt x="93" y="58"/>
                      <a:pt x="93" y="58"/>
                    </a:cubicBezTo>
                    <a:cubicBezTo>
                      <a:pt x="105" y="125"/>
                      <a:pt x="24" y="143"/>
                      <a:pt x="11" y="73"/>
                    </a:cubicBezTo>
                    <a:cubicBezTo>
                      <a:pt x="0" y="12"/>
                      <a:pt x="0" y="12"/>
                      <a:pt x="0" y="12"/>
                    </a:cubicBezTo>
                    <a:lnTo>
                      <a:pt x="8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grpSp>
      <p:sp>
        <p:nvSpPr>
          <p:cNvPr id="99" name="Rektangel med rundade hörn diagonalt 98"/>
          <p:cNvSpPr/>
          <p:nvPr/>
        </p:nvSpPr>
        <p:spPr>
          <a:xfrm>
            <a:off x="9572430" y="197905"/>
            <a:ext cx="3312368" cy="449115"/>
          </a:xfrm>
          <a:prstGeom prst="round2DiagRect">
            <a:avLst>
              <a:gd name="adj1" fmla="val 0"/>
              <a:gd name="adj2" fmla="val 416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t>BAKGRUND</a:t>
            </a:r>
            <a:endParaRPr lang="sv-SE" b="1" dirty="0"/>
          </a:p>
        </p:txBody>
      </p:sp>
    </p:spTree>
    <p:extLst>
      <p:ext uri="{BB962C8B-B14F-4D97-AF65-F5344CB8AC3E}">
        <p14:creationId xmlns:p14="http://schemas.microsoft.com/office/powerpoint/2010/main" val="253485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38200" y="656545"/>
            <a:ext cx="10515600" cy="1089273"/>
          </a:xfrm>
        </p:spPr>
        <p:txBody>
          <a:bodyPr>
            <a:normAutofit/>
          </a:bodyPr>
          <a:lstStyle/>
          <a:p>
            <a:r>
              <a:rPr lang="sv-SE" sz="3600" dirty="0" smtClean="0"/>
              <a:t>Risker vid läkemedelshantering</a:t>
            </a:r>
            <a:endParaRPr lang="sv-SE" sz="3600" dirty="0"/>
          </a:p>
        </p:txBody>
      </p:sp>
      <p:sp>
        <p:nvSpPr>
          <p:cNvPr id="6" name="Rektangel med rundade hörn diagonalt 5"/>
          <p:cNvSpPr/>
          <p:nvPr/>
        </p:nvSpPr>
        <p:spPr>
          <a:xfrm>
            <a:off x="9572430" y="197905"/>
            <a:ext cx="3312368" cy="449115"/>
          </a:xfrm>
          <a:prstGeom prst="round2DiagRect">
            <a:avLst>
              <a:gd name="adj1" fmla="val 0"/>
              <a:gd name="adj2" fmla="val 416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t>BAKGRUND</a:t>
            </a:r>
            <a:endParaRPr lang="sv-SE" b="1" dirty="0"/>
          </a:p>
        </p:txBody>
      </p:sp>
      <p:sp>
        <p:nvSpPr>
          <p:cNvPr id="7" name="Rektangel 6"/>
          <p:cNvSpPr/>
          <p:nvPr/>
        </p:nvSpPr>
        <p:spPr>
          <a:xfrm>
            <a:off x="897804" y="1656818"/>
            <a:ext cx="8839049" cy="3108543"/>
          </a:xfrm>
          <a:prstGeom prst="rect">
            <a:avLst/>
          </a:prstGeom>
        </p:spPr>
        <p:txBody>
          <a:bodyPr wrap="square">
            <a:spAutoFit/>
          </a:bodyPr>
          <a:lstStyle/>
          <a:p>
            <a:pPr marL="628650" lvl="1" indent="-171450">
              <a:buFont typeface="Arial" panose="020B0604020202020204" pitchFamily="34" charset="0"/>
              <a:buChar char="•"/>
            </a:pPr>
            <a:r>
              <a:rPr lang="sv-SE" sz="2800" dirty="0"/>
              <a:t>S</a:t>
            </a:r>
            <a:r>
              <a:rPr lang="sv-SE" sz="2800" dirty="0" smtClean="0"/>
              <a:t>törningar </a:t>
            </a:r>
            <a:r>
              <a:rPr lang="sv-SE" sz="2800" dirty="0"/>
              <a:t>och distraktioner </a:t>
            </a:r>
            <a:r>
              <a:rPr lang="sv-SE" sz="2800" dirty="0" smtClean="0"/>
              <a:t>vid utförande</a:t>
            </a:r>
          </a:p>
          <a:p>
            <a:pPr marL="628650" lvl="1" indent="-171450">
              <a:buFont typeface="Arial" panose="020B0604020202020204" pitchFamily="34" charset="0"/>
              <a:buChar char="•"/>
            </a:pPr>
            <a:r>
              <a:rPr lang="sv-SE" sz="2800" dirty="0" smtClean="0"/>
              <a:t>Välja fel läkemedel, </a:t>
            </a:r>
          </a:p>
          <a:p>
            <a:pPr marL="628650" lvl="1" indent="-171450">
              <a:buFont typeface="Arial" panose="020B0604020202020204" pitchFamily="34" charset="0"/>
              <a:buChar char="•"/>
            </a:pPr>
            <a:r>
              <a:rPr lang="sv-SE" sz="2800" dirty="0"/>
              <a:t>Att inte få läkemedel i rätt tid </a:t>
            </a:r>
            <a:r>
              <a:rPr lang="sv-SE" sz="2800" dirty="0" smtClean="0"/>
              <a:t>eller få </a:t>
            </a:r>
            <a:r>
              <a:rPr lang="sv-SE" sz="2800" dirty="0"/>
              <a:t>fel dos</a:t>
            </a:r>
          </a:p>
          <a:p>
            <a:pPr marL="628650" lvl="1" indent="-171450">
              <a:buFont typeface="Arial" panose="020B0604020202020204" pitchFamily="34" charset="0"/>
              <a:buChar char="•"/>
            </a:pPr>
            <a:r>
              <a:rPr lang="sv-SE" sz="2800" dirty="0" smtClean="0"/>
              <a:t>Förväxling </a:t>
            </a:r>
            <a:r>
              <a:rPr lang="sv-SE" sz="2800" dirty="0"/>
              <a:t>av patienter</a:t>
            </a:r>
          </a:p>
          <a:p>
            <a:pPr marL="628650" lvl="1" indent="-171450">
              <a:buFont typeface="Arial" panose="020B0604020202020204" pitchFamily="34" charset="0"/>
              <a:buChar char="•"/>
            </a:pPr>
            <a:r>
              <a:rPr lang="sv-SE" sz="2800" dirty="0" smtClean="0"/>
              <a:t>Brister i kommunikation</a:t>
            </a:r>
          </a:p>
          <a:p>
            <a:pPr marL="628650" lvl="1" indent="-171450">
              <a:buFont typeface="Arial" panose="020B0604020202020204" pitchFamily="34" charset="0"/>
              <a:buChar char="•"/>
            </a:pPr>
            <a:r>
              <a:rPr lang="sv-SE" sz="2800" dirty="0" smtClean="0"/>
              <a:t>Medicinteknik </a:t>
            </a:r>
            <a:r>
              <a:rPr lang="sv-SE" sz="2800" dirty="0"/>
              <a:t>– handhavandefel</a:t>
            </a:r>
          </a:p>
          <a:p>
            <a:pPr marL="628650" lvl="1" indent="-171450">
              <a:buFont typeface="Arial" panose="020B0604020202020204" pitchFamily="34" charset="0"/>
              <a:buChar char="•"/>
            </a:pPr>
            <a:endParaRPr lang="sv-SE" sz="2800" dirty="0"/>
          </a:p>
        </p:txBody>
      </p:sp>
    </p:spTree>
    <p:extLst>
      <p:ext uri="{BB962C8B-B14F-4D97-AF65-F5344CB8AC3E}">
        <p14:creationId xmlns:p14="http://schemas.microsoft.com/office/powerpoint/2010/main" val="2219132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656545"/>
            <a:ext cx="10515600" cy="1089273"/>
          </a:xfrm>
        </p:spPr>
        <p:txBody>
          <a:bodyPr>
            <a:normAutofit/>
          </a:bodyPr>
          <a:lstStyle/>
          <a:p>
            <a:r>
              <a:rPr lang="sv-SE" sz="3600" dirty="0" smtClean="0"/>
              <a:t>Översikt</a:t>
            </a:r>
            <a:endParaRPr lang="sv-SE" sz="3600" dirty="0"/>
          </a:p>
        </p:txBody>
      </p:sp>
      <p:sp>
        <p:nvSpPr>
          <p:cNvPr id="22" name="Rektangel med rundade hörn diagonalt 21">
            <a:hlinkClick r:id="rId3" action="ppaction://hlinksldjump"/>
          </p:cNvPr>
          <p:cNvSpPr/>
          <p:nvPr/>
        </p:nvSpPr>
        <p:spPr>
          <a:xfrm>
            <a:off x="942974" y="2464595"/>
            <a:ext cx="2665891" cy="847282"/>
          </a:xfrm>
          <a:prstGeom prst="round2DiagRect">
            <a:avLst>
              <a:gd name="adj1" fmla="val 0"/>
              <a:gd name="adj2" fmla="val 0"/>
            </a:avLst>
          </a:prstGeom>
          <a:solidFill>
            <a:srgbClr val="83B81A">
              <a:alpha val="60000"/>
            </a:srgb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BAKGRUND</a:t>
            </a:r>
            <a:endParaRPr lang="sv-SE" b="1" dirty="0"/>
          </a:p>
        </p:txBody>
      </p:sp>
      <p:sp>
        <p:nvSpPr>
          <p:cNvPr id="23" name="Rektangel med rundade hörn diagonalt 22">
            <a:hlinkClick r:id="rId4" action="ppaction://hlinksldjump"/>
          </p:cNvPr>
          <p:cNvSpPr/>
          <p:nvPr/>
        </p:nvSpPr>
        <p:spPr>
          <a:xfrm>
            <a:off x="2800745" y="3772855"/>
            <a:ext cx="2665892" cy="847281"/>
          </a:xfrm>
          <a:prstGeom prst="round2DiagRect">
            <a:avLst>
              <a:gd name="adj1" fmla="val 0"/>
              <a:gd name="adj2" fmla="val 0"/>
            </a:avLst>
          </a:prstGeom>
          <a:solidFill>
            <a:schemeClr val="accent2"/>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DELEGERING</a:t>
            </a:r>
            <a:endParaRPr lang="sv-SE" b="1" dirty="0"/>
          </a:p>
        </p:txBody>
      </p:sp>
      <p:sp>
        <p:nvSpPr>
          <p:cNvPr id="24" name="Rektangel med rundade hörn diagonalt 23">
            <a:hlinkClick r:id="rId5" action="ppaction://hlinksldjump"/>
          </p:cNvPr>
          <p:cNvSpPr/>
          <p:nvPr/>
        </p:nvSpPr>
        <p:spPr>
          <a:xfrm>
            <a:off x="4736305" y="2464712"/>
            <a:ext cx="2665892" cy="847281"/>
          </a:xfrm>
          <a:prstGeom prst="round2DiagRect">
            <a:avLst>
              <a:gd name="adj1" fmla="val 0"/>
              <a:gd name="adj2" fmla="val 0"/>
            </a:avLst>
          </a:prstGeom>
          <a:solidFill>
            <a:srgbClr val="9FD2C5"/>
          </a:solidFill>
          <a:ln w="76200">
            <a:solidFill>
              <a:srgbClr val="9FD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solidFill>
                  <a:schemeClr val="tx1"/>
                </a:solidFill>
              </a:rPr>
              <a:t>LÄKEMEDELSKUNSKAP</a:t>
            </a:r>
            <a:endParaRPr lang="sv-SE" b="1" dirty="0">
              <a:solidFill>
                <a:schemeClr val="tx1"/>
              </a:solidFill>
            </a:endParaRPr>
          </a:p>
        </p:txBody>
      </p:sp>
      <p:sp>
        <p:nvSpPr>
          <p:cNvPr id="25" name="Rektangel med rundade hörn diagonalt 24">
            <a:hlinkClick r:id="rId6" action="ppaction://hlinksldjump"/>
          </p:cNvPr>
          <p:cNvSpPr/>
          <p:nvPr/>
        </p:nvSpPr>
        <p:spPr>
          <a:xfrm>
            <a:off x="6744094" y="3772636"/>
            <a:ext cx="2665892" cy="847499"/>
          </a:xfrm>
          <a:prstGeom prst="round2DiagRect">
            <a:avLst>
              <a:gd name="adj1" fmla="val 0"/>
              <a:gd name="adj2" fmla="val 0"/>
            </a:avLst>
          </a:prstGeom>
          <a:solidFill>
            <a:srgbClr val="F39800"/>
          </a:solidFill>
          <a:ln w="76200">
            <a:solidFill>
              <a:srgbClr val="F39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PRAKTISK HANTERING</a:t>
            </a:r>
            <a:endParaRPr lang="sv-SE" b="1" dirty="0"/>
          </a:p>
        </p:txBody>
      </p:sp>
      <p:sp>
        <p:nvSpPr>
          <p:cNvPr id="26" name="Rektangel med rundade hörn diagonalt 25">
            <a:hlinkClick r:id="rId7" action="ppaction://hlinksldjump"/>
          </p:cNvPr>
          <p:cNvSpPr/>
          <p:nvPr/>
        </p:nvSpPr>
        <p:spPr>
          <a:xfrm>
            <a:off x="8529636" y="2464596"/>
            <a:ext cx="2665892" cy="847281"/>
          </a:xfrm>
          <a:prstGeom prst="round2DiagRect">
            <a:avLst>
              <a:gd name="adj1" fmla="val 0"/>
              <a:gd name="adj2" fmla="val 0"/>
            </a:avLst>
          </a:prstGeom>
          <a:solidFill>
            <a:srgbClr val="009EE0"/>
          </a:solidFill>
          <a:ln w="76200">
            <a:solidFill>
              <a:srgbClr val="009E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DISKUSSION &amp; FRÅGOR</a:t>
            </a:r>
            <a:endParaRPr lang="sv-SE" b="1" dirty="0"/>
          </a:p>
        </p:txBody>
      </p:sp>
    </p:spTree>
    <p:extLst>
      <p:ext uri="{BB962C8B-B14F-4D97-AF65-F5344CB8AC3E}">
        <p14:creationId xmlns:p14="http://schemas.microsoft.com/office/powerpoint/2010/main" val="3047530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Vad innebär delegering?</a:t>
            </a:r>
            <a:endParaRPr lang="sv-SE" sz="3600" dirty="0"/>
          </a:p>
        </p:txBody>
      </p:sp>
      <p:pic>
        <p:nvPicPr>
          <p:cNvPr id="7"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9971" t="8152"/>
          <a:stretch/>
        </p:blipFill>
        <p:spPr bwMode="auto">
          <a:xfrm>
            <a:off x="7415213" y="1654140"/>
            <a:ext cx="4182328" cy="3818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ktangel 4"/>
          <p:cNvSpPr/>
          <p:nvPr/>
        </p:nvSpPr>
        <p:spPr>
          <a:xfrm>
            <a:off x="838201" y="1745818"/>
            <a:ext cx="6496050" cy="4031873"/>
          </a:xfrm>
          <a:prstGeom prst="rect">
            <a:avLst/>
          </a:prstGeom>
        </p:spPr>
        <p:txBody>
          <a:bodyPr wrap="square">
            <a:spAutoFit/>
          </a:bodyPr>
          <a:lstStyle/>
          <a:p>
            <a:r>
              <a:rPr lang="sv-SE" dirty="0" smtClean="0"/>
              <a:t>Genom delegering lämnar en sjuksköterska över specifika uppgifter inom läkemedelshanteringen</a:t>
            </a:r>
          </a:p>
          <a:p>
            <a:endParaRPr lang="sv-SE" dirty="0"/>
          </a:p>
          <a:p>
            <a:r>
              <a:rPr lang="sv-SE" sz="2000" b="1" dirty="0" smtClean="0"/>
              <a:t>Att få delegering innebär att du:</a:t>
            </a:r>
            <a:endParaRPr lang="sv-SE" sz="2000" dirty="0"/>
          </a:p>
          <a:p>
            <a:r>
              <a:rPr lang="sv-SE" dirty="0" smtClean="0"/>
              <a:t>Tar över ansvaret för uppgiften att hantera läkemedel. Det </a:t>
            </a:r>
            <a:r>
              <a:rPr lang="sv-SE" dirty="0"/>
              <a:t>är du som </a:t>
            </a:r>
            <a:r>
              <a:rPr lang="sv-SE" dirty="0" smtClean="0"/>
              <a:t>ser till att </a:t>
            </a:r>
            <a:r>
              <a:rPr lang="sv-SE" dirty="0"/>
              <a:t>du ger</a:t>
            </a:r>
            <a:r>
              <a:rPr lang="sv-SE" dirty="0" smtClean="0"/>
              <a:t>:</a:t>
            </a:r>
            <a:br>
              <a:rPr lang="sv-SE" dirty="0" smtClean="0"/>
            </a:br>
            <a:endParaRPr lang="sv-SE" dirty="0"/>
          </a:p>
          <a:p>
            <a:pPr marL="742950" lvl="1" indent="-285750">
              <a:spcAft>
                <a:spcPts val="600"/>
              </a:spcAft>
              <a:buFont typeface="Arial" panose="020B0604020202020204" pitchFamily="34" charset="0"/>
              <a:buChar char="•"/>
            </a:pPr>
            <a:r>
              <a:rPr lang="sv-SE" dirty="0"/>
              <a:t>rätt person (namn och personnummer)</a:t>
            </a:r>
          </a:p>
          <a:p>
            <a:pPr marL="742950" lvl="1" indent="-285750">
              <a:spcAft>
                <a:spcPts val="600"/>
              </a:spcAft>
              <a:buFont typeface="Arial" panose="020B0604020202020204" pitchFamily="34" charset="0"/>
              <a:buChar char="•"/>
            </a:pPr>
            <a:r>
              <a:rPr lang="sv-SE" dirty="0"/>
              <a:t>rätt läkemedel (rätt läkemedelsform, rätt läkemedelsstyrka, och rätt antal)</a:t>
            </a:r>
          </a:p>
          <a:p>
            <a:pPr marL="742950" lvl="1" indent="-285750">
              <a:spcAft>
                <a:spcPts val="600"/>
              </a:spcAft>
              <a:buFont typeface="Arial" panose="020B0604020202020204" pitchFamily="34" charset="0"/>
              <a:buChar char="•"/>
            </a:pPr>
            <a:r>
              <a:rPr lang="sv-SE" dirty="0"/>
              <a:t>rätt tidpunkt</a:t>
            </a:r>
          </a:p>
          <a:p>
            <a:pPr marL="742950" lvl="1" indent="-285750">
              <a:spcAft>
                <a:spcPts val="600"/>
              </a:spcAft>
              <a:buFont typeface="Arial" panose="020B0604020202020204" pitchFamily="34" charset="0"/>
              <a:buChar char="•"/>
            </a:pPr>
            <a:r>
              <a:rPr lang="sv-SE" dirty="0"/>
              <a:t>rätt </a:t>
            </a:r>
            <a:r>
              <a:rPr lang="sv-SE" dirty="0" smtClean="0"/>
              <a:t>sätt</a:t>
            </a:r>
          </a:p>
          <a:p>
            <a:pPr marL="742950" lvl="1" indent="-285750">
              <a:spcAft>
                <a:spcPts val="600"/>
              </a:spcAft>
              <a:buFont typeface="Arial" panose="020B0604020202020204" pitchFamily="34" charset="0"/>
              <a:buChar char="•"/>
            </a:pPr>
            <a:r>
              <a:rPr lang="sv-SE" dirty="0"/>
              <a:t>r</a:t>
            </a:r>
            <a:r>
              <a:rPr lang="sv-SE" dirty="0" smtClean="0"/>
              <a:t>ätt dokumenterat</a:t>
            </a:r>
            <a:endParaRPr lang="sv-SE" dirty="0"/>
          </a:p>
        </p:txBody>
      </p:sp>
      <p:sp>
        <p:nvSpPr>
          <p:cNvPr id="8" name="Rektangel med rundade hörn diagonalt 7"/>
          <p:cNvSpPr/>
          <p:nvPr/>
        </p:nvSpPr>
        <p:spPr>
          <a:xfrm>
            <a:off x="9572430" y="197905"/>
            <a:ext cx="3312368" cy="449115"/>
          </a:xfrm>
          <a:prstGeom prst="round2DiagRect">
            <a:avLst>
              <a:gd name="adj1" fmla="val 0"/>
              <a:gd name="adj2" fmla="val 416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t>DELEGERING</a:t>
            </a:r>
            <a:endParaRPr lang="sv-SE" b="1" dirty="0"/>
          </a:p>
        </p:txBody>
      </p:sp>
    </p:spTree>
    <p:extLst>
      <p:ext uri="{BB962C8B-B14F-4D97-AF65-F5344CB8AC3E}">
        <p14:creationId xmlns:p14="http://schemas.microsoft.com/office/powerpoint/2010/main" val="287394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Rättigheter och skyldigheter</a:t>
            </a:r>
            <a:endParaRPr lang="sv-SE" sz="3600" dirty="0"/>
          </a:p>
        </p:txBody>
      </p:sp>
      <p:sp>
        <p:nvSpPr>
          <p:cNvPr id="5" name="Rektangel 4"/>
          <p:cNvSpPr/>
          <p:nvPr/>
        </p:nvSpPr>
        <p:spPr>
          <a:xfrm>
            <a:off x="838201" y="1745818"/>
            <a:ext cx="5408220" cy="3477875"/>
          </a:xfrm>
          <a:prstGeom prst="rect">
            <a:avLst/>
          </a:prstGeom>
        </p:spPr>
        <p:txBody>
          <a:bodyPr wrap="square">
            <a:spAutoFit/>
          </a:bodyPr>
          <a:lstStyle/>
          <a:p>
            <a:r>
              <a:rPr lang="sv-SE" sz="2000" dirty="0" smtClean="0"/>
              <a:t>Ett beslut om delegering ska vara:</a:t>
            </a:r>
          </a:p>
          <a:p>
            <a:endParaRPr lang="sv-SE" sz="2000" dirty="0"/>
          </a:p>
          <a:p>
            <a:pPr marL="342900" indent="-342900">
              <a:buFont typeface="Arial" panose="020B0604020202020204" pitchFamily="34" charset="0"/>
              <a:buChar char="•"/>
            </a:pPr>
            <a:r>
              <a:rPr lang="sv-SE" sz="2000" dirty="0" smtClean="0"/>
              <a:t>Skriftligt</a:t>
            </a:r>
          </a:p>
          <a:p>
            <a:pPr marL="342900" indent="-342900">
              <a:buFont typeface="Arial" panose="020B0604020202020204" pitchFamily="34" charset="0"/>
              <a:buChar char="•"/>
            </a:pPr>
            <a:r>
              <a:rPr lang="sv-SE" sz="2000" dirty="0" smtClean="0"/>
              <a:t>Personligt</a:t>
            </a:r>
          </a:p>
          <a:p>
            <a:pPr marL="342900" indent="-342900">
              <a:buFont typeface="Arial" panose="020B0604020202020204" pitchFamily="34" charset="0"/>
              <a:buChar char="•"/>
            </a:pPr>
            <a:r>
              <a:rPr lang="sv-SE" sz="2000" dirty="0" smtClean="0"/>
              <a:t>Tidsbestämt (ett beslut gäller i högst ett år, sedan måste det förnyas)</a:t>
            </a:r>
          </a:p>
          <a:p>
            <a:endParaRPr lang="sv-SE" sz="2000" dirty="0"/>
          </a:p>
          <a:p>
            <a:r>
              <a:rPr lang="sv-SE" sz="2000" dirty="0" smtClean="0"/>
              <a:t>Du har ansvar för att signalera till din chef när delegeringen behöver förnyas. Att få delegering innebär både rättigheter och skyldigheter.</a:t>
            </a:r>
          </a:p>
        </p:txBody>
      </p:sp>
      <p:sp>
        <p:nvSpPr>
          <p:cNvPr id="12" name="Rektangel med rundade hörn diagonalt 11"/>
          <p:cNvSpPr/>
          <p:nvPr/>
        </p:nvSpPr>
        <p:spPr>
          <a:xfrm>
            <a:off x="9572430" y="197905"/>
            <a:ext cx="3312368" cy="449115"/>
          </a:xfrm>
          <a:prstGeom prst="round2DiagRect">
            <a:avLst>
              <a:gd name="adj1" fmla="val 0"/>
              <a:gd name="adj2" fmla="val 416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t>DELEGERING</a:t>
            </a:r>
            <a:endParaRPr lang="sv-SE" b="1" dirty="0"/>
          </a:p>
        </p:txBody>
      </p:sp>
      <p:grpSp>
        <p:nvGrpSpPr>
          <p:cNvPr id="18" name="Grupp 17"/>
          <p:cNvGrpSpPr/>
          <p:nvPr/>
        </p:nvGrpSpPr>
        <p:grpSpPr>
          <a:xfrm>
            <a:off x="6330278" y="1672992"/>
            <a:ext cx="5485669" cy="449115"/>
            <a:chOff x="7137778" y="1898617"/>
            <a:chExt cx="5485669" cy="449115"/>
          </a:xfrm>
        </p:grpSpPr>
        <p:sp>
          <p:nvSpPr>
            <p:cNvPr id="8" name="Rektangel med rundade hörn diagonalt 7">
              <a:hlinkClick r:id="" action="ppaction://hlinkshowjump?jump=nextslide"/>
            </p:cNvPr>
            <p:cNvSpPr/>
            <p:nvPr/>
          </p:nvSpPr>
          <p:spPr>
            <a:xfrm>
              <a:off x="7137778" y="1898617"/>
              <a:ext cx="5485669" cy="449115"/>
            </a:xfrm>
            <a:prstGeom prst="round2DiagRect">
              <a:avLst>
                <a:gd name="adj1" fmla="val 0"/>
                <a:gd name="adj2" fmla="val 416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t>DINA RÄTTIGHETER</a:t>
              </a:r>
              <a:endParaRPr lang="sv-SE" sz="2000" b="1" dirty="0"/>
            </a:p>
          </p:txBody>
        </p:sp>
        <p:sp>
          <p:nvSpPr>
            <p:cNvPr id="10" name="Plus 9">
              <a:hlinkClick r:id="" action="ppaction://hlinkshowjump?jump=nextslide"/>
            </p:cNvPr>
            <p:cNvSpPr/>
            <p:nvPr/>
          </p:nvSpPr>
          <p:spPr>
            <a:xfrm>
              <a:off x="7225815" y="1950302"/>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4" name="Rektangel med rundade hörn diagonalt 13">
            <a:hlinkClick r:id="rId3" action="ppaction://hlinksldjump"/>
          </p:cNvPr>
          <p:cNvSpPr/>
          <p:nvPr/>
        </p:nvSpPr>
        <p:spPr>
          <a:xfrm>
            <a:off x="6330278" y="2184560"/>
            <a:ext cx="5485669" cy="449115"/>
          </a:xfrm>
          <a:prstGeom prst="round2DiagRect">
            <a:avLst>
              <a:gd name="adj1" fmla="val 0"/>
              <a:gd name="adj2" fmla="val 416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t>DINA SKYLDIGHETER</a:t>
            </a:r>
            <a:endParaRPr lang="sv-SE" sz="2000" b="1" dirty="0"/>
          </a:p>
        </p:txBody>
      </p:sp>
      <p:sp>
        <p:nvSpPr>
          <p:cNvPr id="16" name="Plus 15">
            <a:hlinkClick r:id="rId3" action="ppaction://hlinksldjump"/>
          </p:cNvPr>
          <p:cNvSpPr/>
          <p:nvPr/>
        </p:nvSpPr>
        <p:spPr>
          <a:xfrm>
            <a:off x="6418315" y="2236245"/>
            <a:ext cx="345743" cy="34574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22783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Bakgrund">
  <a:themeElements>
    <a:clrScheme name="reg_kron">
      <a:dk1>
        <a:sysClr val="windowText" lastClr="000000"/>
      </a:dk1>
      <a:lt1>
        <a:sysClr val="window" lastClr="FFFFFF"/>
      </a:lt1>
      <a:dk2>
        <a:srgbClr val="44546A"/>
      </a:dk2>
      <a:lt2>
        <a:srgbClr val="E7E6E6"/>
      </a:lt2>
      <a:accent1>
        <a:srgbClr val="83B81A"/>
      </a:accent1>
      <a:accent2>
        <a:srgbClr val="E13288"/>
      </a:accent2>
      <a:accent3>
        <a:srgbClr val="4A6E51"/>
      </a:accent3>
      <a:accent4>
        <a:srgbClr val="FFD300"/>
      </a:accent4>
      <a:accent5>
        <a:srgbClr val="830628"/>
      </a:accent5>
      <a:accent6>
        <a:srgbClr val="A05599"/>
      </a:accent6>
      <a:hlink>
        <a:srgbClr val="4A6E51"/>
      </a:hlink>
      <a:folHlink>
        <a:srgbClr val="83B81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A951D0B8-EB72-472F-9313-E6569998134E}" vid="{15C29FF2-4D51-431C-A993-AB62833E7309}"/>
    </a:ext>
  </a:extLst>
</a:theme>
</file>

<file path=ppt/theme/theme2.xml><?xml version="1.0" encoding="utf-8"?>
<a:theme xmlns:a="http://schemas.openxmlformats.org/drawingml/2006/main" name="Delegering">
  <a:themeElements>
    <a:clrScheme name="reg_kron">
      <a:dk1>
        <a:sysClr val="windowText" lastClr="000000"/>
      </a:dk1>
      <a:lt1>
        <a:sysClr val="window" lastClr="FFFFFF"/>
      </a:lt1>
      <a:dk2>
        <a:srgbClr val="44546A"/>
      </a:dk2>
      <a:lt2>
        <a:srgbClr val="E7E6E6"/>
      </a:lt2>
      <a:accent1>
        <a:srgbClr val="83B81A"/>
      </a:accent1>
      <a:accent2>
        <a:srgbClr val="E13288"/>
      </a:accent2>
      <a:accent3>
        <a:srgbClr val="4A6E51"/>
      </a:accent3>
      <a:accent4>
        <a:srgbClr val="FFD300"/>
      </a:accent4>
      <a:accent5>
        <a:srgbClr val="830628"/>
      </a:accent5>
      <a:accent6>
        <a:srgbClr val="A05599"/>
      </a:accent6>
      <a:hlink>
        <a:srgbClr val="4A6E51"/>
      </a:hlink>
      <a:folHlink>
        <a:srgbClr val="83B81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A951D0B8-EB72-472F-9313-E6569998134E}" vid="{15C29FF2-4D51-431C-A993-AB62833E7309}"/>
    </a:ext>
  </a:extLst>
</a:theme>
</file>

<file path=ppt/theme/theme3.xml><?xml version="1.0" encoding="utf-8"?>
<a:theme xmlns:a="http://schemas.openxmlformats.org/drawingml/2006/main" name="Läkemedelskunskap">
  <a:themeElements>
    <a:clrScheme name="reg_kron">
      <a:dk1>
        <a:sysClr val="windowText" lastClr="000000"/>
      </a:dk1>
      <a:lt1>
        <a:sysClr val="window" lastClr="FFFFFF"/>
      </a:lt1>
      <a:dk2>
        <a:srgbClr val="44546A"/>
      </a:dk2>
      <a:lt2>
        <a:srgbClr val="E7E6E6"/>
      </a:lt2>
      <a:accent1>
        <a:srgbClr val="83B81A"/>
      </a:accent1>
      <a:accent2>
        <a:srgbClr val="E13288"/>
      </a:accent2>
      <a:accent3>
        <a:srgbClr val="4A6E51"/>
      </a:accent3>
      <a:accent4>
        <a:srgbClr val="FFD300"/>
      </a:accent4>
      <a:accent5>
        <a:srgbClr val="830628"/>
      </a:accent5>
      <a:accent6>
        <a:srgbClr val="A05599"/>
      </a:accent6>
      <a:hlink>
        <a:srgbClr val="4A6E51"/>
      </a:hlink>
      <a:folHlink>
        <a:srgbClr val="83B81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A951D0B8-EB72-472F-9313-E6569998134E}" vid="{15C29FF2-4D51-431C-A993-AB62833E7309}"/>
    </a:ext>
  </a:extLst>
</a:theme>
</file>

<file path=ppt/theme/theme4.xml><?xml version="1.0" encoding="utf-8"?>
<a:theme xmlns:a="http://schemas.openxmlformats.org/drawingml/2006/main" name="Praktisk hantering">
  <a:themeElements>
    <a:clrScheme name="reg_kron">
      <a:dk1>
        <a:sysClr val="windowText" lastClr="000000"/>
      </a:dk1>
      <a:lt1>
        <a:sysClr val="window" lastClr="FFFFFF"/>
      </a:lt1>
      <a:dk2>
        <a:srgbClr val="44546A"/>
      </a:dk2>
      <a:lt2>
        <a:srgbClr val="E7E6E6"/>
      </a:lt2>
      <a:accent1>
        <a:srgbClr val="83B81A"/>
      </a:accent1>
      <a:accent2>
        <a:srgbClr val="E13288"/>
      </a:accent2>
      <a:accent3>
        <a:srgbClr val="4A6E51"/>
      </a:accent3>
      <a:accent4>
        <a:srgbClr val="FFD300"/>
      </a:accent4>
      <a:accent5>
        <a:srgbClr val="830628"/>
      </a:accent5>
      <a:accent6>
        <a:srgbClr val="A05599"/>
      </a:accent6>
      <a:hlink>
        <a:srgbClr val="4A6E51"/>
      </a:hlink>
      <a:folHlink>
        <a:srgbClr val="83B81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A951D0B8-EB72-472F-9313-E6569998134E}" vid="{15C29FF2-4D51-431C-A993-AB62833E7309}"/>
    </a:ext>
  </a:extLst>
</a:theme>
</file>

<file path=ppt/theme/theme5.xml><?xml version="1.0" encoding="utf-8"?>
<a:theme xmlns:a="http://schemas.openxmlformats.org/drawingml/2006/main" name="1_Praktisk hantering">
  <a:themeElements>
    <a:clrScheme name="reg_kron">
      <a:dk1>
        <a:sysClr val="windowText" lastClr="000000"/>
      </a:dk1>
      <a:lt1>
        <a:sysClr val="window" lastClr="FFFFFF"/>
      </a:lt1>
      <a:dk2>
        <a:srgbClr val="44546A"/>
      </a:dk2>
      <a:lt2>
        <a:srgbClr val="E7E6E6"/>
      </a:lt2>
      <a:accent1>
        <a:srgbClr val="83B81A"/>
      </a:accent1>
      <a:accent2>
        <a:srgbClr val="E13288"/>
      </a:accent2>
      <a:accent3>
        <a:srgbClr val="4A6E51"/>
      </a:accent3>
      <a:accent4>
        <a:srgbClr val="FFD300"/>
      </a:accent4>
      <a:accent5>
        <a:srgbClr val="830628"/>
      </a:accent5>
      <a:accent6>
        <a:srgbClr val="A05599"/>
      </a:accent6>
      <a:hlink>
        <a:srgbClr val="4A6E51"/>
      </a:hlink>
      <a:folHlink>
        <a:srgbClr val="83B81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A951D0B8-EB72-472F-9313-E6569998134E}" vid="{15C29FF2-4D51-431C-A993-AB62833E7309}"/>
    </a:ext>
  </a:extLst>
</a:theme>
</file>

<file path=ppt/theme/theme6.xml><?xml version="1.0" encoding="utf-8"?>
<a:theme xmlns:a="http://schemas.openxmlformats.org/drawingml/2006/main" name="1_Läkemedelskunskap">
  <a:themeElements>
    <a:clrScheme name="reg_kron">
      <a:dk1>
        <a:sysClr val="windowText" lastClr="000000"/>
      </a:dk1>
      <a:lt1>
        <a:sysClr val="window" lastClr="FFFFFF"/>
      </a:lt1>
      <a:dk2>
        <a:srgbClr val="44546A"/>
      </a:dk2>
      <a:lt2>
        <a:srgbClr val="E7E6E6"/>
      </a:lt2>
      <a:accent1>
        <a:srgbClr val="83B81A"/>
      </a:accent1>
      <a:accent2>
        <a:srgbClr val="E13288"/>
      </a:accent2>
      <a:accent3>
        <a:srgbClr val="4A6E51"/>
      </a:accent3>
      <a:accent4>
        <a:srgbClr val="FFD300"/>
      </a:accent4>
      <a:accent5>
        <a:srgbClr val="830628"/>
      </a:accent5>
      <a:accent6>
        <a:srgbClr val="A05599"/>
      </a:accent6>
      <a:hlink>
        <a:srgbClr val="4A6E51"/>
      </a:hlink>
      <a:folHlink>
        <a:srgbClr val="83B81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A951D0B8-EB72-472F-9313-E6569998134E}" vid="{15C29FF2-4D51-431C-A993-AB62833E7309}"/>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PowerPointmall_bred</Template>
  <TotalTime>2630</TotalTime>
  <Words>3677</Words>
  <Application>Microsoft Office PowerPoint</Application>
  <PresentationFormat>Anpassad</PresentationFormat>
  <Paragraphs>592</Paragraphs>
  <Slides>46</Slides>
  <Notes>46</Notes>
  <HiddenSlides>0</HiddenSlides>
  <MMClips>0</MMClips>
  <ScaleCrop>false</ScaleCrop>
  <HeadingPairs>
    <vt:vector size="4" baseType="variant">
      <vt:variant>
        <vt:lpstr>Tema</vt:lpstr>
      </vt:variant>
      <vt:variant>
        <vt:i4>6</vt:i4>
      </vt:variant>
      <vt:variant>
        <vt:lpstr>Bildrubriker</vt:lpstr>
      </vt:variant>
      <vt:variant>
        <vt:i4>46</vt:i4>
      </vt:variant>
    </vt:vector>
  </HeadingPairs>
  <TitlesOfParts>
    <vt:vector size="52" baseType="lpstr">
      <vt:lpstr>Bakgrund</vt:lpstr>
      <vt:lpstr>Delegering</vt:lpstr>
      <vt:lpstr>Läkemedelskunskap</vt:lpstr>
      <vt:lpstr>Praktisk hantering</vt:lpstr>
      <vt:lpstr>1_Praktisk hantering</vt:lpstr>
      <vt:lpstr>1_Läkemedelskunskap</vt:lpstr>
      <vt:lpstr>Delegering av läkemedelshantering</vt:lpstr>
      <vt:lpstr>Översikt </vt:lpstr>
      <vt:lpstr>Riktlinje för läkemedelshantering</vt:lpstr>
      <vt:lpstr>Begrepp inom läkemedelshantering</vt:lpstr>
      <vt:lpstr>Läkemedelshantering - delegering</vt:lpstr>
      <vt:lpstr>Risker vid läkemedelshantering</vt:lpstr>
      <vt:lpstr>Översikt</vt:lpstr>
      <vt:lpstr>Vad innebär delegering?</vt:lpstr>
      <vt:lpstr>Rättigheter och skyldigheter</vt:lpstr>
      <vt:lpstr>Rättigheter och skyldigheter</vt:lpstr>
      <vt:lpstr>Rättigheter och skyldigheter</vt:lpstr>
      <vt:lpstr>Uppgifter som kan delegeras Region Kronoberg</vt:lpstr>
      <vt:lpstr>Uppgifter som inte behöver delegeras</vt:lpstr>
      <vt:lpstr>Översikt</vt:lpstr>
      <vt:lpstr>Hur verkar läkemedel?</vt:lpstr>
      <vt:lpstr>Hur verkar läkemedel?</vt:lpstr>
      <vt:lpstr>Hur verkar läkemedel?</vt:lpstr>
      <vt:lpstr>Hur verkar läkemedel?</vt:lpstr>
      <vt:lpstr>Hur verkar läkemedel?</vt:lpstr>
      <vt:lpstr>Hur verkar läkemedel?</vt:lpstr>
      <vt:lpstr>Hur verkar läkemedel?</vt:lpstr>
      <vt:lpstr>Olika former av läkemedel</vt:lpstr>
      <vt:lpstr>Syrgas</vt:lpstr>
      <vt:lpstr>PowerPoint-presentation</vt:lpstr>
      <vt:lpstr>Syrgas - administrering</vt:lpstr>
      <vt:lpstr>Syrgas - administrering</vt:lpstr>
      <vt:lpstr>Ingen eld utan syre</vt:lpstr>
      <vt:lpstr>Instillagel/Xylocain gel</vt:lpstr>
      <vt:lpstr>Munvård </vt:lpstr>
      <vt:lpstr>Utvärtes läkemedel</vt:lpstr>
      <vt:lpstr>Utvärtes läkemedel</vt:lpstr>
      <vt:lpstr>Läkemedel mot förstoppning</vt:lpstr>
      <vt:lpstr>Läkemedel mot förstoppning</vt:lpstr>
      <vt:lpstr>Läkemedel mot förstoppning</vt:lpstr>
      <vt:lpstr>Inhalationer</vt:lpstr>
      <vt:lpstr>Inhalationer</vt:lpstr>
      <vt:lpstr>Översikt</vt:lpstr>
      <vt:lpstr>Hur arbetar vi praktiskt</vt:lpstr>
      <vt:lpstr>Dokumentera i Cosmic – administrera utvärtes läkemedel</vt:lpstr>
      <vt:lpstr>Dokumentera i Cosmic – administrera utvärtes läkemedel</vt:lpstr>
      <vt:lpstr>Dokumentera i Cosmic – administrera Instillagel/Xylocain gel</vt:lpstr>
      <vt:lpstr>Dokumentera i Cosmic – administrera Instillagel/Xylocain gel</vt:lpstr>
      <vt:lpstr>Innan start</vt:lpstr>
      <vt:lpstr>Översikt</vt:lpstr>
      <vt:lpstr>Diskussion och frågor</vt:lpstr>
      <vt:lpstr>Översikt</vt:lpstr>
    </vt:vector>
  </TitlesOfParts>
  <Company>Region Kronoberg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Delegering av läkemedelshantering</dc:title>
  <dc:creator>Hanna Lindmark</dc:creator>
  <cp:lastModifiedBy>Törndahl Pia HSU läkemedelsenheten</cp:lastModifiedBy>
  <cp:revision>139</cp:revision>
  <cp:lastPrinted>2019-03-07T07:52:30Z</cp:lastPrinted>
  <dcterms:created xsi:type="dcterms:W3CDTF">2018-10-31T07:53:43Z</dcterms:created>
  <dcterms:modified xsi:type="dcterms:W3CDTF">2019-10-23T05:58:21Z</dcterms:modified>
</cp:coreProperties>
</file>