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01" r:id="rId2"/>
  </p:sldMasterIdLst>
  <p:notesMasterIdLst>
    <p:notesMasterId r:id="rId13"/>
  </p:notesMasterIdLst>
  <p:sldIdLst>
    <p:sldId id="260" r:id="rId3"/>
    <p:sldId id="261" r:id="rId4"/>
    <p:sldId id="262" r:id="rId5"/>
    <p:sldId id="263" r:id="rId6"/>
    <p:sldId id="300" r:id="rId7"/>
    <p:sldId id="265" r:id="rId8"/>
    <p:sldId id="266" r:id="rId9"/>
    <p:sldId id="292" r:id="rId10"/>
    <p:sldId id="301" r:id="rId11"/>
    <p:sldId id="302" r:id="rId12"/>
  </p:sldIdLst>
  <p:sldSz cx="12192000" cy="6858000"/>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848"/>
    <a:srgbClr val="605D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4795" autoAdjust="0"/>
  </p:normalViewPr>
  <p:slideViewPr>
    <p:cSldViewPr snapToGrid="0" showGuides="1">
      <p:cViewPr varScale="1">
        <p:scale>
          <a:sx n="103" d="100"/>
          <a:sy n="103" d="100"/>
        </p:scale>
        <p:origin x="1090" y="77"/>
      </p:cViewPr>
      <p:guideLst>
        <p:guide orient="horz" pos="2160"/>
        <p:guide pos="3840"/>
      </p:guideLst>
    </p:cSldViewPr>
  </p:slideViewPr>
  <p:notesTextViewPr>
    <p:cViewPr>
      <p:scale>
        <a:sx n="1" d="1"/>
        <a:sy n="1" d="1"/>
      </p:scale>
      <p:origin x="0" y="0"/>
    </p:cViewPr>
  </p:notesTextViewPr>
  <p:sorterViewPr>
    <p:cViewPr>
      <p:scale>
        <a:sx n="60" d="100"/>
        <a:sy n="6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580FD482-0830-4CE2-8CAC-E4BBA5E96A4D}" type="datetimeFigureOut">
              <a:rPr lang="sv-SE" smtClean="0"/>
              <a:t>2022-10-11</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9F19FAB8-8AA6-49BD-99AB-B816102A1334}" type="slidenum">
              <a:rPr lang="sv-SE" smtClean="0"/>
              <a:t>‹#›</a:t>
            </a:fld>
            <a:endParaRPr lang="sv-SE"/>
          </a:p>
        </p:txBody>
      </p:sp>
    </p:spTree>
    <p:extLst>
      <p:ext uri="{BB962C8B-B14F-4D97-AF65-F5344CB8AC3E}">
        <p14:creationId xmlns:p14="http://schemas.microsoft.com/office/powerpoint/2010/main" val="822642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Organisatoriskt tillhör Lasarettsrehab, arbetar mot Kvinnokliniken. </a:t>
            </a:r>
          </a:p>
          <a:p>
            <a:r>
              <a:rPr lang="sv-SE" dirty="0"/>
              <a:t>Träffar kvinnor med inkontinens, smärta. Mycket relaterat till förlossning. Svårare </a:t>
            </a:r>
            <a:r>
              <a:rPr lang="sv-SE" dirty="0" err="1"/>
              <a:t>endometriospat</a:t>
            </a:r>
            <a:r>
              <a:rPr lang="sv-SE" dirty="0"/>
              <a:t>.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9C3A4-8B52-4B4E-BFBC-1242F8F299A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6171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F19FAB8-8AA6-49BD-99AB-B816102A1334}" type="slidenum">
              <a:rPr lang="sv-SE" smtClean="0"/>
              <a:t>10</a:t>
            </a:fld>
            <a:endParaRPr lang="sv-SE"/>
          </a:p>
        </p:txBody>
      </p:sp>
    </p:spTree>
    <p:extLst>
      <p:ext uri="{BB962C8B-B14F-4D97-AF65-F5344CB8AC3E}">
        <p14:creationId xmlns:p14="http://schemas.microsoft.com/office/powerpoint/2010/main" val="1339540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Linn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Ge stöd åt våra inre organ så som tarm, livmoder och urinblåsa. Hjälpa oss att lagra och tömma urin och avföring, och att vi själva ska kunna bestämma när vi vill tömma.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Bäckenbotten består av både typ1 och typ 2 muskelfibrer. Den största delen av bäckenbotten (70 %) består av typ 1 fibrer, vilka är långsamma och uthålliga muskelfibrer. 30 % av våra muskelfibrer i bäckenbotten är typ 2 fibrer som svarar för vår förmåga att snabbt kunna kontrahera muskulaturen.</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9C3A4-8B52-4B4E-BFBC-1242F8F299A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1928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b="1" dirty="0"/>
              <a:t>Både män och kvinnor har bäckenbottenmuskulatur som egentligen inte skiljer sig särskilt mycket åt, men idag när vi pratar kvinnohälsa väljer vi såklart att fokusera på den kvinnliga anatomin.</a:t>
            </a:r>
          </a:p>
          <a:p>
            <a:pPr marL="0" indent="0">
              <a:buNone/>
            </a:pPr>
            <a:endParaRPr lang="sv-SE" b="1" dirty="0"/>
          </a:p>
          <a:p>
            <a:pPr marL="0" indent="0">
              <a:buNone/>
            </a:pPr>
            <a:r>
              <a:rPr lang="sv-SE" b="1" dirty="0"/>
              <a:t>Bäckenbottenmuskulaturen går inte över leder. Musklerna ligger i olika lager och har olika funktion. </a:t>
            </a:r>
          </a:p>
          <a:p>
            <a:pPr marL="0" indent="0">
              <a:buNone/>
            </a:pPr>
            <a:endParaRPr lang="sv-S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Här ser vi det mest ytliga lagret. Som delvis består av tre cirkulära muskler som omsluter våra öppningar och bidrar till stängning av urinrör, slida och ändtarm. Det finns även en inre cirkulär muskel (den interna </a:t>
            </a:r>
            <a:r>
              <a:rPr lang="sv-SE" b="1" dirty="0" err="1"/>
              <a:t>sfinktern</a:t>
            </a:r>
            <a:r>
              <a:rPr lang="sv-SE" b="1" dirty="0"/>
              <a:t>) här innanför den externa </a:t>
            </a:r>
            <a:r>
              <a:rPr lang="sv-SE" b="1" dirty="0" err="1"/>
              <a:t>sfinktern</a:t>
            </a:r>
            <a:r>
              <a:rPr lang="sv-SE" b="1" dirty="0"/>
              <a:t> som styrs av det autonoma nervsystemet, den svarar för en </a:t>
            </a:r>
            <a:r>
              <a:rPr lang="sv-SE" b="1" dirty="0" err="1"/>
              <a:t>grundtonus</a:t>
            </a:r>
            <a:r>
              <a:rPr lang="sv-SE" b="1" dirty="0"/>
              <a:t> som gör att </a:t>
            </a:r>
            <a:r>
              <a:rPr lang="sv-SE" b="1" dirty="0" err="1"/>
              <a:t>analen</a:t>
            </a:r>
            <a:r>
              <a:rPr lang="sv-SE" b="1" dirty="0"/>
              <a:t> inte står öppen. Den hjälper oss även att känna skillnad på gas och avföring, vad det är vi har i tarmen, om vi behöver fisa eller bajsa. </a:t>
            </a:r>
          </a:p>
          <a:p>
            <a:pPr marL="0" indent="0">
              <a:buNone/>
            </a:pPr>
            <a:r>
              <a:rPr lang="sv-SE" b="1" dirty="0"/>
              <a:t>Sen har vi stödjande muskulatur här ut mot sidorna (</a:t>
            </a:r>
            <a:r>
              <a:rPr lang="sv-SE" b="1" dirty="0" err="1"/>
              <a:t>transversusmuskulaturen</a:t>
            </a:r>
            <a:r>
              <a:rPr lang="sv-SE" b="1" dirty="0"/>
              <a:t>)</a:t>
            </a:r>
          </a:p>
          <a:p>
            <a:pPr marL="0" indent="0">
              <a:buNone/>
            </a:pPr>
            <a:endParaRPr lang="sv-SE" b="1" dirty="0"/>
          </a:p>
          <a:p>
            <a:pPr marL="0" indent="0">
              <a:buNone/>
            </a:pPr>
            <a:r>
              <a:rPr lang="sv-SE" b="1" dirty="0"/>
              <a:t>Många av dessa muskler fäster in här mellan slida och ändtarm, detta samlade muskelfäste utgör vår mellangård, som även kallas </a:t>
            </a:r>
            <a:r>
              <a:rPr lang="sv-SE" b="1" dirty="0" err="1"/>
              <a:t>perineum</a:t>
            </a:r>
            <a:r>
              <a:rPr lang="sv-SE" b="1" dirty="0"/>
              <a:t>/</a:t>
            </a:r>
            <a:r>
              <a:rPr lang="sv-SE" b="1" dirty="0" err="1"/>
              <a:t>perinealkropp</a:t>
            </a:r>
            <a:r>
              <a:rPr lang="sv-SE" b="1" dirty="0"/>
              <a:t>. Mellangården är av stor betydelse för bäckenbottens funktion och ett område som kan skadas i samband med vaginala förlossningar.</a:t>
            </a:r>
          </a:p>
          <a:p>
            <a:pPr marL="0" indent="0">
              <a:buNone/>
            </a:pPr>
            <a:endParaRPr lang="sv-SE" b="1" dirty="0"/>
          </a:p>
          <a:p>
            <a:pPr marL="0" indent="0">
              <a:buNone/>
            </a:pPr>
            <a:r>
              <a:rPr lang="sv-SE" b="1" dirty="0"/>
              <a:t>Sen är bäckenbotten även av stor betydelse för vår sexuella funktion och muskler här bidrar till både klitoriserektion och orgasm.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9C3A4-8B52-4B4E-BFBC-1242F8F299A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8231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None/>
            </a:pPr>
            <a:r>
              <a:rPr lang="sv-SE" b="1" dirty="0"/>
              <a:t>…och här har vi de djupare delarna av bäckenbotten som till stor del består av muskeln </a:t>
            </a:r>
            <a:r>
              <a:rPr lang="sv-SE" b="1" dirty="0" err="1"/>
              <a:t>levator</a:t>
            </a:r>
            <a:r>
              <a:rPr lang="sv-SE" b="1" dirty="0"/>
              <a:t> </a:t>
            </a:r>
            <a:r>
              <a:rPr lang="sv-SE" b="1" dirty="0" err="1"/>
              <a:t>ani</a:t>
            </a:r>
            <a:r>
              <a:rPr lang="sv-SE" b="1" dirty="0"/>
              <a:t>. Denna muskelgrupp består i sin tur av flera mindre muskler. </a:t>
            </a:r>
            <a:r>
              <a:rPr lang="sv-SE" b="1" dirty="0" err="1"/>
              <a:t>Levator</a:t>
            </a:r>
            <a:r>
              <a:rPr lang="sv-SE" b="1" dirty="0"/>
              <a:t> </a:t>
            </a:r>
            <a:r>
              <a:rPr lang="sv-SE" b="1" dirty="0" err="1"/>
              <a:t>ani</a:t>
            </a:r>
            <a:r>
              <a:rPr lang="sv-SE" b="1" dirty="0"/>
              <a:t> är en mycket viktig muskel, både som stöd för våra inre organ, men även för vår förmåga att inte läcka urin, gas eller avföring. </a:t>
            </a:r>
          </a:p>
          <a:p>
            <a:pPr marL="0" indent="0">
              <a:buNone/>
            </a:pPr>
            <a:endParaRPr lang="sv-SE" b="1" dirty="0"/>
          </a:p>
          <a:p>
            <a:pPr marL="0" indent="0">
              <a:buNone/>
            </a:pPr>
            <a:r>
              <a:rPr lang="sv-SE" b="1" dirty="0"/>
              <a:t>Här ser vi att musklerna bildar en U-formad öppning framtill som kallas </a:t>
            </a:r>
            <a:r>
              <a:rPr lang="sv-SE" b="1" dirty="0" err="1"/>
              <a:t>levatorslitsen</a:t>
            </a:r>
            <a:r>
              <a:rPr lang="sv-SE" b="1" dirty="0"/>
              <a:t>, härigenom går vagina och urinrör och här bak har vi analkanalen. När vi kontraherar dessa muskler dras våra öppningar framåt och det bildas en vinkel (på urinrör och ändtarm) som kallas den </a:t>
            </a:r>
            <a:r>
              <a:rPr lang="sv-SE" b="1" dirty="0" err="1"/>
              <a:t>anorektala</a:t>
            </a:r>
            <a:r>
              <a:rPr lang="sv-SE" b="1" dirty="0"/>
              <a:t> vinkeln och den är mycket viktig för kontinensen. </a:t>
            </a:r>
          </a:p>
          <a:p>
            <a:pPr marL="0" indent="0">
              <a:buNone/>
            </a:pPr>
            <a:endParaRPr lang="sv-SE" b="1"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b="1" dirty="0"/>
              <a:t>Mellan dom ytliga och dom djupa musklerna i bäckenbotten finns också en hel del bindväv, </a:t>
            </a:r>
            <a:r>
              <a:rPr lang="sv-SE" b="1" dirty="0" err="1"/>
              <a:t>facsior</a:t>
            </a:r>
            <a:r>
              <a:rPr lang="sv-SE" b="1" dirty="0"/>
              <a:t> som inte syns på dessa bilderna men som också har en stödjande funktion för bland annat vaginas fram-, och bakvägg. Längre upp i underlivet har vi även ligament som bidrar till en stabil upphängning åt livmoder </a:t>
            </a:r>
            <a:r>
              <a:rPr lang="sv-SE" b="1" dirty="0">
                <a:solidFill>
                  <a:srgbClr val="FF0000"/>
                </a:solidFill>
              </a:rPr>
              <a:t>och urinblåsa.</a:t>
            </a:r>
          </a:p>
          <a:p>
            <a:pPr marL="0" indent="0">
              <a:buNone/>
            </a:pPr>
            <a:endParaRPr lang="sv-SE" b="1"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9C3A4-8B52-4B4E-BFBC-1242F8F299A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1899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Vid inspektion får man en bra uppfattning om funktion och teknik. Vad rör sig vid knip? Sker det något stöd vid hostning? Vid krystning ser vi om det finns någon buktning av vaginalväggar/prolaps.</a:t>
            </a:r>
          </a:p>
        </p:txBody>
      </p:sp>
      <p:sp>
        <p:nvSpPr>
          <p:cNvPr id="4" name="Platshållare för bildnummer 3"/>
          <p:cNvSpPr>
            <a:spLocks noGrp="1"/>
          </p:cNvSpPr>
          <p:nvPr>
            <p:ph type="sldNum" sz="quarter" idx="5"/>
          </p:nvPr>
        </p:nvSpPr>
        <p:spPr/>
        <p:txBody>
          <a:bodyPr/>
          <a:lstStyle/>
          <a:p>
            <a:fld id="{9F19FAB8-8AA6-49BD-99AB-B816102A1334}" type="slidenum">
              <a:rPr lang="sv-SE" smtClean="0"/>
              <a:t>5</a:t>
            </a:fld>
            <a:endParaRPr lang="sv-SE"/>
          </a:p>
        </p:txBody>
      </p:sp>
    </p:spTree>
    <p:extLst>
      <p:ext uri="{BB962C8B-B14F-4D97-AF65-F5344CB8AC3E}">
        <p14:creationId xmlns:p14="http://schemas.microsoft.com/office/powerpoint/2010/main" val="135425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Det finns en del hjälpmedel för bäckenbottenträning, men oftast behövs inte dessa. </a:t>
            </a:r>
          </a:p>
          <a:p>
            <a:r>
              <a:rPr lang="sv-SE" b="1" dirty="0"/>
              <a:t>Olika positioner är olika belastande då vi kniper, oftast är det lättast att knipa i liggande position. Vi brukar råda patienten att knipa i den position där hon hittar knipet bäst. Sedan kan man ha sittande och stående som mer utmaning längre fram. </a:t>
            </a: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9C3A4-8B52-4B4E-BFBC-1242F8F299A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666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Hitta rätt knip: börja med om knipet är svagt </a:t>
            </a:r>
            <a:r>
              <a:rPr lang="sv-SE" dirty="0" err="1"/>
              <a:t>elelr</a:t>
            </a:r>
            <a:r>
              <a:rPr lang="sv-SE" dirty="0"/>
              <a:t> svårt att hitta tekniken. Därefter övergå till styrkeknip. Och efterhand även lägga på uthållighetsknip. Extra viktigt vid trängningsläckage.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Snabbhetknip ex. vid läckage vid nysning.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err="1"/>
              <a:t>Funktionnel</a:t>
            </a:r>
            <a:r>
              <a:rPr lang="sv-SE" dirty="0"/>
              <a:t> bäckenbottenträning kan vara bra om man läcker vid ex. hosta eller lyft. Alltid knip innan så tränar man upp reflexen. Knip dock inte vid ex. vid promenad eller i övrigt i vardagen. Kan ge upphov till </a:t>
            </a:r>
            <a:r>
              <a:rPr lang="sv-SE" dirty="0" err="1"/>
              <a:t>vöerspändhet</a:t>
            </a:r>
            <a:r>
              <a:rPr lang="sv-SE" dirty="0"/>
              <a:t> och smärta.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9C3A4-8B52-4B4E-BFBC-1242F8F299A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3253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är inte helt ovanligt att vi har patienter mer spänningar och smärt </a:t>
            </a:r>
            <a:r>
              <a:rPr lang="sv-SE" dirty="0" err="1"/>
              <a:t>ai</a:t>
            </a:r>
            <a:r>
              <a:rPr lang="sv-SE" dirty="0"/>
              <a:t> </a:t>
            </a:r>
            <a:r>
              <a:rPr lang="sv-SE" dirty="0" err="1"/>
              <a:t>bäceknbotten</a:t>
            </a:r>
            <a:r>
              <a:rPr lang="sv-SE" dirty="0"/>
              <a:t>. En </a:t>
            </a:r>
            <a:r>
              <a:rPr lang="sv-SE" dirty="0" err="1"/>
              <a:t>övrspänd</a:t>
            </a:r>
            <a:r>
              <a:rPr lang="sv-SE" dirty="0"/>
              <a:t> bäckenbotten kan ge symtom som : täta trängningar, </a:t>
            </a:r>
            <a:r>
              <a:rPr lang="sv-SE" dirty="0" err="1"/>
              <a:t>svårighter</a:t>
            </a:r>
            <a:r>
              <a:rPr lang="sv-SE" dirty="0"/>
              <a:t> att kissa eller bajsa, ibland även smärta. Förstoppning. Samlagssmärta. </a:t>
            </a:r>
          </a:p>
          <a:p>
            <a:r>
              <a:rPr lang="sv-SE" dirty="0"/>
              <a:t>Man är ofta spänd på andra stället i kroppen också.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2B9C3A4-8B52-4B4E-BFBC-1242F8F299AC}"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2819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9F19FAB8-8AA6-49BD-99AB-B816102A1334}" type="slidenum">
              <a:rPr lang="sv-SE" smtClean="0"/>
              <a:t>9</a:t>
            </a:fld>
            <a:endParaRPr lang="sv-SE"/>
          </a:p>
        </p:txBody>
      </p:sp>
    </p:spTree>
    <p:extLst>
      <p:ext uri="{BB962C8B-B14F-4D97-AF65-F5344CB8AC3E}">
        <p14:creationId xmlns:p14="http://schemas.microsoft.com/office/powerpoint/2010/main" val="26895720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5A95FB7F-C742-D5A9-1853-B5A158E6A28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284" r="19364"/>
          <a:stretch/>
        </p:blipFill>
        <p:spPr>
          <a:xfrm>
            <a:off x="6246338" y="0"/>
            <a:ext cx="5945662" cy="4331807"/>
          </a:xfrm>
          <a:prstGeom prst="rect">
            <a:avLst/>
          </a:prstGeom>
        </p:spPr>
      </p:pic>
    </p:spTree>
    <p:extLst>
      <p:ext uri="{BB962C8B-B14F-4D97-AF65-F5344CB8AC3E}">
        <p14:creationId xmlns:p14="http://schemas.microsoft.com/office/powerpoint/2010/main" val="1213733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m">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441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chemeClr val="bg1"/>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FE26AE9-4F06-BE8B-CA94-01B9E86FDC52}"/>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id="{62E9DD8D-881E-40DC-BF61-D608435DC8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0065" y="1427607"/>
            <a:ext cx="3531870" cy="4002786"/>
          </a:xfrm>
          <a:prstGeom prst="rect">
            <a:avLst/>
          </a:prstGeom>
        </p:spPr>
      </p:pic>
    </p:spTree>
    <p:extLst>
      <p:ext uri="{BB962C8B-B14F-4D97-AF65-F5344CB8AC3E}">
        <p14:creationId xmlns:p14="http://schemas.microsoft.com/office/powerpoint/2010/main" val="2303060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1169988"/>
            <a:ext cx="5712278" cy="2387600"/>
          </a:xfrm>
        </p:spPr>
        <p:txBody>
          <a:bodyPr anchor="b"/>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3687763"/>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p>
        </p:txBody>
      </p:sp>
      <p:pic>
        <p:nvPicPr>
          <p:cNvPr id="5" name="Bildobjekt 4">
            <a:extLst>
              <a:ext uri="{FF2B5EF4-FFF2-40B4-BE49-F238E27FC236}">
                <a16:creationId xmlns:a16="http://schemas.microsoft.com/office/drawing/2014/main" id="{E1839EFE-0248-88A9-AA09-D12C3981C5B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51148" r="19174"/>
          <a:stretch/>
        </p:blipFill>
        <p:spPr>
          <a:xfrm>
            <a:off x="6228308" y="-12033"/>
            <a:ext cx="5959682" cy="4343839"/>
          </a:xfrm>
          <a:prstGeom prst="rect">
            <a:avLst/>
          </a:prstGeom>
        </p:spPr>
      </p:pic>
    </p:spTree>
    <p:extLst>
      <p:ext uri="{BB962C8B-B14F-4D97-AF65-F5344CB8AC3E}">
        <p14:creationId xmlns:p14="http://schemas.microsoft.com/office/powerpoint/2010/main" val="258023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763021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rgbClr val="4D4848"/>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68336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rgbClr val="4D4848"/>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1"/>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1151122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rgbClr val="4D4848"/>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tx2">
              <a:alpha val="84000"/>
            </a:schemeClr>
          </a:solidFill>
        </p:spPr>
        <p:txBody>
          <a:bodyPr>
            <a:normAutofit/>
          </a:bodyPr>
          <a:lstStyle>
            <a:lvl1pPr marL="0" indent="0">
              <a:buNone/>
              <a:defRPr sz="1600"/>
            </a:lvl1pPr>
          </a:lstStyle>
          <a:p>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1"/>
                </a:solidFill>
              </a:defRPr>
            </a:lvl1pPr>
          </a:lstStyle>
          <a:p>
            <a:r>
              <a:rPr lang="sv-SE" dirty="0"/>
              <a:t>Rubrik</a:t>
            </a:r>
            <a:br>
              <a:rPr lang="sv-SE" dirty="0"/>
            </a:br>
            <a:r>
              <a:rPr lang="sv-SE" dirty="0"/>
              <a:t>2 rader</a:t>
            </a:r>
          </a:p>
        </p:txBody>
      </p:sp>
      <p:pic>
        <p:nvPicPr>
          <p:cNvPr id="11" name="Bildobjekt 10" descr="Region Kronobergs logotyp i vitt.">
            <a:extLst>
              <a:ext uri="{FF2B5EF4-FFF2-40B4-BE49-F238E27FC236}">
                <a16:creationId xmlns:a16="http://schemas.microsoft.com/office/drawing/2014/main" id="{4C65C9E4-6A18-4E47-AF4A-18AC385A4BE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220B82CF-9F6C-4273-AE3B-D391F3723301}"/>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tx1"/>
                </a:solidFill>
                <a:latin typeface="Arial" panose="020B0604020202020204" pitchFamily="34" charset="0"/>
                <a:cs typeface="Arial" panose="020B0604020202020204" pitchFamily="34" charset="0"/>
              </a:rPr>
              <a:t>Lägg till en bild i bladet:</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Klicka på symbolen –välj foto – infoga. </a:t>
            </a:r>
            <a:br>
              <a:rPr lang="sv-SE" sz="1200" dirty="0">
                <a:solidFill>
                  <a:schemeClr val="tx1"/>
                </a:solidFill>
                <a:latin typeface="Arial" panose="020B0604020202020204" pitchFamily="34" charset="0"/>
                <a:cs typeface="Arial" panose="020B0604020202020204" pitchFamily="34" charset="0"/>
              </a:rPr>
            </a:br>
            <a:r>
              <a:rPr lang="sv-SE" sz="1200" dirty="0">
                <a:solidFill>
                  <a:schemeClr val="tx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296689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1"/>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235800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itat">
    <p:bg>
      <p:bgPr>
        <a:solidFill>
          <a:srgbClr val="4D4848"/>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1"/>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008545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rgbClr val="4D4848"/>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24729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amp; innehåll">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0" y="1719263"/>
            <a:ext cx="967038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809"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94494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rgbClr val="4D4848"/>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1"/>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31219660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om">
    <p:bg>
      <p:bgPr>
        <a:solidFill>
          <a:srgbClr val="4D484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43935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vslutningsbild">
    <p:bg>
      <p:bgPr>
        <a:solidFill>
          <a:srgbClr val="4D4848"/>
        </a:solidFill>
        <a:effectLst/>
      </p:bgPr>
    </p:bg>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FC7A09AD-8787-54E2-737F-657992EC1CE2}"/>
              </a:ext>
            </a:extLst>
          </p:cNvPr>
          <p:cNvSpPr/>
          <p:nvPr userDrawn="1"/>
        </p:nvSpPr>
        <p:spPr>
          <a:xfrm>
            <a:off x="0" y="0"/>
            <a:ext cx="12192000" cy="6858000"/>
          </a:xfrm>
          <a:prstGeom prst="rect">
            <a:avLst/>
          </a:prstGeom>
          <a:solidFill>
            <a:srgbClr val="4D48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a:extLst>
              <a:ext uri="{FF2B5EF4-FFF2-40B4-BE49-F238E27FC236}">
                <a16:creationId xmlns:a16="http://schemas.microsoft.com/office/drawing/2014/main" id="{7032055E-18AF-4C39-8C8F-38FE826D2A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76552" y="1382567"/>
            <a:ext cx="3238896" cy="4575755"/>
          </a:xfrm>
          <a:prstGeom prst="rect">
            <a:avLst/>
          </a:prstGeom>
        </p:spPr>
      </p:pic>
    </p:spTree>
    <p:extLst>
      <p:ext uri="{BB962C8B-B14F-4D97-AF65-F5344CB8AC3E}">
        <p14:creationId xmlns:p14="http://schemas.microsoft.com/office/powerpoint/2010/main" val="3070455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amp; 2 spalter">
    <p:bg>
      <p:bgPr>
        <a:solidFill>
          <a:schemeClr val="bg1"/>
        </a:solidFill>
        <a:effectLst/>
      </p:bgPr>
    </p:bg>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3E2DAA93-7C8C-4D51-93DF-15EE88B4A960}"/>
              </a:ext>
            </a:extLst>
          </p:cNvPr>
          <p:cNvSpPr>
            <a:spLocks noGrp="1"/>
          </p:cNvSpPr>
          <p:nvPr>
            <p:ph sz="quarter" idx="11"/>
          </p:nvPr>
        </p:nvSpPr>
        <p:spPr>
          <a:xfrm>
            <a:off x="628651"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6" name="Platshållare för innehåll 3">
            <a:extLst>
              <a:ext uri="{FF2B5EF4-FFF2-40B4-BE49-F238E27FC236}">
                <a16:creationId xmlns:a16="http://schemas.microsoft.com/office/drawing/2014/main" id="{080DDE41-53B5-421A-9E94-B341E8631D9B}"/>
              </a:ext>
            </a:extLst>
          </p:cNvPr>
          <p:cNvSpPr>
            <a:spLocks noGrp="1"/>
          </p:cNvSpPr>
          <p:nvPr>
            <p:ph sz="quarter" idx="12"/>
          </p:nvPr>
        </p:nvSpPr>
        <p:spPr>
          <a:xfrm>
            <a:off x="5633788" y="1719263"/>
            <a:ext cx="4649202" cy="403985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27401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till vänster">
    <p:bg>
      <p:bgPr>
        <a:solidFill>
          <a:schemeClr val="bg1"/>
        </a:solidFill>
        <a:effectLst/>
      </p:bgPr>
    </p:bg>
    <p:spTree>
      <p:nvGrpSpPr>
        <p:cNvPr id="1" name=""/>
        <p:cNvGrpSpPr/>
        <p:nvPr/>
      </p:nvGrpSpPr>
      <p:grpSpPr>
        <a:xfrm>
          <a:off x="0" y="0"/>
          <a:ext cx="0" cy="0"/>
          <a:chOff x="0" y="0"/>
          <a:chExt cx="0" cy="0"/>
        </a:xfrm>
      </p:grpSpPr>
      <p:sp>
        <p:nvSpPr>
          <p:cNvPr id="6" name="Platshållare för bild 5">
            <a:extLst>
              <a:ext uri="{FF2B5EF4-FFF2-40B4-BE49-F238E27FC236}">
                <a16:creationId xmlns:a16="http://schemas.microsoft.com/office/drawing/2014/main" id="{E5368555-1434-4513-B4A0-A0D3F34EC883}"/>
              </a:ext>
            </a:extLst>
          </p:cNvPr>
          <p:cNvSpPr>
            <a:spLocks noGrp="1"/>
          </p:cNvSpPr>
          <p:nvPr>
            <p:ph type="pic" sz="quarter" idx="11"/>
          </p:nvPr>
        </p:nvSpPr>
        <p:spPr>
          <a:xfrm>
            <a:off x="0" y="0"/>
            <a:ext cx="6096000" cy="6882063"/>
          </a:xfrm>
          <a:solidFill>
            <a:schemeClr val="accent6">
              <a:lumMod val="60000"/>
              <a:lumOff val="40000"/>
            </a:schemeClr>
          </a:solidFill>
        </p:spPr>
        <p:txBody>
          <a:bodyPr lIns="252000" tIns="144000" rIns="72000">
            <a:normAutofit/>
          </a:bodyPr>
          <a:lstStyle>
            <a:lvl1pPr marL="0" indent="0">
              <a:buNone/>
              <a:defRPr sz="1600"/>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5727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572794" y="239181"/>
            <a:ext cx="5058583" cy="1325563"/>
          </a:xfrm>
        </p:spPr>
        <p:txBody>
          <a:bodyPr/>
          <a:lstStyle>
            <a:lvl1pPr>
              <a:defRPr>
                <a:solidFill>
                  <a:schemeClr val="tx2"/>
                </a:solidFill>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29225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till höger">
    <p:bg>
      <p:bgPr>
        <a:solidFill>
          <a:schemeClr val="bg1"/>
        </a:solidFill>
        <a:effectLst/>
      </p:bgPr>
    </p:bg>
    <p:spTree>
      <p:nvGrpSpPr>
        <p:cNvPr id="1" name=""/>
        <p:cNvGrpSpPr/>
        <p:nvPr/>
      </p:nvGrpSpPr>
      <p:grpSpPr>
        <a:xfrm>
          <a:off x="0" y="0"/>
          <a:ext cx="0" cy="0"/>
          <a:chOff x="0" y="0"/>
          <a:chExt cx="0" cy="0"/>
        </a:xfrm>
      </p:grpSpPr>
      <p:sp>
        <p:nvSpPr>
          <p:cNvPr id="8" name="Rektangel: diagonala rundade hörn 4">
            <a:extLst>
              <a:ext uri="{FF2B5EF4-FFF2-40B4-BE49-F238E27FC236}">
                <a16:creationId xmlns:a16="http://schemas.microsoft.com/office/drawing/2014/main" id="{E7008C88-C1C1-4F6D-8A76-1E0E454A1DE5}"/>
              </a:ext>
            </a:extLst>
          </p:cNvPr>
          <p:cNvSpPr/>
          <p:nvPr userDrawn="1"/>
        </p:nvSpPr>
        <p:spPr>
          <a:xfrm>
            <a:off x="9271347" y="445079"/>
            <a:ext cx="2954242" cy="6461772"/>
          </a:xfrm>
          <a:custGeom>
            <a:avLst/>
            <a:gdLst>
              <a:gd name="connsiteX0" fmla="*/ 0 w 7476308"/>
              <a:gd name="connsiteY0" fmla="*/ 0 h 7597733"/>
              <a:gd name="connsiteX1" fmla="*/ 3970966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78147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0 w 7476308"/>
              <a:gd name="connsiteY6" fmla="*/ 4092391 h 7597733"/>
              <a:gd name="connsiteX7" fmla="*/ 0 w 7476308"/>
              <a:gd name="connsiteY7" fmla="*/ 0 h 7597733"/>
              <a:gd name="connsiteX8" fmla="*/ 0 w 7476308"/>
              <a:gd name="connsiteY8"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505342 w 7476308"/>
              <a:gd name="connsiteY5" fmla="*/ 7597733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317452 w 7476308"/>
              <a:gd name="connsiteY5" fmla="*/ 6858697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476308 w 7476308"/>
              <a:gd name="connsiteY4" fmla="*/ 7597733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4670477 w 7476308"/>
              <a:gd name="connsiteY4" fmla="*/ 4428648 h 7597733"/>
              <a:gd name="connsiteX5" fmla="*/ 3730810 w 7476308"/>
              <a:gd name="connsiteY5" fmla="*/ 6633229 h 7597733"/>
              <a:gd name="connsiteX6" fmla="*/ 937363 w 7476308"/>
              <a:gd name="connsiteY6" fmla="*/ 6502958 h 7597733"/>
              <a:gd name="connsiteX7" fmla="*/ 0 w 7476308"/>
              <a:gd name="connsiteY7" fmla="*/ 4092391 h 7597733"/>
              <a:gd name="connsiteX8" fmla="*/ 0 w 7476308"/>
              <a:gd name="connsiteY8" fmla="*/ 0 h 7597733"/>
              <a:gd name="connsiteX9" fmla="*/ 0 w 7476308"/>
              <a:gd name="connsiteY9"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7175325 w 7476308"/>
              <a:gd name="connsiteY4" fmla="*/ 732967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597733"/>
              <a:gd name="connsiteX1" fmla="*/ 2897099 w 7476308"/>
              <a:gd name="connsiteY1" fmla="*/ 0 h 7597733"/>
              <a:gd name="connsiteX2" fmla="*/ 7476308 w 7476308"/>
              <a:gd name="connsiteY2" fmla="*/ 3505342 h 7597733"/>
              <a:gd name="connsiteX3" fmla="*/ 7476308 w 7476308"/>
              <a:gd name="connsiteY3" fmla="*/ 7597733 h 7597733"/>
              <a:gd name="connsiteX4" fmla="*/ 5384103 w 7476308"/>
              <a:gd name="connsiteY4" fmla="*/ 6164756 h 7597733"/>
              <a:gd name="connsiteX5" fmla="*/ 4670477 w 7476308"/>
              <a:gd name="connsiteY5" fmla="*/ 4428648 h 7597733"/>
              <a:gd name="connsiteX6" fmla="*/ 3730810 w 7476308"/>
              <a:gd name="connsiteY6" fmla="*/ 6633229 h 7597733"/>
              <a:gd name="connsiteX7" fmla="*/ 937363 w 7476308"/>
              <a:gd name="connsiteY7" fmla="*/ 6502958 h 7597733"/>
              <a:gd name="connsiteX8" fmla="*/ 0 w 7476308"/>
              <a:gd name="connsiteY8" fmla="*/ 4092391 h 7597733"/>
              <a:gd name="connsiteX9" fmla="*/ 0 w 7476308"/>
              <a:gd name="connsiteY9" fmla="*/ 0 h 7597733"/>
              <a:gd name="connsiteX10" fmla="*/ 0 w 7476308"/>
              <a:gd name="connsiteY10" fmla="*/ 0 h 7597733"/>
              <a:gd name="connsiteX0" fmla="*/ 0 w 7476308"/>
              <a:gd name="connsiteY0" fmla="*/ 0 h 7603170"/>
              <a:gd name="connsiteX1" fmla="*/ 2897099 w 7476308"/>
              <a:gd name="connsiteY1" fmla="*/ 0 h 7603170"/>
              <a:gd name="connsiteX2" fmla="*/ 7476308 w 7476308"/>
              <a:gd name="connsiteY2" fmla="*/ 3505342 h 7603170"/>
              <a:gd name="connsiteX3" fmla="*/ 7476308 w 7476308"/>
              <a:gd name="connsiteY3" fmla="*/ 7597733 h 7603170"/>
              <a:gd name="connsiteX4" fmla="*/ 4670477 w 7476308"/>
              <a:gd name="connsiteY4" fmla="*/ 4428648 h 7603170"/>
              <a:gd name="connsiteX5" fmla="*/ 3730810 w 7476308"/>
              <a:gd name="connsiteY5" fmla="*/ 6633229 h 7603170"/>
              <a:gd name="connsiteX6" fmla="*/ 937363 w 7476308"/>
              <a:gd name="connsiteY6" fmla="*/ 6502958 h 7603170"/>
              <a:gd name="connsiteX7" fmla="*/ 0 w 7476308"/>
              <a:gd name="connsiteY7" fmla="*/ 4092391 h 7603170"/>
              <a:gd name="connsiteX8" fmla="*/ 0 w 7476308"/>
              <a:gd name="connsiteY8" fmla="*/ 0 h 7603170"/>
              <a:gd name="connsiteX9" fmla="*/ 0 w 7476308"/>
              <a:gd name="connsiteY9" fmla="*/ 0 h 7603170"/>
              <a:gd name="connsiteX0" fmla="*/ 0 w 7476308"/>
              <a:gd name="connsiteY0" fmla="*/ 0 h 6633229"/>
              <a:gd name="connsiteX1" fmla="*/ 2897099 w 7476308"/>
              <a:gd name="connsiteY1" fmla="*/ 0 h 6633229"/>
              <a:gd name="connsiteX2" fmla="*/ 7476308 w 7476308"/>
              <a:gd name="connsiteY2" fmla="*/ 3505342 h 6633229"/>
              <a:gd name="connsiteX3" fmla="*/ 4670477 w 7476308"/>
              <a:gd name="connsiteY3" fmla="*/ 4428648 h 6633229"/>
              <a:gd name="connsiteX4" fmla="*/ 3730810 w 7476308"/>
              <a:gd name="connsiteY4" fmla="*/ 6633229 h 6633229"/>
              <a:gd name="connsiteX5" fmla="*/ 937363 w 7476308"/>
              <a:gd name="connsiteY5" fmla="*/ 6502958 h 6633229"/>
              <a:gd name="connsiteX6" fmla="*/ 0 w 7476308"/>
              <a:gd name="connsiteY6" fmla="*/ 4092391 h 6633229"/>
              <a:gd name="connsiteX7" fmla="*/ 0 w 7476308"/>
              <a:gd name="connsiteY7" fmla="*/ 0 h 6633229"/>
              <a:gd name="connsiteX8" fmla="*/ 0 w 7476308"/>
              <a:gd name="connsiteY8" fmla="*/ 0 h 6633229"/>
              <a:gd name="connsiteX0" fmla="*/ 0 w 4670477"/>
              <a:gd name="connsiteY0" fmla="*/ 0 h 6633229"/>
              <a:gd name="connsiteX1" fmla="*/ 2897099 w 4670477"/>
              <a:gd name="connsiteY1" fmla="*/ 0 h 6633229"/>
              <a:gd name="connsiteX2" fmla="*/ 4670477 w 4670477"/>
              <a:gd name="connsiteY2" fmla="*/ 4428648 h 6633229"/>
              <a:gd name="connsiteX3" fmla="*/ 3730810 w 4670477"/>
              <a:gd name="connsiteY3" fmla="*/ 6633229 h 6633229"/>
              <a:gd name="connsiteX4" fmla="*/ 937363 w 4670477"/>
              <a:gd name="connsiteY4" fmla="*/ 6502958 h 6633229"/>
              <a:gd name="connsiteX5" fmla="*/ 0 w 4670477"/>
              <a:gd name="connsiteY5" fmla="*/ 4092391 h 6633229"/>
              <a:gd name="connsiteX6" fmla="*/ 0 w 4670477"/>
              <a:gd name="connsiteY6" fmla="*/ 0 h 6633229"/>
              <a:gd name="connsiteX7" fmla="*/ 0 w 4670477"/>
              <a:gd name="connsiteY7" fmla="*/ 0 h 6633229"/>
              <a:gd name="connsiteX0" fmla="*/ 0 w 3829368"/>
              <a:gd name="connsiteY0" fmla="*/ 0 h 6633229"/>
              <a:gd name="connsiteX1" fmla="*/ 2897099 w 3829368"/>
              <a:gd name="connsiteY1" fmla="*/ 0 h 6633229"/>
              <a:gd name="connsiteX2" fmla="*/ 3730810 w 3829368"/>
              <a:gd name="connsiteY2" fmla="*/ 6633229 h 6633229"/>
              <a:gd name="connsiteX3" fmla="*/ 937363 w 3829368"/>
              <a:gd name="connsiteY3" fmla="*/ 6502958 h 6633229"/>
              <a:gd name="connsiteX4" fmla="*/ 0 w 3829368"/>
              <a:gd name="connsiteY4" fmla="*/ 4092391 h 6633229"/>
              <a:gd name="connsiteX5" fmla="*/ 0 w 3829368"/>
              <a:gd name="connsiteY5" fmla="*/ 0 h 6633229"/>
              <a:gd name="connsiteX6" fmla="*/ 0 w 3829368"/>
              <a:gd name="connsiteY6" fmla="*/ 0 h 6633229"/>
              <a:gd name="connsiteX0" fmla="*/ 0 w 3789095"/>
              <a:gd name="connsiteY0" fmla="*/ 0 h 6633229"/>
              <a:gd name="connsiteX1" fmla="*/ 2897099 w 3789095"/>
              <a:gd name="connsiteY1" fmla="*/ 0 h 6633229"/>
              <a:gd name="connsiteX2" fmla="*/ 3730810 w 3789095"/>
              <a:gd name="connsiteY2" fmla="*/ 6633229 h 6633229"/>
              <a:gd name="connsiteX3" fmla="*/ 937363 w 3789095"/>
              <a:gd name="connsiteY3" fmla="*/ 6502958 h 6633229"/>
              <a:gd name="connsiteX4" fmla="*/ 0 w 3789095"/>
              <a:gd name="connsiteY4" fmla="*/ 4092391 h 6633229"/>
              <a:gd name="connsiteX5" fmla="*/ 0 w 3789095"/>
              <a:gd name="connsiteY5" fmla="*/ 0 h 6633229"/>
              <a:gd name="connsiteX6" fmla="*/ 0 w 3789095"/>
              <a:gd name="connsiteY6" fmla="*/ 0 h 6633229"/>
              <a:gd name="connsiteX0" fmla="*/ 0 w 3730810"/>
              <a:gd name="connsiteY0" fmla="*/ 0 h 6633229"/>
              <a:gd name="connsiteX1" fmla="*/ 2897099 w 3730810"/>
              <a:gd name="connsiteY1" fmla="*/ 0 h 6633229"/>
              <a:gd name="connsiteX2" fmla="*/ 3730810 w 3730810"/>
              <a:gd name="connsiteY2" fmla="*/ 6633229 h 6633229"/>
              <a:gd name="connsiteX3" fmla="*/ 937363 w 3730810"/>
              <a:gd name="connsiteY3" fmla="*/ 6502958 h 6633229"/>
              <a:gd name="connsiteX4" fmla="*/ 0 w 3730810"/>
              <a:gd name="connsiteY4" fmla="*/ 4092391 h 6633229"/>
              <a:gd name="connsiteX5" fmla="*/ 0 w 3730810"/>
              <a:gd name="connsiteY5" fmla="*/ 0 h 6633229"/>
              <a:gd name="connsiteX6" fmla="*/ 0 w 3730810"/>
              <a:gd name="connsiteY6" fmla="*/ 0 h 6633229"/>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502958"/>
              <a:gd name="connsiteX1" fmla="*/ 2897099 w 2954210"/>
              <a:gd name="connsiteY1" fmla="*/ 0 h 6502958"/>
              <a:gd name="connsiteX2" fmla="*/ 2954197 w 2954210"/>
              <a:gd name="connsiteY2" fmla="*/ 6457865 h 6502958"/>
              <a:gd name="connsiteX3" fmla="*/ 937363 w 2954210"/>
              <a:gd name="connsiteY3" fmla="*/ 6502958 h 6502958"/>
              <a:gd name="connsiteX4" fmla="*/ 0 w 2954210"/>
              <a:gd name="connsiteY4" fmla="*/ 4092391 h 6502958"/>
              <a:gd name="connsiteX5" fmla="*/ 0 w 2954210"/>
              <a:gd name="connsiteY5" fmla="*/ 0 h 6502958"/>
              <a:gd name="connsiteX6" fmla="*/ 0 w 2954210"/>
              <a:gd name="connsiteY6" fmla="*/ 0 h 6502958"/>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0"/>
              <a:gd name="connsiteY0" fmla="*/ 0 h 6457865"/>
              <a:gd name="connsiteX1" fmla="*/ 2897099 w 2954210"/>
              <a:gd name="connsiteY1" fmla="*/ 0 h 6457865"/>
              <a:gd name="connsiteX2" fmla="*/ 2954197 w 2954210"/>
              <a:gd name="connsiteY2" fmla="*/ 6457865 h 6457865"/>
              <a:gd name="connsiteX3" fmla="*/ 887259 w 2954210"/>
              <a:gd name="connsiteY3" fmla="*/ 6440328 h 6457865"/>
              <a:gd name="connsiteX4" fmla="*/ 0 w 2954210"/>
              <a:gd name="connsiteY4" fmla="*/ 4092391 h 6457865"/>
              <a:gd name="connsiteX5" fmla="*/ 0 w 2954210"/>
              <a:gd name="connsiteY5" fmla="*/ 0 h 6457865"/>
              <a:gd name="connsiteX6" fmla="*/ 0 w 2954210"/>
              <a:gd name="connsiteY6" fmla="*/ 0 h 6457865"/>
              <a:gd name="connsiteX0" fmla="*/ 0 w 2954214"/>
              <a:gd name="connsiteY0" fmla="*/ 0 h 6457865"/>
              <a:gd name="connsiteX1" fmla="*/ 2909625 w 2954214"/>
              <a:gd name="connsiteY1" fmla="*/ 0 h 6457865"/>
              <a:gd name="connsiteX2" fmla="*/ 2954197 w 2954214"/>
              <a:gd name="connsiteY2" fmla="*/ 6457865 h 6457865"/>
              <a:gd name="connsiteX3" fmla="*/ 887259 w 2954214"/>
              <a:gd name="connsiteY3" fmla="*/ 6440328 h 6457865"/>
              <a:gd name="connsiteX4" fmla="*/ 0 w 2954214"/>
              <a:gd name="connsiteY4" fmla="*/ 4092391 h 6457865"/>
              <a:gd name="connsiteX5" fmla="*/ 0 w 2954214"/>
              <a:gd name="connsiteY5" fmla="*/ 0 h 6457865"/>
              <a:gd name="connsiteX6" fmla="*/ 0 w 2954214"/>
              <a:gd name="connsiteY6" fmla="*/ 0 h 6457865"/>
              <a:gd name="connsiteX0" fmla="*/ 0 w 2954242"/>
              <a:gd name="connsiteY0" fmla="*/ 3907 h 6461772"/>
              <a:gd name="connsiteX1" fmla="*/ 2933071 w 2954242"/>
              <a:gd name="connsiteY1" fmla="*/ 0 h 6461772"/>
              <a:gd name="connsiteX2" fmla="*/ 2954197 w 2954242"/>
              <a:gd name="connsiteY2" fmla="*/ 6461772 h 6461772"/>
              <a:gd name="connsiteX3" fmla="*/ 887259 w 2954242"/>
              <a:gd name="connsiteY3" fmla="*/ 6444235 h 6461772"/>
              <a:gd name="connsiteX4" fmla="*/ 0 w 2954242"/>
              <a:gd name="connsiteY4" fmla="*/ 4096298 h 6461772"/>
              <a:gd name="connsiteX5" fmla="*/ 0 w 2954242"/>
              <a:gd name="connsiteY5" fmla="*/ 3907 h 6461772"/>
              <a:gd name="connsiteX6" fmla="*/ 0 w 2954242"/>
              <a:gd name="connsiteY6" fmla="*/ 3907 h 6461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54242" h="6461772">
                <a:moveTo>
                  <a:pt x="0" y="3907"/>
                </a:moveTo>
                <a:lnTo>
                  <a:pt x="2933071" y="0"/>
                </a:lnTo>
                <a:cubicBezTo>
                  <a:pt x="2941098" y="15774"/>
                  <a:pt x="2955144" y="6430132"/>
                  <a:pt x="2954197" y="6461772"/>
                </a:cubicBezTo>
                <a:cubicBezTo>
                  <a:pt x="2941612" y="6442148"/>
                  <a:pt x="920338" y="6439735"/>
                  <a:pt x="887259" y="6444235"/>
                </a:cubicBezTo>
                <a:cubicBezTo>
                  <a:pt x="252931" y="5747277"/>
                  <a:pt x="118649" y="5330437"/>
                  <a:pt x="0" y="4096298"/>
                </a:cubicBezTo>
                <a:lnTo>
                  <a:pt x="0" y="3907"/>
                </a:lnTo>
                <a:lnTo>
                  <a:pt x="0" y="3907"/>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bild 3">
            <a:extLst>
              <a:ext uri="{FF2B5EF4-FFF2-40B4-BE49-F238E27FC236}">
                <a16:creationId xmlns:a16="http://schemas.microsoft.com/office/drawing/2014/main" id="{BF308462-1899-4B44-85C4-E857B1EAA405}"/>
              </a:ext>
              <a:ext uri="{C183D7F6-B498-43B3-948B-1728B52AA6E4}">
                <adec:decorative xmlns:adec="http://schemas.microsoft.com/office/drawing/2017/decorative" val="1"/>
              </a:ext>
            </a:extLst>
          </p:cNvPr>
          <p:cNvSpPr>
            <a:spLocks noGrp="1"/>
          </p:cNvSpPr>
          <p:nvPr>
            <p:ph type="pic" sz="quarter" idx="11"/>
          </p:nvPr>
        </p:nvSpPr>
        <p:spPr>
          <a:xfrm rot="549817">
            <a:off x="6792696" y="790836"/>
            <a:ext cx="4279113" cy="4568015"/>
          </a:xfrm>
          <a:prstGeom prst="round2DiagRect">
            <a:avLst>
              <a:gd name="adj1" fmla="val 43413"/>
              <a:gd name="adj2" fmla="val 0"/>
            </a:avLst>
          </a:prstGeom>
          <a:solidFill>
            <a:schemeClr val="accent4">
              <a:alpha val="84000"/>
            </a:schemeClr>
          </a:solidFill>
        </p:spPr>
        <p:txBody>
          <a:bodyPr>
            <a:normAutofit/>
          </a:bodyPr>
          <a:lstStyle>
            <a:lvl1pPr marL="0" indent="0">
              <a:buNone/>
              <a:defRPr sz="1600">
                <a:solidFill>
                  <a:schemeClr val="bg1"/>
                </a:solidFill>
              </a:defRPr>
            </a:lvl1pPr>
          </a:lstStyle>
          <a:p>
            <a:r>
              <a:rPr lang="sv-SE"/>
              <a:t>Klicka på ikonen för att lägga till en bild</a:t>
            </a:r>
            <a:endParaRPr lang="sv-SE" dirty="0"/>
          </a:p>
        </p:txBody>
      </p:sp>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20800"/>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25574"/>
            <a:ext cx="5058583" cy="1325563"/>
          </a:xfrm>
        </p:spPr>
        <p:txBody>
          <a:bodyPr/>
          <a:lstStyle>
            <a:lvl1pPr>
              <a:defRPr>
                <a:solidFill>
                  <a:schemeClr val="tx2"/>
                </a:solidFill>
              </a:defRPr>
            </a:lvl1pPr>
          </a:lstStyle>
          <a:p>
            <a:r>
              <a:rPr lang="sv-SE" dirty="0"/>
              <a:t>Rubrik</a:t>
            </a:r>
            <a:br>
              <a:rPr lang="sv-SE" dirty="0"/>
            </a:br>
            <a:r>
              <a:rPr lang="sv-SE" dirty="0"/>
              <a:t>2 rader</a:t>
            </a:r>
          </a:p>
        </p:txBody>
      </p:sp>
      <p:pic>
        <p:nvPicPr>
          <p:cNvPr id="7" name="Bildobjekt 6">
            <a:extLst>
              <a:ext uri="{FF2B5EF4-FFF2-40B4-BE49-F238E27FC236}">
                <a16:creationId xmlns:a16="http://schemas.microsoft.com/office/drawing/2014/main" id="{D035530D-EC0A-4A8F-AB0F-982880DFDF8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
        <p:nvSpPr>
          <p:cNvPr id="9" name="textruta 8">
            <a:extLst>
              <a:ext uri="{FF2B5EF4-FFF2-40B4-BE49-F238E27FC236}">
                <a16:creationId xmlns:a16="http://schemas.microsoft.com/office/drawing/2014/main" id="{82E62618-C8F3-498A-A987-94B31979706D}"/>
              </a:ext>
            </a:extLst>
          </p:cNvPr>
          <p:cNvSpPr txBox="1"/>
          <p:nvPr userDrawn="1"/>
        </p:nvSpPr>
        <p:spPr>
          <a:xfrm>
            <a:off x="9328298" y="-1309051"/>
            <a:ext cx="2819400" cy="1200329"/>
          </a:xfrm>
          <a:prstGeom prst="rect">
            <a:avLst/>
          </a:prstGeom>
          <a:solidFill>
            <a:schemeClr val="tx2"/>
          </a:solidFill>
        </p:spPr>
        <p:txBody>
          <a:bodyPr wrap="square" rtlCol="0">
            <a:spAutoFit/>
          </a:bodyPr>
          <a:lstStyle/>
          <a:p>
            <a:r>
              <a:rPr lang="sv-SE" sz="1200" b="1" dirty="0">
                <a:solidFill>
                  <a:schemeClr val="bg1"/>
                </a:solidFill>
                <a:latin typeface="Arial" panose="020B0604020202020204" pitchFamily="34" charset="0"/>
                <a:cs typeface="Arial" panose="020B0604020202020204" pitchFamily="34" charset="0"/>
              </a:rPr>
              <a:t>Lägg till en bild i bladet:</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Klicka på symbolen –välj foto – infoga. </a:t>
            </a:r>
            <a:br>
              <a:rPr lang="sv-SE" sz="1200" dirty="0">
                <a:solidFill>
                  <a:schemeClr val="bg1"/>
                </a:solidFill>
                <a:latin typeface="Arial" panose="020B0604020202020204" pitchFamily="34" charset="0"/>
                <a:cs typeface="Arial" panose="020B0604020202020204" pitchFamily="34" charset="0"/>
              </a:rPr>
            </a:br>
            <a:r>
              <a:rPr lang="sv-SE" sz="1200" dirty="0">
                <a:solidFill>
                  <a:schemeClr val="bg1"/>
                </a:solidFill>
                <a:latin typeface="Arial" panose="020B0604020202020204" pitchFamily="34" charset="0"/>
                <a:cs typeface="Arial" panose="020B0604020202020204" pitchFamily="34" charset="0"/>
              </a:rPr>
              <a:t>Ibland behöver man beskära fotot så att det fyller ut ytan. Ha fotot markerat – klicka på ”bildformat” – beskär – testa med ”anpassa” och ”fyll”.</a:t>
            </a:r>
          </a:p>
        </p:txBody>
      </p:sp>
    </p:spTree>
    <p:extLst>
      <p:ext uri="{BB962C8B-B14F-4D97-AF65-F5344CB8AC3E}">
        <p14:creationId xmlns:p14="http://schemas.microsoft.com/office/powerpoint/2010/main" val="1435874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Avsnitts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A76ECA-CF40-4A60-B309-60280244B606}"/>
              </a:ext>
            </a:extLst>
          </p:cNvPr>
          <p:cNvSpPr>
            <a:spLocks noGrp="1"/>
          </p:cNvSpPr>
          <p:nvPr>
            <p:ph type="ctrTitle" hasCustomPrompt="1"/>
          </p:nvPr>
        </p:nvSpPr>
        <p:spPr>
          <a:xfrm>
            <a:off x="819151" y="2140535"/>
            <a:ext cx="5712278" cy="2387600"/>
          </a:xfrm>
        </p:spPr>
        <p:txBody>
          <a:bodyPr anchor="t" anchorCtr="0"/>
          <a:lstStyle>
            <a:lvl1pPr algn="l">
              <a:defRPr sz="5200">
                <a:solidFill>
                  <a:schemeClr val="tx2"/>
                </a:solidFill>
              </a:defRPr>
            </a:lvl1pPr>
          </a:lstStyle>
          <a:p>
            <a:r>
              <a:rPr lang="sv-SE" dirty="0"/>
              <a:t>rubrik</a:t>
            </a:r>
          </a:p>
        </p:txBody>
      </p:sp>
      <p:sp>
        <p:nvSpPr>
          <p:cNvPr id="3" name="Underrubrik 2">
            <a:extLst>
              <a:ext uri="{FF2B5EF4-FFF2-40B4-BE49-F238E27FC236}">
                <a16:creationId xmlns:a16="http://schemas.microsoft.com/office/drawing/2014/main" id="{E68F530B-6E96-46BC-BBCC-51B064E6AC28}"/>
              </a:ext>
            </a:extLst>
          </p:cNvPr>
          <p:cNvSpPr>
            <a:spLocks noGrp="1"/>
          </p:cNvSpPr>
          <p:nvPr>
            <p:ph type="subTitle" idx="1" hasCustomPrompt="1"/>
          </p:nvPr>
        </p:nvSpPr>
        <p:spPr>
          <a:xfrm>
            <a:off x="819151" y="1442076"/>
            <a:ext cx="5711548" cy="474662"/>
          </a:xfrm>
        </p:spPr>
        <p:txBody>
          <a:bodyPr/>
          <a:lstStyle>
            <a:lvl1pPr marL="0" indent="0" algn="l">
              <a:buNone/>
              <a:defRPr sz="2700" cap="all" baseline="0">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avsnitt</a:t>
            </a:r>
          </a:p>
        </p:txBody>
      </p:sp>
    </p:spTree>
    <p:extLst>
      <p:ext uri="{BB962C8B-B14F-4D97-AF65-F5344CB8AC3E}">
        <p14:creationId xmlns:p14="http://schemas.microsoft.com/office/powerpoint/2010/main" val="408050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
    <p:bg>
      <p:bgPr>
        <a:solidFill>
          <a:schemeClr val="bg1"/>
        </a:solidFill>
        <a:effectLst/>
      </p:bgPr>
    </p:bg>
    <p:spTree>
      <p:nvGrpSpPr>
        <p:cNvPr id="1" name=""/>
        <p:cNvGrpSpPr/>
        <p:nvPr/>
      </p:nvGrpSpPr>
      <p:grpSpPr>
        <a:xfrm>
          <a:off x="0" y="0"/>
          <a:ext cx="0" cy="0"/>
          <a:chOff x="0" y="0"/>
          <a:chExt cx="0" cy="0"/>
        </a:xfrm>
      </p:grpSpPr>
      <p:sp>
        <p:nvSpPr>
          <p:cNvPr id="15" name="Freeform 9">
            <a:extLst>
              <a:ext uri="{FF2B5EF4-FFF2-40B4-BE49-F238E27FC236}">
                <a16:creationId xmlns:a16="http://schemas.microsoft.com/office/drawing/2014/main" id="{1709AE4F-DE07-4194-9808-48C512EAA1A1}"/>
              </a:ext>
            </a:extLst>
          </p:cNvPr>
          <p:cNvSpPr>
            <a:spLocks noEditPoints="1"/>
          </p:cNvSpPr>
          <p:nvPr userDrawn="1"/>
        </p:nvSpPr>
        <p:spPr bwMode="auto">
          <a:xfrm>
            <a:off x="723900" y="823913"/>
            <a:ext cx="2038350" cy="1652587"/>
          </a:xfrm>
          <a:custGeom>
            <a:avLst/>
            <a:gdLst>
              <a:gd name="T0" fmla="*/ 212 w 1284"/>
              <a:gd name="T1" fmla="*/ 1035 h 1041"/>
              <a:gd name="T2" fmla="*/ 250 w 1284"/>
              <a:gd name="T3" fmla="*/ 1037 h 1041"/>
              <a:gd name="T4" fmla="*/ 306 w 1284"/>
              <a:gd name="T5" fmla="*/ 995 h 1041"/>
              <a:gd name="T6" fmla="*/ 432 w 1284"/>
              <a:gd name="T7" fmla="*/ 863 h 1041"/>
              <a:gd name="T8" fmla="*/ 532 w 1284"/>
              <a:gd name="T9" fmla="*/ 697 h 1041"/>
              <a:gd name="T10" fmla="*/ 580 w 1284"/>
              <a:gd name="T11" fmla="*/ 533 h 1041"/>
              <a:gd name="T12" fmla="*/ 592 w 1284"/>
              <a:gd name="T13" fmla="*/ 404 h 1041"/>
              <a:gd name="T14" fmla="*/ 574 w 1284"/>
              <a:gd name="T15" fmla="*/ 254 h 1041"/>
              <a:gd name="T16" fmla="*/ 506 w 1284"/>
              <a:gd name="T17" fmla="*/ 114 h 1041"/>
              <a:gd name="T18" fmla="*/ 408 w 1284"/>
              <a:gd name="T19" fmla="*/ 34 h 1041"/>
              <a:gd name="T20" fmla="*/ 300 w 1284"/>
              <a:gd name="T21" fmla="*/ 2 h 1041"/>
              <a:gd name="T22" fmla="*/ 218 w 1284"/>
              <a:gd name="T23" fmla="*/ 6 h 1041"/>
              <a:gd name="T24" fmla="*/ 118 w 1284"/>
              <a:gd name="T25" fmla="*/ 44 h 1041"/>
              <a:gd name="T26" fmla="*/ 46 w 1284"/>
              <a:gd name="T27" fmla="*/ 112 h 1041"/>
              <a:gd name="T28" fmla="*/ 6 w 1284"/>
              <a:gd name="T29" fmla="*/ 202 h 1041"/>
              <a:gd name="T30" fmla="*/ 2 w 1284"/>
              <a:gd name="T31" fmla="*/ 278 h 1041"/>
              <a:gd name="T32" fmla="*/ 32 w 1284"/>
              <a:gd name="T33" fmla="*/ 370 h 1041"/>
              <a:gd name="T34" fmla="*/ 92 w 1284"/>
              <a:gd name="T35" fmla="*/ 442 h 1041"/>
              <a:gd name="T36" fmla="*/ 178 w 1284"/>
              <a:gd name="T37" fmla="*/ 488 h 1041"/>
              <a:gd name="T38" fmla="*/ 250 w 1284"/>
              <a:gd name="T39" fmla="*/ 498 h 1041"/>
              <a:gd name="T40" fmla="*/ 350 w 1284"/>
              <a:gd name="T41" fmla="*/ 486 h 1041"/>
              <a:gd name="T42" fmla="*/ 386 w 1284"/>
              <a:gd name="T43" fmla="*/ 518 h 1041"/>
              <a:gd name="T44" fmla="*/ 338 w 1284"/>
              <a:gd name="T45" fmla="*/ 669 h 1041"/>
              <a:gd name="T46" fmla="*/ 258 w 1284"/>
              <a:gd name="T47" fmla="*/ 785 h 1041"/>
              <a:gd name="T48" fmla="*/ 144 w 1284"/>
              <a:gd name="T49" fmla="*/ 891 h 1041"/>
              <a:gd name="T50" fmla="*/ 126 w 1284"/>
              <a:gd name="T51" fmla="*/ 915 h 1041"/>
              <a:gd name="T52" fmla="*/ 132 w 1284"/>
              <a:gd name="T53" fmla="*/ 957 h 1041"/>
              <a:gd name="T54" fmla="*/ 884 w 1284"/>
              <a:gd name="T55" fmla="*/ 1019 h 1041"/>
              <a:gd name="T56" fmla="*/ 924 w 1284"/>
              <a:gd name="T57" fmla="*/ 1041 h 1041"/>
              <a:gd name="T58" fmla="*/ 960 w 1284"/>
              <a:gd name="T59" fmla="*/ 1025 h 1041"/>
              <a:gd name="T60" fmla="*/ 1070 w 1284"/>
              <a:gd name="T61" fmla="*/ 925 h 1041"/>
              <a:gd name="T62" fmla="*/ 1178 w 1284"/>
              <a:gd name="T63" fmla="*/ 787 h 1041"/>
              <a:gd name="T64" fmla="*/ 1260 w 1284"/>
              <a:gd name="T65" fmla="*/ 591 h 1041"/>
              <a:gd name="T66" fmla="*/ 1280 w 1284"/>
              <a:gd name="T67" fmla="*/ 470 h 1041"/>
              <a:gd name="T68" fmla="*/ 1282 w 1284"/>
              <a:gd name="T69" fmla="*/ 350 h 1041"/>
              <a:gd name="T70" fmla="*/ 1236 w 1284"/>
              <a:gd name="T71" fmla="*/ 176 h 1041"/>
              <a:gd name="T72" fmla="*/ 1150 w 1284"/>
              <a:gd name="T73" fmla="*/ 68 h 1041"/>
              <a:gd name="T74" fmla="*/ 1046 w 1284"/>
              <a:gd name="T75" fmla="*/ 12 h 1041"/>
              <a:gd name="T76" fmla="*/ 968 w 1284"/>
              <a:gd name="T77" fmla="*/ 0 h 1041"/>
              <a:gd name="T78" fmla="*/ 856 w 1284"/>
              <a:gd name="T79" fmla="*/ 22 h 1041"/>
              <a:gd name="T80" fmla="*/ 770 w 1284"/>
              <a:gd name="T81" fmla="*/ 76 h 1041"/>
              <a:gd name="T82" fmla="*/ 712 w 1284"/>
              <a:gd name="T83" fmla="*/ 154 h 1041"/>
              <a:gd name="T84" fmla="*/ 692 w 1284"/>
              <a:gd name="T85" fmla="*/ 252 h 1041"/>
              <a:gd name="T86" fmla="*/ 704 w 1284"/>
              <a:gd name="T87" fmla="*/ 326 h 1041"/>
              <a:gd name="T88" fmla="*/ 750 w 1284"/>
              <a:gd name="T89" fmla="*/ 410 h 1041"/>
              <a:gd name="T90" fmla="*/ 824 w 1284"/>
              <a:gd name="T91" fmla="*/ 468 h 1041"/>
              <a:gd name="T92" fmla="*/ 918 w 1284"/>
              <a:gd name="T93" fmla="*/ 496 h 1041"/>
              <a:gd name="T94" fmla="*/ 998 w 1284"/>
              <a:gd name="T95" fmla="*/ 494 h 1041"/>
              <a:gd name="T96" fmla="*/ 1082 w 1284"/>
              <a:gd name="T97" fmla="*/ 474 h 1041"/>
              <a:gd name="T98" fmla="*/ 1062 w 1284"/>
              <a:gd name="T99" fmla="*/ 597 h 1041"/>
              <a:gd name="T100" fmla="*/ 992 w 1284"/>
              <a:gd name="T101" fmla="*/ 731 h 1041"/>
              <a:gd name="T102" fmla="*/ 890 w 1284"/>
              <a:gd name="T103" fmla="*/ 847 h 1041"/>
              <a:gd name="T104" fmla="*/ 828 w 1284"/>
              <a:gd name="T105" fmla="*/ 897 h 1041"/>
              <a:gd name="T106" fmla="*/ 816 w 1284"/>
              <a:gd name="T107" fmla="*/ 935 h 1041"/>
              <a:gd name="T108" fmla="*/ 884 w 1284"/>
              <a:gd name="T109" fmla="*/ 1019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284" h="1041">
                <a:moveTo>
                  <a:pt x="192" y="1019"/>
                </a:moveTo>
                <a:lnTo>
                  <a:pt x="192" y="1019"/>
                </a:lnTo>
                <a:lnTo>
                  <a:pt x="202" y="1029"/>
                </a:lnTo>
                <a:lnTo>
                  <a:pt x="212" y="1035"/>
                </a:lnTo>
                <a:lnTo>
                  <a:pt x="222" y="1039"/>
                </a:lnTo>
                <a:lnTo>
                  <a:pt x="232" y="1041"/>
                </a:lnTo>
                <a:lnTo>
                  <a:pt x="240" y="1039"/>
                </a:lnTo>
                <a:lnTo>
                  <a:pt x="250" y="1037"/>
                </a:lnTo>
                <a:lnTo>
                  <a:pt x="260" y="1031"/>
                </a:lnTo>
                <a:lnTo>
                  <a:pt x="268" y="1025"/>
                </a:lnTo>
                <a:lnTo>
                  <a:pt x="268" y="1025"/>
                </a:lnTo>
                <a:lnTo>
                  <a:pt x="306" y="995"/>
                </a:lnTo>
                <a:lnTo>
                  <a:pt x="352" y="951"/>
                </a:lnTo>
                <a:lnTo>
                  <a:pt x="378" y="925"/>
                </a:lnTo>
                <a:lnTo>
                  <a:pt x="406" y="895"/>
                </a:lnTo>
                <a:lnTo>
                  <a:pt x="432" y="863"/>
                </a:lnTo>
                <a:lnTo>
                  <a:pt x="460" y="827"/>
                </a:lnTo>
                <a:lnTo>
                  <a:pt x="486" y="787"/>
                </a:lnTo>
                <a:lnTo>
                  <a:pt x="510" y="743"/>
                </a:lnTo>
                <a:lnTo>
                  <a:pt x="532" y="697"/>
                </a:lnTo>
                <a:lnTo>
                  <a:pt x="552" y="645"/>
                </a:lnTo>
                <a:lnTo>
                  <a:pt x="568" y="591"/>
                </a:lnTo>
                <a:lnTo>
                  <a:pt x="576" y="561"/>
                </a:lnTo>
                <a:lnTo>
                  <a:pt x="580" y="533"/>
                </a:lnTo>
                <a:lnTo>
                  <a:pt x="586" y="502"/>
                </a:lnTo>
                <a:lnTo>
                  <a:pt x="588" y="470"/>
                </a:lnTo>
                <a:lnTo>
                  <a:pt x="590" y="438"/>
                </a:lnTo>
                <a:lnTo>
                  <a:pt x="592" y="404"/>
                </a:lnTo>
                <a:lnTo>
                  <a:pt x="592" y="404"/>
                </a:lnTo>
                <a:lnTo>
                  <a:pt x="590" y="350"/>
                </a:lnTo>
                <a:lnTo>
                  <a:pt x="584" y="300"/>
                </a:lnTo>
                <a:lnTo>
                  <a:pt x="574" y="254"/>
                </a:lnTo>
                <a:lnTo>
                  <a:pt x="560" y="214"/>
                </a:lnTo>
                <a:lnTo>
                  <a:pt x="544" y="176"/>
                </a:lnTo>
                <a:lnTo>
                  <a:pt x="526" y="144"/>
                </a:lnTo>
                <a:lnTo>
                  <a:pt x="506" y="114"/>
                </a:lnTo>
                <a:lnTo>
                  <a:pt x="482" y="90"/>
                </a:lnTo>
                <a:lnTo>
                  <a:pt x="458" y="68"/>
                </a:lnTo>
                <a:lnTo>
                  <a:pt x="434" y="48"/>
                </a:lnTo>
                <a:lnTo>
                  <a:pt x="408" y="34"/>
                </a:lnTo>
                <a:lnTo>
                  <a:pt x="380" y="22"/>
                </a:lnTo>
                <a:lnTo>
                  <a:pt x="354" y="12"/>
                </a:lnTo>
                <a:lnTo>
                  <a:pt x="326" y="6"/>
                </a:lnTo>
                <a:lnTo>
                  <a:pt x="300" y="2"/>
                </a:lnTo>
                <a:lnTo>
                  <a:pt x="276" y="0"/>
                </a:lnTo>
                <a:lnTo>
                  <a:pt x="276" y="0"/>
                </a:lnTo>
                <a:lnTo>
                  <a:pt x="246" y="2"/>
                </a:lnTo>
                <a:lnTo>
                  <a:pt x="218" y="6"/>
                </a:lnTo>
                <a:lnTo>
                  <a:pt x="190" y="12"/>
                </a:lnTo>
                <a:lnTo>
                  <a:pt x="164" y="22"/>
                </a:lnTo>
                <a:lnTo>
                  <a:pt x="140" y="32"/>
                </a:lnTo>
                <a:lnTo>
                  <a:pt x="118" y="44"/>
                </a:lnTo>
                <a:lnTo>
                  <a:pt x="98" y="58"/>
                </a:lnTo>
                <a:lnTo>
                  <a:pt x="78" y="76"/>
                </a:lnTo>
                <a:lnTo>
                  <a:pt x="60" y="94"/>
                </a:lnTo>
                <a:lnTo>
                  <a:pt x="46" y="112"/>
                </a:lnTo>
                <a:lnTo>
                  <a:pt x="32" y="134"/>
                </a:lnTo>
                <a:lnTo>
                  <a:pt x="20" y="154"/>
                </a:lnTo>
                <a:lnTo>
                  <a:pt x="12" y="178"/>
                </a:lnTo>
                <a:lnTo>
                  <a:pt x="6" y="202"/>
                </a:lnTo>
                <a:lnTo>
                  <a:pt x="2" y="226"/>
                </a:lnTo>
                <a:lnTo>
                  <a:pt x="0" y="252"/>
                </a:lnTo>
                <a:lnTo>
                  <a:pt x="0" y="252"/>
                </a:lnTo>
                <a:lnTo>
                  <a:pt x="2" y="278"/>
                </a:lnTo>
                <a:lnTo>
                  <a:pt x="6" y="302"/>
                </a:lnTo>
                <a:lnTo>
                  <a:pt x="12" y="326"/>
                </a:lnTo>
                <a:lnTo>
                  <a:pt x="20" y="348"/>
                </a:lnTo>
                <a:lnTo>
                  <a:pt x="32" y="370"/>
                </a:lnTo>
                <a:lnTo>
                  <a:pt x="44" y="390"/>
                </a:lnTo>
                <a:lnTo>
                  <a:pt x="58" y="410"/>
                </a:lnTo>
                <a:lnTo>
                  <a:pt x="74" y="426"/>
                </a:lnTo>
                <a:lnTo>
                  <a:pt x="92" y="442"/>
                </a:lnTo>
                <a:lnTo>
                  <a:pt x="112" y="456"/>
                </a:lnTo>
                <a:lnTo>
                  <a:pt x="132" y="468"/>
                </a:lnTo>
                <a:lnTo>
                  <a:pt x="154" y="480"/>
                </a:lnTo>
                <a:lnTo>
                  <a:pt x="178" y="488"/>
                </a:lnTo>
                <a:lnTo>
                  <a:pt x="202" y="494"/>
                </a:lnTo>
                <a:lnTo>
                  <a:pt x="226" y="496"/>
                </a:lnTo>
                <a:lnTo>
                  <a:pt x="250" y="498"/>
                </a:lnTo>
                <a:lnTo>
                  <a:pt x="250" y="498"/>
                </a:lnTo>
                <a:lnTo>
                  <a:pt x="280" y="498"/>
                </a:lnTo>
                <a:lnTo>
                  <a:pt x="306" y="494"/>
                </a:lnTo>
                <a:lnTo>
                  <a:pt x="330" y="490"/>
                </a:lnTo>
                <a:lnTo>
                  <a:pt x="350" y="486"/>
                </a:lnTo>
                <a:lnTo>
                  <a:pt x="380" y="478"/>
                </a:lnTo>
                <a:lnTo>
                  <a:pt x="390" y="474"/>
                </a:lnTo>
                <a:lnTo>
                  <a:pt x="390" y="474"/>
                </a:lnTo>
                <a:lnTo>
                  <a:pt x="386" y="518"/>
                </a:lnTo>
                <a:lnTo>
                  <a:pt x="380" y="557"/>
                </a:lnTo>
                <a:lnTo>
                  <a:pt x="370" y="597"/>
                </a:lnTo>
                <a:lnTo>
                  <a:pt x="356" y="633"/>
                </a:lnTo>
                <a:lnTo>
                  <a:pt x="338" y="669"/>
                </a:lnTo>
                <a:lnTo>
                  <a:pt x="320" y="701"/>
                </a:lnTo>
                <a:lnTo>
                  <a:pt x="300" y="731"/>
                </a:lnTo>
                <a:lnTo>
                  <a:pt x="280" y="759"/>
                </a:lnTo>
                <a:lnTo>
                  <a:pt x="258" y="785"/>
                </a:lnTo>
                <a:lnTo>
                  <a:pt x="238" y="809"/>
                </a:lnTo>
                <a:lnTo>
                  <a:pt x="198" y="847"/>
                </a:lnTo>
                <a:lnTo>
                  <a:pt x="164" y="873"/>
                </a:lnTo>
                <a:lnTo>
                  <a:pt x="144" y="891"/>
                </a:lnTo>
                <a:lnTo>
                  <a:pt x="144" y="891"/>
                </a:lnTo>
                <a:lnTo>
                  <a:pt x="136" y="897"/>
                </a:lnTo>
                <a:lnTo>
                  <a:pt x="130" y="905"/>
                </a:lnTo>
                <a:lnTo>
                  <a:pt x="126" y="915"/>
                </a:lnTo>
                <a:lnTo>
                  <a:pt x="124" y="925"/>
                </a:lnTo>
                <a:lnTo>
                  <a:pt x="124" y="935"/>
                </a:lnTo>
                <a:lnTo>
                  <a:pt x="126" y="945"/>
                </a:lnTo>
                <a:lnTo>
                  <a:pt x="132" y="957"/>
                </a:lnTo>
                <a:lnTo>
                  <a:pt x="140" y="967"/>
                </a:lnTo>
                <a:lnTo>
                  <a:pt x="192" y="1019"/>
                </a:lnTo>
                <a:close/>
                <a:moveTo>
                  <a:pt x="884" y="1019"/>
                </a:moveTo>
                <a:lnTo>
                  <a:pt x="884" y="1019"/>
                </a:lnTo>
                <a:lnTo>
                  <a:pt x="894" y="1029"/>
                </a:lnTo>
                <a:lnTo>
                  <a:pt x="904" y="1035"/>
                </a:lnTo>
                <a:lnTo>
                  <a:pt x="914" y="1039"/>
                </a:lnTo>
                <a:lnTo>
                  <a:pt x="924" y="1041"/>
                </a:lnTo>
                <a:lnTo>
                  <a:pt x="932" y="1039"/>
                </a:lnTo>
                <a:lnTo>
                  <a:pt x="942" y="1037"/>
                </a:lnTo>
                <a:lnTo>
                  <a:pt x="952" y="1031"/>
                </a:lnTo>
                <a:lnTo>
                  <a:pt x="960" y="1025"/>
                </a:lnTo>
                <a:lnTo>
                  <a:pt x="960" y="1025"/>
                </a:lnTo>
                <a:lnTo>
                  <a:pt x="998" y="995"/>
                </a:lnTo>
                <a:lnTo>
                  <a:pt x="1044" y="951"/>
                </a:lnTo>
                <a:lnTo>
                  <a:pt x="1070" y="925"/>
                </a:lnTo>
                <a:lnTo>
                  <a:pt x="1098" y="895"/>
                </a:lnTo>
                <a:lnTo>
                  <a:pt x="1124" y="863"/>
                </a:lnTo>
                <a:lnTo>
                  <a:pt x="1152" y="827"/>
                </a:lnTo>
                <a:lnTo>
                  <a:pt x="1178" y="787"/>
                </a:lnTo>
                <a:lnTo>
                  <a:pt x="1202" y="743"/>
                </a:lnTo>
                <a:lnTo>
                  <a:pt x="1224" y="697"/>
                </a:lnTo>
                <a:lnTo>
                  <a:pt x="1244" y="645"/>
                </a:lnTo>
                <a:lnTo>
                  <a:pt x="1260" y="591"/>
                </a:lnTo>
                <a:lnTo>
                  <a:pt x="1268" y="561"/>
                </a:lnTo>
                <a:lnTo>
                  <a:pt x="1272" y="533"/>
                </a:lnTo>
                <a:lnTo>
                  <a:pt x="1278" y="502"/>
                </a:lnTo>
                <a:lnTo>
                  <a:pt x="1280" y="470"/>
                </a:lnTo>
                <a:lnTo>
                  <a:pt x="1282" y="438"/>
                </a:lnTo>
                <a:lnTo>
                  <a:pt x="1284" y="404"/>
                </a:lnTo>
                <a:lnTo>
                  <a:pt x="1284" y="404"/>
                </a:lnTo>
                <a:lnTo>
                  <a:pt x="1282" y="350"/>
                </a:lnTo>
                <a:lnTo>
                  <a:pt x="1276" y="300"/>
                </a:lnTo>
                <a:lnTo>
                  <a:pt x="1266" y="254"/>
                </a:lnTo>
                <a:lnTo>
                  <a:pt x="1252" y="214"/>
                </a:lnTo>
                <a:lnTo>
                  <a:pt x="1236" y="176"/>
                </a:lnTo>
                <a:lnTo>
                  <a:pt x="1218" y="144"/>
                </a:lnTo>
                <a:lnTo>
                  <a:pt x="1198" y="114"/>
                </a:lnTo>
                <a:lnTo>
                  <a:pt x="1174" y="90"/>
                </a:lnTo>
                <a:lnTo>
                  <a:pt x="1150" y="68"/>
                </a:lnTo>
                <a:lnTo>
                  <a:pt x="1126" y="48"/>
                </a:lnTo>
                <a:lnTo>
                  <a:pt x="1100" y="34"/>
                </a:lnTo>
                <a:lnTo>
                  <a:pt x="1072" y="22"/>
                </a:lnTo>
                <a:lnTo>
                  <a:pt x="1046" y="12"/>
                </a:lnTo>
                <a:lnTo>
                  <a:pt x="1018" y="6"/>
                </a:lnTo>
                <a:lnTo>
                  <a:pt x="992" y="2"/>
                </a:lnTo>
                <a:lnTo>
                  <a:pt x="968" y="0"/>
                </a:lnTo>
                <a:lnTo>
                  <a:pt x="968" y="0"/>
                </a:lnTo>
                <a:lnTo>
                  <a:pt x="938" y="2"/>
                </a:lnTo>
                <a:lnTo>
                  <a:pt x="910" y="6"/>
                </a:lnTo>
                <a:lnTo>
                  <a:pt x="882" y="12"/>
                </a:lnTo>
                <a:lnTo>
                  <a:pt x="856" y="22"/>
                </a:lnTo>
                <a:lnTo>
                  <a:pt x="832" y="32"/>
                </a:lnTo>
                <a:lnTo>
                  <a:pt x="810" y="44"/>
                </a:lnTo>
                <a:lnTo>
                  <a:pt x="788" y="58"/>
                </a:lnTo>
                <a:lnTo>
                  <a:pt x="770" y="76"/>
                </a:lnTo>
                <a:lnTo>
                  <a:pt x="752" y="94"/>
                </a:lnTo>
                <a:lnTo>
                  <a:pt x="738" y="112"/>
                </a:lnTo>
                <a:lnTo>
                  <a:pt x="724" y="134"/>
                </a:lnTo>
                <a:lnTo>
                  <a:pt x="712" y="154"/>
                </a:lnTo>
                <a:lnTo>
                  <a:pt x="704" y="178"/>
                </a:lnTo>
                <a:lnTo>
                  <a:pt x="698" y="202"/>
                </a:lnTo>
                <a:lnTo>
                  <a:pt x="694" y="226"/>
                </a:lnTo>
                <a:lnTo>
                  <a:pt x="692" y="252"/>
                </a:lnTo>
                <a:lnTo>
                  <a:pt x="692" y="252"/>
                </a:lnTo>
                <a:lnTo>
                  <a:pt x="694" y="278"/>
                </a:lnTo>
                <a:lnTo>
                  <a:pt x="698" y="302"/>
                </a:lnTo>
                <a:lnTo>
                  <a:pt x="704" y="326"/>
                </a:lnTo>
                <a:lnTo>
                  <a:pt x="712" y="348"/>
                </a:lnTo>
                <a:lnTo>
                  <a:pt x="724" y="370"/>
                </a:lnTo>
                <a:lnTo>
                  <a:pt x="736" y="390"/>
                </a:lnTo>
                <a:lnTo>
                  <a:pt x="750" y="410"/>
                </a:lnTo>
                <a:lnTo>
                  <a:pt x="766" y="426"/>
                </a:lnTo>
                <a:lnTo>
                  <a:pt x="784" y="442"/>
                </a:lnTo>
                <a:lnTo>
                  <a:pt x="804" y="456"/>
                </a:lnTo>
                <a:lnTo>
                  <a:pt x="824" y="468"/>
                </a:lnTo>
                <a:lnTo>
                  <a:pt x="846" y="480"/>
                </a:lnTo>
                <a:lnTo>
                  <a:pt x="870" y="488"/>
                </a:lnTo>
                <a:lnTo>
                  <a:pt x="894" y="494"/>
                </a:lnTo>
                <a:lnTo>
                  <a:pt x="918" y="496"/>
                </a:lnTo>
                <a:lnTo>
                  <a:pt x="942" y="498"/>
                </a:lnTo>
                <a:lnTo>
                  <a:pt x="942" y="498"/>
                </a:lnTo>
                <a:lnTo>
                  <a:pt x="972" y="498"/>
                </a:lnTo>
                <a:lnTo>
                  <a:pt x="998" y="494"/>
                </a:lnTo>
                <a:lnTo>
                  <a:pt x="1022" y="490"/>
                </a:lnTo>
                <a:lnTo>
                  <a:pt x="1042" y="486"/>
                </a:lnTo>
                <a:lnTo>
                  <a:pt x="1072" y="478"/>
                </a:lnTo>
                <a:lnTo>
                  <a:pt x="1082" y="474"/>
                </a:lnTo>
                <a:lnTo>
                  <a:pt x="1082" y="474"/>
                </a:lnTo>
                <a:lnTo>
                  <a:pt x="1078" y="518"/>
                </a:lnTo>
                <a:lnTo>
                  <a:pt x="1072" y="557"/>
                </a:lnTo>
                <a:lnTo>
                  <a:pt x="1062" y="597"/>
                </a:lnTo>
                <a:lnTo>
                  <a:pt x="1048" y="633"/>
                </a:lnTo>
                <a:lnTo>
                  <a:pt x="1030" y="669"/>
                </a:lnTo>
                <a:lnTo>
                  <a:pt x="1012" y="701"/>
                </a:lnTo>
                <a:lnTo>
                  <a:pt x="992" y="731"/>
                </a:lnTo>
                <a:lnTo>
                  <a:pt x="972" y="759"/>
                </a:lnTo>
                <a:lnTo>
                  <a:pt x="950" y="785"/>
                </a:lnTo>
                <a:lnTo>
                  <a:pt x="928" y="809"/>
                </a:lnTo>
                <a:lnTo>
                  <a:pt x="890" y="847"/>
                </a:lnTo>
                <a:lnTo>
                  <a:pt x="856" y="873"/>
                </a:lnTo>
                <a:lnTo>
                  <a:pt x="834" y="891"/>
                </a:lnTo>
                <a:lnTo>
                  <a:pt x="834" y="891"/>
                </a:lnTo>
                <a:lnTo>
                  <a:pt x="828" y="897"/>
                </a:lnTo>
                <a:lnTo>
                  <a:pt x="822" y="905"/>
                </a:lnTo>
                <a:lnTo>
                  <a:pt x="818" y="915"/>
                </a:lnTo>
                <a:lnTo>
                  <a:pt x="816" y="925"/>
                </a:lnTo>
                <a:lnTo>
                  <a:pt x="816" y="935"/>
                </a:lnTo>
                <a:lnTo>
                  <a:pt x="818" y="945"/>
                </a:lnTo>
                <a:lnTo>
                  <a:pt x="824" y="957"/>
                </a:lnTo>
                <a:lnTo>
                  <a:pt x="832" y="967"/>
                </a:lnTo>
                <a:lnTo>
                  <a:pt x="884" y="1019"/>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sv-SE"/>
          </a:p>
        </p:txBody>
      </p:sp>
      <p:sp>
        <p:nvSpPr>
          <p:cNvPr id="2" name="Rubrik 1">
            <a:extLst>
              <a:ext uri="{FF2B5EF4-FFF2-40B4-BE49-F238E27FC236}">
                <a16:creationId xmlns:a16="http://schemas.microsoft.com/office/drawing/2014/main" id="{4EA76ECA-CF40-4A60-B309-60280244B606}"/>
              </a:ext>
            </a:extLst>
          </p:cNvPr>
          <p:cNvSpPr>
            <a:spLocks noGrp="1"/>
          </p:cNvSpPr>
          <p:nvPr userDrawn="1">
            <p:ph type="ctrTitle" hasCustomPrompt="1"/>
          </p:nvPr>
        </p:nvSpPr>
        <p:spPr>
          <a:xfrm>
            <a:off x="2305051" y="1693862"/>
            <a:ext cx="8153400" cy="4113213"/>
          </a:xfrm>
        </p:spPr>
        <p:txBody>
          <a:bodyPr anchor="t" anchorCtr="0"/>
          <a:lstStyle>
            <a:lvl1pPr algn="l">
              <a:lnSpc>
                <a:spcPts val="6800"/>
              </a:lnSpc>
              <a:defRPr sz="5400">
                <a:solidFill>
                  <a:schemeClr val="tx2"/>
                </a:solidFill>
                <a:latin typeface="Brandon Grotesque Bold" panose="020B0803020203060202" pitchFamily="34" charset="0"/>
              </a:defRPr>
            </a:lvl1pPr>
          </a:lstStyle>
          <a:p>
            <a:r>
              <a:rPr lang="sv-SE" dirty="0"/>
              <a:t>citat</a:t>
            </a:r>
          </a:p>
        </p:txBody>
      </p:sp>
    </p:spTree>
    <p:extLst>
      <p:ext uri="{BB962C8B-B14F-4D97-AF65-F5344CB8AC3E}">
        <p14:creationId xmlns:p14="http://schemas.microsoft.com/office/powerpoint/2010/main" val="379934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 &amp; stora siffror">
    <p:bg>
      <p:bgPr>
        <a:solidFill>
          <a:schemeClr val="bg1"/>
        </a:solidFill>
        <a:effectLst/>
      </p:bgPr>
    </p:bg>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3D6D32C4-CF2A-4531-BDF0-9775B888B724}"/>
              </a:ext>
            </a:extLst>
          </p:cNvPr>
          <p:cNvSpPr>
            <a:spLocks noGrp="1"/>
          </p:cNvSpPr>
          <p:nvPr>
            <p:ph type="body" sz="quarter" idx="10"/>
          </p:nvPr>
        </p:nvSpPr>
        <p:spPr>
          <a:xfrm>
            <a:off x="629196" y="1719954"/>
            <a:ext cx="5057230" cy="4039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6"/>
            <a:ext cx="5058583"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
        <p:nvSpPr>
          <p:cNvPr id="14" name="Platshållare för text 13">
            <a:extLst>
              <a:ext uri="{FF2B5EF4-FFF2-40B4-BE49-F238E27FC236}">
                <a16:creationId xmlns:a16="http://schemas.microsoft.com/office/drawing/2014/main" id="{22B9DBBF-BB63-4AEC-AC1D-C803A4C8C637}"/>
              </a:ext>
            </a:extLst>
          </p:cNvPr>
          <p:cNvSpPr>
            <a:spLocks noGrp="1"/>
          </p:cNvSpPr>
          <p:nvPr>
            <p:ph type="body" sz="quarter" idx="11" hasCustomPrompt="1"/>
          </p:nvPr>
        </p:nvSpPr>
        <p:spPr>
          <a:xfrm>
            <a:off x="6181725" y="1395663"/>
            <a:ext cx="5381080" cy="4411579"/>
          </a:xfrm>
        </p:spPr>
        <p:txBody>
          <a:bodyPr wrap="none">
            <a:normAutofit/>
          </a:bodyPr>
          <a:lstStyle>
            <a:lvl1pPr marL="0" indent="0" algn="ctr">
              <a:lnSpc>
                <a:spcPts val="25000"/>
              </a:lnSpc>
              <a:spcBef>
                <a:spcPts val="0"/>
              </a:spcBef>
              <a:buNone/>
              <a:defRPr sz="22000">
                <a:solidFill>
                  <a:schemeClr val="accent4"/>
                </a:solidFill>
                <a:latin typeface="Brandon Grotesque Black" panose="020B0A03020203060202" pitchFamily="34" charset="0"/>
              </a:defRPr>
            </a:lvl1pPr>
          </a:lstStyle>
          <a:p>
            <a:pPr lvl="0"/>
            <a:r>
              <a:rPr lang="sv-SE" dirty="0"/>
              <a:t>XX%</a:t>
            </a:r>
          </a:p>
        </p:txBody>
      </p:sp>
    </p:spTree>
    <p:extLst>
      <p:ext uri="{BB962C8B-B14F-4D97-AF65-F5344CB8AC3E}">
        <p14:creationId xmlns:p14="http://schemas.microsoft.com/office/powerpoint/2010/main" val="3921244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21450B-C9A2-4212-850A-E639BD517290}"/>
              </a:ext>
            </a:extLst>
          </p:cNvPr>
          <p:cNvSpPr>
            <a:spLocks noGrp="1"/>
          </p:cNvSpPr>
          <p:nvPr>
            <p:ph type="title" hasCustomPrompt="1"/>
          </p:nvPr>
        </p:nvSpPr>
        <p:spPr>
          <a:xfrm>
            <a:off x="629194" y="230157"/>
            <a:ext cx="9669600" cy="1325563"/>
          </a:xfrm>
        </p:spPr>
        <p:txBody>
          <a:bodyPr/>
          <a:lstStyle>
            <a:lvl1pPr>
              <a:defRPr>
                <a:solidFill>
                  <a:schemeClr val="tx2"/>
                </a:solidFill>
                <a:latin typeface="Brandon Grotesque Black" panose="020B0A03020203060202" pitchFamily="34" charset="0"/>
              </a:defRPr>
            </a:lvl1pPr>
          </a:lstStyle>
          <a:p>
            <a:r>
              <a:rPr lang="sv-SE" dirty="0"/>
              <a:t>Rubrik</a:t>
            </a:r>
            <a:br>
              <a:rPr lang="sv-SE" dirty="0"/>
            </a:br>
            <a:r>
              <a:rPr lang="sv-SE" dirty="0"/>
              <a:t>2 rader</a:t>
            </a:r>
          </a:p>
        </p:txBody>
      </p:sp>
    </p:spTree>
    <p:extLst>
      <p:ext uri="{BB962C8B-B14F-4D97-AF65-F5344CB8AC3E}">
        <p14:creationId xmlns:p14="http://schemas.microsoft.com/office/powerpoint/2010/main" val="2928000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2022-10-11</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84221" y="6426926"/>
            <a:ext cx="509108"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a:extLst>
              <a:ext uri="{FF2B5EF4-FFF2-40B4-BE49-F238E27FC236}">
                <a16:creationId xmlns:a16="http://schemas.microsoft.com/office/drawing/2014/main" id="{4C2CBCBC-1CB2-ED3F-A5C1-498B52CB801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347767" y="6065814"/>
            <a:ext cx="1583106" cy="443127"/>
          </a:xfrm>
          <a:prstGeom prst="rect">
            <a:avLst/>
          </a:prstGeom>
        </p:spPr>
      </p:pic>
    </p:spTree>
    <p:extLst>
      <p:ext uri="{BB962C8B-B14F-4D97-AF65-F5344CB8AC3E}">
        <p14:creationId xmlns:p14="http://schemas.microsoft.com/office/powerpoint/2010/main" val="2568731596"/>
      </p:ext>
    </p:extLst>
  </p:cSld>
  <p:clrMap bg1="lt1" tx1="dk1" bg2="lt2" tx2="dk2" accent1="accent1" accent2="accent2" accent3="accent3" accent4="accent4" accent5="accent5" accent6="accent6" hlink="hlink" folHlink="folHlink"/>
  <p:sldLayoutIdLst>
    <p:sldLayoutId id="2147483693" r:id="rId1"/>
    <p:sldLayoutId id="2147483682" r:id="rId2"/>
    <p:sldLayoutId id="2147483698" r:id="rId3"/>
    <p:sldLayoutId id="2147483688" r:id="rId4"/>
    <p:sldLayoutId id="2147483684" r:id="rId5"/>
    <p:sldLayoutId id="2147483697" r:id="rId6"/>
    <p:sldLayoutId id="2147483690" r:id="rId7"/>
    <p:sldLayoutId id="2147483686" r:id="rId8"/>
    <p:sldLayoutId id="2147483699" r:id="rId9"/>
    <p:sldLayoutId id="2147483700" r:id="rId10"/>
    <p:sldLayoutId id="2147483685" r:id="rId11"/>
  </p:sldLayoutIdLst>
  <p:txStyles>
    <p:titleStyle>
      <a:lvl1pPr algn="l" defTabSz="914400" rtl="0" eaLnBrk="1" latinLnBrk="0" hangingPunct="1">
        <a:lnSpc>
          <a:spcPct val="100000"/>
        </a:lnSpc>
        <a:spcBef>
          <a:spcPct val="0"/>
        </a:spcBef>
        <a:buNone/>
        <a:defRPr sz="3800" kern="1200" cap="all" spc="140"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D4848"/>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6DB6828-10AF-47B4-BF5D-275A16139E22}"/>
              </a:ext>
            </a:extLst>
          </p:cNvPr>
          <p:cNvSpPr>
            <a:spLocks noGrp="1"/>
          </p:cNvSpPr>
          <p:nvPr>
            <p:ph type="title"/>
          </p:nvPr>
        </p:nvSpPr>
        <p:spPr>
          <a:xfrm>
            <a:off x="629194" y="237664"/>
            <a:ext cx="5961600" cy="1325563"/>
          </a:xfrm>
          <a:prstGeom prst="rect">
            <a:avLst/>
          </a:prstGeom>
        </p:spPr>
        <p:txBody>
          <a:bodyPr vert="horz" lIns="91440" tIns="45720" rIns="91440" bIns="45720" rtlCol="0" anchor="b" anchorCtr="0">
            <a:noAutofit/>
          </a:bodyPr>
          <a:lstStyle/>
          <a:p>
            <a:r>
              <a:rPr lang="sv-SE" dirty="0"/>
              <a:t>Rubrik</a:t>
            </a:r>
            <a:br>
              <a:rPr lang="sv-SE" dirty="0"/>
            </a:br>
            <a:r>
              <a:rPr lang="sv-SE" dirty="0"/>
              <a:t>2 rader</a:t>
            </a:r>
          </a:p>
        </p:txBody>
      </p:sp>
      <p:sp>
        <p:nvSpPr>
          <p:cNvPr id="3" name="Platshållare för text 2">
            <a:extLst>
              <a:ext uri="{FF2B5EF4-FFF2-40B4-BE49-F238E27FC236}">
                <a16:creationId xmlns:a16="http://schemas.microsoft.com/office/drawing/2014/main" id="{207BD704-AF7B-4C4D-89DD-734EF63C33E6}"/>
              </a:ext>
            </a:extLst>
          </p:cNvPr>
          <p:cNvSpPr>
            <a:spLocks noGrp="1"/>
          </p:cNvSpPr>
          <p:nvPr>
            <p:ph type="body" idx="1"/>
          </p:nvPr>
        </p:nvSpPr>
        <p:spPr>
          <a:xfrm>
            <a:off x="633528" y="1727424"/>
            <a:ext cx="5980612" cy="4015650"/>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2AB3ED49-D6DB-4F2F-81FB-724525E89D67}"/>
              </a:ext>
            </a:extLst>
          </p:cNvPr>
          <p:cNvSpPr>
            <a:spLocks noGrp="1"/>
          </p:cNvSpPr>
          <p:nvPr>
            <p:ph type="dt" sz="half" idx="2"/>
          </p:nvPr>
        </p:nvSpPr>
        <p:spPr>
          <a:xfrm>
            <a:off x="637903" y="6426926"/>
            <a:ext cx="1129937" cy="294549"/>
          </a:xfrm>
          <a:prstGeom prst="rect">
            <a:avLst/>
          </a:prstGeom>
        </p:spPr>
        <p:txBody>
          <a:bodyPr vert="horz" lIns="91440" tIns="45720" rIns="91440" bIns="45720" rtlCol="0" anchor="ctr"/>
          <a:lstStyle>
            <a:lvl1pPr algn="l">
              <a:defRPr sz="1200">
                <a:solidFill>
                  <a:schemeClr val="tx1"/>
                </a:solidFill>
              </a:defRPr>
            </a:lvl1pPr>
          </a:lstStyle>
          <a:p>
            <a:fld id="{663AC0A1-BF03-4687-BDDD-A787ED1917E4}" type="datetimeFigureOut">
              <a:rPr lang="sv-SE" smtClean="0"/>
              <a:pPr/>
              <a:t>2022-10-11</a:t>
            </a:fld>
            <a:endParaRPr lang="sv-SE" dirty="0"/>
          </a:p>
        </p:txBody>
      </p:sp>
      <p:sp>
        <p:nvSpPr>
          <p:cNvPr id="5" name="Platshållare för sidfot 4">
            <a:extLst>
              <a:ext uri="{FF2B5EF4-FFF2-40B4-BE49-F238E27FC236}">
                <a16:creationId xmlns:a16="http://schemas.microsoft.com/office/drawing/2014/main" id="{875F03B2-91DA-4A48-AB8F-E227C991CB60}"/>
              </a:ext>
            </a:extLst>
          </p:cNvPr>
          <p:cNvSpPr>
            <a:spLocks noGrp="1"/>
          </p:cNvSpPr>
          <p:nvPr>
            <p:ph type="ftr" sz="quarter" idx="3"/>
          </p:nvPr>
        </p:nvSpPr>
        <p:spPr>
          <a:xfrm>
            <a:off x="4038600" y="6426926"/>
            <a:ext cx="4114800" cy="294549"/>
          </a:xfrm>
          <a:prstGeom prst="rect">
            <a:avLst/>
          </a:prstGeom>
        </p:spPr>
        <p:txBody>
          <a:bodyPr vert="horz" lIns="91440" tIns="45720" rIns="91440" bIns="45720" rtlCol="0" anchor="ctr"/>
          <a:lstStyle>
            <a:lvl1pPr algn="ctr">
              <a:defRPr sz="120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78009161-4D9F-4935-A23F-27979DED39A6}"/>
              </a:ext>
            </a:extLst>
          </p:cNvPr>
          <p:cNvSpPr>
            <a:spLocks noGrp="1"/>
          </p:cNvSpPr>
          <p:nvPr>
            <p:ph type="sldNum" sz="quarter" idx="4"/>
          </p:nvPr>
        </p:nvSpPr>
        <p:spPr>
          <a:xfrm>
            <a:off x="108284" y="6426926"/>
            <a:ext cx="471753" cy="294549"/>
          </a:xfrm>
          <a:prstGeom prst="rect">
            <a:avLst/>
          </a:prstGeom>
        </p:spPr>
        <p:txBody>
          <a:bodyPr vert="horz" lIns="91440" tIns="45720" rIns="91440" bIns="45720" rtlCol="0" anchor="ctr"/>
          <a:lstStyle>
            <a:lvl1pPr algn="r">
              <a:defRPr sz="1200">
                <a:solidFill>
                  <a:schemeClr val="tx1"/>
                </a:solidFill>
              </a:defRPr>
            </a:lvl1pPr>
          </a:lstStyle>
          <a:p>
            <a:fld id="{FDD9FC71-94E5-4C63-83F9-09F1766974D0}" type="slidenum">
              <a:rPr lang="sv-SE" smtClean="0"/>
              <a:pPr/>
              <a:t>‹#›</a:t>
            </a:fld>
            <a:endParaRPr lang="sv-SE"/>
          </a:p>
        </p:txBody>
      </p:sp>
      <p:pic>
        <p:nvPicPr>
          <p:cNvPr id="7" name="Bildobjekt 6" descr="Region Kronobergs logotyp i vitt.">
            <a:extLst>
              <a:ext uri="{FF2B5EF4-FFF2-40B4-BE49-F238E27FC236}">
                <a16:creationId xmlns:a16="http://schemas.microsoft.com/office/drawing/2014/main" id="{AF44FD0E-75BD-2148-0264-73CEB5A7A759}"/>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5094" t="11082" r="4760" b="13048"/>
          <a:stretch/>
        </p:blipFill>
        <p:spPr>
          <a:xfrm>
            <a:off x="10293701" y="6013437"/>
            <a:ext cx="1718777" cy="534864"/>
          </a:xfrm>
          <a:prstGeom prst="rect">
            <a:avLst/>
          </a:prstGeom>
        </p:spPr>
      </p:pic>
    </p:spTree>
    <p:extLst>
      <p:ext uri="{BB962C8B-B14F-4D97-AF65-F5344CB8AC3E}">
        <p14:creationId xmlns:p14="http://schemas.microsoft.com/office/powerpoint/2010/main" val="657464216"/>
      </p:ext>
    </p:extLst>
  </p:cSld>
  <p:clrMap bg1="lt1" tx1="dk1" bg2="lt2" tx2="dk2" accent1="accent1" accent2="accent2" accent3="accent3" accent4="accent4" accent5="accent5" accent6="accent6" hlink="hlink" folHlink="folHlink"/>
  <p:sldLayoutIdLst>
    <p:sldLayoutId id="2147483702"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100000"/>
        </a:lnSpc>
        <a:spcBef>
          <a:spcPct val="0"/>
        </a:spcBef>
        <a:buNone/>
        <a:defRPr sz="3800" kern="1200" cap="all" spc="140" baseline="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100" kern="1200">
          <a:solidFill>
            <a:schemeClr val="tx1"/>
          </a:solidFill>
          <a:latin typeface="+mn-lt"/>
          <a:ea typeface="+mn-ea"/>
          <a:cs typeface="+mn-cs"/>
        </a:defRPr>
      </a:lvl1pPr>
      <a:lvl2pPr marL="493713" indent="-249238" algn="l" defTabSz="914400" rtl="0" eaLnBrk="1" latinLnBrk="0" hangingPunct="1">
        <a:lnSpc>
          <a:spcPct val="100000"/>
        </a:lnSpc>
        <a:spcBef>
          <a:spcPts val="500"/>
        </a:spcBef>
        <a:buFont typeface="Arial" panose="020B0604020202020204" pitchFamily="34" charset="0"/>
        <a:buChar char="•"/>
        <a:defRPr sz="1900" kern="1200">
          <a:solidFill>
            <a:schemeClr val="tx1"/>
          </a:solidFill>
          <a:latin typeface="+mn-lt"/>
          <a:ea typeface="+mn-ea"/>
          <a:cs typeface="+mn-cs"/>
        </a:defRPr>
      </a:lvl2pPr>
      <a:lvl3pPr marL="758825" indent="-247650" algn="l" defTabSz="914400" rtl="0" eaLnBrk="1" latinLnBrk="0" hangingPunct="1">
        <a:lnSpc>
          <a:spcPct val="100000"/>
        </a:lnSpc>
        <a:spcBef>
          <a:spcPts val="500"/>
        </a:spcBef>
        <a:buFont typeface="Arial" panose="020B0604020202020204" pitchFamily="34" charset="0"/>
        <a:buChar char="•"/>
        <a:tabLst/>
        <a:defRPr sz="1700" kern="1200">
          <a:solidFill>
            <a:schemeClr val="tx1"/>
          </a:solidFill>
          <a:latin typeface="+mn-lt"/>
          <a:ea typeface="+mn-ea"/>
          <a:cs typeface="+mn-cs"/>
        </a:defRPr>
      </a:lvl3pPr>
      <a:lvl4pPr marL="1009650" indent="-247650" algn="l" defTabSz="914400" rtl="0" eaLnBrk="1" latinLnBrk="0" hangingPunct="1">
        <a:lnSpc>
          <a:spcPct val="100000"/>
        </a:lnSpc>
        <a:spcBef>
          <a:spcPts val="500"/>
        </a:spcBef>
        <a:buFont typeface="Arial" panose="020B0604020202020204" pitchFamily="34" charset="0"/>
        <a:buChar char="•"/>
        <a:defRPr sz="1500" kern="1200">
          <a:solidFill>
            <a:schemeClr val="tx1"/>
          </a:solidFill>
          <a:latin typeface="+mn-lt"/>
          <a:ea typeface="+mn-ea"/>
          <a:cs typeface="+mn-cs"/>
        </a:defRPr>
      </a:lvl4pPr>
      <a:lvl5pPr marL="1290638" indent="-260350" algn="l" defTabSz="914400" rtl="0" eaLnBrk="1" latinLnBrk="0" hangingPunct="1">
        <a:lnSpc>
          <a:spcPct val="100000"/>
        </a:lnSpc>
        <a:spcBef>
          <a:spcPts val="500"/>
        </a:spcBef>
        <a:buFont typeface="Arial" panose="020B0604020202020204" pitchFamily="34" charset="0"/>
        <a:buChar char="•"/>
        <a:defRPr sz="13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59" userDrawn="1">
          <p15:clr>
            <a:srgbClr val="F26B43"/>
          </p15:clr>
        </p15:guide>
        <p15:guide id="2" orient="horz" pos="1277" userDrawn="1">
          <p15:clr>
            <a:srgbClr val="F26B43"/>
          </p15:clr>
        </p15:guide>
        <p15:guide id="3" orient="horz" pos="365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894291-1460-43CF-9697-6D835F0D14EE}"/>
              </a:ext>
            </a:extLst>
          </p:cNvPr>
          <p:cNvSpPr>
            <a:spLocks noGrp="1"/>
          </p:cNvSpPr>
          <p:nvPr>
            <p:ph type="ctrTitle"/>
          </p:nvPr>
        </p:nvSpPr>
        <p:spPr>
          <a:xfrm>
            <a:off x="819151" y="1169988"/>
            <a:ext cx="5925778" cy="2387600"/>
          </a:xfrm>
        </p:spPr>
        <p:txBody>
          <a:bodyPr/>
          <a:lstStyle/>
          <a:p>
            <a:pPr algn="ctr"/>
            <a:r>
              <a:rPr lang="sv-SE" dirty="0"/>
              <a:t>Bäckenbottens anatomi och fysiologi</a:t>
            </a:r>
          </a:p>
        </p:txBody>
      </p:sp>
      <p:sp>
        <p:nvSpPr>
          <p:cNvPr id="5" name="Underrubrik 4">
            <a:extLst>
              <a:ext uri="{FF2B5EF4-FFF2-40B4-BE49-F238E27FC236}">
                <a16:creationId xmlns:a16="http://schemas.microsoft.com/office/drawing/2014/main" id="{EA1801DF-761E-461A-9FE7-81C080E2F4D2}"/>
              </a:ext>
            </a:extLst>
          </p:cNvPr>
          <p:cNvSpPr>
            <a:spLocks noGrp="1"/>
          </p:cNvSpPr>
          <p:nvPr>
            <p:ph type="subTitle" idx="1"/>
          </p:nvPr>
        </p:nvSpPr>
        <p:spPr>
          <a:xfrm>
            <a:off x="819151" y="5083661"/>
            <a:ext cx="5711548" cy="1208702"/>
          </a:xfrm>
        </p:spPr>
        <p:txBody>
          <a:bodyPr>
            <a:normAutofit fontScale="85000" lnSpcReduction="20000"/>
          </a:bodyPr>
          <a:lstStyle/>
          <a:p>
            <a:r>
              <a:rPr lang="sv-SE" dirty="0">
                <a:cs typeface="Arial" panose="020B0604020202020204" pitchFamily="34" charset="0"/>
              </a:rPr>
              <a:t>Elin Lund</a:t>
            </a:r>
          </a:p>
          <a:p>
            <a:r>
              <a:rPr lang="sv-SE" dirty="0">
                <a:cs typeface="Arial" panose="020B0604020202020204" pitchFamily="34" charset="0"/>
              </a:rPr>
              <a:t>Leg. Sjukgymnast</a:t>
            </a:r>
          </a:p>
          <a:p>
            <a:r>
              <a:rPr lang="sv-SE" dirty="0">
                <a:cs typeface="Arial" panose="020B0604020202020204" pitchFamily="34" charset="0"/>
              </a:rPr>
              <a:t>Lasarettsrehab </a:t>
            </a:r>
          </a:p>
        </p:txBody>
      </p:sp>
    </p:spTree>
    <p:extLst>
      <p:ext uri="{BB962C8B-B14F-4D97-AF65-F5344CB8AC3E}">
        <p14:creationId xmlns:p14="http://schemas.microsoft.com/office/powerpoint/2010/main" val="2354122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9295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A9694EFD-59BA-4489-AC23-2A3AD1AF18A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20270" y="1719263"/>
            <a:ext cx="3268971" cy="4406234"/>
          </a:xfrm>
          <a:prstGeom prst="rect">
            <a:avLst/>
          </a:prstGeom>
        </p:spPr>
      </p:pic>
      <p:sp>
        <p:nvSpPr>
          <p:cNvPr id="4" name="Platshållare för innehåll 2">
            <a:extLst>
              <a:ext uri="{FF2B5EF4-FFF2-40B4-BE49-F238E27FC236}">
                <a16:creationId xmlns:a16="http://schemas.microsoft.com/office/drawing/2014/main" id="{24B835FC-599B-49DF-8CF1-19FCE69544F0}"/>
              </a:ext>
            </a:extLst>
          </p:cNvPr>
          <p:cNvSpPr>
            <a:spLocks noGrp="1"/>
          </p:cNvSpPr>
          <p:nvPr>
            <p:ph sz="quarter" idx="11"/>
          </p:nvPr>
        </p:nvSpPr>
        <p:spPr>
          <a:xfrm>
            <a:off x="628650" y="1719263"/>
            <a:ext cx="7001182" cy="3698311"/>
          </a:xfrm>
        </p:spPr>
        <p:txBody>
          <a:bodyPr>
            <a:normAutofit/>
          </a:bodyPr>
          <a:lstStyle/>
          <a:p>
            <a:r>
              <a:rPr lang="sv-SE" sz="2400" dirty="0"/>
              <a:t>Den muskulatur som bildar ett "golv" i bäckenet och håller upp våra inre organ. </a:t>
            </a:r>
          </a:p>
          <a:p>
            <a:r>
              <a:rPr lang="sv-SE" sz="2400" dirty="0"/>
              <a:t>Stöd åt tarm, livmoder och urinblåsa.</a:t>
            </a:r>
          </a:p>
        </p:txBody>
      </p:sp>
      <p:sp>
        <p:nvSpPr>
          <p:cNvPr id="2" name="Rubrik 1">
            <a:extLst>
              <a:ext uri="{FF2B5EF4-FFF2-40B4-BE49-F238E27FC236}">
                <a16:creationId xmlns:a16="http://schemas.microsoft.com/office/drawing/2014/main" id="{E650B35C-FA93-43FA-A51D-CCB1BA775F63}"/>
              </a:ext>
            </a:extLst>
          </p:cNvPr>
          <p:cNvSpPr>
            <a:spLocks noGrp="1"/>
          </p:cNvSpPr>
          <p:nvPr>
            <p:ph type="title"/>
          </p:nvPr>
        </p:nvSpPr>
        <p:spPr/>
        <p:txBody>
          <a:bodyPr/>
          <a:lstStyle/>
          <a:p>
            <a:r>
              <a:rPr lang="sv-SE" dirty="0"/>
              <a:t>Bäckenbotten</a:t>
            </a:r>
          </a:p>
        </p:txBody>
      </p:sp>
    </p:spTree>
    <p:extLst>
      <p:ext uri="{BB962C8B-B14F-4D97-AF65-F5344CB8AC3E}">
        <p14:creationId xmlns:p14="http://schemas.microsoft.com/office/powerpoint/2010/main" val="3013742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tshållare för innehåll 7">
            <a:extLst>
              <a:ext uri="{FF2B5EF4-FFF2-40B4-BE49-F238E27FC236}">
                <a16:creationId xmlns:a16="http://schemas.microsoft.com/office/drawing/2014/main" id="{1B1DE2A7-E5E5-4F5B-BF77-5D202D10CBF6}"/>
              </a:ext>
            </a:extLst>
          </p:cNvPr>
          <p:cNvSpPr>
            <a:spLocks noGrp="1"/>
          </p:cNvSpPr>
          <p:nvPr>
            <p:ph sz="quarter" idx="11"/>
          </p:nvPr>
        </p:nvSpPr>
        <p:spPr/>
        <p:txBody>
          <a:bodyPr/>
          <a:lstStyle/>
          <a:p>
            <a:endParaRPr lang="sv-SE"/>
          </a:p>
        </p:txBody>
      </p:sp>
      <p:sp>
        <p:nvSpPr>
          <p:cNvPr id="2" name="Rubrik 1">
            <a:extLst>
              <a:ext uri="{FF2B5EF4-FFF2-40B4-BE49-F238E27FC236}">
                <a16:creationId xmlns:a16="http://schemas.microsoft.com/office/drawing/2014/main" id="{1BFAE4F1-3A43-432B-A563-C4903CD9FACF}"/>
              </a:ext>
            </a:extLst>
          </p:cNvPr>
          <p:cNvSpPr>
            <a:spLocks noGrp="1"/>
          </p:cNvSpPr>
          <p:nvPr>
            <p:ph type="title"/>
          </p:nvPr>
        </p:nvSpPr>
        <p:spPr>
          <a:xfrm>
            <a:off x="986322" y="694938"/>
            <a:ext cx="9669809" cy="1300081"/>
          </a:xfrm>
        </p:spPr>
        <p:txBody>
          <a:bodyPr>
            <a:normAutofit fontScale="90000"/>
          </a:bodyPr>
          <a:lstStyle/>
          <a:p>
            <a:pPr algn="ctr"/>
            <a:br>
              <a:rPr lang="sv-SE" dirty="0"/>
            </a:br>
            <a:r>
              <a:rPr lang="sv-SE" dirty="0"/>
              <a:t>Anatomi</a:t>
            </a:r>
            <a:br>
              <a:rPr lang="sv-SE" dirty="0"/>
            </a:br>
            <a:r>
              <a:rPr lang="sv-SE" dirty="0"/>
              <a:t>Ytlig bäckenbottenmuskulatur</a:t>
            </a:r>
            <a:br>
              <a:rPr lang="sv-SE" dirty="0"/>
            </a:br>
            <a:endParaRPr lang="sv-SE" dirty="0"/>
          </a:p>
        </p:txBody>
      </p:sp>
      <p:pic>
        <p:nvPicPr>
          <p:cNvPr id="4" name="Bildobjekt 3">
            <a:extLst>
              <a:ext uri="{FF2B5EF4-FFF2-40B4-BE49-F238E27FC236}">
                <a16:creationId xmlns:a16="http://schemas.microsoft.com/office/drawing/2014/main" id="{F2918099-E1EF-40F7-935A-D4BEA4BA0A8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0812" y="1995019"/>
            <a:ext cx="10224654" cy="3764097"/>
          </a:xfrm>
          <a:prstGeom prst="rect">
            <a:avLst/>
          </a:prstGeom>
        </p:spPr>
      </p:pic>
    </p:spTree>
    <p:extLst>
      <p:ext uri="{BB962C8B-B14F-4D97-AF65-F5344CB8AC3E}">
        <p14:creationId xmlns:p14="http://schemas.microsoft.com/office/powerpoint/2010/main" val="3030718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a:extLst>
              <a:ext uri="{FF2B5EF4-FFF2-40B4-BE49-F238E27FC236}">
                <a16:creationId xmlns:a16="http://schemas.microsoft.com/office/drawing/2014/main" id="{8E091D08-D15A-4AD0-8F0D-D1D5605EFE1A}"/>
              </a:ext>
            </a:extLst>
          </p:cNvPr>
          <p:cNvPicPr>
            <a:picLocks noGrp="1" noChangeAspect="1"/>
          </p:cNvPicPr>
          <p:nvPr>
            <p:ph sz="quarter" idx="11"/>
          </p:nvPr>
        </p:nvPicPr>
        <p:blipFill>
          <a:blip r:embed="rId3">
            <a:extLst>
              <a:ext uri="{28A0092B-C50C-407E-A947-70E740481C1C}">
                <a14:useLocalDpi xmlns:a14="http://schemas.microsoft.com/office/drawing/2010/main" val="0"/>
              </a:ext>
            </a:extLst>
          </a:blip>
          <a:stretch>
            <a:fillRect/>
          </a:stretch>
        </p:blipFill>
        <p:spPr>
          <a:xfrm>
            <a:off x="0" y="2576969"/>
            <a:ext cx="9239162" cy="3106076"/>
          </a:xfrm>
          <a:prstGeom prst="rect">
            <a:avLst/>
          </a:prstGeom>
        </p:spPr>
      </p:pic>
      <p:sp>
        <p:nvSpPr>
          <p:cNvPr id="2" name="Rubrik 1">
            <a:extLst>
              <a:ext uri="{FF2B5EF4-FFF2-40B4-BE49-F238E27FC236}">
                <a16:creationId xmlns:a16="http://schemas.microsoft.com/office/drawing/2014/main" id="{91A51611-54C1-449C-B480-AB71419CA03F}"/>
              </a:ext>
            </a:extLst>
          </p:cNvPr>
          <p:cNvSpPr>
            <a:spLocks noGrp="1"/>
          </p:cNvSpPr>
          <p:nvPr>
            <p:ph type="title"/>
          </p:nvPr>
        </p:nvSpPr>
        <p:spPr>
          <a:xfrm>
            <a:off x="1356781" y="259654"/>
            <a:ext cx="9669809" cy="2041095"/>
          </a:xfrm>
        </p:spPr>
        <p:txBody>
          <a:bodyPr/>
          <a:lstStyle/>
          <a:p>
            <a:pPr algn="ctr"/>
            <a:br>
              <a:rPr lang="sv-SE" dirty="0"/>
            </a:br>
            <a:r>
              <a:rPr lang="sv-SE" dirty="0"/>
              <a:t>Anatomi </a:t>
            </a:r>
            <a:br>
              <a:rPr lang="sv-SE" dirty="0"/>
            </a:br>
            <a:r>
              <a:rPr lang="sv-SE" dirty="0"/>
              <a:t>Djupare bäckenbottenmuskulatur</a:t>
            </a:r>
          </a:p>
        </p:txBody>
      </p:sp>
    </p:spTree>
    <p:extLst>
      <p:ext uri="{BB962C8B-B14F-4D97-AF65-F5344CB8AC3E}">
        <p14:creationId xmlns:p14="http://schemas.microsoft.com/office/powerpoint/2010/main" val="34903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A63F523B-421B-42FA-8854-B272FFA79C57}"/>
              </a:ext>
            </a:extLst>
          </p:cNvPr>
          <p:cNvSpPr>
            <a:spLocks noGrp="1"/>
          </p:cNvSpPr>
          <p:nvPr>
            <p:ph sz="quarter" idx="11"/>
          </p:nvPr>
        </p:nvSpPr>
        <p:spPr/>
        <p:txBody>
          <a:bodyPr>
            <a:normAutofit fontScale="85000" lnSpcReduction="20000"/>
          </a:bodyPr>
          <a:lstStyle/>
          <a:p>
            <a:r>
              <a:rPr lang="sv-SE" dirty="0"/>
              <a:t>Brits eller </a:t>
            </a:r>
            <a:r>
              <a:rPr lang="sv-SE" dirty="0" err="1"/>
              <a:t>gynstol</a:t>
            </a:r>
            <a:r>
              <a:rPr lang="sv-SE" dirty="0"/>
              <a:t>?</a:t>
            </a:r>
          </a:p>
          <a:p>
            <a:r>
              <a:rPr lang="sv-SE" dirty="0"/>
              <a:t>Inspektion: knip, hosta, krystning</a:t>
            </a:r>
          </a:p>
          <a:p>
            <a:r>
              <a:rPr lang="sv-SE" dirty="0"/>
              <a:t>Palpation: ett finger. Bedöm styrka, uthållighet, snabbhet. Smärta? Avspänningsförmåga? Sidoskillnad?</a:t>
            </a:r>
          </a:p>
          <a:p>
            <a:pPr marL="0" indent="0">
              <a:buNone/>
            </a:pPr>
            <a:endParaRPr lang="sv-SE" dirty="0"/>
          </a:p>
          <a:p>
            <a:pPr marL="0" indent="0">
              <a:buNone/>
            </a:pPr>
            <a:r>
              <a:rPr lang="sv-SE" b="1" dirty="0" err="1"/>
              <a:t>Modified</a:t>
            </a:r>
            <a:r>
              <a:rPr lang="sv-SE" b="1" dirty="0"/>
              <a:t> Oxford </a:t>
            </a:r>
            <a:r>
              <a:rPr lang="sv-SE" b="1" dirty="0" err="1"/>
              <a:t>Scale</a:t>
            </a:r>
            <a:r>
              <a:rPr lang="sv-SE" b="1" dirty="0"/>
              <a:t> (MOS) 0-5:</a:t>
            </a:r>
          </a:p>
          <a:p>
            <a:r>
              <a:rPr lang="sv-SE" dirty="0"/>
              <a:t>0: Ingen kontraktion alls</a:t>
            </a:r>
          </a:p>
          <a:p>
            <a:r>
              <a:rPr lang="sv-SE" dirty="0"/>
              <a:t>1: Ett ”</a:t>
            </a:r>
            <a:r>
              <a:rPr lang="sv-SE" dirty="0" err="1"/>
              <a:t>flicker</a:t>
            </a:r>
            <a:r>
              <a:rPr lang="sv-SE" dirty="0"/>
              <a:t>”, en knappt kännbar muskelkontraktion</a:t>
            </a:r>
          </a:p>
          <a:p>
            <a:r>
              <a:rPr lang="sv-SE" dirty="0"/>
              <a:t>2: En svag muskelkontraktion</a:t>
            </a:r>
          </a:p>
          <a:p>
            <a:r>
              <a:rPr lang="sv-SE" dirty="0"/>
              <a:t>3: En medelstark muskelkontraktion med lyft</a:t>
            </a:r>
          </a:p>
          <a:p>
            <a:r>
              <a:rPr lang="sv-SE" dirty="0"/>
              <a:t>4: En god muskelkontraktion med lyft</a:t>
            </a:r>
          </a:p>
          <a:p>
            <a:r>
              <a:rPr lang="sv-SE" dirty="0"/>
              <a:t>5: En stark muskelkontraktion med lyft </a:t>
            </a:r>
          </a:p>
          <a:p>
            <a:pPr marL="0" indent="0">
              <a:buNone/>
            </a:pPr>
            <a:endParaRPr lang="sv-SE" dirty="0"/>
          </a:p>
        </p:txBody>
      </p:sp>
      <p:sp>
        <p:nvSpPr>
          <p:cNvPr id="2" name="Rubrik 1">
            <a:extLst>
              <a:ext uri="{FF2B5EF4-FFF2-40B4-BE49-F238E27FC236}">
                <a16:creationId xmlns:a16="http://schemas.microsoft.com/office/drawing/2014/main" id="{AD23C791-47DF-4B56-BF8A-007E5FA6993C}"/>
              </a:ext>
            </a:extLst>
          </p:cNvPr>
          <p:cNvSpPr>
            <a:spLocks noGrp="1"/>
          </p:cNvSpPr>
          <p:nvPr>
            <p:ph type="title"/>
          </p:nvPr>
        </p:nvSpPr>
        <p:spPr/>
        <p:txBody>
          <a:bodyPr/>
          <a:lstStyle/>
          <a:p>
            <a:r>
              <a:rPr lang="sv-SE" dirty="0"/>
              <a:t>Undersökning</a:t>
            </a:r>
          </a:p>
        </p:txBody>
      </p:sp>
    </p:spTree>
    <p:extLst>
      <p:ext uri="{BB962C8B-B14F-4D97-AF65-F5344CB8AC3E}">
        <p14:creationId xmlns:p14="http://schemas.microsoft.com/office/powerpoint/2010/main" val="1223603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8357462-8AE4-44D8-B4AB-581DFE844E11}"/>
              </a:ext>
            </a:extLst>
          </p:cNvPr>
          <p:cNvSpPr>
            <a:spLocks noGrp="1"/>
          </p:cNvSpPr>
          <p:nvPr>
            <p:ph sz="quarter" idx="11"/>
          </p:nvPr>
        </p:nvSpPr>
        <p:spPr/>
        <p:txBody>
          <a:bodyPr>
            <a:normAutofit lnSpcReduction="10000"/>
          </a:bodyPr>
          <a:lstStyle/>
          <a:p>
            <a:pPr marL="0" indent="0">
              <a:buNone/>
            </a:pPr>
            <a:r>
              <a:rPr lang="sv-SE" dirty="0"/>
              <a:t>Instruktioner</a:t>
            </a:r>
          </a:p>
          <a:p>
            <a:pPr marL="514350" indent="-514350">
              <a:buAutoNum type="arabicPeriod"/>
            </a:pPr>
            <a:r>
              <a:rPr lang="sv-SE" dirty="0"/>
              <a:t>Knip baktill som om du skulle hålla en fis</a:t>
            </a:r>
          </a:p>
          <a:p>
            <a:pPr marL="514350" indent="-514350">
              <a:buAutoNum type="arabicPeriod"/>
            </a:pPr>
            <a:r>
              <a:rPr lang="sv-SE" dirty="0"/>
              <a:t>Knip sedan framtill som om du vore riktigt kissnödig och var tvungen att hålla dig.</a:t>
            </a:r>
          </a:p>
          <a:p>
            <a:pPr marL="514350" indent="-514350">
              <a:buAutoNum type="arabicPeriod"/>
            </a:pPr>
            <a:r>
              <a:rPr lang="sv-SE" dirty="0"/>
              <a:t>Försök sedan att skapa en känsla av ett lyft av bäckenbotten uppåt/inåt. </a:t>
            </a:r>
          </a:p>
          <a:p>
            <a:pPr marL="514350" indent="-514350">
              <a:buAutoNum type="arabicPeriod"/>
            </a:pPr>
            <a:endParaRPr lang="sv-SE" dirty="0"/>
          </a:p>
          <a:p>
            <a:r>
              <a:rPr lang="sv-SE" dirty="0"/>
              <a:t>Undvik för mycket medkontraktion av yttre muskler</a:t>
            </a:r>
          </a:p>
          <a:p>
            <a:r>
              <a:rPr lang="sv-SE" dirty="0"/>
              <a:t>Många har hjälp av att knipa på utandningen</a:t>
            </a:r>
          </a:p>
          <a:p>
            <a:r>
              <a:rPr lang="sv-SE" dirty="0"/>
              <a:t>Hjälpmedel?</a:t>
            </a:r>
          </a:p>
          <a:p>
            <a:r>
              <a:rPr lang="sv-SE" dirty="0"/>
              <a:t>Olika positioner?</a:t>
            </a:r>
          </a:p>
        </p:txBody>
      </p:sp>
      <p:sp>
        <p:nvSpPr>
          <p:cNvPr id="2" name="Rubrik 1">
            <a:extLst>
              <a:ext uri="{FF2B5EF4-FFF2-40B4-BE49-F238E27FC236}">
                <a16:creationId xmlns:a16="http://schemas.microsoft.com/office/drawing/2014/main" id="{BDC9E35E-14CC-4C8D-B2ED-1C280336B5C2}"/>
              </a:ext>
            </a:extLst>
          </p:cNvPr>
          <p:cNvSpPr>
            <a:spLocks noGrp="1"/>
          </p:cNvSpPr>
          <p:nvPr>
            <p:ph type="title"/>
          </p:nvPr>
        </p:nvSpPr>
        <p:spPr/>
        <p:txBody>
          <a:bodyPr/>
          <a:lstStyle/>
          <a:p>
            <a:r>
              <a:rPr lang="sv-SE" dirty="0"/>
              <a:t>Bäckenbottenträning - hitta knipet</a:t>
            </a:r>
          </a:p>
        </p:txBody>
      </p:sp>
    </p:spTree>
    <p:extLst>
      <p:ext uri="{BB962C8B-B14F-4D97-AF65-F5344CB8AC3E}">
        <p14:creationId xmlns:p14="http://schemas.microsoft.com/office/powerpoint/2010/main" val="2775396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tshållare för innehåll 7">
            <a:extLst>
              <a:ext uri="{FF2B5EF4-FFF2-40B4-BE49-F238E27FC236}">
                <a16:creationId xmlns:a16="http://schemas.microsoft.com/office/drawing/2014/main" id="{B715A2BF-80D1-47F8-8919-ADB3C3A575E0}"/>
              </a:ext>
            </a:extLst>
          </p:cNvPr>
          <p:cNvSpPr>
            <a:spLocks noGrp="1"/>
          </p:cNvSpPr>
          <p:nvPr>
            <p:ph sz="quarter" idx="11"/>
          </p:nvPr>
        </p:nvSpPr>
        <p:spPr>
          <a:xfrm>
            <a:off x="628651" y="1838632"/>
            <a:ext cx="3392743" cy="3920484"/>
          </a:xfrm>
        </p:spPr>
        <p:txBody>
          <a:bodyPr>
            <a:normAutofit fontScale="92500" lnSpcReduction="20000"/>
          </a:bodyPr>
          <a:lstStyle/>
          <a:p>
            <a:pPr marL="0" indent="0">
              <a:buNone/>
            </a:pPr>
            <a:r>
              <a:rPr lang="sv-SE" sz="1900" b="1" dirty="0"/>
              <a:t>Hitta-rätt-knip</a:t>
            </a:r>
          </a:p>
          <a:p>
            <a:r>
              <a:rPr lang="sv-SE" sz="1900" dirty="0"/>
              <a:t>Spänn med liten kraft ett par sekunder</a:t>
            </a:r>
          </a:p>
          <a:p>
            <a:endParaRPr lang="sv-SE" sz="1900" dirty="0"/>
          </a:p>
          <a:p>
            <a:pPr marL="0" indent="0">
              <a:buNone/>
            </a:pPr>
            <a:r>
              <a:rPr lang="sv-SE" sz="1900" b="1" dirty="0"/>
              <a:t>Styrkeknip</a:t>
            </a:r>
          </a:p>
          <a:p>
            <a:r>
              <a:rPr lang="sv-SE" sz="1900" dirty="0"/>
              <a:t>Spänn med maximal kraft 6-8 sekunder</a:t>
            </a:r>
          </a:p>
          <a:p>
            <a:endParaRPr lang="sv-SE" sz="1900" dirty="0"/>
          </a:p>
          <a:p>
            <a:pPr marL="0" indent="0">
              <a:buNone/>
            </a:pPr>
            <a:r>
              <a:rPr lang="sv-SE" sz="1900" b="1" dirty="0"/>
              <a:t>Uthållighetsknip</a:t>
            </a:r>
          </a:p>
          <a:p>
            <a:r>
              <a:rPr lang="sv-SE" sz="1900" dirty="0"/>
              <a:t>Spänn medelhårt under längre tid, upp till 1-2 minuter.</a:t>
            </a:r>
          </a:p>
          <a:p>
            <a:endParaRPr lang="sv-SE" dirty="0"/>
          </a:p>
        </p:txBody>
      </p:sp>
      <p:sp>
        <p:nvSpPr>
          <p:cNvPr id="2" name="Rubrik 1">
            <a:extLst>
              <a:ext uri="{FF2B5EF4-FFF2-40B4-BE49-F238E27FC236}">
                <a16:creationId xmlns:a16="http://schemas.microsoft.com/office/drawing/2014/main" id="{FD7D6A6F-D2A7-48A5-B125-1503A61A0A45}"/>
              </a:ext>
            </a:extLst>
          </p:cNvPr>
          <p:cNvSpPr>
            <a:spLocks noGrp="1"/>
          </p:cNvSpPr>
          <p:nvPr>
            <p:ph type="title"/>
          </p:nvPr>
        </p:nvSpPr>
        <p:spPr/>
        <p:txBody>
          <a:bodyPr/>
          <a:lstStyle/>
          <a:p>
            <a:r>
              <a:rPr lang="sv-SE" dirty="0"/>
              <a:t>Bäckenbottenträning dosering</a:t>
            </a:r>
          </a:p>
        </p:txBody>
      </p:sp>
      <p:sp>
        <p:nvSpPr>
          <p:cNvPr id="9" name="Platshållare för innehåll 8">
            <a:extLst>
              <a:ext uri="{FF2B5EF4-FFF2-40B4-BE49-F238E27FC236}">
                <a16:creationId xmlns:a16="http://schemas.microsoft.com/office/drawing/2014/main" id="{AD031CC4-E134-4452-8A9D-19FB0BFD7234}"/>
              </a:ext>
            </a:extLst>
          </p:cNvPr>
          <p:cNvSpPr>
            <a:spLocks noGrp="1"/>
          </p:cNvSpPr>
          <p:nvPr>
            <p:ph sz="quarter" idx="12"/>
          </p:nvPr>
        </p:nvSpPr>
        <p:spPr>
          <a:xfrm>
            <a:off x="4566138" y="1665689"/>
            <a:ext cx="3163600" cy="4524314"/>
          </a:xfrm>
        </p:spPr>
        <p:txBody>
          <a:bodyPr>
            <a:normAutofit/>
          </a:bodyPr>
          <a:lstStyle/>
          <a:p>
            <a:pPr marL="0" indent="0">
              <a:buNone/>
            </a:pPr>
            <a:r>
              <a:rPr lang="sv-SE" sz="1800" b="1" dirty="0"/>
              <a:t>Snabbhetsknip</a:t>
            </a:r>
          </a:p>
          <a:p>
            <a:r>
              <a:rPr lang="sv-SE" sz="1800" dirty="0"/>
              <a:t>Spänn snabbt upp till maximal kraft, håll ca 3 sekunder.</a:t>
            </a:r>
          </a:p>
          <a:p>
            <a:endParaRPr lang="sv-SE" sz="1800" dirty="0"/>
          </a:p>
          <a:p>
            <a:pPr marL="0" indent="0">
              <a:buNone/>
            </a:pPr>
            <a:r>
              <a:rPr lang="sv-SE" sz="1800" b="1" dirty="0"/>
              <a:t>Funktionell bäckenbottenträning</a:t>
            </a:r>
          </a:p>
          <a:p>
            <a:r>
              <a:rPr lang="sv-SE" sz="1800" dirty="0"/>
              <a:t>Knipa när bäckenbotten utsätts för en ökad belastning. Hosta/nysning/lyft mm.</a:t>
            </a:r>
          </a:p>
          <a:p>
            <a:pPr marL="0" indent="0">
              <a:buNone/>
            </a:pPr>
            <a:r>
              <a:rPr lang="sv-SE" sz="1800" dirty="0"/>
              <a:t>Ej vid ex. promenad eller löpning! </a:t>
            </a:r>
          </a:p>
          <a:p>
            <a:endParaRPr lang="sv-SE" dirty="0"/>
          </a:p>
        </p:txBody>
      </p:sp>
      <p:sp>
        <p:nvSpPr>
          <p:cNvPr id="4" name="Google Shape;145;p21">
            <a:extLst>
              <a:ext uri="{FF2B5EF4-FFF2-40B4-BE49-F238E27FC236}">
                <a16:creationId xmlns:a16="http://schemas.microsoft.com/office/drawing/2014/main" id="{E3AF61E7-07F2-4599-8272-1424AC948C2B}"/>
              </a:ext>
            </a:extLst>
          </p:cNvPr>
          <p:cNvSpPr txBox="1">
            <a:spLocks/>
          </p:cNvSpPr>
          <p:nvPr/>
        </p:nvSpPr>
        <p:spPr>
          <a:xfrm>
            <a:off x="609600" y="1524000"/>
            <a:ext cx="3727937" cy="4524314"/>
          </a:xfrm>
          <a:prstGeom prst="rect">
            <a:avLst/>
          </a:prstGeom>
          <a:ln>
            <a:solidFill>
              <a:schemeClr val="bg1"/>
            </a:solid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Google Shape;145;p21">
            <a:extLst>
              <a:ext uri="{FF2B5EF4-FFF2-40B4-BE49-F238E27FC236}">
                <a16:creationId xmlns:a16="http://schemas.microsoft.com/office/drawing/2014/main" id="{2DD86548-4E71-4550-B339-990BEBDC6A6F}"/>
              </a:ext>
            </a:extLst>
          </p:cNvPr>
          <p:cNvSpPr txBox="1">
            <a:spLocks/>
          </p:cNvSpPr>
          <p:nvPr/>
        </p:nvSpPr>
        <p:spPr>
          <a:xfrm>
            <a:off x="4337537" y="1529046"/>
            <a:ext cx="3499337" cy="4524314"/>
          </a:xfrm>
          <a:prstGeom prst="rect">
            <a:avLst/>
          </a:prstGeom>
          <a:ln>
            <a:solidFill>
              <a:schemeClr val="bg1"/>
            </a:solid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marR="0" lvl="0" indent="0" algn="l" defTabSz="914400" rtl="0" eaLnBrk="1" fontAlgn="auto" latinLnBrk="0" hangingPunct="1">
              <a:lnSpc>
                <a:spcPct val="138000"/>
              </a:lnSpc>
              <a:spcBef>
                <a:spcPts val="0"/>
              </a:spcBef>
              <a:spcAft>
                <a:spcPts val="0"/>
              </a:spcAft>
              <a:buClrTx/>
              <a:buSzPts val="1800"/>
              <a:buFont typeface="Arial" panose="020B0604020202020204" pitchFamily="34" charset="0"/>
              <a:buNone/>
              <a:tabLst/>
              <a:defRPr/>
            </a:pPr>
            <a:endParaRPr kumimoji="0" lang="sv-SE" sz="20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2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6" name="textruta 5">
            <a:extLst>
              <a:ext uri="{FF2B5EF4-FFF2-40B4-BE49-F238E27FC236}">
                <a16:creationId xmlns:a16="http://schemas.microsoft.com/office/drawing/2014/main" id="{1B6F2E53-B9C5-4099-A4AA-8F57BAF0671E}"/>
              </a:ext>
            </a:extLst>
          </p:cNvPr>
          <p:cNvSpPr txBox="1"/>
          <p:nvPr/>
        </p:nvSpPr>
        <p:spPr>
          <a:xfrm>
            <a:off x="8065474" y="1524000"/>
            <a:ext cx="3153132" cy="3693319"/>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Pts val="1800"/>
              <a:buFontTx/>
              <a:buNone/>
              <a:tabLst/>
              <a:defRPr/>
            </a:pPr>
            <a:r>
              <a:rPr kumimoji="0" lang="sv-SE" b="0" i="0" u="none" strike="noStrike" kern="1200" cap="none" spc="0" normalizeH="0" baseline="0" noProof="0" dirty="0">
                <a:ln>
                  <a:noFill/>
                </a:ln>
                <a:solidFill>
                  <a:prstClr val="black"/>
                </a:solidFill>
                <a:effectLst/>
                <a:uLnTx/>
                <a:uFillTx/>
                <a:latin typeface="Arial" panose="020B0604020202020204"/>
                <a:ea typeface="+mn-ea"/>
                <a:cs typeface="+mn-cs"/>
              </a:rPr>
              <a:t>Dosering: </a:t>
            </a:r>
          </a:p>
          <a:p>
            <a:pPr marL="0" marR="0" lvl="0" indent="0" algn="l" defTabSz="914400" rtl="0" eaLnBrk="1" fontAlgn="auto" latinLnBrk="0" hangingPunct="1">
              <a:lnSpc>
                <a:spcPct val="100000"/>
              </a:lnSpc>
              <a:spcBef>
                <a:spcPts val="0"/>
              </a:spcBef>
              <a:spcAft>
                <a:spcPts val="0"/>
              </a:spcAft>
              <a:buClrTx/>
              <a:buSzPts val="1800"/>
              <a:buFontTx/>
              <a:buNone/>
              <a:tabLst/>
              <a:defRPr/>
            </a:pPr>
            <a:r>
              <a:rPr kumimoji="0" lang="sv-SE" b="0" i="0" u="none" strike="noStrike" kern="1200" cap="none" spc="0" normalizeH="0" baseline="0" noProof="0" dirty="0">
                <a:ln>
                  <a:noFill/>
                </a:ln>
                <a:solidFill>
                  <a:prstClr val="black"/>
                </a:solidFill>
                <a:effectLst/>
                <a:uLnTx/>
                <a:uFillTx/>
                <a:latin typeface="Arial" panose="020B0604020202020204"/>
                <a:ea typeface="+mn-ea"/>
                <a:cs typeface="+mn-cs"/>
              </a:rPr>
              <a:t>2-3 ggr/dag i minst 3 månaders tid. </a:t>
            </a:r>
            <a:r>
              <a:rPr kumimoji="0" lang="sv-SE" b="0" i="0" u="none" strike="noStrike" kern="1200" cap="none" spc="0" normalizeH="0" baseline="0" noProof="0" dirty="0" err="1">
                <a:ln>
                  <a:noFill/>
                </a:ln>
                <a:solidFill>
                  <a:prstClr val="black"/>
                </a:solidFill>
                <a:effectLst/>
                <a:uLnTx/>
                <a:uFillTx/>
                <a:latin typeface="Arial" panose="020B0604020202020204"/>
                <a:ea typeface="+mn-ea"/>
                <a:cs typeface="+mn-cs"/>
              </a:rPr>
              <a:t>Overload</a:t>
            </a:r>
            <a:r>
              <a:rPr kumimoji="0" lang="sv-SE" b="0" i="0" u="none" strike="noStrike" kern="1200" cap="none" spc="0" normalizeH="0" baseline="0" noProof="0" dirty="0">
                <a:ln>
                  <a:noFill/>
                </a:ln>
                <a:solidFill>
                  <a:prstClr val="black"/>
                </a:solidFill>
                <a:effectLst/>
                <a:uLnTx/>
                <a:uFillTx/>
                <a:latin typeface="Arial" panose="020B0604020202020204"/>
                <a:ea typeface="+mn-ea"/>
                <a:cs typeface="+mn-cs"/>
              </a:rPr>
              <a:t> principen.</a:t>
            </a:r>
          </a:p>
          <a:p>
            <a:pPr marL="0" marR="0" lvl="0" indent="0" algn="l" defTabSz="914400" rtl="0" eaLnBrk="1" fontAlgn="auto" latinLnBrk="0" hangingPunct="1">
              <a:lnSpc>
                <a:spcPct val="100000"/>
              </a:lnSpc>
              <a:spcBef>
                <a:spcPts val="0"/>
              </a:spcBef>
              <a:spcAft>
                <a:spcPts val="0"/>
              </a:spcAft>
              <a:buClrTx/>
              <a:buSzPts val="1800"/>
              <a:buFontTx/>
              <a:buNone/>
              <a:tabLst/>
              <a:defRPr/>
            </a:pPr>
            <a:endParaRPr kumimoji="0" lang="sv-SE"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Pts val="1800"/>
              <a:buFontTx/>
              <a:buNone/>
              <a:tabLst/>
              <a:defRPr/>
            </a:pPr>
            <a:r>
              <a:rPr kumimoji="0" lang="sv-SE" b="0" i="0" u="none" strike="noStrike" kern="1200" cap="none" spc="0" normalizeH="0" baseline="0" noProof="0" dirty="0">
                <a:ln>
                  <a:noFill/>
                </a:ln>
                <a:solidFill>
                  <a:prstClr val="black"/>
                </a:solidFill>
                <a:effectLst/>
                <a:uLnTx/>
                <a:uFillTx/>
                <a:latin typeface="Arial" panose="020B0604020202020204"/>
                <a:ea typeface="+mn-ea"/>
                <a:cs typeface="+mn-cs"/>
              </a:rPr>
              <a:t>Avspänning mellan varje knip!</a:t>
            </a:r>
          </a:p>
          <a:p>
            <a:pPr marL="0" marR="0" lvl="0" indent="0" algn="l" defTabSz="914400" rtl="0" eaLnBrk="1" fontAlgn="auto" latinLnBrk="0" hangingPunct="1">
              <a:lnSpc>
                <a:spcPct val="100000"/>
              </a:lnSpc>
              <a:spcBef>
                <a:spcPts val="0"/>
              </a:spcBef>
              <a:spcAft>
                <a:spcPts val="0"/>
              </a:spcAft>
              <a:buClrTx/>
              <a:buSzPts val="1800"/>
              <a:buFontTx/>
              <a:buNone/>
              <a:tabLst/>
              <a:defRPr/>
            </a:pPr>
            <a:endParaRPr kumimoji="0" lang="sv-SE"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Pts val="1800"/>
              <a:buFontTx/>
              <a:buNone/>
              <a:tabLst/>
              <a:defRPr/>
            </a:pPr>
            <a:r>
              <a:rPr kumimoji="0" lang="sv-SE" b="0" i="0" u="none" strike="noStrike" kern="1200" cap="none" spc="0" normalizeH="0" baseline="0" noProof="0" dirty="0">
                <a:ln>
                  <a:noFill/>
                </a:ln>
                <a:solidFill>
                  <a:prstClr val="black"/>
                </a:solidFill>
                <a:effectLst/>
                <a:uLnTx/>
                <a:uFillTx/>
                <a:latin typeface="Arial" panose="020B0604020202020204"/>
                <a:ea typeface="+mn-ea"/>
                <a:cs typeface="+mn-cs"/>
              </a:rPr>
              <a:t>Hjälp till att få träningen att bli av: Vardagliga rutiner, träningsdagbok, </a:t>
            </a:r>
            <a:r>
              <a:rPr kumimoji="0" lang="sv-SE" b="0" i="0" u="none" strike="noStrike" kern="1200" cap="none" spc="0" normalizeH="0" baseline="0" noProof="0" dirty="0" err="1">
                <a:ln>
                  <a:noFill/>
                </a:ln>
                <a:solidFill>
                  <a:prstClr val="black"/>
                </a:solidFill>
                <a:effectLst/>
                <a:uLnTx/>
                <a:uFillTx/>
                <a:latin typeface="Arial" panose="020B0604020202020204"/>
                <a:ea typeface="+mn-ea"/>
                <a:cs typeface="+mn-cs"/>
              </a:rPr>
              <a:t>App</a:t>
            </a:r>
            <a:r>
              <a:rPr kumimoji="0" lang="sv-SE" b="0" i="0" u="none" strike="noStrike" kern="1200" cap="none" spc="0" normalizeH="0" baseline="0" noProof="0" dirty="0">
                <a:ln>
                  <a:noFill/>
                </a:ln>
                <a:solidFill>
                  <a:prstClr val="black"/>
                </a:solidFill>
                <a:effectLst/>
                <a:uLnTx/>
                <a:uFillTx/>
                <a:latin typeface="Arial" panose="020B0604020202020204"/>
                <a:ea typeface="+mn-ea"/>
                <a:cs typeface="+mn-cs"/>
              </a:rPr>
              <a:t> TÄT finns för både män och kvinnor.</a:t>
            </a:r>
          </a:p>
        </p:txBody>
      </p:sp>
    </p:spTree>
    <p:extLst>
      <p:ext uri="{BB962C8B-B14F-4D97-AF65-F5344CB8AC3E}">
        <p14:creationId xmlns:p14="http://schemas.microsoft.com/office/powerpoint/2010/main" val="246093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latshållare för innehåll 9">
            <a:extLst>
              <a:ext uri="{FF2B5EF4-FFF2-40B4-BE49-F238E27FC236}">
                <a16:creationId xmlns:a16="http://schemas.microsoft.com/office/drawing/2014/main" id="{DC803DE2-0C83-4DDC-8345-D8E356DD5788}"/>
              </a:ext>
            </a:extLst>
          </p:cNvPr>
          <p:cNvSpPr>
            <a:spLocks noGrp="1"/>
          </p:cNvSpPr>
          <p:nvPr>
            <p:ph sz="quarter" idx="11"/>
          </p:nvPr>
        </p:nvSpPr>
        <p:spPr/>
        <p:txBody>
          <a:bodyPr/>
          <a:lstStyle/>
          <a:p>
            <a:endParaRPr lang="sv-SE"/>
          </a:p>
        </p:txBody>
      </p:sp>
      <p:sp>
        <p:nvSpPr>
          <p:cNvPr id="2" name="Rubrik 1">
            <a:extLst>
              <a:ext uri="{FF2B5EF4-FFF2-40B4-BE49-F238E27FC236}">
                <a16:creationId xmlns:a16="http://schemas.microsoft.com/office/drawing/2014/main" id="{5830BF99-E0F7-4751-ABC9-00C4D41A281B}"/>
              </a:ext>
            </a:extLst>
          </p:cNvPr>
          <p:cNvSpPr>
            <a:spLocks noGrp="1"/>
          </p:cNvSpPr>
          <p:nvPr>
            <p:ph type="title"/>
          </p:nvPr>
        </p:nvSpPr>
        <p:spPr/>
        <p:txBody>
          <a:bodyPr/>
          <a:lstStyle/>
          <a:p>
            <a:r>
              <a:rPr lang="sv-SE" dirty="0"/>
              <a:t>Avspänningsträning för bäckenbotten</a:t>
            </a:r>
          </a:p>
        </p:txBody>
      </p:sp>
      <p:pic>
        <p:nvPicPr>
          <p:cNvPr id="5" name="Bildobjekt 4">
            <a:extLst>
              <a:ext uri="{FF2B5EF4-FFF2-40B4-BE49-F238E27FC236}">
                <a16:creationId xmlns:a16="http://schemas.microsoft.com/office/drawing/2014/main" id="{942E20EC-C961-461D-B83D-7E7A2F51F88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45355" y="2845505"/>
            <a:ext cx="4886325" cy="2820766"/>
          </a:xfrm>
          <a:prstGeom prst="rect">
            <a:avLst/>
          </a:prstGeom>
          <a:ln>
            <a:noFill/>
          </a:ln>
          <a:effectLst>
            <a:outerShdw blurRad="190500" algn="tl" rotWithShape="0">
              <a:srgbClr val="000000">
                <a:alpha val="70000"/>
              </a:srgbClr>
            </a:outerShdw>
          </a:effectLst>
        </p:spPr>
      </p:pic>
      <p:pic>
        <p:nvPicPr>
          <p:cNvPr id="6" name="Bildobjekt 5">
            <a:extLst>
              <a:ext uri="{FF2B5EF4-FFF2-40B4-BE49-F238E27FC236}">
                <a16:creationId xmlns:a16="http://schemas.microsoft.com/office/drawing/2014/main" id="{182EFDF3-AE3A-432F-80D6-74999E6C67FC}"/>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408840" y="1625334"/>
            <a:ext cx="2592858" cy="3970147"/>
          </a:xfrm>
          <a:prstGeom prst="rect">
            <a:avLst/>
          </a:prstGeom>
          <a:ln>
            <a:noFill/>
          </a:ln>
          <a:effectLst>
            <a:outerShdw blurRad="190500" algn="tl" rotWithShape="0">
              <a:srgbClr val="000000">
                <a:alpha val="70000"/>
              </a:srgbClr>
            </a:outerShdw>
          </a:effectLst>
        </p:spPr>
      </p:pic>
      <p:sp>
        <p:nvSpPr>
          <p:cNvPr id="7" name="textruta 6">
            <a:extLst>
              <a:ext uri="{FF2B5EF4-FFF2-40B4-BE49-F238E27FC236}">
                <a16:creationId xmlns:a16="http://schemas.microsoft.com/office/drawing/2014/main" id="{CB234E8D-84EC-4063-B684-9F64A8B5CC36}"/>
              </a:ext>
            </a:extLst>
          </p:cNvPr>
          <p:cNvSpPr txBox="1"/>
          <p:nvPr/>
        </p:nvSpPr>
        <p:spPr>
          <a:xfrm>
            <a:off x="8408840" y="5595480"/>
            <a:ext cx="253841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dirty="0">
                <a:ln>
                  <a:noFill/>
                </a:ln>
                <a:solidFill>
                  <a:prstClr val="black"/>
                </a:solidFill>
                <a:effectLst/>
                <a:uLnTx/>
                <a:uFillTx/>
                <a:latin typeface="Arial" panose="020B0604020202020204"/>
                <a:ea typeface="+mn-ea"/>
                <a:cs typeface="+mn-cs"/>
              </a:rPr>
              <a:t>Huksittande</a:t>
            </a:r>
          </a:p>
        </p:txBody>
      </p:sp>
      <p:pic>
        <p:nvPicPr>
          <p:cNvPr id="8" name="Bildobjekt 7">
            <a:extLst>
              <a:ext uri="{FF2B5EF4-FFF2-40B4-BE49-F238E27FC236}">
                <a16:creationId xmlns:a16="http://schemas.microsoft.com/office/drawing/2014/main" id="{2DE3CC2D-E1BC-4BBE-8BBB-723462149107}"/>
              </a:ext>
            </a:extLst>
          </p:cNvPr>
          <p:cNvPicPr>
            <a:picLocks noChangeAspect="1"/>
          </p:cNvPicPr>
          <p:nvPr/>
        </p:nvPicPr>
        <p:blipFill>
          <a:blip r:embed="rId5"/>
          <a:stretch>
            <a:fillRect/>
          </a:stretch>
        </p:blipFill>
        <p:spPr>
          <a:xfrm>
            <a:off x="838200" y="1633851"/>
            <a:ext cx="5598083" cy="635793"/>
          </a:xfrm>
          <a:prstGeom prst="rect">
            <a:avLst/>
          </a:prstGeom>
        </p:spPr>
      </p:pic>
      <p:sp>
        <p:nvSpPr>
          <p:cNvPr id="9" name="textruta 8">
            <a:extLst>
              <a:ext uri="{FF2B5EF4-FFF2-40B4-BE49-F238E27FC236}">
                <a16:creationId xmlns:a16="http://schemas.microsoft.com/office/drawing/2014/main" id="{57068F6B-65E0-4487-A106-7FF854CA75D6}"/>
              </a:ext>
            </a:extLst>
          </p:cNvPr>
          <p:cNvSpPr txBox="1"/>
          <p:nvPr/>
        </p:nvSpPr>
        <p:spPr>
          <a:xfrm>
            <a:off x="838200" y="5702793"/>
            <a:ext cx="488632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dirty="0">
                <a:ln>
                  <a:noFill/>
                </a:ln>
                <a:solidFill>
                  <a:prstClr val="black"/>
                </a:solidFill>
                <a:effectLst/>
                <a:uLnTx/>
                <a:uFillTx/>
                <a:latin typeface="Arial" panose="020B0604020202020204"/>
                <a:ea typeface="+mn-ea"/>
                <a:cs typeface="+mn-cs"/>
              </a:rPr>
              <a:t>Diafragmaandning i fjärilsposition</a:t>
            </a:r>
            <a:r>
              <a:rPr kumimoji="0" lang="sv-SE" sz="2400" b="0" i="0" u="none" strike="noStrike" kern="1200" cap="none" spc="0" normalizeH="0" baseline="0" noProof="0" dirty="0">
                <a:ln>
                  <a:noFill/>
                </a:ln>
                <a:solidFill>
                  <a:srgbClr val="FF0000"/>
                </a:solidFill>
                <a:effectLst/>
                <a:uLnTx/>
                <a:uFillTx/>
                <a:latin typeface="Arial" panose="020B0604020202020204"/>
                <a:ea typeface="+mn-ea"/>
                <a:cs typeface="+mn-cs"/>
              </a:rPr>
              <a:t> </a:t>
            </a:r>
          </a:p>
        </p:txBody>
      </p:sp>
    </p:spTree>
    <p:extLst>
      <p:ext uri="{BB962C8B-B14F-4D97-AF65-F5344CB8AC3E}">
        <p14:creationId xmlns:p14="http://schemas.microsoft.com/office/powerpoint/2010/main" val="1140654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AFEDA7A8-02CA-4115-983A-09470327F45C}"/>
              </a:ext>
            </a:extLst>
          </p:cNvPr>
          <p:cNvSpPr>
            <a:spLocks noGrp="1"/>
          </p:cNvSpPr>
          <p:nvPr>
            <p:ph type="ctrTitle"/>
          </p:nvPr>
        </p:nvSpPr>
        <p:spPr/>
        <p:txBody>
          <a:bodyPr/>
          <a:lstStyle/>
          <a:p>
            <a:r>
              <a:rPr lang="sv-SE" dirty="0"/>
              <a:t>Frågor?</a:t>
            </a:r>
          </a:p>
        </p:txBody>
      </p:sp>
    </p:spTree>
    <p:extLst>
      <p:ext uri="{BB962C8B-B14F-4D97-AF65-F5344CB8AC3E}">
        <p14:creationId xmlns:p14="http://schemas.microsoft.com/office/powerpoint/2010/main" val="395361166"/>
      </p:ext>
    </p:extLst>
  </p:cSld>
  <p:clrMapOvr>
    <a:masterClrMapping/>
  </p:clrMapOvr>
</p:sld>
</file>

<file path=ppt/theme/theme1.xml><?xml version="1.0" encoding="utf-8"?>
<a:theme xmlns:a="http://schemas.openxmlformats.org/drawingml/2006/main" name="Region Kronoberg ljus">
  <a:themeElements>
    <a:clrScheme name="Kronoberg LJUS 2022">
      <a:dk1>
        <a:sysClr val="windowText" lastClr="000000"/>
      </a:dk1>
      <a:lt1>
        <a:sysClr val="window" lastClr="FFFFFF"/>
      </a:lt1>
      <a:dk2>
        <a:srgbClr val="412682"/>
      </a:dk2>
      <a:lt2>
        <a:srgbClr val="E13288"/>
      </a:lt2>
      <a:accent1>
        <a:srgbClr val="E13288"/>
      </a:accent1>
      <a:accent2>
        <a:srgbClr val="412682"/>
      </a:accent2>
      <a:accent3>
        <a:srgbClr val="83B81A"/>
      </a:accent3>
      <a:accent4>
        <a:srgbClr val="1E6633"/>
      </a:accent4>
      <a:accent5>
        <a:srgbClr val="009EE0"/>
      </a:accent5>
      <a:accent6>
        <a:srgbClr val="BCB1AB"/>
      </a:accent6>
      <a:hlink>
        <a:srgbClr val="E13288"/>
      </a:hlink>
      <a:folHlink>
        <a:srgbClr val="009EE0"/>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668A7373-14EF-4A9B-80F9-0516CD47C373}"/>
    </a:ext>
  </a:extLst>
</a:theme>
</file>

<file path=ppt/theme/theme2.xml><?xml version="1.0" encoding="utf-8"?>
<a:theme xmlns:a="http://schemas.openxmlformats.org/drawingml/2006/main" name="Region Kronoberg MÖRK">
  <a:themeElements>
    <a:clrScheme name="Kronoberg MÖRK 2022">
      <a:dk1>
        <a:srgbClr val="FFFFFF"/>
      </a:dk1>
      <a:lt1>
        <a:srgbClr val="000000"/>
      </a:lt1>
      <a:dk2>
        <a:srgbClr val="E13288"/>
      </a:dk2>
      <a:lt2>
        <a:srgbClr val="83B81A"/>
      </a:lt2>
      <a:accent1>
        <a:srgbClr val="83B81A"/>
      </a:accent1>
      <a:accent2>
        <a:srgbClr val="E13288"/>
      </a:accent2>
      <a:accent3>
        <a:srgbClr val="009EE0"/>
      </a:accent3>
      <a:accent4>
        <a:srgbClr val="F39800"/>
      </a:accent4>
      <a:accent5>
        <a:srgbClr val="FBD300"/>
      </a:accent5>
      <a:accent6>
        <a:srgbClr val="BCB1AB"/>
      </a:accent6>
      <a:hlink>
        <a:srgbClr val="009EE0"/>
      </a:hlink>
      <a:folHlink>
        <a:srgbClr val="1E6633"/>
      </a:folHlink>
    </a:clrScheme>
    <a:fontScheme name="Reg Kronoberg2021">
      <a:majorFont>
        <a:latin typeface="Brandon Grotesque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0A55D23-B3F1-4EF4-A3DC-3A9F0F8D93A5}" vid="{0BBB24D2-D144-497A-AAEF-42E9FBCC59EE}"/>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Region Kronoberg mall</Template>
  <TotalTime>128</TotalTime>
  <Words>1071</Words>
  <Application>Microsoft Office PowerPoint</Application>
  <PresentationFormat>Bredbild</PresentationFormat>
  <Paragraphs>94</Paragraphs>
  <Slides>10</Slides>
  <Notes>10</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10</vt:i4>
      </vt:variant>
    </vt:vector>
  </HeadingPairs>
  <TitlesOfParts>
    <vt:vector size="16" baseType="lpstr">
      <vt:lpstr>Arial</vt:lpstr>
      <vt:lpstr>Brandon Grotesque Black</vt:lpstr>
      <vt:lpstr>Brandon Grotesque Bold</vt:lpstr>
      <vt:lpstr>Calibri</vt:lpstr>
      <vt:lpstr>Region Kronoberg ljus</vt:lpstr>
      <vt:lpstr>Region Kronoberg MÖRK</vt:lpstr>
      <vt:lpstr>Bäckenbottens anatomi och fysiologi</vt:lpstr>
      <vt:lpstr>Bäckenbotten</vt:lpstr>
      <vt:lpstr> Anatomi Ytlig bäckenbottenmuskulatur </vt:lpstr>
      <vt:lpstr> Anatomi  Djupare bäckenbottenmuskulatur</vt:lpstr>
      <vt:lpstr>Undersökning</vt:lpstr>
      <vt:lpstr>Bäckenbottenträning - hitta knipet</vt:lpstr>
      <vt:lpstr>Bäckenbottenträning dosering</vt:lpstr>
      <vt:lpstr>Avspänningsträning för bäckenbotten</vt:lpstr>
      <vt:lpstr>Frågor?</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Lund Elin SHV fysioterap 2 lasreh V</dc:creator>
  <cp:lastModifiedBy>Nilsson Marika RST kommunikationsavd</cp:lastModifiedBy>
  <cp:revision>13</cp:revision>
  <cp:lastPrinted>2022-09-26T07:09:53Z</cp:lastPrinted>
  <dcterms:created xsi:type="dcterms:W3CDTF">2022-08-19T07:27:54Z</dcterms:created>
  <dcterms:modified xsi:type="dcterms:W3CDTF">2022-10-11T10:37:31Z</dcterms:modified>
</cp:coreProperties>
</file>