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2.jpg" ContentType="image/jpg"/>
  <Override PartName="/ppt/notesSlides/notesSlide2.xml" ContentType="application/vnd.openxmlformats-officedocument.presentationml.notesSlide+xml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  <p:sldMasterId id="2147483714" r:id="rId3"/>
  </p:sldMasterIdLst>
  <p:notesMasterIdLst>
    <p:notesMasterId r:id="rId13"/>
  </p:notesMasterIdLst>
  <p:sldIdLst>
    <p:sldId id="300" r:id="rId4"/>
    <p:sldId id="268" r:id="rId5"/>
    <p:sldId id="270" r:id="rId6"/>
    <p:sldId id="271" r:id="rId7"/>
    <p:sldId id="272" r:id="rId8"/>
    <p:sldId id="298" r:id="rId9"/>
    <p:sldId id="301" r:id="rId10"/>
    <p:sldId id="275" r:id="rId11"/>
    <p:sldId id="30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243"/>
    <a:srgbClr val="C23650"/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91" autoAdjust="0"/>
  </p:normalViewPr>
  <p:slideViewPr>
    <p:cSldViewPr snapToGrid="0" showGuides="1">
      <p:cViewPr varScale="1">
        <p:scale>
          <a:sx n="58" d="100"/>
          <a:sy n="58" d="100"/>
        </p:scale>
        <p:origin x="3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712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2024-11-18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3675" marR="5080" lvl="0" indent="-181610" algn="l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353636"/>
              </a:buClr>
              <a:buSzTx/>
              <a:buFont typeface="Arial"/>
              <a:buChar char="•"/>
              <a:tabLst>
                <a:tab pos="193675" algn="l"/>
              </a:tabLst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Invånare</a:t>
            </a:r>
            <a:r>
              <a:rPr kumimoji="0" lang="sv-SE" sz="12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kommer</a:t>
            </a:r>
            <a:r>
              <a:rPr kumimoji="0" lang="sv-SE" sz="12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till</a:t>
            </a:r>
            <a:r>
              <a:rPr kumimoji="0" lang="sv-SE" sz="12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1177</a:t>
            </a:r>
            <a:r>
              <a:rPr kumimoji="0" lang="sv-SE" sz="1200" b="0" i="0" u="none" strike="noStrike" kern="0" cap="none" spc="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</a:t>
            </a:r>
            <a:r>
              <a:rPr kumimoji="0" lang="sv-SE" sz="12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</a:t>
            </a:r>
            <a:r>
              <a:rPr kumimoji="0" lang="sv-SE" sz="12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göra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något/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utföra</a:t>
            </a:r>
            <a:r>
              <a:rPr kumimoji="0" lang="sv-SE" sz="1200" b="0" i="0" u="none" strike="noStrike" kern="0" cap="none" spc="-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sv-SE" sz="1200" b="0" i="0" u="none" strike="noStrike" kern="0" cap="none" spc="-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ett</a:t>
            </a:r>
            <a:r>
              <a:rPr kumimoji="0" lang="sv-SE" sz="1200" b="0" i="0" u="none" strike="noStrike" kern="0" cap="none" spc="-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sv-SE" sz="1200" b="0" i="0" u="none" strike="noStrike" kern="0" cap="none" spc="-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ärende</a:t>
            </a:r>
            <a:r>
              <a:rPr kumimoji="0" lang="sv-SE" sz="1200" b="0" i="0" u="none" strike="noStrike" kern="0" cap="none" spc="-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</a:t>
            </a:r>
            <a:r>
              <a:rPr kumimoji="0" lang="sv-SE" sz="12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vill</a:t>
            </a:r>
            <a:r>
              <a:rPr kumimoji="0" lang="sv-SE" sz="12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hitta</a:t>
            </a:r>
            <a:r>
              <a:rPr kumimoji="0" lang="sv-SE" sz="12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rätt.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>
                <a:srgbClr val="353636"/>
              </a:buClr>
              <a:buSzTx/>
              <a:buFont typeface="Arial"/>
              <a:buChar char="•"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marR="158115" lvl="0" indent="-18161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3675" algn="l"/>
              </a:tabLst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vet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många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tycker</a:t>
            </a:r>
            <a:r>
              <a:rPr kumimoji="0" lang="sv-SE" sz="12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är</a:t>
            </a:r>
            <a:r>
              <a:rPr kumimoji="0" lang="sv-SE" sz="12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svårt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att </a:t>
            </a:r>
            <a:r>
              <a:rPr kumimoji="0" lang="sv-SE" sz="1200" b="0" i="0" u="none" strike="noStrike" kern="0" cap="none" spc="-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hitta</a:t>
            </a:r>
            <a:r>
              <a:rPr kumimoji="0" lang="sv-SE" sz="1200" b="0" i="0" u="none" strike="noStrike" kern="0" cap="none" spc="-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</a:t>
            </a:r>
            <a:r>
              <a:rPr kumimoji="0" lang="sv-SE" sz="12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själv</a:t>
            </a:r>
            <a:r>
              <a:rPr kumimoji="0" lang="sv-SE" sz="12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göra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olika</a:t>
            </a:r>
            <a:r>
              <a:rPr kumimoji="0" lang="sv-SE" sz="12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typer</a:t>
            </a:r>
            <a:r>
              <a:rPr kumimoji="0" lang="sv-SE" sz="12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vanliga</a:t>
            </a:r>
            <a:r>
              <a:rPr kumimoji="0" lang="sv-SE" sz="12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ärenden</a:t>
            </a:r>
            <a:r>
              <a:rPr kumimoji="0" lang="sv-SE" sz="1200" b="0" i="0" u="none" strike="noStrike" kern="0" cap="none" spc="1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</a:t>
            </a:r>
            <a:r>
              <a:rPr kumimoji="0" lang="sv-SE" sz="1200" b="0" i="0" u="none" strike="noStrike" kern="0" cap="none" spc="114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söka</a:t>
            </a:r>
            <a:r>
              <a:rPr kumimoji="0" lang="sv-SE" sz="1200" b="0" i="0" u="none" strike="noStrike" kern="0" cap="none" spc="9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vård,</a:t>
            </a:r>
            <a:r>
              <a:rPr kumimoji="0" lang="sv-SE" sz="1200" b="0" i="0" u="none" strike="noStrike" kern="0" cap="none" spc="10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boka</a:t>
            </a:r>
            <a:r>
              <a:rPr kumimoji="0" lang="sv-SE" sz="12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tid, </a:t>
            </a:r>
            <a:r>
              <a:rPr kumimoji="0" lang="sv-SE" sz="12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förnya</a:t>
            </a:r>
            <a:r>
              <a:rPr kumimoji="0" lang="sv-SE" sz="12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recept,</a:t>
            </a:r>
            <a:r>
              <a:rPr kumimoji="0" lang="sv-SE" sz="12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lang="sv-SE" sz="12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kommande</a:t>
            </a:r>
            <a:r>
              <a:rPr kumimoji="0" lang="sv-SE" sz="12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och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tidigare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händelser</a:t>
            </a:r>
            <a:r>
              <a:rPr kumimoji="0" lang="sv-SE" sz="1200" b="0" i="0" u="none" strike="noStrike" kern="0" cap="none" spc="1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r>
              <a:rPr kumimoji="0" lang="sv-SE" sz="1200" b="0" i="0" u="none" strike="noStrike" kern="0" cap="none" spc="1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mera.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353636"/>
              </a:buClr>
              <a:buSzTx/>
              <a:buFont typeface="Arial"/>
              <a:buChar char="•"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marR="379730" lvl="0" indent="-181610" algn="l" defTabSz="914400" rtl="0" eaLnBrk="1" fontAlgn="auto" latinLnBrk="0" hangingPunct="1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3675" algn="l"/>
              </a:tabLst>
              <a:defRPr/>
            </a:pP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Parallellt</a:t>
            </a:r>
            <a:r>
              <a:rPr kumimoji="0" lang="sv-SE" sz="1200" b="0" i="0" u="none" strike="noStrike" kern="0" cap="none" spc="-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r>
              <a:rPr kumimoji="0" lang="sv-SE" sz="12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detta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finns</a:t>
            </a:r>
            <a:r>
              <a:rPr kumimoji="0" lang="sv-SE" sz="12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behovet</a:t>
            </a:r>
            <a:r>
              <a:rPr kumimoji="0" lang="sv-SE" sz="12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</a:t>
            </a:r>
            <a:r>
              <a:rPr kumimoji="0" lang="sv-SE" sz="12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 regioner</a:t>
            </a:r>
            <a:r>
              <a:rPr kumimoji="0" lang="sv-SE" sz="1200" b="0" i="0" u="none" strike="noStrike" kern="0" cap="none" spc="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</a:t>
            </a:r>
            <a:r>
              <a:rPr kumimoji="0" lang="sv-SE" sz="12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informera</a:t>
            </a:r>
            <a:r>
              <a:rPr kumimoji="0" lang="sv-SE" sz="1200" b="0" i="0" u="none" strike="noStrike" kern="0" cap="none" spc="-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sv-SE" sz="1200" b="0" i="0" u="none" strike="noStrike" kern="0" cap="none" spc="-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invånare</a:t>
            </a:r>
            <a:r>
              <a:rPr kumimoji="0" lang="sv-SE" sz="1200" b="0" i="0" u="none" strike="noStrike" kern="0" cap="none" spc="-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lang="sv-SE" sz="12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viktiga</a:t>
            </a:r>
            <a:r>
              <a:rPr kumimoji="0" lang="sv-SE" sz="1200" b="0" i="0" u="none" strike="noStrike" kern="0" cap="none" spc="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nyheter</a:t>
            </a:r>
            <a:r>
              <a:rPr kumimoji="0" lang="sv-SE" sz="12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och</a:t>
            </a:r>
            <a:r>
              <a:rPr kumimoji="0" lang="sv-SE" sz="12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10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</a:t>
            </a:r>
            <a:r>
              <a:rPr kumimoji="0" lang="sv-SE" sz="12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9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hur</a:t>
            </a:r>
            <a:r>
              <a:rPr kumimoji="0" lang="sv-SE" sz="12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sv-SE" sz="12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vården fungerar.</a:t>
            </a: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sv-SE" dirty="0"/>
          </a:p>
          <a:p>
            <a:r>
              <a:rPr lang="sv-SE" dirty="0"/>
              <a:t>Av de sex snabbingångar är tre nationella och kan inte ändras. De nationella är läsa journalen, förnya recept samt läsa och svara på meddelande. Bilden till höger är mobilversionen.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4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10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8418" y="345389"/>
            <a:ext cx="5347080" cy="800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36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536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643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36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536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89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36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47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F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88116" y="6225120"/>
            <a:ext cx="56515" cy="240029"/>
          </a:xfrm>
          <a:custGeom>
            <a:avLst/>
            <a:gdLst/>
            <a:ahLst/>
            <a:cxnLst/>
            <a:rect l="l" t="t" r="r" b="b"/>
            <a:pathLst>
              <a:path w="56515" h="240029">
                <a:moveTo>
                  <a:pt x="51562" y="78181"/>
                </a:moveTo>
                <a:lnTo>
                  <a:pt x="5207" y="78181"/>
                </a:lnTo>
                <a:lnTo>
                  <a:pt x="5207" y="239471"/>
                </a:lnTo>
                <a:lnTo>
                  <a:pt x="51562" y="239471"/>
                </a:lnTo>
                <a:lnTo>
                  <a:pt x="51562" y="78181"/>
                </a:lnTo>
                <a:close/>
              </a:path>
              <a:path w="56515" h="240029">
                <a:moveTo>
                  <a:pt x="56515" y="27927"/>
                </a:moveTo>
                <a:lnTo>
                  <a:pt x="54152" y="17043"/>
                </a:lnTo>
                <a:lnTo>
                  <a:pt x="48056" y="8166"/>
                </a:lnTo>
                <a:lnTo>
                  <a:pt x="39116" y="2197"/>
                </a:lnTo>
                <a:lnTo>
                  <a:pt x="28194" y="0"/>
                </a:lnTo>
                <a:lnTo>
                  <a:pt x="27813" y="0"/>
                </a:lnTo>
                <a:lnTo>
                  <a:pt x="16840" y="2362"/>
                </a:lnTo>
                <a:lnTo>
                  <a:pt x="7950" y="8534"/>
                </a:lnTo>
                <a:lnTo>
                  <a:pt x="2032" y="17602"/>
                </a:lnTo>
                <a:lnTo>
                  <a:pt x="0" y="28625"/>
                </a:lnTo>
                <a:lnTo>
                  <a:pt x="2311" y="39611"/>
                </a:lnTo>
                <a:lnTo>
                  <a:pt x="8470" y="48514"/>
                </a:lnTo>
                <a:lnTo>
                  <a:pt x="17526" y="54470"/>
                </a:lnTo>
                <a:lnTo>
                  <a:pt x="28575" y="56553"/>
                </a:lnTo>
                <a:lnTo>
                  <a:pt x="39547" y="54190"/>
                </a:lnTo>
                <a:lnTo>
                  <a:pt x="48437" y="48018"/>
                </a:lnTo>
                <a:lnTo>
                  <a:pt x="54394" y="38963"/>
                </a:lnTo>
                <a:lnTo>
                  <a:pt x="56515" y="27927"/>
                </a:lnTo>
                <a:close/>
              </a:path>
            </a:pathLst>
          </a:custGeom>
          <a:solidFill>
            <a:srgbClr val="A2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20" y="6299911"/>
            <a:ext cx="155955" cy="1646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1895" y="6300012"/>
            <a:ext cx="160557" cy="16783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6807" y="6299796"/>
            <a:ext cx="275971" cy="1682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0432" y="6127712"/>
            <a:ext cx="150085" cy="1501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10875" y="6298476"/>
            <a:ext cx="189356" cy="16615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023364" y="0"/>
            <a:ext cx="2840990" cy="1393825"/>
          </a:xfrm>
          <a:custGeom>
            <a:avLst/>
            <a:gdLst/>
            <a:ahLst/>
            <a:cxnLst/>
            <a:rect l="l" t="t" r="r" b="b"/>
            <a:pathLst>
              <a:path w="2840990" h="1393825">
                <a:moveTo>
                  <a:pt x="2840736" y="0"/>
                </a:moveTo>
                <a:lnTo>
                  <a:pt x="1941576" y="0"/>
                </a:lnTo>
                <a:lnTo>
                  <a:pt x="1936241" y="52450"/>
                </a:lnTo>
                <a:lnTo>
                  <a:pt x="1924295" y="99627"/>
                </a:lnTo>
                <a:lnTo>
                  <a:pt x="1908209" y="144999"/>
                </a:lnTo>
                <a:lnTo>
                  <a:pt x="1888199" y="188354"/>
                </a:lnTo>
                <a:lnTo>
                  <a:pt x="1864479" y="229475"/>
                </a:lnTo>
                <a:lnTo>
                  <a:pt x="1837266" y="268148"/>
                </a:lnTo>
                <a:lnTo>
                  <a:pt x="1806775" y="304158"/>
                </a:lnTo>
                <a:lnTo>
                  <a:pt x="1773220" y="337291"/>
                </a:lnTo>
                <a:lnTo>
                  <a:pt x="1736818" y="367330"/>
                </a:lnTo>
                <a:lnTo>
                  <a:pt x="1697784" y="394061"/>
                </a:lnTo>
                <a:lnTo>
                  <a:pt x="1656334" y="417270"/>
                </a:lnTo>
                <a:lnTo>
                  <a:pt x="1612681" y="436741"/>
                </a:lnTo>
                <a:lnTo>
                  <a:pt x="1567043" y="452259"/>
                </a:lnTo>
                <a:lnTo>
                  <a:pt x="1519635" y="463609"/>
                </a:lnTo>
                <a:lnTo>
                  <a:pt x="1470671" y="470577"/>
                </a:lnTo>
                <a:lnTo>
                  <a:pt x="1420368" y="472948"/>
                </a:lnTo>
                <a:lnTo>
                  <a:pt x="1370088" y="470577"/>
                </a:lnTo>
                <a:lnTo>
                  <a:pt x="1321144" y="463609"/>
                </a:lnTo>
                <a:lnTo>
                  <a:pt x="1273753" y="452259"/>
                </a:lnTo>
                <a:lnTo>
                  <a:pt x="1228128" y="436741"/>
                </a:lnTo>
                <a:lnTo>
                  <a:pt x="1184486" y="417270"/>
                </a:lnTo>
                <a:lnTo>
                  <a:pt x="1143042" y="394061"/>
                </a:lnTo>
                <a:lnTo>
                  <a:pt x="1104012" y="367330"/>
                </a:lnTo>
                <a:lnTo>
                  <a:pt x="1067610" y="337291"/>
                </a:lnTo>
                <a:lnTo>
                  <a:pt x="1034052" y="304158"/>
                </a:lnTo>
                <a:lnTo>
                  <a:pt x="1003554" y="268148"/>
                </a:lnTo>
                <a:lnTo>
                  <a:pt x="976330" y="229475"/>
                </a:lnTo>
                <a:lnTo>
                  <a:pt x="952597" y="188354"/>
                </a:lnTo>
                <a:lnTo>
                  <a:pt x="932570" y="144999"/>
                </a:lnTo>
                <a:lnTo>
                  <a:pt x="916463" y="99627"/>
                </a:lnTo>
                <a:lnTo>
                  <a:pt x="904494" y="52450"/>
                </a:lnTo>
                <a:lnTo>
                  <a:pt x="899287" y="0"/>
                </a:lnTo>
                <a:lnTo>
                  <a:pt x="0" y="0"/>
                </a:lnTo>
                <a:lnTo>
                  <a:pt x="5968" y="116967"/>
                </a:lnTo>
                <a:lnTo>
                  <a:pt x="11605" y="164523"/>
                </a:lnTo>
                <a:lnTo>
                  <a:pt x="18793" y="211587"/>
                </a:lnTo>
                <a:lnTo>
                  <a:pt x="27507" y="258131"/>
                </a:lnTo>
                <a:lnTo>
                  <a:pt x="37720" y="304129"/>
                </a:lnTo>
                <a:lnTo>
                  <a:pt x="49406" y="349554"/>
                </a:lnTo>
                <a:lnTo>
                  <a:pt x="62538" y="394381"/>
                </a:lnTo>
                <a:lnTo>
                  <a:pt x="77089" y="438582"/>
                </a:lnTo>
                <a:lnTo>
                  <a:pt x="93034" y="482131"/>
                </a:lnTo>
                <a:lnTo>
                  <a:pt x="110345" y="525002"/>
                </a:lnTo>
                <a:lnTo>
                  <a:pt x="128997" y="567168"/>
                </a:lnTo>
                <a:lnTo>
                  <a:pt x="148962" y="608603"/>
                </a:lnTo>
                <a:lnTo>
                  <a:pt x="170215" y="649281"/>
                </a:lnTo>
                <a:lnTo>
                  <a:pt x="192728" y="689173"/>
                </a:lnTo>
                <a:lnTo>
                  <a:pt x="216476" y="728256"/>
                </a:lnTo>
                <a:lnTo>
                  <a:pt x="241431" y="766501"/>
                </a:lnTo>
                <a:lnTo>
                  <a:pt x="267568" y="803883"/>
                </a:lnTo>
                <a:lnTo>
                  <a:pt x="294860" y="840374"/>
                </a:lnTo>
                <a:lnTo>
                  <a:pt x="323280" y="875949"/>
                </a:lnTo>
                <a:lnTo>
                  <a:pt x="352801" y="910581"/>
                </a:lnTo>
                <a:lnTo>
                  <a:pt x="383399" y="944243"/>
                </a:lnTo>
                <a:lnTo>
                  <a:pt x="415045" y="976910"/>
                </a:lnTo>
                <a:lnTo>
                  <a:pt x="447713" y="1008554"/>
                </a:lnTo>
                <a:lnTo>
                  <a:pt x="481378" y="1039150"/>
                </a:lnTo>
                <a:lnTo>
                  <a:pt x="516012" y="1068670"/>
                </a:lnTo>
                <a:lnTo>
                  <a:pt x="551589" y="1097088"/>
                </a:lnTo>
                <a:lnTo>
                  <a:pt x="588082" y="1124378"/>
                </a:lnTo>
                <a:lnTo>
                  <a:pt x="625465" y="1150513"/>
                </a:lnTo>
                <a:lnTo>
                  <a:pt x="663712" y="1175467"/>
                </a:lnTo>
                <a:lnTo>
                  <a:pt x="702796" y="1199213"/>
                </a:lnTo>
                <a:lnTo>
                  <a:pt x="742691" y="1221725"/>
                </a:lnTo>
                <a:lnTo>
                  <a:pt x="783369" y="1242977"/>
                </a:lnTo>
                <a:lnTo>
                  <a:pt x="824806" y="1262942"/>
                </a:lnTo>
                <a:lnTo>
                  <a:pt x="866973" y="1281593"/>
                </a:lnTo>
                <a:lnTo>
                  <a:pt x="909845" y="1298904"/>
                </a:lnTo>
                <a:lnTo>
                  <a:pt x="953395" y="1314848"/>
                </a:lnTo>
                <a:lnTo>
                  <a:pt x="997597" y="1329400"/>
                </a:lnTo>
                <a:lnTo>
                  <a:pt x="1042424" y="1342532"/>
                </a:lnTo>
                <a:lnTo>
                  <a:pt x="1087849" y="1354219"/>
                </a:lnTo>
                <a:lnTo>
                  <a:pt x="1133847" y="1364433"/>
                </a:lnTo>
                <a:lnTo>
                  <a:pt x="1180391" y="1373148"/>
                </a:lnTo>
                <a:lnTo>
                  <a:pt x="1227453" y="1380338"/>
                </a:lnTo>
                <a:lnTo>
                  <a:pt x="1275009" y="1385976"/>
                </a:lnTo>
                <a:lnTo>
                  <a:pt x="1323031" y="1390037"/>
                </a:lnTo>
                <a:lnTo>
                  <a:pt x="1371493" y="1392492"/>
                </a:lnTo>
                <a:lnTo>
                  <a:pt x="1420368" y="1393316"/>
                </a:lnTo>
                <a:lnTo>
                  <a:pt x="1469251" y="1392492"/>
                </a:lnTo>
                <a:lnTo>
                  <a:pt x="1517720" y="1390037"/>
                </a:lnTo>
                <a:lnTo>
                  <a:pt x="1565748" y="1385976"/>
                </a:lnTo>
                <a:lnTo>
                  <a:pt x="1613310" y="1380338"/>
                </a:lnTo>
                <a:lnTo>
                  <a:pt x="1660378" y="1373148"/>
                </a:lnTo>
                <a:lnTo>
                  <a:pt x="1706926" y="1364433"/>
                </a:lnTo>
                <a:lnTo>
                  <a:pt x="1752929" y="1354219"/>
                </a:lnTo>
                <a:lnTo>
                  <a:pt x="1798358" y="1342532"/>
                </a:lnTo>
                <a:lnTo>
                  <a:pt x="1843188" y="1329400"/>
                </a:lnTo>
                <a:lnTo>
                  <a:pt x="1887393" y="1314848"/>
                </a:lnTo>
                <a:lnTo>
                  <a:pt x="1930945" y="1298904"/>
                </a:lnTo>
                <a:lnTo>
                  <a:pt x="1973819" y="1281593"/>
                </a:lnTo>
                <a:lnTo>
                  <a:pt x="2015988" y="1262942"/>
                </a:lnTo>
                <a:lnTo>
                  <a:pt x="2057426" y="1242977"/>
                </a:lnTo>
                <a:lnTo>
                  <a:pt x="2098105" y="1221725"/>
                </a:lnTo>
                <a:lnTo>
                  <a:pt x="2138001" y="1199213"/>
                </a:lnTo>
                <a:lnTo>
                  <a:pt x="2177085" y="1175467"/>
                </a:lnTo>
                <a:lnTo>
                  <a:pt x="2215333" y="1150513"/>
                </a:lnTo>
                <a:lnTo>
                  <a:pt x="2252716" y="1124378"/>
                </a:lnTo>
                <a:lnTo>
                  <a:pt x="2289210" y="1097088"/>
                </a:lnTo>
                <a:lnTo>
                  <a:pt x="2324787" y="1068670"/>
                </a:lnTo>
                <a:lnTo>
                  <a:pt x="2359421" y="1039150"/>
                </a:lnTo>
                <a:lnTo>
                  <a:pt x="2393085" y="1008554"/>
                </a:lnTo>
                <a:lnTo>
                  <a:pt x="2425754" y="976910"/>
                </a:lnTo>
                <a:lnTo>
                  <a:pt x="2457400" y="944243"/>
                </a:lnTo>
                <a:lnTo>
                  <a:pt x="2487997" y="910581"/>
                </a:lnTo>
                <a:lnTo>
                  <a:pt x="2517519" y="875949"/>
                </a:lnTo>
                <a:lnTo>
                  <a:pt x="2545940" y="840374"/>
                </a:lnTo>
                <a:lnTo>
                  <a:pt x="2573232" y="803883"/>
                </a:lnTo>
                <a:lnTo>
                  <a:pt x="2599370" y="766501"/>
                </a:lnTo>
                <a:lnTo>
                  <a:pt x="2624326" y="728256"/>
                </a:lnTo>
                <a:lnTo>
                  <a:pt x="2648075" y="689173"/>
                </a:lnTo>
                <a:lnTo>
                  <a:pt x="2670590" y="649281"/>
                </a:lnTo>
                <a:lnTo>
                  <a:pt x="2691845" y="608603"/>
                </a:lnTo>
                <a:lnTo>
                  <a:pt x="2711813" y="567168"/>
                </a:lnTo>
                <a:lnTo>
                  <a:pt x="2730467" y="525002"/>
                </a:lnTo>
                <a:lnTo>
                  <a:pt x="2747782" y="482131"/>
                </a:lnTo>
                <a:lnTo>
                  <a:pt x="2763730" y="438582"/>
                </a:lnTo>
                <a:lnTo>
                  <a:pt x="2778286" y="394381"/>
                </a:lnTo>
                <a:lnTo>
                  <a:pt x="2791423" y="349554"/>
                </a:lnTo>
                <a:lnTo>
                  <a:pt x="2803114" y="304129"/>
                </a:lnTo>
                <a:lnTo>
                  <a:pt x="2813333" y="258131"/>
                </a:lnTo>
                <a:lnTo>
                  <a:pt x="2822053" y="211587"/>
                </a:lnTo>
                <a:lnTo>
                  <a:pt x="2829249" y="164523"/>
                </a:lnTo>
                <a:lnTo>
                  <a:pt x="2834894" y="116967"/>
                </a:lnTo>
                <a:lnTo>
                  <a:pt x="2840736" y="0"/>
                </a:lnTo>
                <a:close/>
              </a:path>
            </a:pathLst>
          </a:custGeom>
          <a:solidFill>
            <a:srgbClr val="E7D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570984" y="4838191"/>
            <a:ext cx="4114800" cy="2018664"/>
          </a:xfrm>
          <a:custGeom>
            <a:avLst/>
            <a:gdLst/>
            <a:ahLst/>
            <a:cxnLst/>
            <a:rect l="l" t="t" r="r" b="b"/>
            <a:pathLst>
              <a:path w="4114800" h="2018665">
                <a:moveTo>
                  <a:pt x="2057399" y="0"/>
                </a:moveTo>
                <a:lnTo>
                  <a:pt x="2008317" y="573"/>
                </a:lnTo>
                <a:lnTo>
                  <a:pt x="1959516" y="2284"/>
                </a:lnTo>
                <a:lnTo>
                  <a:pt x="1911009" y="5121"/>
                </a:lnTo>
                <a:lnTo>
                  <a:pt x="1862809" y="9071"/>
                </a:lnTo>
                <a:lnTo>
                  <a:pt x="1814929" y="14121"/>
                </a:lnTo>
                <a:lnTo>
                  <a:pt x="1767382" y="20258"/>
                </a:lnTo>
                <a:lnTo>
                  <a:pt x="1720180" y="27470"/>
                </a:lnTo>
                <a:lnTo>
                  <a:pt x="1673335" y="35743"/>
                </a:lnTo>
                <a:lnTo>
                  <a:pt x="1626862" y="45066"/>
                </a:lnTo>
                <a:lnTo>
                  <a:pt x="1580772" y="55425"/>
                </a:lnTo>
                <a:lnTo>
                  <a:pt x="1535078" y="66807"/>
                </a:lnTo>
                <a:lnTo>
                  <a:pt x="1489793" y="79201"/>
                </a:lnTo>
                <a:lnTo>
                  <a:pt x="1444929" y="92593"/>
                </a:lnTo>
                <a:lnTo>
                  <a:pt x="1400500" y="106970"/>
                </a:lnTo>
                <a:lnTo>
                  <a:pt x="1356518" y="122321"/>
                </a:lnTo>
                <a:lnTo>
                  <a:pt x="1312995" y="138631"/>
                </a:lnTo>
                <a:lnTo>
                  <a:pt x="1269945" y="155889"/>
                </a:lnTo>
                <a:lnTo>
                  <a:pt x="1227380" y="174081"/>
                </a:lnTo>
                <a:lnTo>
                  <a:pt x="1185314" y="193195"/>
                </a:lnTo>
                <a:lnTo>
                  <a:pt x="1143757" y="213218"/>
                </a:lnTo>
                <a:lnTo>
                  <a:pt x="1102724" y="234138"/>
                </a:lnTo>
                <a:lnTo>
                  <a:pt x="1062227" y="255941"/>
                </a:lnTo>
                <a:lnTo>
                  <a:pt x="1022279" y="278616"/>
                </a:lnTo>
                <a:lnTo>
                  <a:pt x="982893" y="302149"/>
                </a:lnTo>
                <a:lnTo>
                  <a:pt x="944080" y="326527"/>
                </a:lnTo>
                <a:lnTo>
                  <a:pt x="905855" y="351738"/>
                </a:lnTo>
                <a:lnTo>
                  <a:pt x="868229" y="377769"/>
                </a:lnTo>
                <a:lnTo>
                  <a:pt x="831216" y="404608"/>
                </a:lnTo>
                <a:lnTo>
                  <a:pt x="794828" y="432241"/>
                </a:lnTo>
                <a:lnTo>
                  <a:pt x="759077" y="460656"/>
                </a:lnTo>
                <a:lnTo>
                  <a:pt x="723978" y="489840"/>
                </a:lnTo>
                <a:lnTo>
                  <a:pt x="689541" y="519781"/>
                </a:lnTo>
                <a:lnTo>
                  <a:pt x="655781" y="550466"/>
                </a:lnTo>
                <a:lnTo>
                  <a:pt x="622709" y="581882"/>
                </a:lnTo>
                <a:lnTo>
                  <a:pt x="590339" y="614016"/>
                </a:lnTo>
                <a:lnTo>
                  <a:pt x="558683" y="646855"/>
                </a:lnTo>
                <a:lnTo>
                  <a:pt x="527753" y="680388"/>
                </a:lnTo>
                <a:lnTo>
                  <a:pt x="497564" y="714600"/>
                </a:lnTo>
                <a:lnTo>
                  <a:pt x="468127" y="749480"/>
                </a:lnTo>
                <a:lnTo>
                  <a:pt x="439454" y="785015"/>
                </a:lnTo>
                <a:lnTo>
                  <a:pt x="411560" y="821192"/>
                </a:lnTo>
                <a:lnTo>
                  <a:pt x="384456" y="857997"/>
                </a:lnTo>
                <a:lnTo>
                  <a:pt x="358156" y="895420"/>
                </a:lnTo>
                <a:lnTo>
                  <a:pt x="332671" y="933446"/>
                </a:lnTo>
                <a:lnTo>
                  <a:pt x="308015" y="972063"/>
                </a:lnTo>
                <a:lnTo>
                  <a:pt x="284200" y="1011259"/>
                </a:lnTo>
                <a:lnTo>
                  <a:pt x="261240" y="1051020"/>
                </a:lnTo>
                <a:lnTo>
                  <a:pt x="239146" y="1091335"/>
                </a:lnTo>
                <a:lnTo>
                  <a:pt x="217932" y="1132189"/>
                </a:lnTo>
                <a:lnTo>
                  <a:pt x="197610" y="1173571"/>
                </a:lnTo>
                <a:lnTo>
                  <a:pt x="178193" y="1215467"/>
                </a:lnTo>
                <a:lnTo>
                  <a:pt x="159694" y="1257866"/>
                </a:lnTo>
                <a:lnTo>
                  <a:pt x="142126" y="1300754"/>
                </a:lnTo>
                <a:lnTo>
                  <a:pt x="125500" y="1344118"/>
                </a:lnTo>
                <a:lnTo>
                  <a:pt x="109831" y="1387947"/>
                </a:lnTo>
                <a:lnTo>
                  <a:pt x="95130" y="1432226"/>
                </a:lnTo>
                <a:lnTo>
                  <a:pt x="81410" y="1476944"/>
                </a:lnTo>
                <a:lnTo>
                  <a:pt x="68685" y="1522087"/>
                </a:lnTo>
                <a:lnTo>
                  <a:pt x="56966" y="1567644"/>
                </a:lnTo>
                <a:lnTo>
                  <a:pt x="46267" y="1613600"/>
                </a:lnTo>
                <a:lnTo>
                  <a:pt x="36600" y="1659945"/>
                </a:lnTo>
                <a:lnTo>
                  <a:pt x="27978" y="1706664"/>
                </a:lnTo>
                <a:lnTo>
                  <a:pt x="20413" y="1753744"/>
                </a:lnTo>
                <a:lnTo>
                  <a:pt x="13919" y="1801175"/>
                </a:lnTo>
                <a:lnTo>
                  <a:pt x="8508" y="1848942"/>
                </a:lnTo>
                <a:lnTo>
                  <a:pt x="0" y="2018348"/>
                </a:lnTo>
                <a:lnTo>
                  <a:pt x="1302385" y="2018348"/>
                </a:lnTo>
                <a:lnTo>
                  <a:pt x="1310131" y="1942348"/>
                </a:lnTo>
                <a:lnTo>
                  <a:pt x="1321278" y="1895502"/>
                </a:lnTo>
                <a:lnTo>
                  <a:pt x="1335256" y="1849822"/>
                </a:lnTo>
                <a:lnTo>
                  <a:pt x="1351967" y="1805407"/>
                </a:lnTo>
                <a:lnTo>
                  <a:pt x="1371311" y="1762357"/>
                </a:lnTo>
                <a:lnTo>
                  <a:pt x="1393190" y="1720769"/>
                </a:lnTo>
                <a:lnTo>
                  <a:pt x="1417507" y="1680742"/>
                </a:lnTo>
                <a:lnTo>
                  <a:pt x="1444160" y="1642375"/>
                </a:lnTo>
                <a:lnTo>
                  <a:pt x="1473053" y="1605768"/>
                </a:lnTo>
                <a:lnTo>
                  <a:pt x="1504087" y="1571019"/>
                </a:lnTo>
                <a:lnTo>
                  <a:pt x="1537162" y="1538226"/>
                </a:lnTo>
                <a:lnTo>
                  <a:pt x="1572180" y="1507489"/>
                </a:lnTo>
                <a:lnTo>
                  <a:pt x="1609043" y="1478906"/>
                </a:lnTo>
                <a:lnTo>
                  <a:pt x="1647651" y="1452577"/>
                </a:lnTo>
                <a:lnTo>
                  <a:pt x="1687906" y="1428599"/>
                </a:lnTo>
                <a:lnTo>
                  <a:pt x="1729710" y="1407073"/>
                </a:lnTo>
                <a:lnTo>
                  <a:pt x="1772963" y="1388096"/>
                </a:lnTo>
                <a:lnTo>
                  <a:pt x="1817568" y="1371767"/>
                </a:lnTo>
                <a:lnTo>
                  <a:pt x="1863424" y="1358186"/>
                </a:lnTo>
                <a:lnTo>
                  <a:pt x="1910434" y="1347450"/>
                </a:lnTo>
                <a:lnTo>
                  <a:pt x="1958499" y="1339660"/>
                </a:lnTo>
                <a:lnTo>
                  <a:pt x="2007521" y="1334913"/>
                </a:lnTo>
                <a:lnTo>
                  <a:pt x="2057399" y="1333309"/>
                </a:lnTo>
                <a:lnTo>
                  <a:pt x="2107263" y="1334913"/>
                </a:lnTo>
                <a:lnTo>
                  <a:pt x="2156271" y="1339660"/>
                </a:lnTo>
                <a:lnTo>
                  <a:pt x="2204326" y="1347450"/>
                </a:lnTo>
                <a:lnTo>
                  <a:pt x="2251328" y="1358186"/>
                </a:lnTo>
                <a:lnTo>
                  <a:pt x="2297180" y="1371767"/>
                </a:lnTo>
                <a:lnTo>
                  <a:pt x="2341781" y="1388096"/>
                </a:lnTo>
                <a:lnTo>
                  <a:pt x="2385033" y="1407073"/>
                </a:lnTo>
                <a:lnTo>
                  <a:pt x="2426836" y="1428599"/>
                </a:lnTo>
                <a:lnTo>
                  <a:pt x="2467094" y="1452577"/>
                </a:lnTo>
                <a:lnTo>
                  <a:pt x="2505705" y="1478906"/>
                </a:lnTo>
                <a:lnTo>
                  <a:pt x="2542571" y="1507489"/>
                </a:lnTo>
                <a:lnTo>
                  <a:pt x="2577594" y="1538226"/>
                </a:lnTo>
                <a:lnTo>
                  <a:pt x="2610675" y="1571019"/>
                </a:lnTo>
                <a:lnTo>
                  <a:pt x="2641714" y="1605768"/>
                </a:lnTo>
                <a:lnTo>
                  <a:pt x="2670612" y="1642375"/>
                </a:lnTo>
                <a:lnTo>
                  <a:pt x="2697272" y="1680742"/>
                </a:lnTo>
                <a:lnTo>
                  <a:pt x="2721593" y="1720769"/>
                </a:lnTo>
                <a:lnTo>
                  <a:pt x="2743478" y="1762357"/>
                </a:lnTo>
                <a:lnTo>
                  <a:pt x="2762826" y="1805407"/>
                </a:lnTo>
                <a:lnTo>
                  <a:pt x="2779540" y="1849822"/>
                </a:lnTo>
                <a:lnTo>
                  <a:pt x="2793520" y="1895502"/>
                </a:lnTo>
                <a:lnTo>
                  <a:pt x="2804667" y="1942348"/>
                </a:lnTo>
                <a:lnTo>
                  <a:pt x="2812288" y="2018348"/>
                </a:lnTo>
                <a:lnTo>
                  <a:pt x="4114799" y="2018348"/>
                </a:lnTo>
                <a:lnTo>
                  <a:pt x="4106164" y="1848942"/>
                </a:lnTo>
                <a:lnTo>
                  <a:pt x="4100753" y="1801175"/>
                </a:lnTo>
                <a:lnTo>
                  <a:pt x="4094259" y="1753744"/>
                </a:lnTo>
                <a:lnTo>
                  <a:pt x="4086694" y="1706664"/>
                </a:lnTo>
                <a:lnTo>
                  <a:pt x="4078072" y="1659945"/>
                </a:lnTo>
                <a:lnTo>
                  <a:pt x="4068405" y="1613600"/>
                </a:lnTo>
                <a:lnTo>
                  <a:pt x="4057706" y="1567644"/>
                </a:lnTo>
                <a:lnTo>
                  <a:pt x="4045987" y="1522087"/>
                </a:lnTo>
                <a:lnTo>
                  <a:pt x="4033262" y="1476944"/>
                </a:lnTo>
                <a:lnTo>
                  <a:pt x="4019542" y="1432226"/>
                </a:lnTo>
                <a:lnTo>
                  <a:pt x="4004842" y="1387947"/>
                </a:lnTo>
                <a:lnTo>
                  <a:pt x="3989172" y="1344118"/>
                </a:lnTo>
                <a:lnTo>
                  <a:pt x="3972547" y="1300754"/>
                </a:lnTo>
                <a:lnTo>
                  <a:pt x="3954979" y="1257866"/>
                </a:lnTo>
                <a:lnTo>
                  <a:pt x="3936480" y="1215467"/>
                </a:lnTo>
                <a:lnTo>
                  <a:pt x="3917063" y="1173571"/>
                </a:lnTo>
                <a:lnTo>
                  <a:pt x="3896742" y="1132189"/>
                </a:lnTo>
                <a:lnTo>
                  <a:pt x="3875528" y="1091335"/>
                </a:lnTo>
                <a:lnTo>
                  <a:pt x="3853435" y="1051020"/>
                </a:lnTo>
                <a:lnTo>
                  <a:pt x="3830475" y="1011259"/>
                </a:lnTo>
                <a:lnTo>
                  <a:pt x="3806661" y="972063"/>
                </a:lnTo>
                <a:lnTo>
                  <a:pt x="3782005" y="933446"/>
                </a:lnTo>
                <a:lnTo>
                  <a:pt x="3756521" y="895420"/>
                </a:lnTo>
                <a:lnTo>
                  <a:pt x="3730221" y="857997"/>
                </a:lnTo>
                <a:lnTo>
                  <a:pt x="3703118" y="821192"/>
                </a:lnTo>
                <a:lnTo>
                  <a:pt x="3675225" y="785015"/>
                </a:lnTo>
                <a:lnTo>
                  <a:pt x="3646554" y="749480"/>
                </a:lnTo>
                <a:lnTo>
                  <a:pt x="3617117" y="714600"/>
                </a:lnTo>
                <a:lnTo>
                  <a:pt x="3586929" y="680388"/>
                </a:lnTo>
                <a:lnTo>
                  <a:pt x="3556001" y="646855"/>
                </a:lnTo>
                <a:lnTo>
                  <a:pt x="3524346" y="614016"/>
                </a:lnTo>
                <a:lnTo>
                  <a:pt x="3491977" y="581882"/>
                </a:lnTo>
                <a:lnTo>
                  <a:pt x="3458906" y="550466"/>
                </a:lnTo>
                <a:lnTo>
                  <a:pt x="3425147" y="519781"/>
                </a:lnTo>
                <a:lnTo>
                  <a:pt x="3390713" y="489840"/>
                </a:lnTo>
                <a:lnTo>
                  <a:pt x="3355614" y="460656"/>
                </a:lnTo>
                <a:lnTo>
                  <a:pt x="3319866" y="432241"/>
                </a:lnTo>
                <a:lnTo>
                  <a:pt x="3283480" y="404608"/>
                </a:lnTo>
                <a:lnTo>
                  <a:pt x="3246468" y="377769"/>
                </a:lnTo>
                <a:lnTo>
                  <a:pt x="3208844" y="351738"/>
                </a:lnTo>
                <a:lnTo>
                  <a:pt x="3170621" y="326527"/>
                </a:lnTo>
                <a:lnTo>
                  <a:pt x="3131811" y="302149"/>
                </a:lnTo>
                <a:lnTo>
                  <a:pt x="3092427" y="278616"/>
                </a:lnTo>
                <a:lnTo>
                  <a:pt x="3052481" y="255941"/>
                </a:lnTo>
                <a:lnTo>
                  <a:pt x="3011987" y="234138"/>
                </a:lnTo>
                <a:lnTo>
                  <a:pt x="2970957" y="213218"/>
                </a:lnTo>
                <a:lnTo>
                  <a:pt x="2929403" y="193195"/>
                </a:lnTo>
                <a:lnTo>
                  <a:pt x="2887340" y="174081"/>
                </a:lnTo>
                <a:lnTo>
                  <a:pt x="2844778" y="155889"/>
                </a:lnTo>
                <a:lnTo>
                  <a:pt x="2801731" y="138631"/>
                </a:lnTo>
                <a:lnTo>
                  <a:pt x="2758212" y="122321"/>
                </a:lnTo>
                <a:lnTo>
                  <a:pt x="2714233" y="106970"/>
                </a:lnTo>
                <a:lnTo>
                  <a:pt x="2669808" y="92593"/>
                </a:lnTo>
                <a:lnTo>
                  <a:pt x="2624948" y="79201"/>
                </a:lnTo>
                <a:lnTo>
                  <a:pt x="2579667" y="66807"/>
                </a:lnTo>
                <a:lnTo>
                  <a:pt x="2533977" y="55425"/>
                </a:lnTo>
                <a:lnTo>
                  <a:pt x="2487891" y="45066"/>
                </a:lnTo>
                <a:lnTo>
                  <a:pt x="2441422" y="35743"/>
                </a:lnTo>
                <a:lnTo>
                  <a:pt x="2394583" y="27470"/>
                </a:lnTo>
                <a:lnTo>
                  <a:pt x="2347385" y="20258"/>
                </a:lnTo>
                <a:lnTo>
                  <a:pt x="2299843" y="14121"/>
                </a:lnTo>
                <a:lnTo>
                  <a:pt x="2251968" y="9071"/>
                </a:lnTo>
                <a:lnTo>
                  <a:pt x="2203773" y="5121"/>
                </a:lnTo>
                <a:lnTo>
                  <a:pt x="2155272" y="2284"/>
                </a:lnTo>
                <a:lnTo>
                  <a:pt x="2106476" y="573"/>
                </a:lnTo>
                <a:lnTo>
                  <a:pt x="2057399" y="0"/>
                </a:lnTo>
                <a:close/>
              </a:path>
            </a:pathLst>
          </a:custGeom>
          <a:solidFill>
            <a:srgbClr val="E7D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36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886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84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F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088116" y="6225120"/>
            <a:ext cx="56515" cy="240029"/>
          </a:xfrm>
          <a:custGeom>
            <a:avLst/>
            <a:gdLst/>
            <a:ahLst/>
            <a:cxnLst/>
            <a:rect l="l" t="t" r="r" b="b"/>
            <a:pathLst>
              <a:path w="56515" h="240029">
                <a:moveTo>
                  <a:pt x="51562" y="78181"/>
                </a:moveTo>
                <a:lnTo>
                  <a:pt x="5207" y="78181"/>
                </a:lnTo>
                <a:lnTo>
                  <a:pt x="5207" y="239471"/>
                </a:lnTo>
                <a:lnTo>
                  <a:pt x="51562" y="239471"/>
                </a:lnTo>
                <a:lnTo>
                  <a:pt x="51562" y="78181"/>
                </a:lnTo>
                <a:close/>
              </a:path>
              <a:path w="56515" h="240029">
                <a:moveTo>
                  <a:pt x="56515" y="27927"/>
                </a:moveTo>
                <a:lnTo>
                  <a:pt x="54152" y="17043"/>
                </a:lnTo>
                <a:lnTo>
                  <a:pt x="48056" y="8166"/>
                </a:lnTo>
                <a:lnTo>
                  <a:pt x="39116" y="2197"/>
                </a:lnTo>
                <a:lnTo>
                  <a:pt x="28194" y="0"/>
                </a:lnTo>
                <a:lnTo>
                  <a:pt x="27813" y="0"/>
                </a:lnTo>
                <a:lnTo>
                  <a:pt x="16840" y="2362"/>
                </a:lnTo>
                <a:lnTo>
                  <a:pt x="7950" y="8534"/>
                </a:lnTo>
                <a:lnTo>
                  <a:pt x="2032" y="17602"/>
                </a:lnTo>
                <a:lnTo>
                  <a:pt x="0" y="28625"/>
                </a:lnTo>
                <a:lnTo>
                  <a:pt x="2311" y="39611"/>
                </a:lnTo>
                <a:lnTo>
                  <a:pt x="8470" y="48514"/>
                </a:lnTo>
                <a:lnTo>
                  <a:pt x="17526" y="54470"/>
                </a:lnTo>
                <a:lnTo>
                  <a:pt x="28575" y="56553"/>
                </a:lnTo>
                <a:lnTo>
                  <a:pt x="39547" y="54190"/>
                </a:lnTo>
                <a:lnTo>
                  <a:pt x="48437" y="48018"/>
                </a:lnTo>
                <a:lnTo>
                  <a:pt x="54394" y="38963"/>
                </a:lnTo>
                <a:lnTo>
                  <a:pt x="56515" y="27927"/>
                </a:lnTo>
                <a:close/>
              </a:path>
            </a:pathLst>
          </a:custGeom>
          <a:solidFill>
            <a:srgbClr val="A2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70920" y="6299911"/>
            <a:ext cx="155955" cy="1646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51895" y="6300012"/>
            <a:ext cx="160557" cy="16783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36807" y="6299796"/>
            <a:ext cx="275971" cy="1682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30432" y="6127712"/>
            <a:ext cx="150085" cy="1501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10875" y="6298476"/>
            <a:ext cx="189356" cy="1661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0234" y="660019"/>
            <a:ext cx="1037153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36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0234" y="1785264"/>
            <a:ext cx="4970145" cy="286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536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idbok.1177.se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kronoberg.direkt.1177.se/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2E0FD69-7583-4412-BC90-E53B9C7C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34" y="2121031"/>
            <a:ext cx="10371531" cy="2339102"/>
          </a:xfrm>
        </p:spPr>
        <p:txBody>
          <a:bodyPr/>
          <a:lstStyle/>
          <a:p>
            <a:r>
              <a:rPr lang="sv-SE" sz="4400" dirty="0"/>
              <a:t>Ny startsida 1177.se – lanseras den 4 december 2024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044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4" y="660019"/>
            <a:ext cx="10371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35" dirty="0" err="1"/>
              <a:t>Skisser</a:t>
            </a:r>
            <a:r>
              <a:rPr sz="2800" spc="-175" dirty="0"/>
              <a:t> </a:t>
            </a:r>
            <a:r>
              <a:rPr sz="2800" spc="-140" dirty="0"/>
              <a:t>med</a:t>
            </a:r>
            <a:r>
              <a:rPr sz="2800" spc="-180" dirty="0"/>
              <a:t> </a:t>
            </a:r>
            <a:r>
              <a:rPr sz="2800" spc="-145" dirty="0" err="1"/>
              <a:t>snabbingångar</a:t>
            </a:r>
            <a:r>
              <a:rPr sz="2800" spc="-165" dirty="0"/>
              <a:t> </a:t>
            </a:r>
            <a:r>
              <a:rPr lang="sv-SE" sz="2800" spc="-110" dirty="0"/>
              <a:t>(Kronoberg)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9966" y="3566414"/>
            <a:ext cx="1797939" cy="9848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39966" y="3566414"/>
            <a:ext cx="1798320" cy="984885"/>
          </a:xfrm>
          <a:prstGeom prst="rect">
            <a:avLst/>
          </a:prstGeom>
          <a:ln w="6350">
            <a:solidFill>
              <a:srgbClr val="E7DAC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80365" marR="299085" lvl="0" indent="-7366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cs typeface="Arial"/>
              </a:rPr>
              <a:t>Skissbild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cs typeface="Arial"/>
              </a:rPr>
              <a:t>ej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cs typeface="Arial"/>
              </a:rPr>
              <a:t>slutversion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983" y="1481600"/>
            <a:ext cx="5780972" cy="5376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4068" y="1481578"/>
            <a:ext cx="1792480" cy="537641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6FC4B8E-ABFA-4D7A-8497-84F1FF027BFF}"/>
              </a:ext>
            </a:extLst>
          </p:cNvPr>
          <p:cNvSpPr/>
          <p:nvPr/>
        </p:nvSpPr>
        <p:spPr>
          <a:xfrm>
            <a:off x="1018095" y="3148553"/>
            <a:ext cx="1659118" cy="299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Boka tid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0CFEC9-C8A8-4350-A7DE-49F428233A03}"/>
              </a:ext>
            </a:extLst>
          </p:cNvPr>
          <p:cNvSpPr/>
          <p:nvPr/>
        </p:nvSpPr>
        <p:spPr>
          <a:xfrm>
            <a:off x="2734910" y="3148553"/>
            <a:ext cx="1659118" cy="28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Sök vård via 1177 direkt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1CB3BC0-C2E8-4FC2-B521-AA8F16D51EAC}"/>
              </a:ext>
            </a:extLst>
          </p:cNvPr>
          <p:cNvSpPr/>
          <p:nvPr/>
        </p:nvSpPr>
        <p:spPr>
          <a:xfrm>
            <a:off x="1574276" y="1593130"/>
            <a:ext cx="933254" cy="299301"/>
          </a:xfrm>
          <a:prstGeom prst="rect">
            <a:avLst/>
          </a:prstGeom>
          <a:solidFill>
            <a:srgbClr val="C2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60E47FD-BF96-472A-AA6F-DB325F7D7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849" y="1480363"/>
            <a:ext cx="1026294" cy="46827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79EF741-9A3B-4DF7-9E5A-D3643174259A}"/>
              </a:ext>
            </a:extLst>
          </p:cNvPr>
          <p:cNvSpPr/>
          <p:nvPr/>
        </p:nvSpPr>
        <p:spPr>
          <a:xfrm>
            <a:off x="8985317" y="4199685"/>
            <a:ext cx="1659118" cy="3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Boka tid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9F78CE8-77DB-4935-B304-626104C3718D}"/>
              </a:ext>
            </a:extLst>
          </p:cNvPr>
          <p:cNvSpPr/>
          <p:nvPr/>
        </p:nvSpPr>
        <p:spPr>
          <a:xfrm>
            <a:off x="9024160" y="4696118"/>
            <a:ext cx="1659118" cy="28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Sök vård via 1177 direkt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8B67EDC-6AD2-4EA1-972C-72E97167CFCA}"/>
              </a:ext>
            </a:extLst>
          </p:cNvPr>
          <p:cNvSpPr/>
          <p:nvPr/>
        </p:nvSpPr>
        <p:spPr>
          <a:xfrm>
            <a:off x="4451725" y="3148553"/>
            <a:ext cx="1659118" cy="28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Visa fler e-tjänster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74E63B5-8934-4790-9636-9909E87BDD2A}"/>
              </a:ext>
            </a:extLst>
          </p:cNvPr>
          <p:cNvSpPr/>
          <p:nvPr/>
        </p:nvSpPr>
        <p:spPr>
          <a:xfrm>
            <a:off x="9024160" y="5205158"/>
            <a:ext cx="1659118" cy="299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Visa fler e-tjänster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1785264"/>
            <a:ext cx="4954905" cy="169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158115" lvl="0" indent="-181610" algn="l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353636"/>
              </a:buClr>
              <a:buSzTx/>
              <a:buFont typeface="Arial"/>
              <a:buChar char="•"/>
              <a:tabLst>
                <a:tab pos="19367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Baserat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på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statistik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är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tjänsten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mest</a:t>
            </a:r>
            <a:r>
              <a:rPr kumimoji="0" sz="16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besökta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tjänsten.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4945" marR="0" lvl="0" indent="-182245" algn="l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494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Snabbingången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leder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till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tjänsten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1177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journal…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4015" marR="0" lvl="1" indent="-180340" algn="l" defTabSz="914400" rtl="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4015" algn="l"/>
              </a:tabLst>
              <a:defRPr/>
            </a:pP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…via</a:t>
            </a:r>
            <a:r>
              <a:rPr kumimoji="0" sz="14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inloggning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legitimation</a:t>
            </a:r>
            <a:r>
              <a:rPr kumimoji="0" sz="14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och</a:t>
            </a: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sedan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pop-up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5285" marR="0" lvl="0" indent="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ruta</a:t>
            </a:r>
            <a:r>
              <a:rPr kumimoji="0" sz="14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”Ditt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eget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ansvar</a:t>
            </a:r>
            <a:r>
              <a:rPr kumimoji="0" sz="14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</a:t>
            </a:r>
            <a:r>
              <a:rPr kumimoji="0" sz="14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väljer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själv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vilka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uppgifter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5285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journal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vill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Då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här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veta…”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1557019"/>
            <a:ext cx="4983099" cy="33328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Snabbingång</a:t>
            </a:r>
            <a:r>
              <a:rPr spc="-210" dirty="0"/>
              <a:t> </a:t>
            </a:r>
            <a:r>
              <a:rPr spc="-250" dirty="0"/>
              <a:t>1:</a:t>
            </a:r>
            <a:r>
              <a:rPr spc="-210" dirty="0"/>
              <a:t> </a:t>
            </a:r>
            <a:r>
              <a:rPr spc="-295" dirty="0"/>
              <a:t>Läsa</a:t>
            </a:r>
            <a:r>
              <a:rPr spc="-210" dirty="0"/>
              <a:t> </a:t>
            </a:r>
            <a:r>
              <a:rPr spc="-70" dirty="0"/>
              <a:t>journalen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1785264"/>
            <a:ext cx="4966335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156845" lvl="0" indent="-181610" algn="l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353636"/>
              </a:buClr>
              <a:buSzTx/>
              <a:buFont typeface="Arial"/>
              <a:buChar char="•"/>
              <a:tabLst>
                <a:tab pos="193675" algn="l"/>
              </a:tabLst>
              <a:defRPr/>
            </a:pP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Baserat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på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statistik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och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användartester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gjordes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samband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förstudien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är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tjänsten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mest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besökta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e-tjänsterna.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marR="5080" lvl="0" indent="-18161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3675" algn="l"/>
              </a:tabLst>
              <a:defRPr/>
            </a:pP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Snabbingången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leder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till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landningssidan</a:t>
            </a:r>
            <a:r>
              <a:rPr kumimoji="0" sz="16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förnya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recept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där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utifrån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mottagning</a:t>
            </a:r>
            <a:r>
              <a:rPr kumimoji="0" sz="16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kan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välja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förnya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recept.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4015" marR="0" lvl="1" indent="-18034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4015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inloggning</a:t>
            </a:r>
            <a:r>
              <a:rPr kumimoji="0" sz="14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r>
              <a:rPr kumimoji="0" sz="14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</a:t>
            </a:r>
            <a:r>
              <a:rPr kumimoji="0" sz="14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legitimation.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1715135"/>
            <a:ext cx="5413121" cy="27697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0234" y="632587"/>
            <a:ext cx="6012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Snabbingång</a:t>
            </a:r>
            <a:r>
              <a:rPr spc="-210" dirty="0"/>
              <a:t> </a:t>
            </a:r>
            <a:r>
              <a:rPr spc="-250" dirty="0"/>
              <a:t>2:</a:t>
            </a:r>
            <a:r>
              <a:rPr spc="-210" dirty="0"/>
              <a:t> </a:t>
            </a:r>
            <a:r>
              <a:rPr spc="-160" dirty="0"/>
              <a:t>Förnya</a:t>
            </a:r>
            <a:r>
              <a:rPr spc="-200" dirty="0"/>
              <a:t> </a:t>
            </a:r>
            <a:r>
              <a:rPr spc="-150" dirty="0"/>
              <a:t>recept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234" y="1785264"/>
            <a:ext cx="4528820" cy="122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99060" lvl="0" indent="-181610" algn="l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>
                <a:srgbClr val="353636"/>
              </a:buClr>
              <a:buSzTx/>
              <a:buFont typeface="Arial"/>
              <a:buChar char="•"/>
              <a:tabLst>
                <a:tab pos="19367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Baserat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på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statistik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är tjänsten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besökta</a:t>
            </a:r>
            <a:r>
              <a:rPr kumimoji="0" sz="1600" b="0" i="0" u="none" strike="noStrike" kern="0" cap="none" spc="2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tjänsterna.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4945" marR="0" lvl="0" indent="-182245" algn="l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494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Snabbingången</a:t>
            </a:r>
            <a:r>
              <a:rPr kumimoji="0" sz="16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leder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till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tjänsten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1177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inkorg.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74015" marR="0" lvl="1" indent="-180340" algn="l" defTabSz="914400" rtl="0" eaLnBrk="1" fontAlgn="auto" latinLnBrk="0" hangingPunct="1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4015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inloggning</a:t>
            </a:r>
            <a:r>
              <a:rPr kumimoji="0" sz="14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7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r>
              <a:rPr kumimoji="0" sz="1400" b="0" i="0" u="none" strike="noStrike" kern="0" cap="none" spc="8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e-</a:t>
            </a:r>
            <a:r>
              <a:rPr kumimoji="0" sz="1400" b="0" i="0" u="none" strike="noStrike" kern="0" cap="none" spc="35" normalizeH="0" baseline="0" noProof="0" dirty="0">
                <a:ln>
                  <a:noFill/>
                </a:ln>
                <a:solidFill>
                  <a:srgbClr val="3536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legitimation.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038" y="1730755"/>
            <a:ext cx="5755004" cy="3169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Snabbingång</a:t>
            </a:r>
            <a:r>
              <a:rPr spc="-215" dirty="0"/>
              <a:t> </a:t>
            </a:r>
            <a:r>
              <a:rPr spc="-250" dirty="0"/>
              <a:t>3:</a:t>
            </a:r>
            <a:r>
              <a:rPr spc="-215" dirty="0"/>
              <a:t> </a:t>
            </a:r>
            <a:r>
              <a:rPr spc="-295" dirty="0"/>
              <a:t>Läsa</a:t>
            </a:r>
            <a:r>
              <a:rPr spc="-215" dirty="0"/>
              <a:t> </a:t>
            </a:r>
            <a:r>
              <a:rPr spc="-245" dirty="0"/>
              <a:t>och</a:t>
            </a:r>
            <a:r>
              <a:rPr spc="-204" dirty="0"/>
              <a:t> </a:t>
            </a:r>
            <a:r>
              <a:rPr spc="-195" dirty="0"/>
              <a:t>svara</a:t>
            </a:r>
            <a:r>
              <a:rPr spc="-210" dirty="0"/>
              <a:t> </a:t>
            </a:r>
            <a:r>
              <a:rPr spc="-180" dirty="0"/>
              <a:t>på</a:t>
            </a:r>
            <a:r>
              <a:rPr spc="-215" dirty="0"/>
              <a:t> </a:t>
            </a:r>
            <a:r>
              <a:rPr spc="-105" dirty="0"/>
              <a:t>meddelanden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A7BD171-8727-404E-BEB2-DA36E6C3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34" y="660019"/>
            <a:ext cx="10371531" cy="492443"/>
          </a:xfrm>
        </p:spPr>
        <p:txBody>
          <a:bodyPr/>
          <a:lstStyle/>
          <a:p>
            <a:r>
              <a:rPr lang="sv-SE" dirty="0"/>
              <a:t>Snabbingång 4 - Boka tid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8CA2568-B871-4AF5-AFA3-2FD05C032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2240" y="1264919"/>
            <a:ext cx="5585815" cy="1969770"/>
          </a:xfrm>
        </p:spPr>
        <p:txBody>
          <a:bodyPr/>
          <a:lstStyle/>
          <a:p>
            <a:r>
              <a:rPr lang="sv-SE" dirty="0"/>
              <a:t>Går till sidan: </a:t>
            </a:r>
            <a:r>
              <a:rPr lang="sv-SE" dirty="0">
                <a:hlinkClick r:id="rId2"/>
              </a:rPr>
              <a:t>https://tidbok.1177.se/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  <a:p>
            <a:r>
              <a:rPr lang="sv-SE" dirty="0"/>
              <a:t>I exemplet är patienten listad</a:t>
            </a:r>
            <a:br>
              <a:rPr lang="sv-SE" dirty="0"/>
            </a:br>
            <a:r>
              <a:rPr lang="sv-SE" dirty="0"/>
              <a:t>på vårdcentralen Skärvet och har lagt till ett antal mottagningar. </a:t>
            </a:r>
          </a:p>
          <a:p>
            <a:endParaRPr lang="sv-SE" dirty="0"/>
          </a:p>
          <a:p>
            <a:r>
              <a:rPr lang="sv-SE" dirty="0"/>
              <a:t>Information finns efter mottagningar om övriga tjänster samt hur patient ska göra om mottagningar saknas.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ACB9BC-80BD-4E4E-B7F0-BA13E1B5D70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620909" y="1264919"/>
            <a:ext cx="4185602" cy="525118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FB3A714-40E2-4B94-9B60-B67727160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55" y="3965256"/>
            <a:ext cx="5086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953A1-0C26-442A-AB0E-A382A32D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34" y="660019"/>
            <a:ext cx="10371531" cy="492443"/>
          </a:xfrm>
          <a:noFill/>
        </p:spPr>
        <p:txBody>
          <a:bodyPr/>
          <a:lstStyle/>
          <a:p>
            <a:r>
              <a:rPr lang="sv-SE" dirty="0"/>
              <a:t>Snabbingång 5 - Sök vård via 1177 direkt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8136E1-07FB-41CA-9B34-115BF60E1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234" y="1577340"/>
            <a:ext cx="5541366" cy="1477328"/>
          </a:xfrm>
        </p:spPr>
        <p:txBody>
          <a:bodyPr/>
          <a:lstStyle/>
          <a:p>
            <a:r>
              <a:rPr lang="sv-SE" dirty="0"/>
              <a:t>Leder till tjänsten 1177 direkt, </a:t>
            </a:r>
            <a:r>
              <a:rPr lang="sv-SE" dirty="0">
                <a:hlinkClick r:id="rId2"/>
              </a:rPr>
              <a:t>https://kronoberg.direkt.1177.se/</a:t>
            </a:r>
            <a:endParaRPr lang="sv-SE" dirty="0"/>
          </a:p>
          <a:p>
            <a:br>
              <a:rPr lang="sv-SE" dirty="0"/>
            </a:br>
            <a:endParaRPr lang="sv-SE" dirty="0"/>
          </a:p>
          <a:p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4D259D-2F8F-4227-BED5-7CA8D5697B9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7959907" y="1388840"/>
            <a:ext cx="28961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10000"/>
              </a:lnSpc>
              <a:spcBef>
                <a:spcPts val="100"/>
              </a:spcBef>
              <a:buClr>
                <a:srgbClr val="353636"/>
              </a:buClr>
              <a:buFont typeface="Arial"/>
              <a:buChar char="•"/>
              <a:tabLst>
                <a:tab pos="193675" algn="l"/>
              </a:tabLst>
            </a:pPr>
            <a:r>
              <a:rPr spc="10" dirty="0"/>
              <a:t>Här</a:t>
            </a:r>
            <a:r>
              <a:rPr spc="50" dirty="0"/>
              <a:t> </a:t>
            </a:r>
            <a:r>
              <a:rPr spc="75" dirty="0"/>
              <a:t>kommer</a:t>
            </a:r>
            <a:r>
              <a:rPr spc="70" dirty="0"/>
              <a:t> man</a:t>
            </a:r>
            <a:r>
              <a:rPr spc="80" dirty="0"/>
              <a:t> </a:t>
            </a:r>
            <a:r>
              <a:rPr spc="65" dirty="0"/>
              <a:t>till</a:t>
            </a:r>
            <a:r>
              <a:rPr spc="40" dirty="0"/>
              <a:t> </a:t>
            </a:r>
            <a:r>
              <a:rPr spc="10" dirty="0"/>
              <a:t>startsidan</a:t>
            </a:r>
            <a:r>
              <a:rPr spc="70" dirty="0"/>
              <a:t> </a:t>
            </a:r>
            <a:r>
              <a:rPr spc="85" dirty="0"/>
              <a:t>för</a:t>
            </a:r>
            <a:r>
              <a:rPr spc="70" dirty="0"/>
              <a:t> </a:t>
            </a:r>
            <a:r>
              <a:rPr spc="10" dirty="0"/>
              <a:t>inloggade</a:t>
            </a:r>
            <a:r>
              <a:rPr spc="35" dirty="0"/>
              <a:t> </a:t>
            </a:r>
            <a:r>
              <a:rPr spc="-20" dirty="0"/>
              <a:t>1177 </a:t>
            </a:r>
            <a:r>
              <a:rPr dirty="0"/>
              <a:t>via</a:t>
            </a:r>
            <a:r>
              <a:rPr spc="-25" dirty="0"/>
              <a:t> </a:t>
            </a:r>
            <a:r>
              <a:rPr spc="45" dirty="0"/>
              <a:t>inloggning</a:t>
            </a:r>
            <a:r>
              <a:rPr spc="-5" dirty="0"/>
              <a:t> </a:t>
            </a:r>
            <a:r>
              <a:rPr spc="70" dirty="0"/>
              <a:t>med</a:t>
            </a:r>
            <a:r>
              <a:rPr spc="-15" dirty="0"/>
              <a:t> </a:t>
            </a:r>
            <a:r>
              <a:rPr spc="-10" dirty="0"/>
              <a:t>e-</a:t>
            </a:r>
            <a:r>
              <a:rPr spc="35" dirty="0"/>
              <a:t>legitimation.</a:t>
            </a:r>
          </a:p>
          <a:p>
            <a:pPr marL="193675" marR="67945" indent="-181610">
              <a:lnSpc>
                <a:spcPct val="110000"/>
              </a:lnSpc>
              <a:spcBef>
                <a:spcPts val="600"/>
              </a:spcBef>
              <a:buChar char="•"/>
              <a:tabLst>
                <a:tab pos="193675" algn="l"/>
              </a:tabLst>
            </a:pPr>
            <a:r>
              <a:rPr dirty="0"/>
              <a:t>Snabbingången</a:t>
            </a:r>
            <a:r>
              <a:rPr spc="20" dirty="0"/>
              <a:t> </a:t>
            </a:r>
            <a:r>
              <a:rPr spc="60" dirty="0"/>
              <a:t>hamnar</a:t>
            </a:r>
            <a:r>
              <a:rPr spc="35" dirty="0"/>
              <a:t> </a:t>
            </a:r>
            <a:r>
              <a:rPr spc="55" dirty="0"/>
              <a:t>som</a:t>
            </a:r>
            <a:r>
              <a:rPr spc="40" dirty="0"/>
              <a:t> </a:t>
            </a:r>
            <a:r>
              <a:rPr dirty="0"/>
              <a:t>sista</a:t>
            </a:r>
            <a:r>
              <a:rPr spc="40" dirty="0"/>
              <a:t> </a:t>
            </a:r>
            <a:r>
              <a:rPr dirty="0"/>
              <a:t>val</a:t>
            </a:r>
            <a:r>
              <a:rPr spc="15" dirty="0"/>
              <a:t> </a:t>
            </a:r>
            <a:r>
              <a:rPr spc="85" dirty="0"/>
              <a:t>för</a:t>
            </a:r>
            <a:r>
              <a:rPr spc="35" dirty="0"/>
              <a:t> </a:t>
            </a:r>
            <a:r>
              <a:rPr spc="70" dirty="0"/>
              <a:t>att</a:t>
            </a:r>
            <a:r>
              <a:rPr spc="40" dirty="0"/>
              <a:t> </a:t>
            </a:r>
            <a:r>
              <a:rPr spc="60" dirty="0"/>
              <a:t>du </a:t>
            </a:r>
            <a:r>
              <a:rPr spc="55" dirty="0"/>
              <a:t>som</a:t>
            </a:r>
            <a:r>
              <a:rPr spc="45" dirty="0"/>
              <a:t> </a:t>
            </a:r>
            <a:r>
              <a:rPr dirty="0"/>
              <a:t>invånare</a:t>
            </a:r>
            <a:r>
              <a:rPr spc="50" dirty="0"/>
              <a:t> troligen </a:t>
            </a:r>
            <a:r>
              <a:rPr spc="55" dirty="0"/>
              <a:t>har</a:t>
            </a:r>
            <a:r>
              <a:rPr spc="50" dirty="0"/>
              <a:t> </a:t>
            </a:r>
            <a:r>
              <a:rPr dirty="0"/>
              <a:t>läst</a:t>
            </a:r>
            <a:r>
              <a:rPr spc="35" dirty="0"/>
              <a:t> </a:t>
            </a:r>
            <a:r>
              <a:rPr spc="55" dirty="0"/>
              <a:t>igenom</a:t>
            </a:r>
            <a:r>
              <a:rPr spc="40" dirty="0"/>
              <a:t> </a:t>
            </a:r>
            <a:r>
              <a:rPr dirty="0"/>
              <a:t>de</a:t>
            </a:r>
            <a:r>
              <a:rPr spc="50" dirty="0"/>
              <a:t> fem första</a:t>
            </a:r>
            <a:r>
              <a:rPr spc="40" dirty="0"/>
              <a:t> </a:t>
            </a:r>
            <a:r>
              <a:rPr spc="10" dirty="0"/>
              <a:t>snabbingångarna,</a:t>
            </a:r>
            <a:r>
              <a:rPr spc="15" dirty="0"/>
              <a:t> </a:t>
            </a:r>
            <a:r>
              <a:rPr spc="10" dirty="0"/>
              <a:t>och</a:t>
            </a:r>
            <a:r>
              <a:rPr spc="45" dirty="0"/>
              <a:t> </a:t>
            </a:r>
            <a:r>
              <a:rPr spc="60" dirty="0"/>
              <a:t>inte</a:t>
            </a:r>
            <a:r>
              <a:rPr spc="25" dirty="0"/>
              <a:t> </a:t>
            </a:r>
            <a:r>
              <a:rPr spc="75" dirty="0"/>
              <a:t>hittat</a:t>
            </a:r>
            <a:r>
              <a:rPr spc="40" dirty="0"/>
              <a:t> </a:t>
            </a:r>
            <a:r>
              <a:rPr spc="65" dirty="0"/>
              <a:t>det</a:t>
            </a:r>
            <a:r>
              <a:rPr spc="10" dirty="0"/>
              <a:t> </a:t>
            </a:r>
            <a:r>
              <a:rPr spc="90" dirty="0"/>
              <a:t>du</a:t>
            </a:r>
            <a:r>
              <a:rPr spc="35" dirty="0"/>
              <a:t> </a:t>
            </a:r>
            <a:r>
              <a:rPr spc="-20" dirty="0"/>
              <a:t>vill </a:t>
            </a:r>
            <a:r>
              <a:rPr dirty="0"/>
              <a:t>göra.</a:t>
            </a:r>
            <a:r>
              <a:rPr spc="20" dirty="0"/>
              <a:t> </a:t>
            </a:r>
            <a:r>
              <a:rPr dirty="0"/>
              <a:t>Då</a:t>
            </a:r>
            <a:r>
              <a:rPr spc="25" dirty="0"/>
              <a:t> </a:t>
            </a:r>
            <a:r>
              <a:rPr spc="55" dirty="0"/>
              <a:t>finns</a:t>
            </a:r>
            <a:r>
              <a:rPr spc="10" dirty="0"/>
              <a:t> </a:t>
            </a:r>
            <a:r>
              <a:rPr dirty="0"/>
              <a:t>en</a:t>
            </a:r>
            <a:r>
              <a:rPr spc="30" dirty="0"/>
              <a:t> </a:t>
            </a:r>
            <a:r>
              <a:rPr dirty="0"/>
              <a:t>“utväg”</a:t>
            </a:r>
            <a:r>
              <a:rPr spc="20" dirty="0"/>
              <a:t> </a:t>
            </a:r>
            <a:r>
              <a:rPr spc="65" dirty="0"/>
              <a:t>där</a:t>
            </a:r>
            <a:r>
              <a:rPr spc="10" dirty="0"/>
              <a:t> </a:t>
            </a:r>
            <a:r>
              <a:rPr spc="70" dirty="0"/>
              <a:t>man</a:t>
            </a:r>
            <a:r>
              <a:rPr spc="20" dirty="0"/>
              <a:t> </a:t>
            </a:r>
            <a:r>
              <a:rPr dirty="0"/>
              <a:t>kan</a:t>
            </a:r>
            <a:r>
              <a:rPr spc="25" dirty="0"/>
              <a:t> </a:t>
            </a:r>
            <a:r>
              <a:rPr spc="65" dirty="0"/>
              <a:t>hitta</a:t>
            </a:r>
            <a:r>
              <a:rPr dirty="0"/>
              <a:t> </a:t>
            </a:r>
            <a:r>
              <a:rPr spc="65" dirty="0"/>
              <a:t>till</a:t>
            </a:r>
            <a:r>
              <a:rPr spc="-10" dirty="0"/>
              <a:t> </a:t>
            </a:r>
            <a:r>
              <a:rPr spc="-20" dirty="0"/>
              <a:t>alla </a:t>
            </a:r>
            <a:r>
              <a:rPr dirty="0"/>
              <a:t>andra </a:t>
            </a:r>
            <a:r>
              <a:rPr spc="50" dirty="0"/>
              <a:t>tjänster</a:t>
            </a:r>
            <a:r>
              <a:rPr spc="15" dirty="0"/>
              <a:t> </a:t>
            </a:r>
            <a:r>
              <a:rPr spc="55" dirty="0"/>
              <a:t>som</a:t>
            </a:r>
            <a:r>
              <a:rPr spc="15" dirty="0"/>
              <a:t> </a:t>
            </a:r>
            <a:r>
              <a:rPr spc="60" dirty="0"/>
              <a:t>inte</a:t>
            </a:r>
            <a:r>
              <a:rPr spc="15" dirty="0"/>
              <a:t> </a:t>
            </a:r>
            <a:r>
              <a:rPr spc="45" dirty="0"/>
              <a:t>tidigare</a:t>
            </a:r>
            <a:r>
              <a:rPr spc="-20" dirty="0"/>
              <a:t> </a:t>
            </a:r>
            <a:r>
              <a:rPr spc="55" dirty="0"/>
              <a:t>har</a:t>
            </a:r>
            <a:r>
              <a:rPr spc="15" dirty="0"/>
              <a:t> </a:t>
            </a:r>
            <a:r>
              <a:rPr spc="-10" dirty="0"/>
              <a:t>lyfts.</a:t>
            </a:r>
          </a:p>
          <a:p>
            <a:pPr marL="193675" marR="532765" indent="-181610">
              <a:lnSpc>
                <a:spcPct val="110100"/>
              </a:lnSpc>
              <a:spcBef>
                <a:spcPts val="595"/>
              </a:spcBef>
              <a:buChar char="•"/>
              <a:tabLst>
                <a:tab pos="193675" algn="l"/>
              </a:tabLst>
            </a:pPr>
            <a:r>
              <a:rPr spc="-45" dirty="0"/>
              <a:t>På</a:t>
            </a:r>
            <a:r>
              <a:rPr spc="10" dirty="0"/>
              <a:t> </a:t>
            </a:r>
            <a:r>
              <a:rPr dirty="0"/>
              <a:t>sikt </a:t>
            </a:r>
            <a:r>
              <a:rPr spc="50" dirty="0"/>
              <a:t>finns</a:t>
            </a:r>
            <a:r>
              <a:rPr dirty="0"/>
              <a:t> </a:t>
            </a:r>
            <a:r>
              <a:rPr spc="55" dirty="0"/>
              <a:t>möjligheten</a:t>
            </a:r>
            <a:r>
              <a:rPr spc="-10" dirty="0"/>
              <a:t> </a:t>
            </a:r>
            <a:r>
              <a:rPr spc="70" dirty="0"/>
              <a:t>att</a:t>
            </a:r>
            <a:r>
              <a:rPr spc="5" dirty="0"/>
              <a:t> </a:t>
            </a:r>
            <a:r>
              <a:rPr dirty="0"/>
              <a:t>byta</a:t>
            </a:r>
            <a:r>
              <a:rPr spc="15" dirty="0"/>
              <a:t> </a:t>
            </a:r>
            <a:r>
              <a:rPr spc="100" dirty="0"/>
              <a:t>ut</a:t>
            </a:r>
            <a:r>
              <a:rPr spc="10" dirty="0"/>
              <a:t> </a:t>
            </a:r>
            <a:r>
              <a:rPr spc="60" dirty="0"/>
              <a:t>den</a:t>
            </a:r>
            <a:r>
              <a:rPr spc="10" dirty="0"/>
              <a:t> </a:t>
            </a:r>
            <a:r>
              <a:rPr spc="35" dirty="0"/>
              <a:t>här </a:t>
            </a:r>
            <a:r>
              <a:rPr spc="10" dirty="0"/>
              <a:t>snabbingången</a:t>
            </a:r>
            <a:r>
              <a:rPr spc="95" dirty="0"/>
              <a:t> </a:t>
            </a:r>
            <a:r>
              <a:rPr spc="10" dirty="0"/>
              <a:t>och</a:t>
            </a:r>
            <a:r>
              <a:rPr spc="100" dirty="0"/>
              <a:t> </a:t>
            </a:r>
            <a:r>
              <a:rPr spc="10" dirty="0"/>
              <a:t>ersätta</a:t>
            </a:r>
            <a:r>
              <a:rPr spc="100" dirty="0"/>
              <a:t> </a:t>
            </a:r>
            <a:r>
              <a:rPr spc="60" dirty="0"/>
              <a:t>den</a:t>
            </a:r>
            <a:r>
              <a:rPr spc="100" dirty="0"/>
              <a:t> </a:t>
            </a:r>
            <a:r>
              <a:rPr spc="70" dirty="0"/>
              <a:t>med</a:t>
            </a:r>
            <a:r>
              <a:rPr spc="75" dirty="0"/>
              <a:t> </a:t>
            </a:r>
            <a:r>
              <a:rPr spc="-25" dirty="0"/>
              <a:t>en </a:t>
            </a:r>
            <a:r>
              <a:rPr dirty="0"/>
              <a:t>snabbingång</a:t>
            </a:r>
            <a:r>
              <a:rPr spc="35" dirty="0"/>
              <a:t> </a:t>
            </a:r>
            <a:r>
              <a:rPr spc="55" dirty="0"/>
              <a:t>som</a:t>
            </a:r>
            <a:r>
              <a:rPr spc="60" dirty="0"/>
              <a:t> </a:t>
            </a:r>
            <a:r>
              <a:rPr spc="50" dirty="0"/>
              <a:t>leder</a:t>
            </a:r>
            <a:r>
              <a:rPr spc="55" dirty="0"/>
              <a:t> direkt</a:t>
            </a:r>
            <a:r>
              <a:rPr spc="35" dirty="0"/>
              <a:t> </a:t>
            </a:r>
            <a:r>
              <a:rPr spc="65" dirty="0"/>
              <a:t>till</a:t>
            </a:r>
            <a:r>
              <a:rPr spc="30" dirty="0"/>
              <a:t> </a:t>
            </a:r>
            <a:r>
              <a:rPr dirty="0"/>
              <a:t>en</a:t>
            </a:r>
            <a:r>
              <a:rPr spc="75" dirty="0"/>
              <a:t> </a:t>
            </a:r>
            <a:r>
              <a:rPr spc="-10" dirty="0"/>
              <a:t>översikt.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0091" y="1603502"/>
            <a:ext cx="4589272" cy="39528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Snabbingång</a:t>
            </a:r>
            <a:r>
              <a:rPr spc="-210" dirty="0"/>
              <a:t> </a:t>
            </a:r>
            <a:r>
              <a:rPr spc="-250" dirty="0"/>
              <a:t>6:</a:t>
            </a:r>
            <a:r>
              <a:rPr spc="-204" dirty="0"/>
              <a:t> </a:t>
            </a:r>
            <a:r>
              <a:rPr spc="-270" dirty="0"/>
              <a:t>Visa</a:t>
            </a:r>
            <a:r>
              <a:rPr spc="-210" dirty="0"/>
              <a:t> </a:t>
            </a:r>
            <a:r>
              <a:rPr spc="-105" dirty="0"/>
              <a:t>fler</a:t>
            </a:r>
            <a:r>
              <a:rPr spc="-204" dirty="0"/>
              <a:t> </a:t>
            </a:r>
            <a:r>
              <a:rPr spc="-90" dirty="0"/>
              <a:t>tjänster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81760D-EAE6-4758-96E7-BBDC04FD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34" y="660019"/>
            <a:ext cx="10371531" cy="1723549"/>
          </a:xfrm>
        </p:spPr>
        <p:txBody>
          <a:bodyPr/>
          <a:lstStyle/>
          <a:p>
            <a:r>
              <a:rPr lang="sv-SE" sz="2800" dirty="0"/>
              <a:t>Övrig information </a:t>
            </a:r>
            <a:br>
              <a:rPr lang="sv-SE" sz="2800" dirty="0"/>
            </a:br>
            <a:r>
              <a:rPr lang="sv-SE" sz="2800" dirty="0"/>
              <a:t>(skiss nationell sida)</a:t>
            </a:r>
            <a:br>
              <a:rPr lang="sv-SE" sz="2800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830FD0-F8EC-43B4-BFA5-CB8B66DDA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20561"/>
            <a:ext cx="5303520" cy="34470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större kampanjer/händelser går det att ha en regional bild på startsidan. (Se bild till höger med barnen).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Inga förändringar görs i </a:t>
            </a:r>
            <a:r>
              <a:rPr lang="sv-SE" dirty="0" err="1"/>
              <a:t>appen</a:t>
            </a:r>
            <a:r>
              <a:rPr lang="sv-SE" dirty="0"/>
              <a:t> 1177 i samband med den 4 december. (Det är mobilversionen som visas som skiss)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Tänk på att uppdatera webbtidböckerna inför lanseringen. En tom tidbok ger ett dåligt intryck av er verksamhet.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frågor om förändringen kontakta VIS-supporten.</a:t>
            </a:r>
          </a:p>
          <a:p>
            <a:endParaRPr lang="sv-SE" dirty="0"/>
          </a:p>
        </p:txBody>
      </p:sp>
      <p:grpSp>
        <p:nvGrpSpPr>
          <p:cNvPr id="5" name="object 7">
            <a:extLst>
              <a:ext uri="{FF2B5EF4-FFF2-40B4-BE49-F238E27FC236}">
                <a16:creationId xmlns:a16="http://schemas.microsoft.com/office/drawing/2014/main" id="{39F78645-C573-4D58-ACE7-C19308B37863}"/>
              </a:ext>
            </a:extLst>
          </p:cNvPr>
          <p:cNvGrpSpPr/>
          <p:nvPr/>
        </p:nvGrpSpPr>
        <p:grpSpPr>
          <a:xfrm>
            <a:off x="5707614" y="419501"/>
            <a:ext cx="5993130" cy="5218430"/>
            <a:chOff x="2037460" y="1639570"/>
            <a:chExt cx="5993130" cy="5218430"/>
          </a:xfrm>
        </p:grpSpPr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EDC90095-0908-4C7F-BA05-ADC9C37CED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712" y="1639570"/>
              <a:ext cx="5119877" cy="5218426"/>
            </a:xfrm>
            <a:prstGeom prst="rect">
              <a:avLst/>
            </a:prstGeom>
          </p:spPr>
        </p:pic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AC3D1C96-01AB-412F-9974-26E04E25777E}"/>
                </a:ext>
              </a:extLst>
            </p:cNvPr>
            <p:cNvSpPr/>
            <p:nvPr/>
          </p:nvSpPr>
          <p:spPr>
            <a:xfrm>
              <a:off x="2037461" y="2540888"/>
              <a:ext cx="1106170" cy="3203575"/>
            </a:xfrm>
            <a:custGeom>
              <a:avLst/>
              <a:gdLst/>
              <a:ahLst/>
              <a:cxnLst/>
              <a:rect l="l" t="t" r="r" b="b"/>
              <a:pathLst>
                <a:path w="1106170" h="3203575">
                  <a:moveTo>
                    <a:pt x="873252" y="268986"/>
                  </a:moveTo>
                  <a:lnTo>
                    <a:pt x="856945" y="253492"/>
                  </a:lnTo>
                  <a:lnTo>
                    <a:pt x="811530" y="210312"/>
                  </a:lnTo>
                  <a:lnTo>
                    <a:pt x="801344" y="243713"/>
                  </a:lnTo>
                  <a:lnTo>
                    <a:pt x="1778" y="0"/>
                  </a:lnTo>
                  <a:lnTo>
                    <a:pt x="0" y="6096"/>
                  </a:lnTo>
                  <a:lnTo>
                    <a:pt x="799477" y="249821"/>
                  </a:lnTo>
                  <a:lnTo>
                    <a:pt x="789305" y="283210"/>
                  </a:lnTo>
                  <a:lnTo>
                    <a:pt x="873252" y="268986"/>
                  </a:lnTo>
                  <a:close/>
                </a:path>
                <a:path w="1106170" h="3203575">
                  <a:moveTo>
                    <a:pt x="1105789" y="3164586"/>
                  </a:moveTo>
                  <a:lnTo>
                    <a:pt x="1100810" y="3162160"/>
                  </a:lnTo>
                  <a:lnTo>
                    <a:pt x="1029208" y="3127235"/>
                  </a:lnTo>
                  <a:lnTo>
                    <a:pt x="1029550" y="3162160"/>
                  </a:lnTo>
                  <a:lnTo>
                    <a:pt x="889" y="3172333"/>
                  </a:lnTo>
                  <a:lnTo>
                    <a:pt x="889" y="3178683"/>
                  </a:lnTo>
                  <a:lnTo>
                    <a:pt x="1029614" y="3168510"/>
                  </a:lnTo>
                  <a:lnTo>
                    <a:pt x="1029970" y="3203435"/>
                  </a:lnTo>
                  <a:lnTo>
                    <a:pt x="1098130" y="3168510"/>
                  </a:lnTo>
                  <a:lnTo>
                    <a:pt x="1105789" y="3164586"/>
                  </a:lnTo>
                  <a:close/>
                </a:path>
                <a:path w="1106170" h="3203575">
                  <a:moveTo>
                    <a:pt x="1105789" y="1773936"/>
                  </a:moveTo>
                  <a:lnTo>
                    <a:pt x="1100061" y="1770253"/>
                  </a:lnTo>
                  <a:lnTo>
                    <a:pt x="1034161" y="1727835"/>
                  </a:lnTo>
                  <a:lnTo>
                    <a:pt x="1030363" y="1762671"/>
                  </a:lnTo>
                  <a:lnTo>
                    <a:pt x="1270" y="1651762"/>
                  </a:lnTo>
                  <a:lnTo>
                    <a:pt x="508" y="1657985"/>
                  </a:lnTo>
                  <a:lnTo>
                    <a:pt x="1029677" y="1768906"/>
                  </a:lnTo>
                  <a:lnTo>
                    <a:pt x="1025906" y="1803654"/>
                  </a:lnTo>
                  <a:lnTo>
                    <a:pt x="1105789" y="1773936"/>
                  </a:lnTo>
                  <a:close/>
                </a:path>
              </a:pathLst>
            </a:custGeom>
            <a:solidFill>
              <a:srgbClr val="A2366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FFED5E2C-56B1-4597-BDF9-9D166D4455CB}"/>
              </a:ext>
            </a:extLst>
          </p:cNvPr>
          <p:cNvSpPr/>
          <p:nvPr/>
        </p:nvSpPr>
        <p:spPr>
          <a:xfrm>
            <a:off x="7370284" y="550843"/>
            <a:ext cx="561860" cy="286439"/>
          </a:xfrm>
          <a:prstGeom prst="rect">
            <a:avLst/>
          </a:prstGeom>
          <a:solidFill>
            <a:srgbClr val="C02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13307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479</TotalTime>
  <Words>538</Words>
  <Application>Microsoft Office PowerPoint</Application>
  <PresentationFormat>Bredbild</PresentationFormat>
  <Paragraphs>54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Brandon Grotesque Black</vt:lpstr>
      <vt:lpstr>Brandon Grotesque Bold</vt:lpstr>
      <vt:lpstr>Calibri</vt:lpstr>
      <vt:lpstr>Open Sans</vt:lpstr>
      <vt:lpstr>Times New Roman</vt:lpstr>
      <vt:lpstr>Region Kronoberg ljus</vt:lpstr>
      <vt:lpstr>Region Kronoberg MÖRK</vt:lpstr>
      <vt:lpstr>Office Theme</vt:lpstr>
      <vt:lpstr>Ny startsida 1177.se – lanseras den 4 december 2024  </vt:lpstr>
      <vt:lpstr>Skisser med snabbingångar (Kronoberg)</vt:lpstr>
      <vt:lpstr>Snabbingång 1: Läsa journalen</vt:lpstr>
      <vt:lpstr>Snabbingång 2: Förnya recept</vt:lpstr>
      <vt:lpstr>Snabbingång 3: Läsa och svara på meddelanden</vt:lpstr>
      <vt:lpstr>Snabbingång 4 - Boka tid</vt:lpstr>
      <vt:lpstr>Snabbingång 5 - Sök vård via 1177 direkt</vt:lpstr>
      <vt:lpstr>Snabbingång 6: Visa fler tjänster</vt:lpstr>
      <vt:lpstr>Övrig information  (skiss nationell sida)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startsida 1177.se</dc:title>
  <dc:creator>Forsberg Emma RST kommunikationsavd gr2</dc:creator>
  <cp:lastModifiedBy>Forsberg Emma RST kommunikationsavd gr2</cp:lastModifiedBy>
  <cp:revision>30</cp:revision>
  <dcterms:created xsi:type="dcterms:W3CDTF">2024-11-06T08:12:24Z</dcterms:created>
  <dcterms:modified xsi:type="dcterms:W3CDTF">2024-11-18T12:17:05Z</dcterms:modified>
</cp:coreProperties>
</file>