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621" r:id="rId2"/>
    <p:sldId id="611" r:id="rId3"/>
    <p:sldId id="612" r:id="rId4"/>
    <p:sldId id="598" r:id="rId5"/>
    <p:sldId id="601" r:id="rId6"/>
    <p:sldId id="602" r:id="rId7"/>
    <p:sldId id="603" r:id="rId8"/>
    <p:sldId id="617" r:id="rId9"/>
    <p:sldId id="619" r:id="rId10"/>
    <p:sldId id="618" r:id="rId11"/>
    <p:sldId id="620" r:id="rId12"/>
    <p:sldId id="591" r:id="rId13"/>
    <p:sldId id="593" r:id="rId14"/>
    <p:sldId id="594" r:id="rId15"/>
    <p:sldId id="595" r:id="rId16"/>
    <p:sldId id="596" r:id="rId17"/>
    <p:sldId id="597" r:id="rId18"/>
    <p:sldId id="613"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89" r:id="rId33"/>
    <p:sldId id="614" r:id="rId34"/>
    <p:sldId id="605" r:id="rId35"/>
    <p:sldId id="615" r:id="rId36"/>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3" d="100"/>
          <a:sy n="163" d="100"/>
        </p:scale>
        <p:origin x="1710"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D082014-C14E-49B8-96EF-5A57A06C5293}" type="datetimeFigureOut">
              <a:rPr lang="sv-SE" smtClean="0"/>
              <a:t>2019-06-19</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71A99F4-81AB-4E19-8199-E69088D4CA1C}" type="slidenum">
              <a:rPr lang="sv-SE" smtClean="0"/>
              <a:t>‹#›</a:t>
            </a:fld>
            <a:endParaRPr lang="sv-SE"/>
          </a:p>
        </p:txBody>
      </p:sp>
    </p:spTree>
    <p:extLst>
      <p:ext uri="{BB962C8B-B14F-4D97-AF65-F5344CB8AC3E}">
        <p14:creationId xmlns:p14="http://schemas.microsoft.com/office/powerpoint/2010/main" val="3330134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4857B2A-592D-42DD-9B02-ADCA90E16870}" type="datetimeFigureOut">
              <a:rPr lang="sv-SE" smtClean="0"/>
              <a:t>2019-06-19</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F5D7F79-9D46-4370-88E0-0436D32E7330}" type="slidenum">
              <a:rPr lang="sv-SE" smtClean="0"/>
              <a:t>‹#›</a:t>
            </a:fld>
            <a:endParaRPr lang="sv-SE"/>
          </a:p>
        </p:txBody>
      </p:sp>
    </p:spTree>
    <p:extLst>
      <p:ext uri="{BB962C8B-B14F-4D97-AF65-F5344CB8AC3E}">
        <p14:creationId xmlns:p14="http://schemas.microsoft.com/office/powerpoint/2010/main" val="203125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t">
            <a:normAutofit/>
          </a:bodyPr>
          <a:lstStyle>
            <a:lvl1pPr algn="l">
              <a:defRPr sz="5400"/>
            </a:lvl1pPr>
          </a:lstStyle>
          <a:p>
            <a:r>
              <a:rPr lang="sv-SE" smtClean="0"/>
              <a:t>Klicka här för att ändra format</a:t>
            </a:r>
            <a:endParaRPr lang="en-US" dirty="0"/>
          </a:p>
        </p:txBody>
      </p:sp>
      <p:sp>
        <p:nvSpPr>
          <p:cNvPr id="3" name="Subtitle 2"/>
          <p:cNvSpPr>
            <a:spLocks noGrp="1"/>
          </p:cNvSpPr>
          <p:nvPr>
            <p:ph type="subTitle" idx="1"/>
          </p:nvPr>
        </p:nvSpPr>
        <p:spPr>
          <a:xfrm>
            <a:off x="6858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2019-06-19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44913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2019-06-19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516666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2019-06-19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186710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2019-06-19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73531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6EB1D250-7B98-4DFB-A4FD-61743806032D}" type="datetimeFigureOut">
              <a:rPr lang="sv-SE" smtClean="0"/>
              <a:t>2019-06-19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43346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6EB1D250-7B98-4DFB-A4FD-61743806032D}" type="datetimeFigureOut">
              <a:rPr lang="sv-SE" smtClean="0"/>
              <a:t>2019-06-19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2077232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6EB1D250-7B98-4DFB-A4FD-61743806032D}" type="datetimeFigureOut">
              <a:rPr lang="sv-SE" smtClean="0"/>
              <a:t>2019-06-19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762229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6EB1D250-7B98-4DFB-A4FD-61743806032D}" type="datetimeFigureOut">
              <a:rPr lang="sv-SE" smtClean="0"/>
              <a:t>2019-06-19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8316943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1D250-7B98-4DFB-A4FD-61743806032D}" type="datetimeFigureOut">
              <a:rPr lang="sv-SE" smtClean="0"/>
              <a:t>2019-06-19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396707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2019-06-19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20738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2019-06-19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9831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EB1D250-7B98-4DFB-A4FD-61743806032D}" type="datetimeFigureOut">
              <a:rPr lang="sv-SE" smtClean="0"/>
              <a:pPr/>
              <a:t>2019-06-19</a:t>
            </a:fld>
            <a:endParaRPr lang="sv-S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cxnSp>
        <p:nvCxnSpPr>
          <p:cNvPr id="7" name="Rak 6"/>
          <p:cNvCxnSpPr/>
          <p:nvPr/>
        </p:nvCxnSpPr>
        <p:spPr>
          <a:xfrm>
            <a:off x="683568" y="6093296"/>
            <a:ext cx="7848872" cy="0"/>
          </a:xfrm>
          <a:prstGeom prst="line">
            <a:avLst/>
          </a:prstGeom>
          <a:ln w="19050">
            <a:solidFill>
              <a:srgbClr val="E13288"/>
            </a:solidFill>
          </a:ln>
        </p:spPr>
        <p:style>
          <a:lnRef idx="1">
            <a:schemeClr val="accent1"/>
          </a:lnRef>
          <a:fillRef idx="0">
            <a:schemeClr val="accent1"/>
          </a:fillRef>
          <a:effectRef idx="0">
            <a:schemeClr val="accent1"/>
          </a:effectRef>
          <a:fontRef idx="minor">
            <a:schemeClr val="tx1"/>
          </a:fontRef>
        </p:style>
      </p:cxnSp>
      <p:pic>
        <p:nvPicPr>
          <p:cNvPr id="8" name="Bildobjekt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252" y="6165304"/>
            <a:ext cx="1368182" cy="419865"/>
          </a:xfrm>
          <a:prstGeom prst="rect">
            <a:avLst/>
          </a:prstGeom>
        </p:spPr>
      </p:pic>
    </p:spTree>
    <p:extLst>
      <p:ext uri="{BB962C8B-B14F-4D97-AF65-F5344CB8AC3E}">
        <p14:creationId xmlns:p14="http://schemas.microsoft.com/office/powerpoint/2010/main" val="777417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egionkronoberg.se/vardgivare/arbetsomraden-processer/manskliga-rattigheter-och-barnets-rattighet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hedersf&#246;rtryck.se/" TargetMode="External"/><Relationship Id="rId2" Type="http://schemas.openxmlformats.org/officeDocument/2006/relationships/hyperlink" Target="https://www.nck.uu.se/kunskapsbanken/webbstod-for-varden/" TargetMode="External"/><Relationship Id="rId1" Type="http://schemas.openxmlformats.org/officeDocument/2006/relationships/slideLayout" Target="../slideLayouts/slideLayout2.xml"/><Relationship Id="rId4" Type="http://schemas.openxmlformats.org/officeDocument/2006/relationships/hyperlink" Target="http://www.kvinnofridslinj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print">
            <a:extLst>
              <a:ext uri="{28A0092B-C50C-407E-A947-70E740481C1C}">
                <a14:useLocalDpi xmlns:a14="http://schemas.microsoft.com/office/drawing/2010/main" val="0"/>
              </a:ext>
            </a:extLst>
          </a:blip>
          <a:srcRect l="2070" t="-375" r="7459" b="13836"/>
          <a:stretch/>
        </p:blipFill>
        <p:spPr>
          <a:xfrm>
            <a:off x="345831" y="295642"/>
            <a:ext cx="8452338" cy="5390063"/>
          </a:xfrm>
          <a:prstGeom prst="rect">
            <a:avLst/>
          </a:prstGeom>
        </p:spPr>
      </p:pic>
      <p:sp>
        <p:nvSpPr>
          <p:cNvPr id="4" name="Rektangel 3"/>
          <p:cNvSpPr/>
          <p:nvPr/>
        </p:nvSpPr>
        <p:spPr>
          <a:xfrm>
            <a:off x="633046" y="592016"/>
            <a:ext cx="4642339" cy="1083099"/>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597864" y="521676"/>
            <a:ext cx="5169877" cy="1200329"/>
          </a:xfrm>
          <a:prstGeom prst="rect">
            <a:avLst/>
          </a:prstGeom>
          <a:noFill/>
        </p:spPr>
        <p:txBody>
          <a:bodyPr wrap="square" rtlCol="0">
            <a:spAutoFit/>
          </a:bodyPr>
          <a:lstStyle/>
          <a:p>
            <a:r>
              <a:rPr lang="sv-SE" sz="3600" b="1" dirty="0" smtClean="0">
                <a:solidFill>
                  <a:schemeClr val="bg1"/>
                </a:solidFill>
                <a:latin typeface="+mj-lt"/>
              </a:rPr>
              <a:t>Barn som far illa och anmälningsplikten</a:t>
            </a:r>
            <a:endParaRPr lang="sv-SE" sz="3600" b="1" dirty="0">
              <a:solidFill>
                <a:schemeClr val="bg1"/>
              </a:solidFill>
              <a:latin typeface="+mj-lt"/>
            </a:endParaRPr>
          </a:p>
        </p:txBody>
      </p:sp>
    </p:spTree>
    <p:extLst>
      <p:ext uri="{BB962C8B-B14F-4D97-AF65-F5344CB8AC3E}">
        <p14:creationId xmlns:p14="http://schemas.microsoft.com/office/powerpoint/2010/main" val="126829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barnet inte är patient</a:t>
            </a:r>
            <a:endParaRPr lang="sv-SE" dirty="0"/>
          </a:p>
        </p:txBody>
      </p:sp>
      <p:sp>
        <p:nvSpPr>
          <p:cNvPr id="3" name="Platshållare för innehåll 2"/>
          <p:cNvSpPr>
            <a:spLocks noGrp="1"/>
          </p:cNvSpPr>
          <p:nvPr>
            <p:ph idx="1"/>
          </p:nvPr>
        </p:nvSpPr>
        <p:spPr>
          <a:xfrm>
            <a:off x="628650" y="1434662"/>
            <a:ext cx="7886700" cy="4742301"/>
          </a:xfrm>
        </p:spPr>
        <p:txBody>
          <a:bodyPr>
            <a:normAutofit lnSpcReduction="10000"/>
          </a:bodyPr>
          <a:lstStyle/>
          <a:p>
            <a:pPr>
              <a:spcAft>
                <a:spcPts val="1200"/>
              </a:spcAft>
            </a:pPr>
            <a:r>
              <a:rPr lang="sv-SE" dirty="0" smtClean="0"/>
              <a:t>Om </a:t>
            </a:r>
            <a:r>
              <a:rPr lang="sv-SE" dirty="0"/>
              <a:t>oro för ett barn har uppstått genom kontakt med närstående, t.ex. vårdnadshavare, bonusförälder eller syskon, ska orosanmälan bifogas journalen för det barn som orosanmälan handlar om, trots att barnet inte är patient (se ovan).</a:t>
            </a:r>
          </a:p>
          <a:p>
            <a:pPr>
              <a:spcAft>
                <a:spcPts val="1200"/>
              </a:spcAft>
            </a:pPr>
            <a:r>
              <a:rPr lang="sv-SE" dirty="0"/>
              <a:t>Journalföraren bifogar orosanmälan i barnets journal utan att ta del av övrig information i barnets journal.</a:t>
            </a:r>
          </a:p>
          <a:p>
            <a:pPr>
              <a:spcAft>
                <a:spcPts val="1200"/>
              </a:spcAft>
            </a:pPr>
            <a:r>
              <a:rPr lang="sv-SE" b="1" dirty="0"/>
              <a:t>OBS!</a:t>
            </a:r>
            <a:r>
              <a:rPr lang="sv-SE" dirty="0"/>
              <a:t> Orosanmälan ska </a:t>
            </a:r>
            <a:r>
              <a:rPr lang="sv-SE" u="sng" dirty="0"/>
              <a:t>inte </a:t>
            </a:r>
            <a:r>
              <a:rPr lang="sv-SE" dirty="0"/>
              <a:t>bifogas i vårdnadshavarens eller närståendes journal.</a:t>
            </a:r>
          </a:p>
          <a:p>
            <a:pPr>
              <a:spcAft>
                <a:spcPts val="1200"/>
              </a:spcAft>
            </a:pPr>
            <a:endParaRPr lang="sv-SE" dirty="0"/>
          </a:p>
        </p:txBody>
      </p:sp>
    </p:spTree>
    <p:extLst>
      <p:ext uri="{BB962C8B-B14F-4D97-AF65-F5344CB8AC3E}">
        <p14:creationId xmlns:p14="http://schemas.microsoft.com/office/powerpoint/2010/main" val="206981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0637" y="0"/>
            <a:ext cx="7886700" cy="1325563"/>
          </a:xfrm>
        </p:spPr>
        <p:txBody>
          <a:bodyPr/>
          <a:lstStyle/>
          <a:p>
            <a:r>
              <a:rPr lang="sv-SE" dirty="0" smtClean="0"/>
              <a:t>Notera!</a:t>
            </a:r>
            <a:endParaRPr lang="sv-SE" dirty="0"/>
          </a:p>
        </p:txBody>
      </p:sp>
      <p:sp>
        <p:nvSpPr>
          <p:cNvPr id="3" name="Platshållare för innehåll 2"/>
          <p:cNvSpPr>
            <a:spLocks noGrp="1"/>
          </p:cNvSpPr>
          <p:nvPr>
            <p:ph idx="1"/>
          </p:nvPr>
        </p:nvSpPr>
        <p:spPr>
          <a:xfrm>
            <a:off x="315309" y="1150883"/>
            <a:ext cx="8671035" cy="5026080"/>
          </a:xfrm>
        </p:spPr>
        <p:txBody>
          <a:bodyPr>
            <a:normAutofit fontScale="77500" lnSpcReduction="20000"/>
          </a:bodyPr>
          <a:lstStyle/>
          <a:p>
            <a:pPr>
              <a:spcAft>
                <a:spcPts val="1200"/>
              </a:spcAft>
            </a:pPr>
            <a:r>
              <a:rPr lang="sv-SE" dirty="0" smtClean="0"/>
              <a:t>Om </a:t>
            </a:r>
            <a:r>
              <a:rPr lang="sv-SE" dirty="0"/>
              <a:t>orosanmälan rör misstanke om att ett barn far illa på grund av </a:t>
            </a:r>
            <a:r>
              <a:rPr lang="sv-SE" u="sng" dirty="0"/>
              <a:t>patientens hälsosituation </a:t>
            </a:r>
            <a:r>
              <a:rPr lang="sv-SE" dirty="0"/>
              <a:t>(allvarlig sjukdom, psykisk ohälsa, missbruk, suicidrisk, påverkan av medicin, oförmåga att klara av vardagsrutiner etc.) bör en journalanteckning göras i patientens journal även om själva orosanmälan inte ska bifogas. Det finns två sätt att göra en sådan journalanteckning:</a:t>
            </a:r>
          </a:p>
          <a:p>
            <a:pPr lvl="0">
              <a:spcAft>
                <a:spcPts val="1200"/>
              </a:spcAft>
            </a:pPr>
            <a:r>
              <a:rPr lang="sv-SE" dirty="0"/>
              <a:t>Om oron för barnet handlar om fysiskt eller sexuellt våld och övergrepp samt hedersrelaterat våld och övergrepp ska uppgifterna dokumenteras i anteckningsmallen ”Våldsutsatthet” så att de inte läcker till (publiceras i) journalen via 1177 vårdguidens e-tjänster (se ovan). Patienten och dess vårdnadshavare kan då inte ta del av anteckningarna via 1177 vårdguidens e-tjänster</a:t>
            </a:r>
            <a:r>
              <a:rPr lang="sv-SE" dirty="0" smtClean="0"/>
              <a:t>.</a:t>
            </a:r>
            <a:endParaRPr lang="sv-SE" dirty="0"/>
          </a:p>
          <a:p>
            <a:pPr lvl="0">
              <a:spcAft>
                <a:spcPts val="1200"/>
              </a:spcAft>
            </a:pPr>
            <a:r>
              <a:rPr lang="sv-SE" dirty="0"/>
              <a:t>Om oron för barnet handlar om vanvård, försummelse eller annat som är del av patientens vård och behandling (och patienten är medveten om att orosanmälan görs) kan anteckningar göras i löpande journaltext. Patienten och dess vårdnadshavare kan då ta del av anteckningarna via 1177 vårdguidens e-tjänster.</a:t>
            </a:r>
          </a:p>
          <a:p>
            <a:pPr>
              <a:spcAft>
                <a:spcPts val="1200"/>
              </a:spcAft>
            </a:pPr>
            <a:endParaRPr lang="sv-SE" dirty="0"/>
          </a:p>
        </p:txBody>
      </p:sp>
    </p:spTree>
    <p:extLst>
      <p:ext uri="{BB962C8B-B14F-4D97-AF65-F5344CB8AC3E}">
        <p14:creationId xmlns:p14="http://schemas.microsoft.com/office/powerpoint/2010/main" val="161938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2384" y="2375081"/>
            <a:ext cx="8360076" cy="1325563"/>
          </a:xfrm>
        </p:spPr>
        <p:txBody>
          <a:bodyPr>
            <a:normAutofit fontScale="90000"/>
          </a:bodyPr>
          <a:lstStyle/>
          <a:p>
            <a:r>
              <a:rPr lang="sv-SE" dirty="0" smtClean="0"/>
              <a:t>Vad säger lagen om anmälningsplikt för barn som vi misstänker far illa?</a:t>
            </a:r>
            <a:endParaRPr lang="sv-SE" dirty="0"/>
          </a:p>
        </p:txBody>
      </p:sp>
    </p:spTree>
    <p:extLst>
      <p:ext uri="{BB962C8B-B14F-4D97-AF65-F5344CB8AC3E}">
        <p14:creationId xmlns:p14="http://schemas.microsoft.com/office/powerpoint/2010/main" val="234522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Socialtjänstlagen (</a:t>
            </a:r>
            <a:r>
              <a:rPr lang="sv-SE" dirty="0"/>
              <a:t>kap 14 § 1</a:t>
            </a:r>
            <a:r>
              <a:rPr lang="sv-SE" dirty="0" smtClean="0"/>
              <a:t>) </a:t>
            </a:r>
            <a:endParaRPr lang="sv-SE" dirty="0"/>
          </a:p>
        </p:txBody>
      </p:sp>
      <p:sp>
        <p:nvSpPr>
          <p:cNvPr id="3" name="Platshållare för innehåll 2"/>
          <p:cNvSpPr>
            <a:spLocks noGrp="1"/>
          </p:cNvSpPr>
          <p:nvPr>
            <p:ph idx="1"/>
          </p:nvPr>
        </p:nvSpPr>
        <p:spPr>
          <a:xfrm>
            <a:off x="394138" y="1825625"/>
            <a:ext cx="8434552" cy="4351338"/>
          </a:xfrm>
        </p:spPr>
        <p:txBody>
          <a:bodyPr>
            <a:normAutofit fontScale="92500" lnSpcReduction="20000"/>
          </a:bodyPr>
          <a:lstStyle/>
          <a:p>
            <a:pPr>
              <a:spcBef>
                <a:spcPts val="1800"/>
              </a:spcBef>
            </a:pPr>
            <a:r>
              <a:rPr lang="sv-SE" dirty="0" smtClean="0"/>
              <a:t>Anmälningsplikten </a:t>
            </a:r>
            <a:r>
              <a:rPr lang="sv-SE" dirty="0"/>
              <a:t>gäller för barn under 18 år </a:t>
            </a:r>
            <a:endParaRPr lang="sv-SE" dirty="0" smtClean="0"/>
          </a:p>
          <a:p>
            <a:pPr>
              <a:spcBef>
                <a:spcPts val="1800"/>
              </a:spcBef>
            </a:pPr>
            <a:r>
              <a:rPr lang="sv-SE" dirty="0" smtClean="0"/>
              <a:t>Den </a:t>
            </a:r>
            <a:r>
              <a:rPr lang="sv-SE" dirty="0"/>
              <a:t>som i sitt yrke kommer i kontakt med barn under 18 år som man misstänker har utsatts för fysiskt, psykiskt eller sexuellt våld, vanvård eller försumlig behandling, ”hedersrelaterat” våld eller annat utnyttjande ska </a:t>
            </a:r>
            <a:r>
              <a:rPr lang="sv-SE" b="1" dirty="0"/>
              <a:t>genast anmäla</a:t>
            </a:r>
            <a:r>
              <a:rPr lang="sv-SE" dirty="0"/>
              <a:t> detta till </a:t>
            </a:r>
            <a:r>
              <a:rPr lang="sv-SE" dirty="0" smtClean="0"/>
              <a:t>socialnämnden</a:t>
            </a:r>
            <a:endParaRPr lang="sv-SE" dirty="0"/>
          </a:p>
          <a:p>
            <a:pPr lvl="0">
              <a:spcBef>
                <a:spcPts val="1800"/>
              </a:spcBef>
            </a:pPr>
            <a:r>
              <a:rPr lang="sv-SE" dirty="0"/>
              <a:t>Den obligatoriska anmälningsplikten gäller redan vid misstanke om att barnet far illa och oavsett om man arbetar i landstinget, inom privat verksamhet eller inom vård och omsorg i övrigt, t.ex. i kommunen. </a:t>
            </a:r>
          </a:p>
          <a:p>
            <a:pPr lvl="0">
              <a:spcBef>
                <a:spcPts val="1800"/>
              </a:spcBef>
            </a:pPr>
            <a:r>
              <a:rPr lang="sv-SE" dirty="0" smtClean="0"/>
              <a:t>Den </a:t>
            </a:r>
            <a:r>
              <a:rPr lang="sv-SE" dirty="0"/>
              <a:t>kan inte delegeras eller remitteras bort.</a:t>
            </a:r>
          </a:p>
          <a:p>
            <a:pPr marL="0" indent="0">
              <a:buNone/>
            </a:pPr>
            <a:endParaRPr lang="sv-SE" dirty="0"/>
          </a:p>
        </p:txBody>
      </p:sp>
    </p:spTree>
    <p:extLst>
      <p:ext uri="{BB962C8B-B14F-4D97-AF65-F5344CB8AC3E}">
        <p14:creationId xmlns:p14="http://schemas.microsoft.com/office/powerpoint/2010/main" val="32151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0551" y="365126"/>
            <a:ext cx="8635041" cy="1325563"/>
          </a:xfrm>
        </p:spPr>
        <p:txBody>
          <a:bodyPr>
            <a:normAutofit/>
          </a:bodyPr>
          <a:lstStyle/>
          <a:p>
            <a:pPr lvl="1" algn="l" rtl="0">
              <a:lnSpc>
                <a:spcPct val="90000"/>
              </a:lnSpc>
              <a:spcBef>
                <a:spcPct val="0"/>
              </a:spcBef>
            </a:pPr>
            <a:r>
              <a:rPr lang="sv-SE" sz="4400" dirty="0" smtClean="0"/>
              <a:t>Offentlighets- och sekretesslagen</a:t>
            </a:r>
            <a:endParaRPr lang="sv-SE" sz="4400" dirty="0"/>
          </a:p>
        </p:txBody>
      </p:sp>
      <p:sp>
        <p:nvSpPr>
          <p:cNvPr id="3" name="Platshållare för innehåll 2"/>
          <p:cNvSpPr>
            <a:spLocks noGrp="1"/>
          </p:cNvSpPr>
          <p:nvPr>
            <p:ph idx="1"/>
          </p:nvPr>
        </p:nvSpPr>
        <p:spPr>
          <a:xfrm>
            <a:off x="252248" y="1529255"/>
            <a:ext cx="8891753" cy="4647708"/>
          </a:xfrm>
        </p:spPr>
        <p:txBody>
          <a:bodyPr>
            <a:normAutofit lnSpcReduction="10000"/>
          </a:bodyPr>
          <a:lstStyle/>
          <a:p>
            <a:pPr marL="0" indent="0">
              <a:spcAft>
                <a:spcPts val="1200"/>
              </a:spcAft>
              <a:buNone/>
            </a:pPr>
            <a:r>
              <a:rPr lang="sv-SE" dirty="0" smtClean="0"/>
              <a:t>Sekretessen </a:t>
            </a:r>
            <a:r>
              <a:rPr lang="sv-SE" dirty="0"/>
              <a:t>för uppgifter om patienten upphör i vissa situationer att gälla (OSL kap. 10):</a:t>
            </a:r>
          </a:p>
          <a:p>
            <a:pPr lvl="0">
              <a:spcAft>
                <a:spcPts val="1200"/>
              </a:spcAft>
            </a:pPr>
            <a:r>
              <a:rPr lang="sv-SE" dirty="0"/>
              <a:t>Sekretessen upphävs om patienten själv samtycker till att uppgifter lämnas ut.</a:t>
            </a:r>
          </a:p>
          <a:p>
            <a:pPr lvl="0">
              <a:spcAft>
                <a:spcPts val="1200"/>
              </a:spcAft>
            </a:pPr>
            <a:r>
              <a:rPr lang="sv-SE" dirty="0"/>
              <a:t>För barn under 18 år upphävs hälso- och sjukvårdens sekretess på grund av anmälningsplikten till socialtjänsten vid misstanke om att barn far illa.</a:t>
            </a:r>
          </a:p>
          <a:p>
            <a:pPr lvl="0">
              <a:spcAft>
                <a:spcPts val="1200"/>
              </a:spcAft>
            </a:pPr>
            <a:r>
              <a:rPr lang="sv-SE" dirty="0"/>
              <a:t>Vid misstanke om brott som kan ge ett års fängelse (som barnmisshandel) kan sekretessen för både offret och den misstänkta gärningsmannen brytas.</a:t>
            </a:r>
          </a:p>
          <a:p>
            <a:endParaRPr lang="sv-SE" dirty="0"/>
          </a:p>
        </p:txBody>
      </p:sp>
    </p:spTree>
    <p:extLst>
      <p:ext uri="{BB962C8B-B14F-4D97-AF65-F5344CB8AC3E}">
        <p14:creationId xmlns:p14="http://schemas.microsoft.com/office/powerpoint/2010/main" val="210465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1321" y="365126"/>
            <a:ext cx="8652293" cy="1325563"/>
          </a:xfrm>
        </p:spPr>
        <p:txBody>
          <a:bodyPr>
            <a:noAutofit/>
          </a:bodyPr>
          <a:lstStyle/>
          <a:p>
            <a:pPr lvl="1" algn="l" rtl="0">
              <a:lnSpc>
                <a:spcPct val="90000"/>
              </a:lnSpc>
              <a:spcBef>
                <a:spcPct val="0"/>
              </a:spcBef>
            </a:pPr>
            <a:r>
              <a:rPr lang="sv-SE" sz="4400" dirty="0" smtClean="0"/>
              <a:t>Offentlighets- och sekretesslagen</a:t>
            </a:r>
            <a:br>
              <a:rPr lang="sv-SE" sz="4400" dirty="0" smtClean="0"/>
            </a:br>
            <a:endParaRPr lang="sv-SE" sz="4400" dirty="0"/>
          </a:p>
        </p:txBody>
      </p:sp>
      <p:sp>
        <p:nvSpPr>
          <p:cNvPr id="3" name="Platshållare för innehåll 2"/>
          <p:cNvSpPr>
            <a:spLocks noGrp="1"/>
          </p:cNvSpPr>
          <p:nvPr>
            <p:ph idx="1"/>
          </p:nvPr>
        </p:nvSpPr>
        <p:spPr>
          <a:xfrm>
            <a:off x="628650" y="1340069"/>
            <a:ext cx="7886700" cy="4836894"/>
          </a:xfrm>
        </p:spPr>
        <p:txBody>
          <a:bodyPr>
            <a:normAutofit/>
          </a:bodyPr>
          <a:lstStyle/>
          <a:p>
            <a:pPr marL="0" indent="0">
              <a:buNone/>
            </a:pPr>
            <a:r>
              <a:rPr lang="sv-SE" dirty="0" smtClean="0"/>
              <a:t>En </a:t>
            </a:r>
            <a:r>
              <a:rPr lang="sv-SE" dirty="0"/>
              <a:t>uppgift om ett misstänkt begånget brott och som är sekretessbelagd lämnas till åklagarmyndigheten, polismyndigheten eller någon annan myndighet som har till uppgift att ingripa mot brottet endast om misstanken gäller:</a:t>
            </a:r>
          </a:p>
          <a:p>
            <a:pPr>
              <a:spcBef>
                <a:spcPts val="1800"/>
              </a:spcBef>
            </a:pPr>
            <a:r>
              <a:rPr lang="sv-SE" sz="2400" dirty="0"/>
              <a:t>brott som kan ge minst ett års fängelse,</a:t>
            </a:r>
          </a:p>
          <a:p>
            <a:pPr>
              <a:spcBef>
                <a:spcPts val="1800"/>
              </a:spcBef>
            </a:pPr>
            <a:r>
              <a:rPr lang="sv-SE" sz="2400" dirty="0"/>
              <a:t>försök till brott som kan ge fängelse i minst två år, eller</a:t>
            </a:r>
          </a:p>
          <a:p>
            <a:pPr>
              <a:spcBef>
                <a:spcPts val="1800"/>
              </a:spcBef>
            </a:pPr>
            <a:r>
              <a:rPr lang="sv-SE" sz="2400" dirty="0"/>
              <a:t>försök till brott för som kan ge minst ett års fängelse, om gärningen innefattat försök till överföring av allmänfarlig sjukdom </a:t>
            </a:r>
          </a:p>
          <a:p>
            <a:endParaRPr lang="sv-SE" dirty="0"/>
          </a:p>
        </p:txBody>
      </p:sp>
    </p:spTree>
    <p:extLst>
      <p:ext uri="{BB962C8B-B14F-4D97-AF65-F5344CB8AC3E}">
        <p14:creationId xmlns:p14="http://schemas.microsoft.com/office/powerpoint/2010/main" val="3434970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407" y="365126"/>
            <a:ext cx="8548777" cy="1325563"/>
          </a:xfrm>
        </p:spPr>
        <p:txBody>
          <a:bodyPr>
            <a:noAutofit/>
          </a:bodyPr>
          <a:lstStyle/>
          <a:p>
            <a:pPr lvl="1" algn="l" rtl="0">
              <a:lnSpc>
                <a:spcPct val="90000"/>
              </a:lnSpc>
              <a:spcBef>
                <a:spcPct val="0"/>
              </a:spcBef>
            </a:pPr>
            <a:r>
              <a:rPr lang="sv-SE" sz="4400" dirty="0" smtClean="0"/>
              <a:t>Offentlighets- och sekretesslagen</a:t>
            </a:r>
            <a:br>
              <a:rPr lang="sv-SE" sz="4400" dirty="0" smtClean="0"/>
            </a:br>
            <a:endParaRPr lang="sv-SE" sz="4400" dirty="0"/>
          </a:p>
        </p:txBody>
      </p:sp>
      <p:sp>
        <p:nvSpPr>
          <p:cNvPr id="3" name="Platshållare för innehåll 2"/>
          <p:cNvSpPr>
            <a:spLocks noGrp="1"/>
          </p:cNvSpPr>
          <p:nvPr>
            <p:ph idx="1"/>
          </p:nvPr>
        </p:nvSpPr>
        <p:spPr>
          <a:xfrm>
            <a:off x="567559" y="1277004"/>
            <a:ext cx="8182303" cy="5249917"/>
          </a:xfrm>
        </p:spPr>
        <p:txBody>
          <a:bodyPr>
            <a:normAutofit fontScale="47500" lnSpcReduction="20000"/>
          </a:bodyPr>
          <a:lstStyle/>
          <a:p>
            <a:pPr marL="0" indent="0">
              <a:spcBef>
                <a:spcPts val="1800"/>
              </a:spcBef>
              <a:buNone/>
            </a:pPr>
            <a:r>
              <a:rPr lang="sv-SE" sz="5100" dirty="0" smtClean="0"/>
              <a:t>Sekretessen hindrar inte att en uppgift om en enskild eller närstående till denne lämnas från en myndighet inom hälso- och sjukvården till en annan sådan myndighet eller till en myndighet inom socialtjänsten: </a:t>
            </a:r>
          </a:p>
          <a:p>
            <a:pPr lvl="0">
              <a:spcBef>
                <a:spcPts val="1800"/>
              </a:spcBef>
            </a:pPr>
            <a:r>
              <a:rPr lang="sv-SE" sz="5100" dirty="0" smtClean="0"/>
              <a:t>om </a:t>
            </a:r>
            <a:r>
              <a:rPr lang="sv-SE" sz="5100" dirty="0"/>
              <a:t>det behövs för att ge den enskilde nödvändig vård, behandling eller annat stöd och denne inte har fyllt </a:t>
            </a:r>
            <a:r>
              <a:rPr lang="sv-SE" sz="5100" dirty="0" smtClean="0"/>
              <a:t>18 </a:t>
            </a:r>
            <a:r>
              <a:rPr lang="sv-SE" sz="5100" dirty="0"/>
              <a:t>år</a:t>
            </a:r>
          </a:p>
          <a:p>
            <a:pPr lvl="0">
              <a:spcBef>
                <a:spcPts val="1800"/>
              </a:spcBef>
            </a:pPr>
            <a:r>
              <a:rPr lang="sv-SE" sz="5100" dirty="0"/>
              <a:t>fortgående missbrukar alkohol, narkotika eller flyktiga lösningsmedel, eller</a:t>
            </a:r>
          </a:p>
          <a:p>
            <a:pPr lvl="0">
              <a:spcBef>
                <a:spcPts val="1800"/>
              </a:spcBef>
            </a:pPr>
            <a:r>
              <a:rPr lang="sv-SE" sz="5100" dirty="0"/>
              <a:t>vårdas med stöd av lagen (1991:1128) om psykiatrisk tvångsvård eller lagen (1991:1129) om rättspsykiatrisk vård</a:t>
            </a:r>
            <a:r>
              <a:rPr lang="sv-SE" sz="5100" dirty="0" smtClean="0"/>
              <a:t>.</a:t>
            </a:r>
            <a:endParaRPr lang="sv-SE" sz="5100" dirty="0"/>
          </a:p>
          <a:p>
            <a:pPr marL="0" indent="0">
              <a:spcBef>
                <a:spcPts val="1800"/>
              </a:spcBef>
              <a:buNone/>
            </a:pPr>
            <a:r>
              <a:rPr lang="sv-SE" sz="5100" dirty="0"/>
              <a:t>Detsamma gäller uppgift om en gravid kvinna eller någon närstående till henne, om uppgiften behöver lämnas för en nödvändig insats till skydd för det väntade barnet</a:t>
            </a:r>
            <a:r>
              <a:rPr lang="sv-SE" sz="5100" dirty="0" smtClean="0"/>
              <a:t>.</a:t>
            </a:r>
            <a:endParaRPr lang="sv-SE" sz="5100" dirty="0"/>
          </a:p>
          <a:p>
            <a:endParaRPr lang="sv-SE" dirty="0"/>
          </a:p>
        </p:txBody>
      </p:sp>
    </p:spTree>
    <p:extLst>
      <p:ext uri="{BB962C8B-B14F-4D97-AF65-F5344CB8AC3E}">
        <p14:creationId xmlns:p14="http://schemas.microsoft.com/office/powerpoint/2010/main" val="3139436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1450" y="192597"/>
            <a:ext cx="7886700" cy="1325563"/>
          </a:xfrm>
        </p:spPr>
        <p:txBody>
          <a:bodyPr/>
          <a:lstStyle/>
          <a:p>
            <a:r>
              <a:rPr lang="sv-SE" dirty="0" smtClean="0"/>
              <a:t>Barnkonventionen </a:t>
            </a:r>
            <a:endParaRPr lang="sv-SE" dirty="0"/>
          </a:p>
        </p:txBody>
      </p:sp>
      <p:sp>
        <p:nvSpPr>
          <p:cNvPr id="3" name="Platshållare för innehåll 2"/>
          <p:cNvSpPr>
            <a:spLocks noGrp="1"/>
          </p:cNvSpPr>
          <p:nvPr>
            <p:ph idx="1"/>
          </p:nvPr>
        </p:nvSpPr>
        <p:spPr>
          <a:xfrm>
            <a:off x="220717" y="1324302"/>
            <a:ext cx="8923283" cy="5344510"/>
          </a:xfrm>
        </p:spPr>
        <p:txBody>
          <a:bodyPr>
            <a:normAutofit fontScale="32500" lnSpcReduction="20000"/>
          </a:bodyPr>
          <a:lstStyle/>
          <a:p>
            <a:pPr>
              <a:lnSpc>
                <a:spcPct val="120000"/>
              </a:lnSpc>
              <a:spcBef>
                <a:spcPts val="0"/>
              </a:spcBef>
              <a:spcAft>
                <a:spcPts val="1800"/>
              </a:spcAft>
            </a:pPr>
            <a:r>
              <a:rPr lang="sv-SE" sz="7400" dirty="0" smtClean="0"/>
              <a:t>Inget </a:t>
            </a:r>
            <a:r>
              <a:rPr lang="sv-SE" sz="7400" dirty="0"/>
              <a:t>barn ska utsättas för någon form av fysiskt eller psykiskt våld, försummelse, vanvård övergrepp eller annan </a:t>
            </a:r>
            <a:r>
              <a:rPr lang="sv-SE" sz="7400" dirty="0" smtClean="0"/>
              <a:t>kränkning (artikel 19). </a:t>
            </a:r>
          </a:p>
          <a:p>
            <a:pPr>
              <a:lnSpc>
                <a:spcPct val="120000"/>
              </a:lnSpc>
              <a:spcBef>
                <a:spcPts val="0"/>
              </a:spcBef>
              <a:spcAft>
                <a:spcPts val="1800"/>
              </a:spcAft>
            </a:pPr>
            <a:r>
              <a:rPr lang="sv-SE" sz="7400" dirty="0" smtClean="0"/>
              <a:t>Alla </a:t>
            </a:r>
            <a:r>
              <a:rPr lang="sv-SE" sz="7400" dirty="0"/>
              <a:t>barn ska skyddas mot alla former av sexuellt utnyttjande och sexuella </a:t>
            </a:r>
            <a:r>
              <a:rPr lang="sv-SE" sz="7400" dirty="0" smtClean="0"/>
              <a:t>övergrepp (artikel 32). </a:t>
            </a:r>
          </a:p>
          <a:p>
            <a:pPr>
              <a:lnSpc>
                <a:spcPct val="120000"/>
              </a:lnSpc>
              <a:spcBef>
                <a:spcPts val="0"/>
              </a:spcBef>
              <a:spcAft>
                <a:spcPts val="1800"/>
              </a:spcAft>
            </a:pPr>
            <a:r>
              <a:rPr lang="sv-SE" sz="7400" dirty="0"/>
              <a:t>B</a:t>
            </a:r>
            <a:r>
              <a:rPr lang="sv-SE" sz="7400" dirty="0" smtClean="0"/>
              <a:t>arnen </a:t>
            </a:r>
            <a:r>
              <a:rPr lang="sv-SE" sz="7400" dirty="0"/>
              <a:t>har rätt till bästa möjliga hälsa och tillgång till hälso- och sjukvård samt </a:t>
            </a:r>
            <a:r>
              <a:rPr lang="sv-SE" sz="7400" dirty="0" smtClean="0"/>
              <a:t>rehabilitering (artikel 24). </a:t>
            </a:r>
          </a:p>
          <a:p>
            <a:pPr>
              <a:lnSpc>
                <a:spcPct val="120000"/>
              </a:lnSpc>
              <a:spcBef>
                <a:spcPts val="0"/>
              </a:spcBef>
              <a:spcAft>
                <a:spcPts val="1800"/>
              </a:spcAft>
            </a:pPr>
            <a:r>
              <a:rPr lang="sv-SE" sz="7400" dirty="0" smtClean="0"/>
              <a:t>Ett </a:t>
            </a:r>
            <a:r>
              <a:rPr lang="sv-SE" sz="7400" dirty="0"/>
              <a:t>barn som har utsatts för någon form av vanvård, utnyttjande, våld eller övergrepp, tortyr eller annan form av grym, omänsklig eller förnedrande behandling eller bestraffning har rätt till fysisk och psykisk </a:t>
            </a:r>
            <a:r>
              <a:rPr lang="sv-SE" sz="7400" dirty="0" smtClean="0"/>
              <a:t>rehabilitering (art. 39)</a:t>
            </a:r>
            <a:endParaRPr lang="sv-SE" sz="7400" dirty="0"/>
          </a:p>
        </p:txBody>
      </p:sp>
    </p:spTree>
    <p:extLst>
      <p:ext uri="{BB962C8B-B14F-4D97-AF65-F5344CB8AC3E}">
        <p14:creationId xmlns:p14="http://schemas.microsoft.com/office/powerpoint/2010/main" val="2649958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9548" y="2375081"/>
            <a:ext cx="8697508" cy="1325563"/>
          </a:xfrm>
        </p:spPr>
        <p:txBody>
          <a:bodyPr>
            <a:normAutofit/>
          </a:bodyPr>
          <a:lstStyle/>
          <a:p>
            <a:r>
              <a:rPr lang="sv-SE" dirty="0" smtClean="0"/>
              <a:t>Att uppmärksamma </a:t>
            </a:r>
            <a:br>
              <a:rPr lang="sv-SE" dirty="0" smtClean="0"/>
            </a:br>
            <a:r>
              <a:rPr lang="sv-SE" dirty="0" smtClean="0"/>
              <a:t>barn som vi misstänker far illa</a:t>
            </a:r>
            <a:endParaRPr lang="sv-SE" dirty="0"/>
          </a:p>
        </p:txBody>
      </p:sp>
    </p:spTree>
    <p:extLst>
      <p:ext uri="{BB962C8B-B14F-4D97-AF65-F5344CB8AC3E}">
        <p14:creationId xmlns:p14="http://schemas.microsoft.com/office/powerpoint/2010/main" val="2461620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8136978" cy="1325563"/>
          </a:xfrm>
        </p:spPr>
        <p:txBody>
          <a:bodyPr/>
          <a:lstStyle/>
          <a:p>
            <a:r>
              <a:rPr lang="sv-SE" dirty="0" smtClean="0"/>
              <a:t>Riskgrupper att uppmärksamma</a:t>
            </a:r>
            <a:endParaRPr lang="sv-SE" dirty="0"/>
          </a:p>
        </p:txBody>
      </p:sp>
      <p:sp>
        <p:nvSpPr>
          <p:cNvPr id="3" name="Platshållare för innehåll 2"/>
          <p:cNvSpPr>
            <a:spLocks noGrp="1"/>
          </p:cNvSpPr>
          <p:nvPr>
            <p:ph idx="1"/>
          </p:nvPr>
        </p:nvSpPr>
        <p:spPr>
          <a:xfrm>
            <a:off x="628650" y="1529255"/>
            <a:ext cx="7886700" cy="4647708"/>
          </a:xfrm>
        </p:spPr>
        <p:txBody>
          <a:bodyPr>
            <a:normAutofit fontScale="85000" lnSpcReduction="20000"/>
          </a:bodyPr>
          <a:lstStyle/>
          <a:p>
            <a:r>
              <a:rPr lang="sv-SE" dirty="0" smtClean="0"/>
              <a:t>Små </a:t>
            </a:r>
            <a:r>
              <a:rPr lang="sv-SE" dirty="0"/>
              <a:t>barn</a:t>
            </a:r>
          </a:p>
          <a:p>
            <a:r>
              <a:rPr lang="sv-SE" dirty="0" smtClean="0"/>
              <a:t>Barn </a:t>
            </a:r>
            <a:r>
              <a:rPr lang="sv-SE" dirty="0"/>
              <a:t>med hälsoproblem och funktionsnedsättning</a:t>
            </a:r>
          </a:p>
          <a:p>
            <a:r>
              <a:rPr lang="sv-SE" dirty="0" smtClean="0"/>
              <a:t>Barn </a:t>
            </a:r>
            <a:r>
              <a:rPr lang="sv-SE" dirty="0"/>
              <a:t>placerade i </a:t>
            </a:r>
            <a:r>
              <a:rPr lang="sv-SE" dirty="0" smtClean="0"/>
              <a:t>samhällsvård</a:t>
            </a:r>
            <a:r>
              <a:rPr lang="sv-SE" dirty="0"/>
              <a:t> </a:t>
            </a:r>
          </a:p>
          <a:p>
            <a:r>
              <a:rPr lang="sv-SE" dirty="0"/>
              <a:t>Barn till föräldrar med bristande omsorgsförmåga</a:t>
            </a:r>
          </a:p>
          <a:p>
            <a:r>
              <a:rPr lang="sv-SE" dirty="0" smtClean="0"/>
              <a:t>Barn </a:t>
            </a:r>
            <a:r>
              <a:rPr lang="sv-SE" dirty="0"/>
              <a:t>som saknar trygg anknytning till föräldern</a:t>
            </a:r>
          </a:p>
          <a:p>
            <a:r>
              <a:rPr lang="sv-SE" dirty="0" smtClean="0"/>
              <a:t>Barn </a:t>
            </a:r>
            <a:r>
              <a:rPr lang="sv-SE" dirty="0"/>
              <a:t>till föräldrar med psykisk sjukdom</a:t>
            </a:r>
          </a:p>
          <a:p>
            <a:r>
              <a:rPr lang="sv-SE" dirty="0" smtClean="0"/>
              <a:t>Barn </a:t>
            </a:r>
            <a:r>
              <a:rPr lang="sv-SE" dirty="0"/>
              <a:t>till föräldrar med kognitiv funktionsnedsättning </a:t>
            </a:r>
          </a:p>
          <a:p>
            <a:r>
              <a:rPr lang="sv-SE" dirty="0" smtClean="0"/>
              <a:t>Barn </a:t>
            </a:r>
            <a:r>
              <a:rPr lang="sv-SE" dirty="0"/>
              <a:t>som bevittnat och upplevt våld</a:t>
            </a:r>
          </a:p>
          <a:p>
            <a:r>
              <a:rPr lang="sv-SE" dirty="0" smtClean="0"/>
              <a:t>Barn </a:t>
            </a:r>
            <a:r>
              <a:rPr lang="sv-SE" dirty="0"/>
              <a:t>i asylsökande familjer</a:t>
            </a:r>
          </a:p>
          <a:p>
            <a:r>
              <a:rPr lang="sv-SE" dirty="0" smtClean="0"/>
              <a:t>Barn </a:t>
            </a:r>
            <a:r>
              <a:rPr lang="sv-SE" dirty="0"/>
              <a:t>i familjer med utländsk bakgrund</a:t>
            </a:r>
          </a:p>
          <a:p>
            <a:r>
              <a:rPr lang="sv-SE" dirty="0" smtClean="0"/>
              <a:t>Barn </a:t>
            </a:r>
            <a:r>
              <a:rPr lang="sv-SE" dirty="0"/>
              <a:t>i familjer som är särskilt utsatta</a:t>
            </a:r>
          </a:p>
          <a:p>
            <a:r>
              <a:rPr lang="sv-SE" b="1" dirty="0" smtClean="0"/>
              <a:t>Barn i </a:t>
            </a:r>
            <a:r>
              <a:rPr lang="sv-SE" b="1" i="1" dirty="0"/>
              <a:t>alla</a:t>
            </a:r>
            <a:r>
              <a:rPr lang="sv-SE" b="1" dirty="0"/>
              <a:t> samhällsskikt och </a:t>
            </a:r>
            <a:r>
              <a:rPr lang="sv-SE" b="1" dirty="0" smtClean="0"/>
              <a:t>familjer</a:t>
            </a:r>
            <a:endParaRPr lang="sv-SE" b="1" dirty="0"/>
          </a:p>
        </p:txBody>
      </p:sp>
    </p:spTree>
    <p:extLst>
      <p:ext uri="{BB962C8B-B14F-4D97-AF65-F5344CB8AC3E}">
        <p14:creationId xmlns:p14="http://schemas.microsoft.com/office/powerpoint/2010/main" val="31952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Innehåll </a:t>
            </a:r>
            <a:endParaRPr lang="sv-SE" dirty="0"/>
          </a:p>
        </p:txBody>
      </p:sp>
      <p:sp>
        <p:nvSpPr>
          <p:cNvPr id="3" name="Platshållare för innehåll 2"/>
          <p:cNvSpPr>
            <a:spLocks noGrp="1"/>
          </p:cNvSpPr>
          <p:nvPr>
            <p:ph idx="1"/>
          </p:nvPr>
        </p:nvSpPr>
        <p:spPr/>
        <p:txBody>
          <a:bodyPr/>
          <a:lstStyle/>
          <a:p>
            <a:pPr>
              <a:spcAft>
                <a:spcPts val="1800"/>
              </a:spcAft>
            </a:pPr>
            <a:r>
              <a:rPr lang="sv-SE" sz="3200" dirty="0"/>
              <a:t>Att göra en orosanmälan</a:t>
            </a:r>
          </a:p>
          <a:p>
            <a:pPr>
              <a:spcAft>
                <a:spcPts val="1800"/>
              </a:spcAft>
            </a:pPr>
            <a:r>
              <a:rPr lang="sv-SE" sz="3200" dirty="0" smtClean="0"/>
              <a:t>Vad säger lagen</a:t>
            </a:r>
          </a:p>
          <a:p>
            <a:pPr>
              <a:spcAft>
                <a:spcPts val="1800"/>
              </a:spcAft>
            </a:pPr>
            <a:r>
              <a:rPr lang="sv-SE" sz="3200" dirty="0" smtClean="0"/>
              <a:t>Att uppmärksamma barn som far illa</a:t>
            </a:r>
          </a:p>
          <a:p>
            <a:pPr>
              <a:spcAft>
                <a:spcPts val="1800"/>
              </a:spcAft>
            </a:pPr>
            <a:r>
              <a:rPr lang="sv-SE" sz="3200" dirty="0" smtClean="0"/>
              <a:t>Stödmaterial och information</a:t>
            </a:r>
          </a:p>
          <a:p>
            <a:endParaRPr lang="sv-SE" dirty="0"/>
          </a:p>
        </p:txBody>
      </p:sp>
    </p:spTree>
    <p:extLst>
      <p:ext uri="{BB962C8B-B14F-4D97-AF65-F5344CB8AC3E}">
        <p14:creationId xmlns:p14="http://schemas.microsoft.com/office/powerpoint/2010/main" val="398452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Varningssignaler</a:t>
            </a:r>
            <a:endParaRPr lang="sv-SE" dirty="0"/>
          </a:p>
        </p:txBody>
      </p:sp>
      <p:sp>
        <p:nvSpPr>
          <p:cNvPr id="3" name="Platshållare för innehåll 2"/>
          <p:cNvSpPr>
            <a:spLocks noGrp="1"/>
          </p:cNvSpPr>
          <p:nvPr>
            <p:ph idx="1"/>
          </p:nvPr>
        </p:nvSpPr>
        <p:spPr>
          <a:xfrm>
            <a:off x="441434" y="1492959"/>
            <a:ext cx="8702566" cy="4494812"/>
          </a:xfrm>
        </p:spPr>
        <p:txBody>
          <a:bodyPr>
            <a:normAutofit/>
          </a:bodyPr>
          <a:lstStyle/>
          <a:p>
            <a:pPr>
              <a:spcAft>
                <a:spcPts val="1200"/>
              </a:spcAft>
            </a:pPr>
            <a:r>
              <a:rPr lang="sv-SE" dirty="0" smtClean="0"/>
              <a:t>Man har </a:t>
            </a:r>
            <a:r>
              <a:rPr lang="sv-SE" dirty="0"/>
              <a:t>väntat länge med att söka vård</a:t>
            </a:r>
          </a:p>
          <a:p>
            <a:pPr>
              <a:spcAft>
                <a:spcPts val="1200"/>
              </a:spcAft>
            </a:pPr>
            <a:r>
              <a:rPr lang="sv-SE" dirty="0" smtClean="0"/>
              <a:t>Söker </a:t>
            </a:r>
            <a:r>
              <a:rPr lang="sv-SE" dirty="0"/>
              <a:t>primärt för annat</a:t>
            </a:r>
          </a:p>
          <a:p>
            <a:pPr>
              <a:spcAft>
                <a:spcPts val="1200"/>
              </a:spcAft>
            </a:pPr>
            <a:r>
              <a:rPr lang="sv-SE" dirty="0" smtClean="0"/>
              <a:t>Man </a:t>
            </a:r>
            <a:r>
              <a:rPr lang="sv-SE" dirty="0"/>
              <a:t>söker ofta på akutmottagningen</a:t>
            </a:r>
          </a:p>
          <a:p>
            <a:pPr>
              <a:spcAft>
                <a:spcPts val="1200"/>
              </a:spcAft>
            </a:pPr>
            <a:r>
              <a:rPr lang="sv-SE" dirty="0" smtClean="0"/>
              <a:t>Man </a:t>
            </a:r>
            <a:r>
              <a:rPr lang="sv-SE" dirty="0"/>
              <a:t>vet inte hur skadan har gått till</a:t>
            </a:r>
          </a:p>
          <a:p>
            <a:pPr>
              <a:spcAft>
                <a:spcPts val="1200"/>
              </a:spcAft>
            </a:pPr>
            <a:r>
              <a:rPr lang="sv-SE" dirty="0" smtClean="0"/>
              <a:t>Skadan </a:t>
            </a:r>
            <a:r>
              <a:rPr lang="sv-SE" dirty="0"/>
              <a:t>stämmer inte med förklaringen</a:t>
            </a:r>
          </a:p>
          <a:p>
            <a:pPr>
              <a:spcAft>
                <a:spcPts val="1200"/>
              </a:spcAft>
            </a:pPr>
            <a:r>
              <a:rPr lang="sv-SE" dirty="0" smtClean="0"/>
              <a:t>Nya versioner, </a:t>
            </a:r>
            <a:r>
              <a:rPr lang="sv-SE" dirty="0"/>
              <a:t>inblandade vuxna skyller på varandra</a:t>
            </a:r>
          </a:p>
          <a:p>
            <a:pPr>
              <a:spcAft>
                <a:spcPts val="1200"/>
              </a:spcAft>
            </a:pPr>
            <a:r>
              <a:rPr lang="sv-SE" dirty="0" smtClean="0"/>
              <a:t>Avvikande förälder/barn-samspel</a:t>
            </a:r>
            <a:endParaRPr lang="sv-SE" dirty="0"/>
          </a:p>
        </p:txBody>
      </p:sp>
    </p:spTree>
    <p:extLst>
      <p:ext uri="{BB962C8B-B14F-4D97-AF65-F5344CB8AC3E}">
        <p14:creationId xmlns:p14="http://schemas.microsoft.com/office/powerpoint/2010/main" val="29150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49" y="365126"/>
            <a:ext cx="8213426" cy="1325563"/>
          </a:xfrm>
        </p:spPr>
        <p:txBody>
          <a:bodyPr>
            <a:normAutofit/>
          </a:bodyPr>
          <a:lstStyle/>
          <a:p>
            <a:r>
              <a:rPr lang="sv-SE" sz="4000" dirty="0" smtClean="0"/>
              <a:t>Avvikande förälder/barn-samspel</a:t>
            </a:r>
            <a:endParaRPr lang="sv-SE" sz="4000" dirty="0"/>
          </a:p>
        </p:txBody>
      </p:sp>
      <p:sp>
        <p:nvSpPr>
          <p:cNvPr id="3" name="Platshållare för innehåll 2"/>
          <p:cNvSpPr>
            <a:spLocks noGrp="1"/>
          </p:cNvSpPr>
          <p:nvPr>
            <p:ph idx="1"/>
          </p:nvPr>
        </p:nvSpPr>
        <p:spPr>
          <a:xfrm>
            <a:off x="220717" y="1324300"/>
            <a:ext cx="8923283" cy="5029200"/>
          </a:xfrm>
        </p:spPr>
        <p:txBody>
          <a:bodyPr>
            <a:normAutofit fontScale="40000" lnSpcReduction="20000"/>
          </a:bodyPr>
          <a:lstStyle/>
          <a:p>
            <a:pPr>
              <a:spcAft>
                <a:spcPts val="600"/>
              </a:spcAft>
            </a:pPr>
            <a:r>
              <a:rPr lang="sv-SE" sz="4500" dirty="0"/>
              <a:t>Barnet verkar deprimerat och frånvarande, visa tecken på behov av extrem uppmärksamhet eller rädsla för alla former av fysisk kontakt med sina vårdnadshavare. </a:t>
            </a:r>
          </a:p>
          <a:p>
            <a:pPr>
              <a:spcAft>
                <a:spcPts val="600"/>
              </a:spcAft>
            </a:pPr>
            <a:r>
              <a:rPr lang="sv-SE" sz="4500" dirty="0"/>
              <a:t>Barnet vill kanske sitta för sig självt i undersökningsrummet och vill inte bli taget i famnen av föräldrarna. </a:t>
            </a:r>
          </a:p>
          <a:p>
            <a:pPr>
              <a:spcAft>
                <a:spcPts val="600"/>
              </a:spcAft>
            </a:pPr>
            <a:r>
              <a:rPr lang="sv-SE" sz="4500" dirty="0" smtClean="0"/>
              <a:t>Förälderns </a:t>
            </a:r>
            <a:r>
              <a:rPr lang="sv-SE" sz="4500" dirty="0"/>
              <a:t>attityd mot och samspelet med barnet och vårdpersonalen är avvikande </a:t>
            </a:r>
            <a:endParaRPr lang="sv-SE" sz="4500" dirty="0" smtClean="0"/>
          </a:p>
          <a:p>
            <a:pPr lvl="0">
              <a:spcAft>
                <a:spcPts val="600"/>
              </a:spcAft>
            </a:pPr>
            <a:r>
              <a:rPr lang="sv-SE" sz="4500" dirty="0"/>
              <a:t>Föräldrarna stöttar inte sitt barn på ett adekvat sätt vid undersökningen eller behandlingen. </a:t>
            </a:r>
          </a:p>
          <a:p>
            <a:pPr lvl="0">
              <a:spcAft>
                <a:spcPts val="600"/>
              </a:spcAft>
            </a:pPr>
            <a:r>
              <a:rPr lang="sv-SE" sz="4500" dirty="0"/>
              <a:t>Föräldrarnas känslomässiga reaktioner är avvikande och barnets samspel med föräldrarna är avvikande. </a:t>
            </a:r>
          </a:p>
          <a:p>
            <a:pPr lvl="0">
              <a:spcAft>
                <a:spcPts val="600"/>
              </a:spcAft>
            </a:pPr>
            <a:r>
              <a:rPr lang="sv-SE" sz="4500" dirty="0"/>
              <a:t>Föräldrar kan visa irritation över barnet, snäsa åt barnet, kritisera och hindra barnet från att komma till tals och korrigera barnet på ett bryskt sätt. </a:t>
            </a:r>
          </a:p>
          <a:p>
            <a:pPr lvl="0">
              <a:spcAft>
                <a:spcPts val="600"/>
              </a:spcAft>
            </a:pPr>
            <a:r>
              <a:rPr lang="sv-SE" sz="4500" dirty="0"/>
              <a:t>Föräldrarna reagerar inte på, ignorerar, avvisar eller är fientligt inställd till barnets känslor, signaler och behov. </a:t>
            </a:r>
          </a:p>
          <a:p>
            <a:pPr lvl="0">
              <a:spcAft>
                <a:spcPts val="600"/>
              </a:spcAft>
            </a:pPr>
            <a:r>
              <a:rPr lang="sv-SE" sz="4500" dirty="0"/>
              <a:t>Föräldrarna hotar med handling och våld. </a:t>
            </a:r>
            <a:endParaRPr lang="sv-SE" sz="4500" dirty="0" smtClean="0"/>
          </a:p>
          <a:p>
            <a:pPr lvl="0">
              <a:spcAft>
                <a:spcPts val="600"/>
              </a:spcAft>
            </a:pPr>
            <a:r>
              <a:rPr lang="sv-SE" sz="4500" dirty="0" smtClean="0"/>
              <a:t>Föräldrarna </a:t>
            </a:r>
            <a:r>
              <a:rPr lang="sv-SE" sz="4500" dirty="0"/>
              <a:t>beskriver barnet på ett kränkande eller nedlåtande sätt</a:t>
            </a:r>
            <a:r>
              <a:rPr lang="sv-SE" sz="4500" dirty="0" smtClean="0"/>
              <a:t>.</a:t>
            </a:r>
            <a:endParaRPr lang="sv-SE" sz="4500" dirty="0"/>
          </a:p>
        </p:txBody>
      </p:sp>
    </p:spTree>
    <p:extLst>
      <p:ext uri="{BB962C8B-B14F-4D97-AF65-F5344CB8AC3E}">
        <p14:creationId xmlns:p14="http://schemas.microsoft.com/office/powerpoint/2010/main" val="40732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Kännetecken att vara observant på</a:t>
            </a:r>
            <a:endParaRPr lang="sv-SE" dirty="0"/>
          </a:p>
        </p:txBody>
      </p:sp>
      <p:sp>
        <p:nvSpPr>
          <p:cNvPr id="3" name="Platshållare för innehåll 2"/>
          <p:cNvSpPr>
            <a:spLocks noGrp="1"/>
          </p:cNvSpPr>
          <p:nvPr>
            <p:ph idx="1"/>
          </p:nvPr>
        </p:nvSpPr>
        <p:spPr/>
        <p:txBody>
          <a:bodyPr>
            <a:normAutofit/>
          </a:bodyPr>
          <a:lstStyle/>
          <a:p>
            <a:pPr>
              <a:spcBef>
                <a:spcPts val="1800"/>
              </a:spcBef>
            </a:pPr>
            <a:r>
              <a:rPr lang="sv-SE" dirty="0" smtClean="0"/>
              <a:t>Blåmärken</a:t>
            </a:r>
            <a:r>
              <a:rPr lang="sv-SE" dirty="0"/>
              <a:t> </a:t>
            </a:r>
            <a:endParaRPr lang="sv-SE" dirty="0" smtClean="0"/>
          </a:p>
          <a:p>
            <a:pPr>
              <a:spcBef>
                <a:spcPts val="1800"/>
              </a:spcBef>
            </a:pPr>
            <a:r>
              <a:rPr lang="sv-SE" dirty="0" err="1" smtClean="0"/>
              <a:t>Bitmärken</a:t>
            </a:r>
            <a:endParaRPr lang="sv-SE" dirty="0"/>
          </a:p>
          <a:p>
            <a:pPr>
              <a:spcBef>
                <a:spcPts val="1800"/>
              </a:spcBef>
            </a:pPr>
            <a:r>
              <a:rPr lang="sv-SE" dirty="0" smtClean="0"/>
              <a:t>Mönstrade </a:t>
            </a:r>
            <a:r>
              <a:rPr lang="sv-SE" dirty="0"/>
              <a:t>märken</a:t>
            </a:r>
          </a:p>
          <a:p>
            <a:pPr>
              <a:spcBef>
                <a:spcPts val="1800"/>
              </a:spcBef>
            </a:pPr>
            <a:r>
              <a:rPr lang="sv-SE" dirty="0" smtClean="0"/>
              <a:t>Bränn- </a:t>
            </a:r>
            <a:r>
              <a:rPr lang="sv-SE" dirty="0"/>
              <a:t>och skållskador</a:t>
            </a:r>
          </a:p>
          <a:p>
            <a:pPr>
              <a:spcBef>
                <a:spcPts val="1800"/>
              </a:spcBef>
            </a:pPr>
            <a:r>
              <a:rPr lang="sv-SE" dirty="0" smtClean="0"/>
              <a:t>Frakturer</a:t>
            </a:r>
            <a:endParaRPr lang="sv-SE" dirty="0"/>
          </a:p>
          <a:p>
            <a:pPr>
              <a:spcBef>
                <a:spcPts val="1800"/>
              </a:spcBef>
            </a:pPr>
            <a:r>
              <a:rPr lang="sv-SE" dirty="0" err="1" smtClean="0"/>
              <a:t>Abusive</a:t>
            </a:r>
            <a:r>
              <a:rPr lang="sv-SE" dirty="0" smtClean="0"/>
              <a:t> </a:t>
            </a:r>
            <a:r>
              <a:rPr lang="sv-SE" dirty="0" err="1"/>
              <a:t>head</a:t>
            </a:r>
            <a:r>
              <a:rPr lang="sv-SE" dirty="0"/>
              <a:t> trauma (AHT) och hjärnskador</a:t>
            </a:r>
          </a:p>
          <a:p>
            <a:pPr>
              <a:spcBef>
                <a:spcPts val="1800"/>
              </a:spcBef>
            </a:pPr>
            <a:endParaRPr lang="sv-SE" dirty="0"/>
          </a:p>
        </p:txBody>
      </p:sp>
    </p:spTree>
    <p:extLst>
      <p:ext uri="{BB962C8B-B14F-4D97-AF65-F5344CB8AC3E}">
        <p14:creationId xmlns:p14="http://schemas.microsoft.com/office/powerpoint/2010/main" val="351183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Fysiska kännetecken</a:t>
            </a:r>
            <a:endParaRPr lang="sv-SE" dirty="0"/>
          </a:p>
        </p:txBody>
      </p:sp>
      <p:sp>
        <p:nvSpPr>
          <p:cNvPr id="3" name="Platshållare för innehåll 2"/>
          <p:cNvSpPr>
            <a:spLocks noGrp="1"/>
          </p:cNvSpPr>
          <p:nvPr>
            <p:ph idx="1"/>
          </p:nvPr>
        </p:nvSpPr>
        <p:spPr>
          <a:xfrm>
            <a:off x="457200" y="1497724"/>
            <a:ext cx="8058150" cy="4679239"/>
          </a:xfrm>
        </p:spPr>
        <p:txBody>
          <a:bodyPr>
            <a:normAutofit fontScale="77500" lnSpcReduction="20000"/>
          </a:bodyPr>
          <a:lstStyle/>
          <a:p>
            <a:r>
              <a:rPr lang="sv-SE" dirty="0" smtClean="0"/>
              <a:t>Anorexi och/eller bulimi</a:t>
            </a:r>
          </a:p>
          <a:p>
            <a:r>
              <a:rPr lang="sv-SE" dirty="0" smtClean="0"/>
              <a:t>Aptitlöshet, illamående och kränkningar</a:t>
            </a:r>
          </a:p>
          <a:p>
            <a:r>
              <a:rPr lang="sv-SE" dirty="0" smtClean="0"/>
              <a:t>Diarré, förstoppning och irriterad tarm</a:t>
            </a:r>
          </a:p>
          <a:p>
            <a:r>
              <a:rPr lang="sv-SE" dirty="0" smtClean="0"/>
              <a:t>Hjärtklappning</a:t>
            </a:r>
          </a:p>
          <a:p>
            <a:r>
              <a:rPr lang="sv-SE" dirty="0" smtClean="0"/>
              <a:t>Huvudvärk</a:t>
            </a:r>
          </a:p>
          <a:p>
            <a:r>
              <a:rPr lang="sv-SE" dirty="0" smtClean="0"/>
              <a:t>Hyperventilation</a:t>
            </a:r>
          </a:p>
          <a:p>
            <a:r>
              <a:rPr lang="sv-SE" dirty="0" smtClean="0"/>
              <a:t>Högt blodtryck</a:t>
            </a:r>
          </a:p>
          <a:p>
            <a:r>
              <a:rPr lang="sv-SE" dirty="0" smtClean="0"/>
              <a:t>Mag/tarmsjukdomar, spastisk grovtarm</a:t>
            </a:r>
          </a:p>
          <a:p>
            <a:r>
              <a:rPr lang="sv-SE" dirty="0" smtClean="0"/>
              <a:t>Obehag/svårigheter att undersöka halsen/munnen</a:t>
            </a:r>
          </a:p>
          <a:p>
            <a:r>
              <a:rPr lang="sv-SE" dirty="0" smtClean="0"/>
              <a:t>Rygg- och bröstsmärtor</a:t>
            </a:r>
          </a:p>
          <a:p>
            <a:r>
              <a:rPr lang="sv-SE" dirty="0" smtClean="0"/>
              <a:t>Svimningar</a:t>
            </a:r>
          </a:p>
          <a:p>
            <a:r>
              <a:rPr lang="sv-SE" dirty="0" smtClean="0"/>
              <a:t>Tillväxthämningar</a:t>
            </a:r>
          </a:p>
          <a:p>
            <a:r>
              <a:rPr lang="sv-SE" dirty="0" smtClean="0"/>
              <a:t>Värk och muskelspänningar</a:t>
            </a:r>
            <a:endParaRPr lang="sv-SE" dirty="0"/>
          </a:p>
        </p:txBody>
      </p:sp>
    </p:spTree>
    <p:extLst>
      <p:ext uri="{BB962C8B-B14F-4D97-AF65-F5344CB8AC3E}">
        <p14:creationId xmlns:p14="http://schemas.microsoft.com/office/powerpoint/2010/main" val="2504426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Psykiska kännetecken</a:t>
            </a:r>
            <a:endParaRPr lang="sv-SE" dirty="0"/>
          </a:p>
        </p:txBody>
      </p:sp>
      <p:sp>
        <p:nvSpPr>
          <p:cNvPr id="3" name="Platshållare för innehåll 2"/>
          <p:cNvSpPr>
            <a:spLocks noGrp="1"/>
          </p:cNvSpPr>
          <p:nvPr>
            <p:ph sz="half" idx="1"/>
          </p:nvPr>
        </p:nvSpPr>
        <p:spPr>
          <a:xfrm>
            <a:off x="110359" y="1545020"/>
            <a:ext cx="5186856" cy="4710770"/>
          </a:xfrm>
        </p:spPr>
        <p:txBody>
          <a:bodyPr>
            <a:normAutofit fontScale="92500" lnSpcReduction="20000"/>
          </a:bodyPr>
          <a:lstStyle/>
          <a:p>
            <a:r>
              <a:rPr lang="sv-SE" dirty="0" smtClean="0"/>
              <a:t>Aggressivitet</a:t>
            </a:r>
          </a:p>
          <a:p>
            <a:r>
              <a:rPr lang="sv-SE" dirty="0" smtClean="0"/>
              <a:t>Distanslöshet</a:t>
            </a:r>
          </a:p>
          <a:p>
            <a:r>
              <a:rPr lang="sv-SE" dirty="0" smtClean="0"/>
              <a:t>Dålig självbild och                       låg självkänsla       </a:t>
            </a:r>
          </a:p>
          <a:p>
            <a:r>
              <a:rPr lang="sv-SE" dirty="0" smtClean="0"/>
              <a:t>Hyperaktivitet</a:t>
            </a:r>
          </a:p>
          <a:p>
            <a:r>
              <a:rPr lang="sv-SE" dirty="0" smtClean="0"/>
              <a:t>Inlärningssvårigheter</a:t>
            </a:r>
          </a:p>
          <a:p>
            <a:r>
              <a:rPr lang="sv-SE" dirty="0" smtClean="0"/>
              <a:t>Koncentrationssvårigheter</a:t>
            </a:r>
          </a:p>
          <a:p>
            <a:r>
              <a:rPr lang="sv-SE" dirty="0" smtClean="0"/>
              <a:t>Minnesstörningar</a:t>
            </a:r>
          </a:p>
          <a:p>
            <a:r>
              <a:rPr lang="sv-SE" dirty="0" smtClean="0"/>
              <a:t>Missbruk</a:t>
            </a:r>
          </a:p>
          <a:p>
            <a:r>
              <a:rPr lang="sv-SE" dirty="0"/>
              <a:t>Nervositet</a:t>
            </a:r>
          </a:p>
          <a:p>
            <a:r>
              <a:rPr lang="sv-SE" dirty="0" smtClean="0"/>
              <a:t>Nedstämdhet, oro, depression</a:t>
            </a:r>
          </a:p>
          <a:p>
            <a:endParaRPr lang="sv-SE" dirty="0" smtClean="0"/>
          </a:p>
        </p:txBody>
      </p:sp>
      <p:sp>
        <p:nvSpPr>
          <p:cNvPr id="5" name="Platshållare för innehåll 4"/>
          <p:cNvSpPr>
            <a:spLocks noGrp="1"/>
          </p:cNvSpPr>
          <p:nvPr>
            <p:ph sz="half" idx="2"/>
          </p:nvPr>
        </p:nvSpPr>
        <p:spPr>
          <a:xfrm>
            <a:off x="4303987" y="1545026"/>
            <a:ext cx="4966137" cy="4789597"/>
          </a:xfrm>
        </p:spPr>
        <p:txBody>
          <a:bodyPr>
            <a:normAutofit fontScale="92500" lnSpcReduction="20000"/>
          </a:bodyPr>
          <a:lstStyle/>
          <a:p>
            <a:r>
              <a:rPr lang="sv-SE" dirty="0" smtClean="0"/>
              <a:t>Panikattacker</a:t>
            </a:r>
            <a:endParaRPr lang="sv-SE" dirty="0"/>
          </a:p>
          <a:p>
            <a:r>
              <a:rPr lang="sv-SE" dirty="0"/>
              <a:t>Passivitet</a:t>
            </a:r>
          </a:p>
          <a:p>
            <a:r>
              <a:rPr lang="sv-SE" dirty="0"/>
              <a:t>Psykosomatiska symtom</a:t>
            </a:r>
          </a:p>
          <a:p>
            <a:r>
              <a:rPr lang="sv-SE" dirty="0"/>
              <a:t>PTSD </a:t>
            </a:r>
            <a:endParaRPr lang="sv-SE" dirty="0" smtClean="0"/>
          </a:p>
          <a:p>
            <a:r>
              <a:rPr lang="sv-SE" dirty="0" smtClean="0"/>
              <a:t>Självmordstankar </a:t>
            </a:r>
            <a:r>
              <a:rPr lang="sv-SE" dirty="0"/>
              <a:t>och </a:t>
            </a:r>
            <a:r>
              <a:rPr lang="sv-SE" dirty="0" smtClean="0"/>
              <a:t>självmordsförsök</a:t>
            </a:r>
            <a:endParaRPr lang="sv-SE" dirty="0"/>
          </a:p>
          <a:p>
            <a:r>
              <a:rPr lang="sv-SE" dirty="0"/>
              <a:t>Självskadebeteende </a:t>
            </a:r>
            <a:endParaRPr lang="sv-SE" dirty="0" smtClean="0"/>
          </a:p>
          <a:p>
            <a:r>
              <a:rPr lang="sv-SE" dirty="0" smtClean="0"/>
              <a:t>Ätstörningar</a:t>
            </a:r>
            <a:endParaRPr lang="sv-SE" dirty="0"/>
          </a:p>
          <a:p>
            <a:r>
              <a:rPr lang="sv-SE" dirty="0"/>
              <a:t>Sömnbesvär och  mardrömmar</a:t>
            </a:r>
          </a:p>
          <a:p>
            <a:r>
              <a:rPr lang="sv-SE" dirty="0"/>
              <a:t>Ångest och ängslan</a:t>
            </a:r>
          </a:p>
          <a:p>
            <a:endParaRPr lang="sv-SE" dirty="0"/>
          </a:p>
        </p:txBody>
      </p:sp>
    </p:spTree>
    <p:extLst>
      <p:ext uri="{BB962C8B-B14F-4D97-AF65-F5344CB8AC3E}">
        <p14:creationId xmlns:p14="http://schemas.microsoft.com/office/powerpoint/2010/main" val="488680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Psykisk ohälsa</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Psykisk ohälsa är en riskfaktor för våldsutsatthet</a:t>
            </a:r>
          </a:p>
          <a:p>
            <a:endParaRPr lang="sv-SE" dirty="0"/>
          </a:p>
          <a:p>
            <a:r>
              <a:rPr lang="sv-SE" dirty="0" smtClean="0"/>
              <a:t>Ibland är psykisk ohälsa ett sundhetstecken!</a:t>
            </a:r>
          </a:p>
          <a:p>
            <a:endParaRPr lang="sv-SE" dirty="0"/>
          </a:p>
          <a:p>
            <a:r>
              <a:rPr lang="sv-SE" dirty="0" smtClean="0"/>
              <a:t>En naturlig respons på en utsatt situation</a:t>
            </a:r>
          </a:p>
          <a:p>
            <a:endParaRPr lang="sv-SE" dirty="0"/>
          </a:p>
          <a:p>
            <a:r>
              <a:rPr lang="sv-SE" dirty="0" smtClean="0"/>
              <a:t>FN:s Barnrättskommitté varnar för överanvändande av neuropsykiatriska diagnoser</a:t>
            </a:r>
          </a:p>
          <a:p>
            <a:pPr marL="0" indent="0">
              <a:buNone/>
            </a:pPr>
            <a:endParaRPr lang="sv-SE" dirty="0"/>
          </a:p>
        </p:txBody>
      </p:sp>
    </p:spTree>
    <p:extLst>
      <p:ext uri="{BB962C8B-B14F-4D97-AF65-F5344CB8AC3E}">
        <p14:creationId xmlns:p14="http://schemas.microsoft.com/office/powerpoint/2010/main" val="221456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Missbruk och våldsutsatthet</a:t>
            </a:r>
            <a:endParaRPr lang="sv-SE" dirty="0"/>
          </a:p>
        </p:txBody>
      </p:sp>
      <p:sp>
        <p:nvSpPr>
          <p:cNvPr id="3" name="Platshållare för innehåll 2"/>
          <p:cNvSpPr>
            <a:spLocks noGrp="1"/>
          </p:cNvSpPr>
          <p:nvPr>
            <p:ph idx="1"/>
          </p:nvPr>
        </p:nvSpPr>
        <p:spPr>
          <a:xfrm>
            <a:off x="583324" y="1560786"/>
            <a:ext cx="7932026" cy="4616177"/>
          </a:xfrm>
        </p:spPr>
        <p:txBody>
          <a:bodyPr>
            <a:normAutofit/>
          </a:bodyPr>
          <a:lstStyle/>
          <a:p>
            <a:pPr>
              <a:spcBef>
                <a:spcPts val="600"/>
              </a:spcBef>
              <a:spcAft>
                <a:spcPts val="1200"/>
              </a:spcAft>
            </a:pPr>
            <a:r>
              <a:rPr lang="sv-SE" dirty="0" smtClean="0"/>
              <a:t>Ibland kan missbruk vara en respons på upplevelser av våld och övergrepp</a:t>
            </a:r>
            <a:endParaRPr lang="sv-SE" dirty="0"/>
          </a:p>
          <a:p>
            <a:pPr>
              <a:spcBef>
                <a:spcPts val="600"/>
              </a:spcBef>
              <a:spcAft>
                <a:spcPts val="1200"/>
              </a:spcAft>
            </a:pPr>
            <a:r>
              <a:rPr lang="sv-SE" dirty="0" smtClean="0"/>
              <a:t>Ibland ökar missbruket risken för (nya) övergrepp och våld</a:t>
            </a:r>
          </a:p>
          <a:p>
            <a:pPr>
              <a:spcBef>
                <a:spcPts val="600"/>
              </a:spcBef>
              <a:spcAft>
                <a:spcPts val="1200"/>
              </a:spcAft>
            </a:pPr>
            <a:r>
              <a:rPr lang="sv-SE" sz="2800" dirty="0" smtClean="0"/>
              <a:t>Våldsutsatthet är alltid ett brott </a:t>
            </a:r>
            <a:endParaRPr lang="sv-SE" dirty="0" smtClean="0"/>
          </a:p>
          <a:p>
            <a:pPr>
              <a:spcBef>
                <a:spcPts val="600"/>
              </a:spcBef>
              <a:spcAft>
                <a:spcPts val="1200"/>
              </a:spcAft>
            </a:pPr>
            <a:r>
              <a:rPr lang="sv-SE" dirty="0" smtClean="0"/>
              <a:t>D</a:t>
            </a:r>
            <a:r>
              <a:rPr lang="sv-SE" sz="2800" dirty="0" smtClean="0"/>
              <a:t>en våldsutsatta har alltid rätt till vård för de skador som hör ihop med våldsutsattheten</a:t>
            </a:r>
            <a:endParaRPr lang="sv-SE" dirty="0"/>
          </a:p>
          <a:p>
            <a:pPr>
              <a:spcBef>
                <a:spcPts val="600"/>
              </a:spcBef>
              <a:spcAft>
                <a:spcPts val="1200"/>
              </a:spcAft>
            </a:pPr>
            <a:r>
              <a:rPr lang="sv-SE" sz="2800" dirty="0" smtClean="0"/>
              <a:t>Vi har en anmälningsskyldighet när barn unde</a:t>
            </a:r>
            <a:r>
              <a:rPr lang="sv-SE" dirty="0" smtClean="0"/>
              <a:t>r 18 år missbrukar alkohol eller droger</a:t>
            </a:r>
            <a:endParaRPr lang="sv-SE" sz="2800" dirty="0"/>
          </a:p>
        </p:txBody>
      </p:sp>
    </p:spTree>
    <p:extLst>
      <p:ext uri="{BB962C8B-B14F-4D97-AF65-F5344CB8AC3E}">
        <p14:creationId xmlns:p14="http://schemas.microsoft.com/office/powerpoint/2010/main" val="1766570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Sociala kännetecken</a:t>
            </a:r>
            <a:endParaRPr lang="sv-SE" dirty="0"/>
          </a:p>
        </p:txBody>
      </p:sp>
      <p:sp>
        <p:nvSpPr>
          <p:cNvPr id="3" name="Platshållare för innehåll 2"/>
          <p:cNvSpPr>
            <a:spLocks noGrp="1"/>
          </p:cNvSpPr>
          <p:nvPr>
            <p:ph sz="half" idx="1"/>
          </p:nvPr>
        </p:nvSpPr>
        <p:spPr>
          <a:xfrm>
            <a:off x="583324" y="1371600"/>
            <a:ext cx="8355724" cy="4663469"/>
          </a:xfrm>
        </p:spPr>
        <p:txBody>
          <a:bodyPr>
            <a:normAutofit fontScale="92500"/>
          </a:bodyPr>
          <a:lstStyle/>
          <a:p>
            <a:pPr>
              <a:spcAft>
                <a:spcPts val="300"/>
              </a:spcAft>
            </a:pPr>
            <a:r>
              <a:rPr lang="sv-SE" dirty="0" smtClean="0"/>
              <a:t>Beteendeproblem: utagerande eller apatiskt beteende</a:t>
            </a:r>
          </a:p>
          <a:p>
            <a:pPr>
              <a:spcAft>
                <a:spcPts val="300"/>
              </a:spcAft>
            </a:pPr>
            <a:r>
              <a:rPr lang="sv-SE" dirty="0" smtClean="0"/>
              <a:t>Bristande eller högt utvecklad social förmåga</a:t>
            </a:r>
          </a:p>
          <a:p>
            <a:pPr>
              <a:spcAft>
                <a:spcPts val="300"/>
              </a:spcAft>
            </a:pPr>
            <a:r>
              <a:rPr lang="sv-SE" dirty="0" smtClean="0"/>
              <a:t>”Duktig” och överpresterande</a:t>
            </a:r>
          </a:p>
          <a:p>
            <a:pPr>
              <a:spcAft>
                <a:spcPts val="300"/>
              </a:spcAft>
            </a:pPr>
            <a:r>
              <a:rPr lang="sv-SE" dirty="0" smtClean="0"/>
              <a:t>Icke-adekvat ansvarstagande</a:t>
            </a:r>
          </a:p>
          <a:p>
            <a:pPr>
              <a:spcAft>
                <a:spcPts val="300"/>
              </a:spcAft>
            </a:pPr>
            <a:r>
              <a:rPr lang="sv-SE" dirty="0" smtClean="0"/>
              <a:t>Tar på sig för mycket ansvar</a:t>
            </a:r>
          </a:p>
          <a:p>
            <a:pPr>
              <a:spcAft>
                <a:spcPts val="300"/>
              </a:spcAft>
            </a:pPr>
            <a:r>
              <a:rPr lang="sv-SE" dirty="0" smtClean="0"/>
              <a:t>Kontaktstörning: undviker / intensiv ögonkontakt</a:t>
            </a:r>
          </a:p>
          <a:p>
            <a:pPr>
              <a:spcAft>
                <a:spcPts val="300"/>
              </a:spcAft>
            </a:pPr>
            <a:r>
              <a:rPr lang="sv-SE" dirty="0" smtClean="0"/>
              <a:t>Relationsproblem och svårigheter vid nära relationer</a:t>
            </a:r>
          </a:p>
          <a:p>
            <a:pPr>
              <a:spcAft>
                <a:spcPts val="300"/>
              </a:spcAft>
            </a:pPr>
            <a:r>
              <a:rPr lang="sv-SE" dirty="0" smtClean="0"/>
              <a:t>Sexuellt utagerande beteende och graviditet i unga år</a:t>
            </a:r>
          </a:p>
          <a:p>
            <a:pPr>
              <a:spcAft>
                <a:spcPts val="300"/>
              </a:spcAft>
            </a:pPr>
            <a:r>
              <a:rPr lang="sv-SE" dirty="0" smtClean="0"/>
              <a:t>Utagerande eller apatiskt beteende i tandläkarstolen</a:t>
            </a:r>
            <a:endParaRPr lang="sv-SE" dirty="0"/>
          </a:p>
        </p:txBody>
      </p:sp>
    </p:spTree>
    <p:extLst>
      <p:ext uri="{BB962C8B-B14F-4D97-AF65-F5344CB8AC3E}">
        <p14:creationId xmlns:p14="http://schemas.microsoft.com/office/powerpoint/2010/main" val="4031916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Kännetecken på sexuella övergrepp</a:t>
            </a:r>
            <a:endParaRPr lang="sv-SE" sz="3600" dirty="0"/>
          </a:p>
        </p:txBody>
      </p:sp>
      <p:sp>
        <p:nvSpPr>
          <p:cNvPr id="3" name="Platshållare för innehåll 2"/>
          <p:cNvSpPr>
            <a:spLocks noGrp="1"/>
          </p:cNvSpPr>
          <p:nvPr>
            <p:ph idx="1"/>
          </p:nvPr>
        </p:nvSpPr>
        <p:spPr/>
        <p:txBody>
          <a:bodyPr>
            <a:normAutofit lnSpcReduction="10000"/>
          </a:bodyPr>
          <a:lstStyle/>
          <a:p>
            <a:pPr>
              <a:spcBef>
                <a:spcPts val="2400"/>
              </a:spcBef>
            </a:pPr>
            <a:r>
              <a:rPr lang="sv-SE" dirty="0" smtClean="0"/>
              <a:t>Det </a:t>
            </a:r>
            <a:r>
              <a:rPr lang="sv-SE" dirty="0"/>
              <a:t>finns inga psykiska symtom som entydigt kan tolkas som tecken på att ett barn har varit utsatt för sexuella övergrepp. </a:t>
            </a:r>
            <a:endParaRPr lang="sv-SE" dirty="0" smtClean="0"/>
          </a:p>
          <a:p>
            <a:pPr>
              <a:spcBef>
                <a:spcPts val="2400"/>
              </a:spcBef>
            </a:pPr>
            <a:r>
              <a:rPr lang="sv-SE" dirty="0" smtClean="0"/>
              <a:t>Barn </a:t>
            </a:r>
            <a:r>
              <a:rPr lang="sv-SE" dirty="0"/>
              <a:t>har oftast mycket svårt att berätta om sexuella övergrepp, såväl när de pågår som senare. </a:t>
            </a:r>
            <a:endParaRPr lang="sv-SE" dirty="0" smtClean="0"/>
          </a:p>
          <a:p>
            <a:pPr>
              <a:spcBef>
                <a:spcPts val="2400"/>
              </a:spcBef>
            </a:pPr>
            <a:r>
              <a:rPr lang="sv-SE" dirty="0" smtClean="0"/>
              <a:t>Att </a:t>
            </a:r>
            <a:r>
              <a:rPr lang="sv-SE" dirty="0"/>
              <a:t>avslöja ett övergrepp är en process som ibland kan ta lång tid och det är inte ovanligt att barnet tar tillbaka sin berättelse. </a:t>
            </a:r>
          </a:p>
          <a:p>
            <a:pPr marL="0" indent="0">
              <a:buNone/>
            </a:pPr>
            <a:r>
              <a:rPr lang="sv-SE" dirty="0"/>
              <a:t> </a:t>
            </a:r>
            <a:endParaRPr lang="sv-SE" sz="4400" dirty="0"/>
          </a:p>
          <a:p>
            <a:endParaRPr lang="sv-SE" dirty="0"/>
          </a:p>
        </p:txBody>
      </p:sp>
    </p:spTree>
    <p:extLst>
      <p:ext uri="{BB962C8B-B14F-4D97-AF65-F5344CB8AC3E}">
        <p14:creationId xmlns:p14="http://schemas.microsoft.com/office/powerpoint/2010/main" val="143167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3978" y="166718"/>
            <a:ext cx="7886700" cy="1325563"/>
          </a:xfrm>
        </p:spPr>
        <p:txBody>
          <a:bodyPr>
            <a:normAutofit/>
          </a:bodyPr>
          <a:lstStyle/>
          <a:p>
            <a:r>
              <a:rPr lang="sv-SE" sz="3600" dirty="0" smtClean="0"/>
              <a:t>Kännetecken på sexuella övergrepp</a:t>
            </a:r>
            <a:endParaRPr lang="sv-SE" sz="3600" dirty="0"/>
          </a:p>
        </p:txBody>
      </p:sp>
      <p:sp>
        <p:nvSpPr>
          <p:cNvPr id="3" name="Platshållare för innehåll 2"/>
          <p:cNvSpPr>
            <a:spLocks noGrp="1"/>
          </p:cNvSpPr>
          <p:nvPr>
            <p:ph idx="1"/>
          </p:nvPr>
        </p:nvSpPr>
        <p:spPr>
          <a:xfrm>
            <a:off x="353683" y="1328468"/>
            <a:ext cx="8161667" cy="4848495"/>
          </a:xfrm>
        </p:spPr>
        <p:txBody>
          <a:bodyPr>
            <a:noAutofit/>
          </a:bodyPr>
          <a:lstStyle/>
          <a:p>
            <a:pPr marL="0" indent="0">
              <a:buNone/>
            </a:pPr>
            <a:r>
              <a:rPr lang="sv-SE" b="1" u="sng" dirty="0" smtClean="0"/>
              <a:t>Återkommande </a:t>
            </a:r>
            <a:r>
              <a:rPr lang="sv-SE" b="1" u="sng" dirty="0"/>
              <a:t>fysiska </a:t>
            </a:r>
            <a:r>
              <a:rPr lang="sv-SE" b="1" u="sng" dirty="0" smtClean="0"/>
              <a:t>symtom:</a:t>
            </a:r>
            <a:r>
              <a:rPr lang="sv-SE" b="1" dirty="0" smtClean="0"/>
              <a:t> </a:t>
            </a:r>
          </a:p>
          <a:p>
            <a:r>
              <a:rPr lang="sv-SE" dirty="0" smtClean="0"/>
              <a:t>återkommande urinvägsinfektioner</a:t>
            </a:r>
          </a:p>
          <a:p>
            <a:r>
              <a:rPr lang="sv-SE" dirty="0" smtClean="0"/>
              <a:t>flytningar</a:t>
            </a:r>
          </a:p>
          <a:p>
            <a:r>
              <a:rPr lang="sv-SE" dirty="0" smtClean="0"/>
              <a:t>skador </a:t>
            </a:r>
            <a:r>
              <a:rPr lang="sv-SE" dirty="0"/>
              <a:t>på de yttre könsorganen med rodnader, svullnader och blödningar </a:t>
            </a:r>
          </a:p>
          <a:p>
            <a:r>
              <a:rPr lang="sv-SE" dirty="0" smtClean="0"/>
              <a:t>skador </a:t>
            </a:r>
            <a:r>
              <a:rPr lang="sv-SE" dirty="0"/>
              <a:t>på inre </a:t>
            </a:r>
            <a:r>
              <a:rPr lang="sv-SE" dirty="0" smtClean="0"/>
              <a:t>delar</a:t>
            </a:r>
          </a:p>
          <a:p>
            <a:r>
              <a:rPr lang="sv-SE" dirty="0" smtClean="0"/>
              <a:t>skador </a:t>
            </a:r>
            <a:r>
              <a:rPr lang="sv-SE" dirty="0"/>
              <a:t>i analområdet som </a:t>
            </a:r>
            <a:r>
              <a:rPr lang="sv-SE" dirty="0" smtClean="0"/>
              <a:t>rodnad och sprickor</a:t>
            </a:r>
          </a:p>
          <a:p>
            <a:r>
              <a:rPr lang="sv-SE" dirty="0" smtClean="0"/>
              <a:t>svårigheter </a:t>
            </a:r>
            <a:r>
              <a:rPr lang="sv-SE" dirty="0"/>
              <a:t>att hålla urin eller </a:t>
            </a:r>
            <a:r>
              <a:rPr lang="sv-SE" dirty="0" smtClean="0"/>
              <a:t>avföring</a:t>
            </a:r>
          </a:p>
          <a:p>
            <a:r>
              <a:rPr lang="sv-SE" dirty="0" smtClean="0"/>
              <a:t>blåmärken </a:t>
            </a:r>
            <a:r>
              <a:rPr lang="sv-SE" dirty="0"/>
              <a:t>på insidan av </a:t>
            </a:r>
            <a:r>
              <a:rPr lang="sv-SE" dirty="0" smtClean="0"/>
              <a:t>låren</a:t>
            </a:r>
            <a:endParaRPr lang="sv-SE" sz="4400" dirty="0"/>
          </a:p>
        </p:txBody>
      </p:sp>
    </p:spTree>
    <p:extLst>
      <p:ext uri="{BB962C8B-B14F-4D97-AF65-F5344CB8AC3E}">
        <p14:creationId xmlns:p14="http://schemas.microsoft.com/office/powerpoint/2010/main" val="33262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2384" y="2375081"/>
            <a:ext cx="8360076" cy="1325563"/>
          </a:xfrm>
        </p:spPr>
        <p:txBody>
          <a:bodyPr>
            <a:normAutofit/>
          </a:bodyPr>
          <a:lstStyle/>
          <a:p>
            <a:r>
              <a:rPr lang="sv-SE" dirty="0" smtClean="0"/>
              <a:t>Att göra en orosanmälan</a:t>
            </a:r>
            <a:endParaRPr lang="sv-SE" dirty="0"/>
          </a:p>
        </p:txBody>
      </p:sp>
    </p:spTree>
    <p:extLst>
      <p:ext uri="{BB962C8B-B14F-4D97-AF65-F5344CB8AC3E}">
        <p14:creationId xmlns:p14="http://schemas.microsoft.com/office/powerpoint/2010/main" val="2461620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Kännetecken på sexuella övergrepp</a:t>
            </a:r>
            <a:endParaRPr lang="sv-SE" sz="3600" dirty="0"/>
          </a:p>
        </p:txBody>
      </p:sp>
      <p:sp>
        <p:nvSpPr>
          <p:cNvPr id="3" name="Platshållare för innehåll 2"/>
          <p:cNvSpPr>
            <a:spLocks noGrp="1"/>
          </p:cNvSpPr>
          <p:nvPr>
            <p:ph idx="1"/>
          </p:nvPr>
        </p:nvSpPr>
        <p:spPr>
          <a:xfrm>
            <a:off x="628650" y="1552755"/>
            <a:ext cx="7886700" cy="4624208"/>
          </a:xfrm>
        </p:spPr>
        <p:txBody>
          <a:bodyPr>
            <a:normAutofit/>
          </a:bodyPr>
          <a:lstStyle/>
          <a:p>
            <a:pPr marL="0" indent="0">
              <a:buNone/>
            </a:pPr>
            <a:r>
              <a:rPr lang="sv-SE" b="1" u="sng" dirty="0" smtClean="0"/>
              <a:t>Skador </a:t>
            </a:r>
            <a:r>
              <a:rPr lang="sv-SE" b="1" u="sng" dirty="0"/>
              <a:t>på andra </a:t>
            </a:r>
            <a:r>
              <a:rPr lang="sv-SE" b="1" u="sng" dirty="0" smtClean="0"/>
              <a:t>kroppsdelar:</a:t>
            </a:r>
            <a:r>
              <a:rPr lang="sv-SE" dirty="0"/>
              <a:t> </a:t>
            </a:r>
            <a:endParaRPr lang="sv-SE" dirty="0" smtClean="0"/>
          </a:p>
          <a:p>
            <a:pPr>
              <a:spcBef>
                <a:spcPts val="1800"/>
              </a:spcBef>
            </a:pPr>
            <a:r>
              <a:rPr lang="sv-SE" dirty="0" smtClean="0"/>
              <a:t>Blåmärken </a:t>
            </a:r>
            <a:r>
              <a:rPr lang="sv-SE" dirty="0"/>
              <a:t>och skrapsår på överarmarna, insidan av låren och skinkorna. </a:t>
            </a:r>
            <a:endParaRPr lang="sv-SE" dirty="0" smtClean="0"/>
          </a:p>
          <a:p>
            <a:pPr>
              <a:spcBef>
                <a:spcPts val="1800"/>
              </a:spcBef>
            </a:pPr>
            <a:r>
              <a:rPr lang="sv-SE" dirty="0" smtClean="0"/>
              <a:t>Blåmärken </a:t>
            </a:r>
            <a:r>
              <a:rPr lang="sv-SE" dirty="0"/>
              <a:t>i munhålan, tandskador eller skador på läppband och tungband. </a:t>
            </a:r>
            <a:endParaRPr lang="sv-SE" dirty="0" smtClean="0"/>
          </a:p>
          <a:p>
            <a:pPr>
              <a:spcBef>
                <a:spcPts val="1800"/>
              </a:spcBef>
            </a:pPr>
            <a:r>
              <a:rPr lang="sv-SE" dirty="0" smtClean="0"/>
              <a:t>Rivsår</a:t>
            </a:r>
            <a:r>
              <a:rPr lang="sv-SE" dirty="0"/>
              <a:t>, bettmärken och sugmärken. </a:t>
            </a:r>
            <a:endParaRPr lang="sv-SE" dirty="0" smtClean="0"/>
          </a:p>
          <a:p>
            <a:pPr>
              <a:spcBef>
                <a:spcPts val="1800"/>
              </a:spcBef>
            </a:pPr>
            <a:r>
              <a:rPr lang="sv-SE" dirty="0" smtClean="0"/>
              <a:t>Skador </a:t>
            </a:r>
            <a:r>
              <a:rPr lang="sv-SE" dirty="0"/>
              <a:t>på bröst, ansikte, nacke/hals, huvud och i vissa fall </a:t>
            </a:r>
            <a:r>
              <a:rPr lang="sv-SE" dirty="0" smtClean="0"/>
              <a:t>benbrott</a:t>
            </a:r>
            <a:endParaRPr lang="sv-SE" dirty="0"/>
          </a:p>
        </p:txBody>
      </p:sp>
    </p:spTree>
    <p:extLst>
      <p:ext uri="{BB962C8B-B14F-4D97-AF65-F5344CB8AC3E}">
        <p14:creationId xmlns:p14="http://schemas.microsoft.com/office/powerpoint/2010/main" val="138560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Kännetecken på sexuella övergrepp</a:t>
            </a:r>
            <a:endParaRPr lang="sv-SE" sz="3600" dirty="0"/>
          </a:p>
        </p:txBody>
      </p:sp>
      <p:sp>
        <p:nvSpPr>
          <p:cNvPr id="3" name="Platshållare för innehåll 2"/>
          <p:cNvSpPr>
            <a:spLocks noGrp="1"/>
          </p:cNvSpPr>
          <p:nvPr>
            <p:ph idx="1"/>
          </p:nvPr>
        </p:nvSpPr>
        <p:spPr>
          <a:xfrm>
            <a:off x="628649" y="1397479"/>
            <a:ext cx="8105447" cy="4779484"/>
          </a:xfrm>
        </p:spPr>
        <p:txBody>
          <a:bodyPr>
            <a:normAutofit fontScale="77500" lnSpcReduction="20000"/>
          </a:bodyPr>
          <a:lstStyle/>
          <a:p>
            <a:pPr marL="0" indent="0">
              <a:spcBef>
                <a:spcPts val="1800"/>
              </a:spcBef>
              <a:buNone/>
            </a:pPr>
            <a:r>
              <a:rPr lang="sv-SE" sz="3300" b="1" u="sng" dirty="0" smtClean="0"/>
              <a:t>Beteendemässiga tecken:</a:t>
            </a:r>
            <a:r>
              <a:rPr lang="sv-SE" sz="2900" dirty="0"/>
              <a:t> </a:t>
            </a:r>
            <a:endParaRPr lang="sv-SE" sz="2900" dirty="0" smtClean="0"/>
          </a:p>
          <a:p>
            <a:pPr>
              <a:spcBef>
                <a:spcPts val="1800"/>
              </a:spcBef>
            </a:pPr>
            <a:r>
              <a:rPr lang="sv-SE" sz="3200" dirty="0" smtClean="0"/>
              <a:t>Onormalt </a:t>
            </a:r>
            <a:r>
              <a:rPr lang="sv-SE" sz="3200" dirty="0"/>
              <a:t>sexuellt intresse, tvångsmässigt onanerande, sexuellt betonade teckningar samt antydningar i ord och lek. </a:t>
            </a:r>
            <a:endParaRPr lang="sv-SE" sz="3200" dirty="0" smtClean="0"/>
          </a:p>
          <a:p>
            <a:pPr>
              <a:spcBef>
                <a:spcPts val="1800"/>
              </a:spcBef>
            </a:pPr>
            <a:r>
              <a:rPr lang="sv-SE" sz="3200" dirty="0" smtClean="0"/>
              <a:t>Påtagliga </a:t>
            </a:r>
            <a:r>
              <a:rPr lang="sv-SE" sz="3200" dirty="0"/>
              <a:t>förändringar i agerande eller tillbakagång i utveckling samt rastlöshet och passivitet. </a:t>
            </a:r>
            <a:endParaRPr lang="sv-SE" sz="3200" dirty="0" smtClean="0"/>
          </a:p>
          <a:p>
            <a:pPr>
              <a:spcBef>
                <a:spcPts val="1800"/>
              </a:spcBef>
            </a:pPr>
            <a:r>
              <a:rPr lang="sv-SE" sz="3200" dirty="0" smtClean="0"/>
              <a:t>Posttraumatiskt </a:t>
            </a:r>
            <a:r>
              <a:rPr lang="sv-SE" sz="3200" dirty="0"/>
              <a:t>stresstillstånd, ångest, oro, rädsla och/eller mardrömmar.  </a:t>
            </a:r>
            <a:endParaRPr lang="sv-SE" sz="3200" dirty="0" smtClean="0"/>
          </a:p>
          <a:p>
            <a:pPr>
              <a:spcBef>
                <a:spcPts val="1800"/>
              </a:spcBef>
            </a:pPr>
            <a:r>
              <a:rPr lang="sv-SE" sz="3200" dirty="0" smtClean="0"/>
              <a:t>Självskadebeteende</a:t>
            </a:r>
            <a:r>
              <a:rPr lang="sv-SE" sz="3200" dirty="0"/>
              <a:t>, missbruk, </a:t>
            </a:r>
            <a:r>
              <a:rPr lang="sv-SE" sz="3200" dirty="0" smtClean="0"/>
              <a:t>överdriven </a:t>
            </a:r>
            <a:r>
              <a:rPr lang="sv-SE" sz="3200" dirty="0"/>
              <a:t>sexualitet, tidig graviditet eller en fientlig inställning till sex. </a:t>
            </a:r>
            <a:endParaRPr lang="sv-SE" sz="3200" dirty="0" smtClean="0"/>
          </a:p>
          <a:p>
            <a:pPr>
              <a:spcBef>
                <a:spcPts val="1800"/>
              </a:spcBef>
            </a:pPr>
            <a:r>
              <a:rPr lang="sv-SE" sz="3200" dirty="0" smtClean="0"/>
              <a:t>Sexuellt självskadebeteende</a:t>
            </a:r>
            <a:endParaRPr lang="sv-SE" dirty="0"/>
          </a:p>
        </p:txBody>
      </p:sp>
    </p:spTree>
    <p:extLst>
      <p:ext uri="{BB962C8B-B14F-4D97-AF65-F5344CB8AC3E}">
        <p14:creationId xmlns:p14="http://schemas.microsoft.com/office/powerpoint/2010/main" val="1045931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Tänk på:</a:t>
            </a:r>
            <a:endParaRPr lang="sv-SE" dirty="0"/>
          </a:p>
        </p:txBody>
      </p:sp>
      <p:sp>
        <p:nvSpPr>
          <p:cNvPr id="3" name="Platshållare för innehåll 2"/>
          <p:cNvSpPr>
            <a:spLocks noGrp="1"/>
          </p:cNvSpPr>
          <p:nvPr>
            <p:ph idx="1"/>
          </p:nvPr>
        </p:nvSpPr>
        <p:spPr>
          <a:xfrm>
            <a:off x="628650" y="1570008"/>
            <a:ext cx="7886700" cy="4606955"/>
          </a:xfrm>
        </p:spPr>
        <p:txBody>
          <a:bodyPr>
            <a:normAutofit lnSpcReduction="10000"/>
          </a:bodyPr>
          <a:lstStyle/>
          <a:p>
            <a:pPr lvl="0">
              <a:spcBef>
                <a:spcPts val="2400"/>
              </a:spcBef>
            </a:pPr>
            <a:r>
              <a:rPr lang="sv-SE" dirty="0" smtClean="0"/>
              <a:t>Barn </a:t>
            </a:r>
            <a:r>
              <a:rPr lang="sv-SE" dirty="0"/>
              <a:t>kan fara illa utan att visa tydliga symtom, men också ha symtom utan att fara illa. </a:t>
            </a:r>
          </a:p>
          <a:p>
            <a:pPr lvl="0">
              <a:spcBef>
                <a:spcPts val="2400"/>
              </a:spcBef>
            </a:pPr>
            <a:r>
              <a:rPr lang="sv-SE" dirty="0"/>
              <a:t>Den som misshandlar kan ha egna skador, till exempel rivmärken, på grund av barnets försök till avvärjning.</a:t>
            </a:r>
          </a:p>
          <a:p>
            <a:pPr lvl="0">
              <a:spcBef>
                <a:spcPts val="2400"/>
              </a:spcBef>
            </a:pPr>
            <a:r>
              <a:rPr lang="sv-SE" dirty="0"/>
              <a:t>En misshandlande vuxen kan vara både vänlig, vältalig och välklädd. </a:t>
            </a:r>
            <a:endParaRPr lang="sv-SE" dirty="0" smtClean="0"/>
          </a:p>
          <a:p>
            <a:pPr lvl="0">
              <a:spcBef>
                <a:spcPts val="2400"/>
              </a:spcBef>
            </a:pPr>
            <a:r>
              <a:rPr lang="sv-SE" dirty="0" smtClean="0">
                <a:solidFill>
                  <a:srgbClr val="FF0000"/>
                </a:solidFill>
              </a:rPr>
              <a:t>En </a:t>
            </a:r>
            <a:r>
              <a:rPr lang="sv-SE" dirty="0">
                <a:solidFill>
                  <a:srgbClr val="FF0000"/>
                </a:solidFill>
              </a:rPr>
              <a:t>samlad bedömning av barnets situation och eventuella signaler ska ligga till grund för en skälig misstanke och utredning</a:t>
            </a:r>
            <a:r>
              <a:rPr lang="sv-SE" dirty="0"/>
              <a:t>.</a:t>
            </a:r>
          </a:p>
          <a:p>
            <a:pPr lvl="0">
              <a:spcBef>
                <a:spcPts val="2400"/>
              </a:spcBef>
            </a:pPr>
            <a:endParaRPr lang="sv-SE" dirty="0"/>
          </a:p>
          <a:p>
            <a:endParaRPr lang="sv-SE" dirty="0"/>
          </a:p>
        </p:txBody>
      </p:sp>
    </p:spTree>
    <p:extLst>
      <p:ext uri="{BB962C8B-B14F-4D97-AF65-F5344CB8AC3E}">
        <p14:creationId xmlns:p14="http://schemas.microsoft.com/office/powerpoint/2010/main" val="2695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2384" y="2375081"/>
            <a:ext cx="8360076" cy="1325563"/>
          </a:xfrm>
        </p:spPr>
        <p:txBody>
          <a:bodyPr>
            <a:normAutofit/>
          </a:bodyPr>
          <a:lstStyle/>
          <a:p>
            <a:r>
              <a:rPr lang="sv-SE" dirty="0" smtClean="0"/>
              <a:t>Stödmaterial och information</a:t>
            </a:r>
            <a:endParaRPr lang="sv-SE" dirty="0"/>
          </a:p>
        </p:txBody>
      </p:sp>
    </p:spTree>
    <p:extLst>
      <p:ext uri="{BB962C8B-B14F-4D97-AF65-F5344CB8AC3E}">
        <p14:creationId xmlns:p14="http://schemas.microsoft.com/office/powerpoint/2010/main" val="2461620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8373" y="207466"/>
            <a:ext cx="8607972" cy="1325563"/>
          </a:xfrm>
        </p:spPr>
        <p:txBody>
          <a:bodyPr>
            <a:normAutofit/>
          </a:bodyPr>
          <a:lstStyle/>
          <a:p>
            <a:r>
              <a:rPr lang="sv-SE" sz="4000" dirty="0" smtClean="0"/>
              <a:t>Vårdgivarwebben</a:t>
            </a:r>
            <a:endParaRPr lang="sv-SE" sz="4000" dirty="0"/>
          </a:p>
        </p:txBody>
      </p:sp>
      <p:pic>
        <p:nvPicPr>
          <p:cNvPr id="2050" name="Picture 2">
            <a:hlinkClick r:id="rId2"/>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876" t="14565" r="23710" b="4639"/>
          <a:stretch/>
        </p:blipFill>
        <p:spPr bwMode="auto">
          <a:xfrm>
            <a:off x="2301766" y="1386598"/>
            <a:ext cx="6022427" cy="502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33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Nationella resurscentra</a:t>
            </a:r>
            <a:endParaRPr lang="sv-SE" dirty="0"/>
          </a:p>
        </p:txBody>
      </p:sp>
      <p:sp>
        <p:nvSpPr>
          <p:cNvPr id="3" name="Platshållare för innehåll 2"/>
          <p:cNvSpPr>
            <a:spLocks noGrp="1"/>
          </p:cNvSpPr>
          <p:nvPr>
            <p:ph idx="1"/>
          </p:nvPr>
        </p:nvSpPr>
        <p:spPr>
          <a:xfrm>
            <a:off x="628650" y="1825625"/>
            <a:ext cx="6907267" cy="4351338"/>
          </a:xfrm>
        </p:spPr>
        <p:txBody>
          <a:bodyPr/>
          <a:lstStyle/>
          <a:p>
            <a:r>
              <a:rPr lang="sv-SE" dirty="0" smtClean="0"/>
              <a:t>Kunskapsbank för vården: </a:t>
            </a:r>
            <a:r>
              <a:rPr lang="sv-SE" dirty="0" smtClean="0">
                <a:hlinkClick r:id="rId2"/>
              </a:rPr>
              <a:t>https</a:t>
            </a:r>
            <a:r>
              <a:rPr lang="sv-SE" dirty="0">
                <a:hlinkClick r:id="rId2"/>
              </a:rPr>
              <a:t>://www.nck.uu.se/kunskapsbanken/webbstod-for-varden/</a:t>
            </a:r>
            <a:r>
              <a:rPr lang="sv-SE" dirty="0"/>
              <a:t> </a:t>
            </a:r>
          </a:p>
          <a:p>
            <a:endParaRPr lang="sv-SE" dirty="0" smtClean="0">
              <a:hlinkClick r:id="rId3"/>
            </a:endParaRPr>
          </a:p>
          <a:p>
            <a:r>
              <a:rPr lang="sv-SE" dirty="0" smtClean="0"/>
              <a:t>Hedersrelaterat våld och förtryck: </a:t>
            </a:r>
            <a:r>
              <a:rPr lang="sv-SE" dirty="0" smtClean="0">
                <a:hlinkClick r:id="rId3"/>
              </a:rPr>
              <a:t>www.hedersförtryck.se</a:t>
            </a:r>
            <a:endParaRPr lang="sv-SE" dirty="0" smtClean="0"/>
          </a:p>
          <a:p>
            <a:endParaRPr lang="sv-SE" dirty="0" smtClean="0"/>
          </a:p>
          <a:p>
            <a:r>
              <a:rPr lang="sv-SE" dirty="0" smtClean="0"/>
              <a:t>Kvinnofridslinjen: </a:t>
            </a:r>
            <a:r>
              <a:rPr lang="sv-SE" dirty="0"/>
              <a:t>020-50 50 50 </a:t>
            </a:r>
          </a:p>
          <a:p>
            <a:pPr marL="0" indent="0">
              <a:buNone/>
            </a:pPr>
            <a:r>
              <a:rPr lang="sv-SE" dirty="0" smtClean="0"/>
              <a:t>   </a:t>
            </a:r>
            <a:r>
              <a:rPr lang="sv-SE" dirty="0" smtClean="0">
                <a:hlinkClick r:id="rId4"/>
              </a:rPr>
              <a:t>www.kvinnofridslinjen.se</a:t>
            </a:r>
            <a:endParaRPr lang="sv-SE" dirty="0"/>
          </a:p>
        </p:txBody>
      </p:sp>
    </p:spTree>
    <p:extLst>
      <p:ext uri="{BB962C8B-B14F-4D97-AF65-F5344CB8AC3E}">
        <p14:creationId xmlns:p14="http://schemas.microsoft.com/office/powerpoint/2010/main" val="110623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ubrik 1"/>
          <p:cNvSpPr>
            <a:spLocks noGrp="1"/>
          </p:cNvSpPr>
          <p:nvPr>
            <p:ph type="title"/>
          </p:nvPr>
        </p:nvSpPr>
        <p:spPr/>
        <p:txBody>
          <a:bodyPr/>
          <a:lstStyle/>
          <a:p>
            <a:r>
              <a:rPr lang="sv-SE" altLang="sv-SE" smtClean="0"/>
              <a:t>Anmälningsplikten</a:t>
            </a:r>
          </a:p>
        </p:txBody>
      </p:sp>
      <p:sp>
        <p:nvSpPr>
          <p:cNvPr id="76803" name="Platshållare för innehåll 2"/>
          <p:cNvSpPr>
            <a:spLocks noGrp="1"/>
          </p:cNvSpPr>
          <p:nvPr>
            <p:ph idx="1"/>
          </p:nvPr>
        </p:nvSpPr>
        <p:spPr>
          <a:xfrm>
            <a:off x="110362" y="1347724"/>
            <a:ext cx="9144001" cy="4895415"/>
          </a:xfrm>
        </p:spPr>
        <p:txBody>
          <a:bodyPr>
            <a:normAutofit lnSpcReduction="10000"/>
          </a:bodyPr>
          <a:lstStyle/>
          <a:p>
            <a:r>
              <a:rPr lang="sv-SE" altLang="sv-SE" dirty="0" smtClean="0"/>
              <a:t>Räcker med misstanke</a:t>
            </a:r>
          </a:p>
          <a:p>
            <a:r>
              <a:rPr lang="sv-SE" altLang="sv-SE" dirty="0" smtClean="0"/>
              <a:t>Ingen utredningsskyldighet</a:t>
            </a:r>
          </a:p>
          <a:p>
            <a:r>
              <a:rPr lang="sv-SE" altLang="sv-SE" dirty="0" smtClean="0"/>
              <a:t>Skyldighet att göra anmälan i tjänsten</a:t>
            </a:r>
          </a:p>
          <a:p>
            <a:r>
              <a:rPr lang="sv-SE" altLang="sv-SE" dirty="0" smtClean="0"/>
              <a:t>Får rådgöra med kollegor</a:t>
            </a:r>
          </a:p>
          <a:p>
            <a:r>
              <a:rPr lang="sv-SE" altLang="sv-SE" dirty="0" smtClean="0"/>
              <a:t>Kan rådgöra med socialtjänsten (barnet ska vara anonymt)</a:t>
            </a:r>
          </a:p>
          <a:p>
            <a:r>
              <a:rPr lang="sv-SE" altLang="sv-SE" dirty="0" smtClean="0"/>
              <a:t>Chefen kan vara </a:t>
            </a:r>
            <a:r>
              <a:rPr lang="sv-SE" altLang="sv-SE" dirty="0" err="1" smtClean="0"/>
              <a:t>medanmälare</a:t>
            </a:r>
            <a:endParaRPr lang="sv-SE" altLang="sv-SE" dirty="0" smtClean="0"/>
          </a:p>
          <a:p>
            <a:r>
              <a:rPr lang="sv-SE" altLang="sv-SE" dirty="0" smtClean="0"/>
              <a:t>Föräldrar läser anmälan – ibland kallar </a:t>
            </a:r>
            <a:r>
              <a:rPr lang="sv-SE" altLang="sv-SE" dirty="0" err="1" smtClean="0"/>
              <a:t>soc</a:t>
            </a:r>
            <a:r>
              <a:rPr lang="sv-SE" altLang="sv-SE" dirty="0" smtClean="0"/>
              <a:t> till möte</a:t>
            </a:r>
          </a:p>
          <a:p>
            <a:r>
              <a:rPr lang="sv-SE" altLang="sv-SE" dirty="0" smtClean="0"/>
              <a:t>Berätta för föräldrar? Aldrig vid våld/sexuella övergrepp eller heder</a:t>
            </a:r>
          </a:p>
          <a:p>
            <a:r>
              <a:rPr lang="sv-SE" altLang="sv-SE" dirty="0" smtClean="0"/>
              <a:t>Upprepade anmälningar kan behövas</a:t>
            </a:r>
          </a:p>
        </p:txBody>
      </p:sp>
    </p:spTree>
    <p:extLst>
      <p:ext uri="{BB962C8B-B14F-4D97-AF65-F5344CB8AC3E}">
        <p14:creationId xmlns:p14="http://schemas.microsoft.com/office/powerpoint/2010/main" val="62737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Anamnes</a:t>
            </a:r>
            <a:endParaRPr lang="sv-SE" dirty="0"/>
          </a:p>
        </p:txBody>
      </p:sp>
      <p:sp>
        <p:nvSpPr>
          <p:cNvPr id="3" name="Platshållare för innehåll 2"/>
          <p:cNvSpPr>
            <a:spLocks noGrp="1"/>
          </p:cNvSpPr>
          <p:nvPr>
            <p:ph idx="1"/>
          </p:nvPr>
        </p:nvSpPr>
        <p:spPr>
          <a:xfrm>
            <a:off x="483079" y="1397479"/>
            <a:ext cx="8361376" cy="4779484"/>
          </a:xfrm>
        </p:spPr>
        <p:txBody>
          <a:bodyPr>
            <a:normAutofit fontScale="92500" lnSpcReduction="10000"/>
          </a:bodyPr>
          <a:lstStyle/>
          <a:p>
            <a:pPr>
              <a:spcAft>
                <a:spcPts val="1200"/>
              </a:spcAft>
            </a:pPr>
            <a:r>
              <a:rPr lang="sv-SE" dirty="0"/>
              <a:t>En orosanmälan görs till socialnämnden vid misstanke om att ett barn far illa på blanketten </a:t>
            </a:r>
            <a:r>
              <a:rPr lang="sv-SE" i="1" dirty="0"/>
              <a:t>”Anmälan om barn som far illa”</a:t>
            </a:r>
            <a:r>
              <a:rPr lang="sv-SE" dirty="0"/>
              <a:t> som finns i Cosmic. </a:t>
            </a:r>
          </a:p>
          <a:p>
            <a:pPr lvl="0">
              <a:spcAft>
                <a:spcPts val="1200"/>
              </a:spcAft>
            </a:pPr>
            <a:r>
              <a:rPr lang="sv-SE" dirty="0" smtClean="0"/>
              <a:t>Skriv </a:t>
            </a:r>
            <a:r>
              <a:rPr lang="sv-SE" dirty="0"/>
              <a:t>en anamnes med de iakttagelser och den oro som föranleder anmälan i rutan under rubriken </a:t>
            </a:r>
            <a:r>
              <a:rPr lang="sv-SE" dirty="0" smtClean="0"/>
              <a:t>”</a:t>
            </a:r>
            <a:r>
              <a:rPr lang="sv-SE" dirty="0"/>
              <a:t>Jag har en misstanke om att detta barn far illa genom att:”. </a:t>
            </a:r>
            <a:endParaRPr lang="sv-SE" dirty="0" smtClean="0"/>
          </a:p>
          <a:p>
            <a:pPr lvl="0">
              <a:spcAft>
                <a:spcPts val="1200"/>
              </a:spcAft>
            </a:pPr>
            <a:r>
              <a:rPr lang="sv-SE" dirty="0" smtClean="0"/>
              <a:t>Beskriv </a:t>
            </a:r>
            <a:r>
              <a:rPr lang="sv-SE" dirty="0"/>
              <a:t>barnets, vårdnadshavares eller annans berättelse samt objektiva fynd eller beteenden efter undersökning och/eller samtal med barnet. </a:t>
            </a:r>
            <a:endParaRPr lang="sv-SE" dirty="0" smtClean="0"/>
          </a:p>
          <a:p>
            <a:pPr lvl="0">
              <a:spcAft>
                <a:spcPts val="1200"/>
              </a:spcAft>
            </a:pPr>
            <a:r>
              <a:rPr lang="sv-SE" dirty="0" smtClean="0"/>
              <a:t>Hur </a:t>
            </a:r>
            <a:r>
              <a:rPr lang="sv-SE" dirty="0"/>
              <a:t>kan de negativa konsekvenserna påverka barnet på kort och lång sikt? </a:t>
            </a:r>
          </a:p>
          <a:p>
            <a:endParaRPr lang="sv-SE" dirty="0"/>
          </a:p>
        </p:txBody>
      </p:sp>
    </p:spTree>
    <p:extLst>
      <p:ext uri="{BB962C8B-B14F-4D97-AF65-F5344CB8AC3E}">
        <p14:creationId xmlns:p14="http://schemas.microsoft.com/office/powerpoint/2010/main" val="21835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Informerat vårdnadshavare?</a:t>
            </a:r>
            <a:endParaRPr lang="sv-SE" dirty="0"/>
          </a:p>
        </p:txBody>
      </p:sp>
      <p:sp>
        <p:nvSpPr>
          <p:cNvPr id="3" name="Platshållare för innehåll 2"/>
          <p:cNvSpPr>
            <a:spLocks noGrp="1"/>
          </p:cNvSpPr>
          <p:nvPr>
            <p:ph idx="1"/>
          </p:nvPr>
        </p:nvSpPr>
        <p:spPr>
          <a:xfrm>
            <a:off x="483079" y="1397479"/>
            <a:ext cx="8032271" cy="4779484"/>
          </a:xfrm>
        </p:spPr>
        <p:txBody>
          <a:bodyPr>
            <a:normAutofit/>
          </a:bodyPr>
          <a:lstStyle/>
          <a:p>
            <a:pPr lvl="0">
              <a:spcAft>
                <a:spcPts val="1200"/>
              </a:spcAft>
            </a:pPr>
            <a:r>
              <a:rPr lang="sv-SE" dirty="0" smtClean="0"/>
              <a:t>Kryssa </a:t>
            </a:r>
            <a:r>
              <a:rPr lang="sv-SE" dirty="0"/>
              <a:t>i rutan om vårdnadshavare är informerad om anmälan. </a:t>
            </a:r>
            <a:endParaRPr lang="sv-SE" dirty="0" smtClean="0"/>
          </a:p>
          <a:p>
            <a:pPr lvl="0">
              <a:spcAft>
                <a:spcPts val="1200"/>
              </a:spcAft>
            </a:pPr>
            <a:r>
              <a:rPr lang="sv-SE" dirty="0" smtClean="0"/>
              <a:t>Ange </a:t>
            </a:r>
            <a:r>
              <a:rPr lang="sv-SE" dirty="0"/>
              <a:t>namn på den eller de vårdnadshavare som informerats om att anmälan görs. </a:t>
            </a:r>
            <a:endParaRPr lang="sv-SE" dirty="0" smtClean="0"/>
          </a:p>
          <a:p>
            <a:pPr lvl="0">
              <a:spcAft>
                <a:spcPts val="1200"/>
              </a:spcAft>
            </a:pPr>
            <a:r>
              <a:rPr lang="sv-SE" dirty="0" smtClean="0"/>
              <a:t>OBS! Om </a:t>
            </a:r>
            <a:r>
              <a:rPr lang="sv-SE" dirty="0"/>
              <a:t>någon av föräldrarna eller nära anhörig är misstänkt för </a:t>
            </a:r>
            <a:r>
              <a:rPr lang="sv-SE" dirty="0" smtClean="0"/>
              <a:t>våld, sexuella övergrepp </a:t>
            </a:r>
            <a:r>
              <a:rPr lang="sv-SE" dirty="0"/>
              <a:t>eller </a:t>
            </a:r>
            <a:r>
              <a:rPr lang="sv-SE" dirty="0" smtClean="0"/>
              <a:t>hedersrelaterat förtryck/kvinnlig könsstympning ska vi </a:t>
            </a:r>
            <a:r>
              <a:rPr lang="sv-SE" b="1" dirty="0" smtClean="0"/>
              <a:t>INTE underrätta </a:t>
            </a:r>
            <a:r>
              <a:rPr lang="sv-SE" b="1" dirty="0"/>
              <a:t>föräldrar</a:t>
            </a:r>
            <a:r>
              <a:rPr lang="sv-SE" dirty="0"/>
              <a:t> om att en anmälan </a:t>
            </a:r>
            <a:r>
              <a:rPr lang="sv-SE" dirty="0" smtClean="0"/>
              <a:t>har </a:t>
            </a:r>
            <a:r>
              <a:rPr lang="sv-SE" dirty="0"/>
              <a:t>gjorts</a:t>
            </a:r>
            <a:r>
              <a:rPr lang="sv-SE" dirty="0" smtClean="0"/>
              <a:t>. Det gör socialtjänsten. </a:t>
            </a:r>
          </a:p>
        </p:txBody>
      </p:sp>
    </p:spTree>
    <p:extLst>
      <p:ext uri="{BB962C8B-B14F-4D97-AF65-F5344CB8AC3E}">
        <p14:creationId xmlns:p14="http://schemas.microsoft.com/office/powerpoint/2010/main" val="2076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49" y="365126"/>
            <a:ext cx="8231571" cy="1325563"/>
          </a:xfrm>
        </p:spPr>
        <p:txBody>
          <a:bodyPr/>
          <a:lstStyle/>
          <a:p>
            <a:r>
              <a:rPr lang="sv-SE" dirty="0" smtClean="0"/>
              <a:t>Återkoppling från socialtjänsten</a:t>
            </a:r>
            <a:endParaRPr lang="sv-SE" dirty="0"/>
          </a:p>
        </p:txBody>
      </p:sp>
      <p:sp>
        <p:nvSpPr>
          <p:cNvPr id="3" name="Platshållare för innehåll 2"/>
          <p:cNvSpPr>
            <a:spLocks noGrp="1"/>
          </p:cNvSpPr>
          <p:nvPr>
            <p:ph idx="1"/>
          </p:nvPr>
        </p:nvSpPr>
        <p:spPr>
          <a:xfrm>
            <a:off x="483079" y="1397479"/>
            <a:ext cx="8032271" cy="4779484"/>
          </a:xfrm>
        </p:spPr>
        <p:txBody>
          <a:bodyPr>
            <a:normAutofit/>
          </a:bodyPr>
          <a:lstStyle/>
          <a:p>
            <a:pPr lvl="0"/>
            <a:r>
              <a:rPr lang="sv-SE" dirty="0" smtClean="0"/>
              <a:t>Kryssa </a:t>
            </a:r>
            <a:r>
              <a:rPr lang="sv-SE" dirty="0"/>
              <a:t>i om du önskar eller inte önskar återkoppling om hur socialnämnden går vidare i detta ärende. </a:t>
            </a:r>
            <a:endParaRPr lang="sv-SE" dirty="0" smtClean="0"/>
          </a:p>
          <a:p>
            <a:pPr lvl="0"/>
            <a:endParaRPr lang="sv-SE" dirty="0" smtClean="0"/>
          </a:p>
          <a:p>
            <a:pPr lvl="0"/>
            <a:r>
              <a:rPr lang="sv-SE" dirty="0" smtClean="0"/>
              <a:t>Om </a:t>
            </a:r>
            <a:r>
              <a:rPr lang="sv-SE" dirty="0"/>
              <a:t>du kryssar i att du önskar återkoppling har socialnämnden en lagstadgad skyldighet att inom två veckor återkoppla till dig om utredning inletts, om utredning redan pågår eller om man inte kommer att inleda en utredning.</a:t>
            </a:r>
          </a:p>
          <a:p>
            <a:endParaRPr lang="sv-SE" dirty="0"/>
          </a:p>
        </p:txBody>
      </p:sp>
    </p:spTree>
    <p:extLst>
      <p:ext uri="{BB962C8B-B14F-4D97-AF65-F5344CB8AC3E}">
        <p14:creationId xmlns:p14="http://schemas.microsoft.com/office/powerpoint/2010/main" val="3029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Bifoga orosanmälan i BARNETS journal</a:t>
            </a:r>
            <a:endParaRPr lang="sv-SE" dirty="0"/>
          </a:p>
        </p:txBody>
      </p:sp>
      <p:sp>
        <p:nvSpPr>
          <p:cNvPr id="3" name="Platshållare för innehåll 2"/>
          <p:cNvSpPr>
            <a:spLocks noGrp="1"/>
          </p:cNvSpPr>
          <p:nvPr>
            <p:ph idx="1"/>
          </p:nvPr>
        </p:nvSpPr>
        <p:spPr/>
        <p:txBody>
          <a:bodyPr>
            <a:normAutofit/>
          </a:bodyPr>
          <a:lstStyle/>
          <a:p>
            <a:pPr>
              <a:spcAft>
                <a:spcPts val="1200"/>
              </a:spcAft>
            </a:pPr>
            <a:r>
              <a:rPr lang="sv-SE" dirty="0" smtClean="0"/>
              <a:t>Grundregeln </a:t>
            </a:r>
            <a:r>
              <a:rPr lang="sv-SE" dirty="0"/>
              <a:t>är att blanketten för orosanmälan ska finnas i barnets journal. </a:t>
            </a:r>
            <a:endParaRPr lang="sv-SE" dirty="0" smtClean="0"/>
          </a:p>
          <a:p>
            <a:pPr>
              <a:spcAft>
                <a:spcPts val="1200"/>
              </a:spcAft>
            </a:pPr>
            <a:r>
              <a:rPr lang="sv-SE" dirty="0" smtClean="0"/>
              <a:t>Om </a:t>
            </a:r>
            <a:r>
              <a:rPr lang="sv-SE" dirty="0"/>
              <a:t>orosanmälan rör flera barn ska en ny blankett skapas i varje barns journal. </a:t>
            </a:r>
          </a:p>
          <a:p>
            <a:pPr>
              <a:spcAft>
                <a:spcPts val="1200"/>
              </a:spcAft>
            </a:pPr>
            <a:r>
              <a:rPr lang="sv-SE" dirty="0"/>
              <a:t>Den syns för vårdpersonal under ”alla dokument och blanketter”. </a:t>
            </a:r>
            <a:br>
              <a:rPr lang="sv-SE" dirty="0"/>
            </a:br>
            <a:endParaRPr lang="sv-SE" b="1" dirty="0"/>
          </a:p>
        </p:txBody>
      </p:sp>
    </p:spTree>
    <p:extLst>
      <p:ext uri="{BB962C8B-B14F-4D97-AF65-F5344CB8AC3E}">
        <p14:creationId xmlns:p14="http://schemas.microsoft.com/office/powerpoint/2010/main" val="206981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0992" y="2512"/>
            <a:ext cx="7886700" cy="1325563"/>
          </a:xfrm>
        </p:spPr>
        <p:txBody>
          <a:bodyPr>
            <a:normAutofit/>
          </a:bodyPr>
          <a:lstStyle/>
          <a:p>
            <a:r>
              <a:rPr lang="sv-SE" sz="3600" dirty="0" smtClean="0"/>
              <a:t>Om vi saknar barnets personnummer</a:t>
            </a:r>
            <a:endParaRPr lang="sv-SE" sz="3600" dirty="0"/>
          </a:p>
        </p:txBody>
      </p:sp>
      <p:sp>
        <p:nvSpPr>
          <p:cNvPr id="3" name="Platshållare för innehåll 2"/>
          <p:cNvSpPr>
            <a:spLocks noGrp="1"/>
          </p:cNvSpPr>
          <p:nvPr>
            <p:ph idx="1"/>
          </p:nvPr>
        </p:nvSpPr>
        <p:spPr>
          <a:xfrm>
            <a:off x="252248" y="1037339"/>
            <a:ext cx="8544911" cy="4351338"/>
          </a:xfrm>
        </p:spPr>
        <p:txBody>
          <a:bodyPr>
            <a:noAutofit/>
          </a:bodyPr>
          <a:lstStyle/>
          <a:p>
            <a:pPr>
              <a:spcAft>
                <a:spcPts val="1200"/>
              </a:spcAft>
            </a:pPr>
            <a:r>
              <a:rPr lang="sv-SE" sz="2400" dirty="0" smtClean="0"/>
              <a:t>I </a:t>
            </a:r>
            <a:r>
              <a:rPr lang="sv-SE" sz="2400" dirty="0"/>
              <a:t>vissa fall kan vi sakna barnets personnummer, bl.a. när vi vårdar en närstående (t.ex. bonusförälder) eller om vårdnadshavare inte vill uppge barnets personnummer. </a:t>
            </a:r>
            <a:endParaRPr lang="sv-SE" sz="2400" dirty="0" smtClean="0"/>
          </a:p>
          <a:p>
            <a:pPr>
              <a:spcAft>
                <a:spcPts val="1200"/>
              </a:spcAft>
            </a:pPr>
            <a:r>
              <a:rPr lang="sv-SE" sz="2400" dirty="0" smtClean="0"/>
              <a:t>Då </a:t>
            </a:r>
            <a:r>
              <a:rPr lang="sv-SE" sz="2400" dirty="0"/>
              <a:t>sker orosanmälan till socialtjänsten baserat på uppgifter vi har om vårdnadshavaren eller annan </a:t>
            </a:r>
            <a:r>
              <a:rPr lang="sv-SE" sz="2400" dirty="0" smtClean="0"/>
              <a:t>närstående. </a:t>
            </a:r>
            <a:endParaRPr lang="sv-SE" sz="2400" dirty="0"/>
          </a:p>
          <a:p>
            <a:pPr>
              <a:spcAft>
                <a:spcPts val="1200"/>
              </a:spcAft>
            </a:pPr>
            <a:r>
              <a:rPr lang="sv-SE" sz="2400" dirty="0"/>
              <a:t>När vi saknar personnummer på barnet öppnas blanketten för orosanmälan i blankettarkivet. </a:t>
            </a:r>
            <a:endParaRPr lang="sv-SE" sz="2400" dirty="0" smtClean="0"/>
          </a:p>
          <a:p>
            <a:pPr>
              <a:spcAft>
                <a:spcPts val="1200"/>
              </a:spcAft>
            </a:pPr>
            <a:r>
              <a:rPr lang="sv-SE" sz="2400" dirty="0" smtClean="0"/>
              <a:t>Istället </a:t>
            </a:r>
            <a:r>
              <a:rPr lang="sv-SE" sz="2400" dirty="0"/>
              <a:t>för att bifoga orosanmälan till barnets journal ska orosanmälan dokumenteras i Platina och sekretessklassas. </a:t>
            </a:r>
            <a:r>
              <a:rPr lang="sv-SE" sz="2400" dirty="0" smtClean="0"/>
              <a:t>genom </a:t>
            </a:r>
            <a:r>
              <a:rPr lang="sv-SE" sz="2400" dirty="0"/>
              <a:t>att skicka orosanmälan via ett igenklistrat kuvert med internpost till Diariet. </a:t>
            </a:r>
            <a:r>
              <a:rPr lang="sv-SE" sz="2400" dirty="0" smtClean="0"/>
              <a:t>Skriv </a:t>
            </a:r>
            <a:r>
              <a:rPr lang="sv-SE" sz="2400" dirty="0"/>
              <a:t>en notering om ”Sekretessbelagd orosanmälan” och bifoga orosanmälan</a:t>
            </a:r>
            <a:r>
              <a:rPr lang="sv-SE" sz="2400" dirty="0" smtClean="0"/>
              <a:t>.</a:t>
            </a:r>
            <a:r>
              <a:rPr lang="sv-SE" sz="2400" dirty="0"/>
              <a:t/>
            </a:r>
            <a:br>
              <a:rPr lang="sv-SE" sz="2400" dirty="0"/>
            </a:br>
            <a:endParaRPr lang="sv-SE" sz="2400" b="1" dirty="0"/>
          </a:p>
        </p:txBody>
      </p:sp>
    </p:spTree>
    <p:extLst>
      <p:ext uri="{BB962C8B-B14F-4D97-AF65-F5344CB8AC3E}">
        <p14:creationId xmlns:p14="http://schemas.microsoft.com/office/powerpoint/2010/main" val="652515009"/>
      </p:ext>
    </p:extLst>
  </p:cSld>
  <p:clrMapOvr>
    <a:masterClrMapping/>
  </p:clrMapOvr>
</p:sld>
</file>

<file path=ppt/theme/theme1.xml><?xml version="1.0" encoding="utf-8"?>
<a:theme xmlns:a="http://schemas.openxmlformats.org/drawingml/2006/main" name="PowerPointmall">
  <a:themeElements>
    <a:clrScheme name="Anpassat 1">
      <a:dk1>
        <a:sysClr val="windowText" lastClr="000000"/>
      </a:dk1>
      <a:lt1>
        <a:sysClr val="window" lastClr="FFFFFF"/>
      </a:lt1>
      <a:dk2>
        <a:srgbClr val="44546A"/>
      </a:dk2>
      <a:lt2>
        <a:srgbClr val="E7E6E6"/>
      </a:lt2>
      <a:accent1>
        <a:srgbClr val="83B81A"/>
      </a:accent1>
      <a:accent2>
        <a:srgbClr val="E13288"/>
      </a:accent2>
      <a:accent3>
        <a:srgbClr val="006633"/>
      </a:accent3>
      <a:accent4>
        <a:srgbClr val="FFD300"/>
      </a:accent4>
      <a:accent5>
        <a:srgbClr val="830628"/>
      </a:accent5>
      <a:accent6>
        <a:srgbClr val="A05599"/>
      </a:accent6>
      <a:hlink>
        <a:srgbClr val="0C2C80"/>
      </a:hlink>
      <a:folHlink>
        <a:srgbClr val="009E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K mall test 3.potx" id="{D7101E64-3EF7-4229-8648-CE804172D915}" vid="{7093837B-BE80-4137-8A1F-DB43636E7C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Template>
  <TotalTime>1417</TotalTime>
  <Words>1960</Words>
  <Application>Microsoft Office PowerPoint</Application>
  <PresentationFormat>Bildspel på skärmen (4:3)</PresentationFormat>
  <Paragraphs>212</Paragraphs>
  <Slides>35</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35</vt:i4>
      </vt:variant>
    </vt:vector>
  </HeadingPairs>
  <TitlesOfParts>
    <vt:vector size="38" baseType="lpstr">
      <vt:lpstr>Arial</vt:lpstr>
      <vt:lpstr>Calibri</vt:lpstr>
      <vt:lpstr>PowerPointmall</vt:lpstr>
      <vt:lpstr>PowerPoint-presentation</vt:lpstr>
      <vt:lpstr>Innehåll </vt:lpstr>
      <vt:lpstr>Att göra en orosanmälan</vt:lpstr>
      <vt:lpstr>Anmälningsplikten</vt:lpstr>
      <vt:lpstr>Anamnes</vt:lpstr>
      <vt:lpstr>Informerat vårdnadshavare?</vt:lpstr>
      <vt:lpstr>Återkoppling från socialtjänsten</vt:lpstr>
      <vt:lpstr>Bifoga orosanmälan i BARNETS journal</vt:lpstr>
      <vt:lpstr>Om vi saknar barnets personnummer</vt:lpstr>
      <vt:lpstr>När barnet inte är patient</vt:lpstr>
      <vt:lpstr>Notera!</vt:lpstr>
      <vt:lpstr>Vad säger lagen om anmälningsplikt för barn som vi misstänker far illa?</vt:lpstr>
      <vt:lpstr>Socialtjänstlagen (kap 14 § 1) </vt:lpstr>
      <vt:lpstr>Offentlighets- och sekretesslagen</vt:lpstr>
      <vt:lpstr>Offentlighets- och sekretesslagen </vt:lpstr>
      <vt:lpstr>Offentlighets- och sekretesslagen </vt:lpstr>
      <vt:lpstr>Barnkonventionen </vt:lpstr>
      <vt:lpstr>Att uppmärksamma  barn som vi misstänker far illa</vt:lpstr>
      <vt:lpstr>Riskgrupper att uppmärksamma</vt:lpstr>
      <vt:lpstr>Varningssignaler</vt:lpstr>
      <vt:lpstr>Avvikande förälder/barn-samspel</vt:lpstr>
      <vt:lpstr>Kännetecken att vara observant på</vt:lpstr>
      <vt:lpstr>Fysiska kännetecken</vt:lpstr>
      <vt:lpstr>Psykiska kännetecken</vt:lpstr>
      <vt:lpstr>Psykisk ohälsa</vt:lpstr>
      <vt:lpstr>Missbruk och våldsutsatthet</vt:lpstr>
      <vt:lpstr>Sociala kännetecken</vt:lpstr>
      <vt:lpstr>Kännetecken på sexuella övergrepp</vt:lpstr>
      <vt:lpstr>Kännetecken på sexuella övergrepp</vt:lpstr>
      <vt:lpstr>Kännetecken på sexuella övergrepp</vt:lpstr>
      <vt:lpstr>Kännetecken på sexuella övergrepp</vt:lpstr>
      <vt:lpstr>Tänk på:</vt:lpstr>
      <vt:lpstr>Stödmaterial och information</vt:lpstr>
      <vt:lpstr>Vårdgivarwebben</vt:lpstr>
      <vt:lpstr>Nationella resurscentra</vt:lpstr>
    </vt:vector>
  </TitlesOfParts>
  <Company>Landstinget Kronoberg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Swärd Susann RST kansliavdelningen</dc:creator>
  <cp:lastModifiedBy>Enqvist Clara RST kommunikationsavd</cp:lastModifiedBy>
  <cp:revision>61</cp:revision>
  <cp:lastPrinted>2018-04-09T10:57:58Z</cp:lastPrinted>
  <dcterms:created xsi:type="dcterms:W3CDTF">2016-08-24T06:50:42Z</dcterms:created>
  <dcterms:modified xsi:type="dcterms:W3CDTF">2019-06-19T09:43:06Z</dcterms:modified>
</cp:coreProperties>
</file>