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"/>
  </p:notesMasterIdLst>
  <p:handoutMasterIdLst>
    <p:handoutMasterId r:id="rId5"/>
  </p:handoutMasterIdLst>
  <p:sldIdLst>
    <p:sldId id="1881840255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81A"/>
    <a:srgbClr val="5F8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16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BE91-6AD9-4F0C-A3B3-EFEEAEF9A6CA}" type="datetimeFigureOut">
              <a:rPr lang="sv-SE" smtClean="0"/>
              <a:t>2025-12-17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3EDAF-AA29-4B52-9B64-931FC86699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7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CE23-7E15-4D19-899C-300097DF1D83}" type="datetimeFigureOut">
              <a:rPr lang="sv-SE" smtClean="0"/>
              <a:t>2025-12-17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0CDCA-DADC-42C9-B8AB-DA734AC42C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69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91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0996" y="792875"/>
            <a:ext cx="4602804" cy="4873625"/>
          </a:xfrm>
          <a:prstGeom prst="round2DiagRect">
            <a:avLst>
              <a:gd name="adj1" fmla="val 41753"/>
              <a:gd name="adj2" fmla="val 0"/>
            </a:avLst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97735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97735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A95FB7F-C742-D5A9-1853-B5A158E6A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4" r="19364"/>
          <a:stretch/>
        </p:blipFill>
        <p:spPr>
          <a:xfrm>
            <a:off x="6246338" y="0"/>
            <a:ext cx="5945662" cy="433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36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47871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45378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131948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accent4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035530D-EC0A-4A8F-AB0F-982880DFD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82E62618-C8F3-498A-A987-94B31979706D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160751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3695231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2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1686384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543894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20980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88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5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3850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FE26AE9-4F06-BE8B-CA94-01B9E86FDC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2E9DD8D-881E-40DC-BF61-D608435DC8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065" y="1427607"/>
            <a:ext cx="3531870" cy="4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0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8"/>
            <a:ext cx="10515600" cy="1373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2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log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2"/>
          <p:cNvSpPr>
            <a:spLocks noGrp="1"/>
          </p:cNvSpPr>
          <p:nvPr>
            <p:ph type="pic" sz="quarter" idx="16"/>
          </p:nvPr>
        </p:nvSpPr>
        <p:spPr>
          <a:xfrm>
            <a:off x="3699716" y="752595"/>
            <a:ext cx="4792568" cy="5352811"/>
          </a:xfrm>
          <a:custGeom>
            <a:avLst/>
            <a:gdLst>
              <a:gd name="connsiteX0" fmla="*/ 2347784 w 4658627"/>
              <a:gd name="connsiteY0" fmla="*/ 2619633 h 5029200"/>
              <a:gd name="connsiteX1" fmla="*/ 4000915 w 4658627"/>
              <a:gd name="connsiteY1" fmla="*/ 2619633 h 5029200"/>
              <a:gd name="connsiteX2" fmla="*/ 4658627 w 4658627"/>
              <a:gd name="connsiteY2" fmla="*/ 3277345 h 5029200"/>
              <a:gd name="connsiteX3" fmla="*/ 4658627 w 4658627"/>
              <a:gd name="connsiteY3" fmla="*/ 5029200 h 5029200"/>
              <a:gd name="connsiteX4" fmla="*/ 3005496 w 4658627"/>
              <a:gd name="connsiteY4" fmla="*/ 5029200 h 5029200"/>
              <a:gd name="connsiteX5" fmla="*/ 2347784 w 4658627"/>
              <a:gd name="connsiteY5" fmla="*/ 4371488 h 5029200"/>
              <a:gd name="connsiteX6" fmla="*/ 1014234 w 4658627"/>
              <a:gd name="connsiteY6" fmla="*/ 656840 h 5029200"/>
              <a:gd name="connsiteX7" fmla="*/ 695997 w 4658627"/>
              <a:gd name="connsiteY7" fmla="*/ 947352 h 5029200"/>
              <a:gd name="connsiteX8" fmla="*/ 1014234 w 4658627"/>
              <a:gd name="connsiteY8" fmla="*/ 1237864 h 5029200"/>
              <a:gd name="connsiteX9" fmla="*/ 1332471 w 4658627"/>
              <a:gd name="connsiteY9" fmla="*/ 947352 h 5029200"/>
              <a:gd name="connsiteX10" fmla="*/ 1014234 w 4658627"/>
              <a:gd name="connsiteY10" fmla="*/ 656840 h 5029200"/>
              <a:gd name="connsiteX11" fmla="*/ 3005496 w 4658627"/>
              <a:gd name="connsiteY11" fmla="*/ 0 h 5029200"/>
              <a:gd name="connsiteX12" fmla="*/ 4658627 w 4658627"/>
              <a:gd name="connsiteY12" fmla="*/ 0 h 5029200"/>
              <a:gd name="connsiteX13" fmla="*/ 4658627 w 4658627"/>
              <a:gd name="connsiteY13" fmla="*/ 1751855 h 5029200"/>
              <a:gd name="connsiteX14" fmla="*/ 4000915 w 4658627"/>
              <a:gd name="connsiteY14" fmla="*/ 2409567 h 5029200"/>
              <a:gd name="connsiteX15" fmla="*/ 2347784 w 4658627"/>
              <a:gd name="connsiteY15" fmla="*/ 2409567 h 5029200"/>
              <a:gd name="connsiteX16" fmla="*/ 2347784 w 4658627"/>
              <a:gd name="connsiteY16" fmla="*/ 657712 h 5029200"/>
              <a:gd name="connsiteX17" fmla="*/ 3005496 w 4658627"/>
              <a:gd name="connsiteY17" fmla="*/ 0 h 5029200"/>
              <a:gd name="connsiteX18" fmla="*/ 0 w 4658627"/>
              <a:gd name="connsiteY18" fmla="*/ 0 h 5029200"/>
              <a:gd name="connsiteX19" fmla="*/ 1399484 w 4658627"/>
              <a:gd name="connsiteY19" fmla="*/ 0 h 5029200"/>
              <a:gd name="connsiteX20" fmla="*/ 2131540 w 4658627"/>
              <a:gd name="connsiteY20" fmla="*/ 732056 h 5029200"/>
              <a:gd name="connsiteX21" fmla="*/ 2131540 w 4658627"/>
              <a:gd name="connsiteY21" fmla="*/ 5029200 h 5029200"/>
              <a:gd name="connsiteX22" fmla="*/ 732056 w 4658627"/>
              <a:gd name="connsiteY22" fmla="*/ 5029200 h 5029200"/>
              <a:gd name="connsiteX23" fmla="*/ 0 w 4658627"/>
              <a:gd name="connsiteY23" fmla="*/ 4297144 h 5029200"/>
              <a:gd name="connsiteX0" fmla="*/ 2347784 w 4658627"/>
              <a:gd name="connsiteY0" fmla="*/ 2619633 h 5260206"/>
              <a:gd name="connsiteX1" fmla="*/ 4000915 w 4658627"/>
              <a:gd name="connsiteY1" fmla="*/ 2619633 h 5260206"/>
              <a:gd name="connsiteX2" fmla="*/ 4658627 w 4658627"/>
              <a:gd name="connsiteY2" fmla="*/ 3277345 h 5260206"/>
              <a:gd name="connsiteX3" fmla="*/ 4658627 w 4658627"/>
              <a:gd name="connsiteY3" fmla="*/ 5029200 h 5260206"/>
              <a:gd name="connsiteX4" fmla="*/ 3005496 w 4658627"/>
              <a:gd name="connsiteY4" fmla="*/ 5029200 h 5260206"/>
              <a:gd name="connsiteX5" fmla="*/ 2347784 w 4658627"/>
              <a:gd name="connsiteY5" fmla="*/ 4371488 h 5260206"/>
              <a:gd name="connsiteX6" fmla="*/ 2347784 w 4658627"/>
              <a:gd name="connsiteY6" fmla="*/ 2619633 h 5260206"/>
              <a:gd name="connsiteX7" fmla="*/ 1014234 w 4658627"/>
              <a:gd name="connsiteY7" fmla="*/ 656840 h 5260206"/>
              <a:gd name="connsiteX8" fmla="*/ 695997 w 4658627"/>
              <a:gd name="connsiteY8" fmla="*/ 947352 h 5260206"/>
              <a:gd name="connsiteX9" fmla="*/ 1014234 w 4658627"/>
              <a:gd name="connsiteY9" fmla="*/ 1237864 h 5260206"/>
              <a:gd name="connsiteX10" fmla="*/ 1332471 w 4658627"/>
              <a:gd name="connsiteY10" fmla="*/ 947352 h 5260206"/>
              <a:gd name="connsiteX11" fmla="*/ 1014234 w 4658627"/>
              <a:gd name="connsiteY11" fmla="*/ 656840 h 5260206"/>
              <a:gd name="connsiteX12" fmla="*/ 3005496 w 4658627"/>
              <a:gd name="connsiteY12" fmla="*/ 0 h 5260206"/>
              <a:gd name="connsiteX13" fmla="*/ 4658627 w 4658627"/>
              <a:gd name="connsiteY13" fmla="*/ 0 h 5260206"/>
              <a:gd name="connsiteX14" fmla="*/ 4658627 w 4658627"/>
              <a:gd name="connsiteY14" fmla="*/ 1751855 h 5260206"/>
              <a:gd name="connsiteX15" fmla="*/ 4000915 w 4658627"/>
              <a:gd name="connsiteY15" fmla="*/ 2409567 h 5260206"/>
              <a:gd name="connsiteX16" fmla="*/ 2347784 w 4658627"/>
              <a:gd name="connsiteY16" fmla="*/ 2409567 h 5260206"/>
              <a:gd name="connsiteX17" fmla="*/ 2347784 w 4658627"/>
              <a:gd name="connsiteY17" fmla="*/ 657712 h 5260206"/>
              <a:gd name="connsiteX18" fmla="*/ 3005496 w 4658627"/>
              <a:gd name="connsiteY18" fmla="*/ 0 h 5260206"/>
              <a:gd name="connsiteX19" fmla="*/ 0 w 4658627"/>
              <a:gd name="connsiteY19" fmla="*/ 0 h 5260206"/>
              <a:gd name="connsiteX20" fmla="*/ 1399484 w 4658627"/>
              <a:gd name="connsiteY20" fmla="*/ 0 h 5260206"/>
              <a:gd name="connsiteX21" fmla="*/ 2131540 w 4658627"/>
              <a:gd name="connsiteY21" fmla="*/ 732056 h 5260206"/>
              <a:gd name="connsiteX22" fmla="*/ 2131540 w 4658627"/>
              <a:gd name="connsiteY22" fmla="*/ 5029200 h 5260206"/>
              <a:gd name="connsiteX23" fmla="*/ 693555 w 4658627"/>
              <a:gd name="connsiteY23" fmla="*/ 5260206 h 5260206"/>
              <a:gd name="connsiteX24" fmla="*/ 0 w 4658627"/>
              <a:gd name="connsiteY24" fmla="*/ 4297144 h 5260206"/>
              <a:gd name="connsiteX25" fmla="*/ 0 w 4658627"/>
              <a:gd name="connsiteY25" fmla="*/ 0 h 5260206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693555 w 4658627"/>
              <a:gd name="connsiteY23" fmla="*/ 5260206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415161 w 4658627"/>
              <a:gd name="connsiteY16" fmla="*/ 2563571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5489"/>
              <a:gd name="connsiteY0" fmla="*/ 2619633 h 5317958"/>
              <a:gd name="connsiteX1" fmla="*/ 4000915 w 4785489"/>
              <a:gd name="connsiteY1" fmla="*/ 2619633 h 5317958"/>
              <a:gd name="connsiteX2" fmla="*/ 4658627 w 4785489"/>
              <a:gd name="connsiteY2" fmla="*/ 3277345 h 5317958"/>
              <a:gd name="connsiteX3" fmla="*/ 4658627 w 4785489"/>
              <a:gd name="connsiteY3" fmla="*/ 5029200 h 5317958"/>
              <a:gd name="connsiteX4" fmla="*/ 3005496 w 4785489"/>
              <a:gd name="connsiteY4" fmla="*/ 5029200 h 5317958"/>
              <a:gd name="connsiteX5" fmla="*/ 2347784 w 4785489"/>
              <a:gd name="connsiteY5" fmla="*/ 4371488 h 5317958"/>
              <a:gd name="connsiteX6" fmla="*/ 2347784 w 4785489"/>
              <a:gd name="connsiteY6" fmla="*/ 2619633 h 5317958"/>
              <a:gd name="connsiteX7" fmla="*/ 1014234 w 4785489"/>
              <a:gd name="connsiteY7" fmla="*/ 599089 h 5317958"/>
              <a:gd name="connsiteX8" fmla="*/ 657496 w 4785489"/>
              <a:gd name="connsiteY8" fmla="*/ 956977 h 5317958"/>
              <a:gd name="connsiteX9" fmla="*/ 1014234 w 4785489"/>
              <a:gd name="connsiteY9" fmla="*/ 1314866 h 5317958"/>
              <a:gd name="connsiteX10" fmla="*/ 1390222 w 4785489"/>
              <a:gd name="connsiteY10" fmla="*/ 966603 h 5317958"/>
              <a:gd name="connsiteX11" fmla="*/ 1014234 w 4785489"/>
              <a:gd name="connsiteY11" fmla="*/ 599089 h 5317958"/>
              <a:gd name="connsiteX12" fmla="*/ 3005496 w 4785489"/>
              <a:gd name="connsiteY12" fmla="*/ 0 h 5317958"/>
              <a:gd name="connsiteX13" fmla="*/ 4783755 w 4785489"/>
              <a:gd name="connsiteY13" fmla="*/ 9625 h 5317958"/>
              <a:gd name="connsiteX14" fmla="*/ 4658627 w 4785489"/>
              <a:gd name="connsiteY14" fmla="*/ 1751855 h 5317958"/>
              <a:gd name="connsiteX15" fmla="*/ 4000915 w 4785489"/>
              <a:gd name="connsiteY15" fmla="*/ 2409567 h 5317958"/>
              <a:gd name="connsiteX16" fmla="*/ 2415161 w 4785489"/>
              <a:gd name="connsiteY16" fmla="*/ 2563571 h 5317958"/>
              <a:gd name="connsiteX17" fmla="*/ 2347784 w 4785489"/>
              <a:gd name="connsiteY17" fmla="*/ 657712 h 5317958"/>
              <a:gd name="connsiteX18" fmla="*/ 3005496 w 4785489"/>
              <a:gd name="connsiteY18" fmla="*/ 0 h 5317958"/>
              <a:gd name="connsiteX19" fmla="*/ 0 w 4785489"/>
              <a:gd name="connsiteY19" fmla="*/ 0 h 5317958"/>
              <a:gd name="connsiteX20" fmla="*/ 1399484 w 4785489"/>
              <a:gd name="connsiteY20" fmla="*/ 0 h 5317958"/>
              <a:gd name="connsiteX21" fmla="*/ 2131540 w 4785489"/>
              <a:gd name="connsiteY21" fmla="*/ 732056 h 5317958"/>
              <a:gd name="connsiteX22" fmla="*/ 2141165 w 4785489"/>
              <a:gd name="connsiteY22" fmla="*/ 5317958 h 5317958"/>
              <a:gd name="connsiteX23" fmla="*/ 712806 w 4785489"/>
              <a:gd name="connsiteY23" fmla="*/ 5289082 h 5317958"/>
              <a:gd name="connsiteX24" fmla="*/ 0 w 4785489"/>
              <a:gd name="connsiteY24" fmla="*/ 4297144 h 5317958"/>
              <a:gd name="connsiteX25" fmla="*/ 0 w 4785489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23570 h 5321895"/>
              <a:gd name="connsiteX1" fmla="*/ 4000915 w 4783755"/>
              <a:gd name="connsiteY1" fmla="*/ 2623570 h 5321895"/>
              <a:gd name="connsiteX2" fmla="*/ 4658627 w 4783755"/>
              <a:gd name="connsiteY2" fmla="*/ 3281282 h 5321895"/>
              <a:gd name="connsiteX3" fmla="*/ 4658627 w 4783755"/>
              <a:gd name="connsiteY3" fmla="*/ 5033137 h 5321895"/>
              <a:gd name="connsiteX4" fmla="*/ 3005496 w 4783755"/>
              <a:gd name="connsiteY4" fmla="*/ 5033137 h 5321895"/>
              <a:gd name="connsiteX5" fmla="*/ 2347784 w 4783755"/>
              <a:gd name="connsiteY5" fmla="*/ 4375425 h 5321895"/>
              <a:gd name="connsiteX6" fmla="*/ 2347784 w 4783755"/>
              <a:gd name="connsiteY6" fmla="*/ 2623570 h 5321895"/>
              <a:gd name="connsiteX7" fmla="*/ 1014234 w 4783755"/>
              <a:gd name="connsiteY7" fmla="*/ 603026 h 5321895"/>
              <a:gd name="connsiteX8" fmla="*/ 657496 w 4783755"/>
              <a:gd name="connsiteY8" fmla="*/ 960914 h 5321895"/>
              <a:gd name="connsiteX9" fmla="*/ 1014234 w 4783755"/>
              <a:gd name="connsiteY9" fmla="*/ 1318803 h 5321895"/>
              <a:gd name="connsiteX10" fmla="*/ 1390222 w 4783755"/>
              <a:gd name="connsiteY10" fmla="*/ 970540 h 5321895"/>
              <a:gd name="connsiteX11" fmla="*/ 1014234 w 4783755"/>
              <a:gd name="connsiteY11" fmla="*/ 603026 h 5321895"/>
              <a:gd name="connsiteX12" fmla="*/ 3313504 w 4783755"/>
              <a:gd name="connsiteY12" fmla="*/ 23188 h 5321895"/>
              <a:gd name="connsiteX13" fmla="*/ 4783755 w 4783755"/>
              <a:gd name="connsiteY13" fmla="*/ 13562 h 5321895"/>
              <a:gd name="connsiteX14" fmla="*/ 4658627 w 4783755"/>
              <a:gd name="connsiteY14" fmla="*/ 1755792 h 5321895"/>
              <a:gd name="connsiteX15" fmla="*/ 4000915 w 4783755"/>
              <a:gd name="connsiteY15" fmla="*/ 2413504 h 5321895"/>
              <a:gd name="connsiteX16" fmla="*/ 2415161 w 4783755"/>
              <a:gd name="connsiteY16" fmla="*/ 2567508 h 5321895"/>
              <a:gd name="connsiteX17" fmla="*/ 2415160 w 4783755"/>
              <a:gd name="connsiteY17" fmla="*/ 892655 h 5321895"/>
              <a:gd name="connsiteX18" fmla="*/ 3313504 w 4783755"/>
              <a:gd name="connsiteY18" fmla="*/ 23188 h 5321895"/>
              <a:gd name="connsiteX19" fmla="*/ 0 w 4783755"/>
              <a:gd name="connsiteY19" fmla="*/ 3937 h 5321895"/>
              <a:gd name="connsiteX20" fmla="*/ 1399484 w 4783755"/>
              <a:gd name="connsiteY20" fmla="*/ 3937 h 5321895"/>
              <a:gd name="connsiteX21" fmla="*/ 2131540 w 4783755"/>
              <a:gd name="connsiteY21" fmla="*/ 735993 h 5321895"/>
              <a:gd name="connsiteX22" fmla="*/ 2141165 w 4783755"/>
              <a:gd name="connsiteY22" fmla="*/ 5321895 h 5321895"/>
              <a:gd name="connsiteX23" fmla="*/ 712806 w 4783755"/>
              <a:gd name="connsiteY23" fmla="*/ 5293019 h 5321895"/>
              <a:gd name="connsiteX24" fmla="*/ 0 w 4783755"/>
              <a:gd name="connsiteY24" fmla="*/ 4301081 h 5321895"/>
              <a:gd name="connsiteX25" fmla="*/ 0 w 4783755"/>
              <a:gd name="connsiteY25" fmla="*/ 3937 h 5321895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7385"/>
              <a:gd name="connsiteY0" fmla="*/ 2619633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347784 w 4787385"/>
              <a:gd name="connsiteY6" fmla="*/ 2619633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415161 w 4787385"/>
              <a:gd name="connsiteY6" fmla="*/ 2821764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37209"/>
              <a:gd name="connsiteX1" fmla="*/ 4000915 w 4787385"/>
              <a:gd name="connsiteY1" fmla="*/ 2619633 h 5337209"/>
              <a:gd name="connsiteX2" fmla="*/ 4658627 w 4787385"/>
              <a:gd name="connsiteY2" fmla="*/ 3277345 h 5337209"/>
              <a:gd name="connsiteX3" fmla="*/ 4783755 w 4787385"/>
              <a:gd name="connsiteY3" fmla="*/ 5337209 h 5337209"/>
              <a:gd name="connsiteX4" fmla="*/ 3005496 w 4787385"/>
              <a:gd name="connsiteY4" fmla="*/ 5029200 h 5337209"/>
              <a:gd name="connsiteX5" fmla="*/ 2347784 w 4787385"/>
              <a:gd name="connsiteY5" fmla="*/ 4371488 h 5337209"/>
              <a:gd name="connsiteX6" fmla="*/ 2415161 w 4787385"/>
              <a:gd name="connsiteY6" fmla="*/ 2821764 h 5337209"/>
              <a:gd name="connsiteX7" fmla="*/ 1014234 w 4787385"/>
              <a:gd name="connsiteY7" fmla="*/ 599089 h 5337209"/>
              <a:gd name="connsiteX8" fmla="*/ 657496 w 4787385"/>
              <a:gd name="connsiteY8" fmla="*/ 956977 h 5337209"/>
              <a:gd name="connsiteX9" fmla="*/ 1014234 w 4787385"/>
              <a:gd name="connsiteY9" fmla="*/ 1314866 h 5337209"/>
              <a:gd name="connsiteX10" fmla="*/ 1390222 w 4787385"/>
              <a:gd name="connsiteY10" fmla="*/ 966603 h 5337209"/>
              <a:gd name="connsiteX11" fmla="*/ 1014234 w 4787385"/>
              <a:gd name="connsiteY11" fmla="*/ 599089 h 5337209"/>
              <a:gd name="connsiteX12" fmla="*/ 3313504 w 4787385"/>
              <a:gd name="connsiteY12" fmla="*/ 19251 h 5337209"/>
              <a:gd name="connsiteX13" fmla="*/ 4783755 w 4787385"/>
              <a:gd name="connsiteY13" fmla="*/ 9625 h 5337209"/>
              <a:gd name="connsiteX14" fmla="*/ 4754880 w 4787385"/>
              <a:gd name="connsiteY14" fmla="*/ 1722979 h 5337209"/>
              <a:gd name="connsiteX15" fmla="*/ 3972040 w 4787385"/>
              <a:gd name="connsiteY15" fmla="*/ 2534696 h 5337209"/>
              <a:gd name="connsiteX16" fmla="*/ 2415161 w 4787385"/>
              <a:gd name="connsiteY16" fmla="*/ 2563571 h 5337209"/>
              <a:gd name="connsiteX17" fmla="*/ 2415160 w 4787385"/>
              <a:gd name="connsiteY17" fmla="*/ 888718 h 5337209"/>
              <a:gd name="connsiteX18" fmla="*/ 3313504 w 4787385"/>
              <a:gd name="connsiteY18" fmla="*/ 19251 h 5337209"/>
              <a:gd name="connsiteX19" fmla="*/ 0 w 4787385"/>
              <a:gd name="connsiteY19" fmla="*/ 0 h 5337209"/>
              <a:gd name="connsiteX20" fmla="*/ 1399484 w 4787385"/>
              <a:gd name="connsiteY20" fmla="*/ 0 h 5337209"/>
              <a:gd name="connsiteX21" fmla="*/ 2131540 w 4787385"/>
              <a:gd name="connsiteY21" fmla="*/ 732056 h 5337209"/>
              <a:gd name="connsiteX22" fmla="*/ 2141165 w 4787385"/>
              <a:gd name="connsiteY22" fmla="*/ 5317958 h 5337209"/>
              <a:gd name="connsiteX23" fmla="*/ 712806 w 4787385"/>
              <a:gd name="connsiteY23" fmla="*/ 5289082 h 5337209"/>
              <a:gd name="connsiteX24" fmla="*/ 0 w 4787385"/>
              <a:gd name="connsiteY24" fmla="*/ 4297144 h 5337209"/>
              <a:gd name="connsiteX25" fmla="*/ 0 w 4787385"/>
              <a:gd name="connsiteY25" fmla="*/ 0 h 5337209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347784 w 4787385"/>
              <a:gd name="connsiteY5" fmla="*/ 4371488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91144"/>
              <a:gd name="connsiteY0" fmla="*/ 2821764 h 5346834"/>
              <a:gd name="connsiteX1" fmla="*/ 3856536 w 4791144"/>
              <a:gd name="connsiteY1" fmla="*/ 2821764 h 5346834"/>
              <a:gd name="connsiteX2" fmla="*/ 4764505 w 4791144"/>
              <a:gd name="connsiteY2" fmla="*/ 3671980 h 5346834"/>
              <a:gd name="connsiteX3" fmla="*/ 4783755 w 4791144"/>
              <a:gd name="connsiteY3" fmla="*/ 5337209 h 5346834"/>
              <a:gd name="connsiteX4" fmla="*/ 3419382 w 4791144"/>
              <a:gd name="connsiteY4" fmla="*/ 5346834 h 5346834"/>
              <a:gd name="connsiteX5" fmla="*/ 2415160 w 4791144"/>
              <a:gd name="connsiteY5" fmla="*/ 4400364 h 5346834"/>
              <a:gd name="connsiteX6" fmla="*/ 2415161 w 4791144"/>
              <a:gd name="connsiteY6" fmla="*/ 2821764 h 5346834"/>
              <a:gd name="connsiteX7" fmla="*/ 1014234 w 4791144"/>
              <a:gd name="connsiteY7" fmla="*/ 599089 h 5346834"/>
              <a:gd name="connsiteX8" fmla="*/ 657496 w 4791144"/>
              <a:gd name="connsiteY8" fmla="*/ 956977 h 5346834"/>
              <a:gd name="connsiteX9" fmla="*/ 1014234 w 4791144"/>
              <a:gd name="connsiteY9" fmla="*/ 1314866 h 5346834"/>
              <a:gd name="connsiteX10" fmla="*/ 1390222 w 4791144"/>
              <a:gd name="connsiteY10" fmla="*/ 966603 h 5346834"/>
              <a:gd name="connsiteX11" fmla="*/ 1014234 w 4791144"/>
              <a:gd name="connsiteY11" fmla="*/ 599089 h 5346834"/>
              <a:gd name="connsiteX12" fmla="*/ 3313504 w 4791144"/>
              <a:gd name="connsiteY12" fmla="*/ 19251 h 5346834"/>
              <a:gd name="connsiteX13" fmla="*/ 4783755 w 4791144"/>
              <a:gd name="connsiteY13" fmla="*/ 9625 h 5346834"/>
              <a:gd name="connsiteX14" fmla="*/ 4754880 w 4791144"/>
              <a:gd name="connsiteY14" fmla="*/ 1722979 h 5346834"/>
              <a:gd name="connsiteX15" fmla="*/ 3972040 w 4791144"/>
              <a:gd name="connsiteY15" fmla="*/ 2534696 h 5346834"/>
              <a:gd name="connsiteX16" fmla="*/ 2415161 w 4791144"/>
              <a:gd name="connsiteY16" fmla="*/ 2563571 h 5346834"/>
              <a:gd name="connsiteX17" fmla="*/ 2415160 w 4791144"/>
              <a:gd name="connsiteY17" fmla="*/ 888718 h 5346834"/>
              <a:gd name="connsiteX18" fmla="*/ 3313504 w 4791144"/>
              <a:gd name="connsiteY18" fmla="*/ 19251 h 5346834"/>
              <a:gd name="connsiteX19" fmla="*/ 0 w 4791144"/>
              <a:gd name="connsiteY19" fmla="*/ 0 h 5346834"/>
              <a:gd name="connsiteX20" fmla="*/ 1399484 w 4791144"/>
              <a:gd name="connsiteY20" fmla="*/ 0 h 5346834"/>
              <a:gd name="connsiteX21" fmla="*/ 2131540 w 4791144"/>
              <a:gd name="connsiteY21" fmla="*/ 732056 h 5346834"/>
              <a:gd name="connsiteX22" fmla="*/ 2141165 w 4791144"/>
              <a:gd name="connsiteY22" fmla="*/ 5317958 h 5346834"/>
              <a:gd name="connsiteX23" fmla="*/ 712806 w 4791144"/>
              <a:gd name="connsiteY23" fmla="*/ 5289082 h 5346834"/>
              <a:gd name="connsiteX24" fmla="*/ 0 w 4791144"/>
              <a:gd name="connsiteY24" fmla="*/ 4297144 h 5346834"/>
              <a:gd name="connsiteX25" fmla="*/ 0 w 4791144"/>
              <a:gd name="connsiteY25" fmla="*/ 0 h 5346834"/>
              <a:gd name="connsiteX0" fmla="*/ 2415161 w 4803056"/>
              <a:gd name="connsiteY0" fmla="*/ 2821764 h 5346834"/>
              <a:gd name="connsiteX1" fmla="*/ 3856536 w 4803056"/>
              <a:gd name="connsiteY1" fmla="*/ 2821764 h 5346834"/>
              <a:gd name="connsiteX2" fmla="*/ 4764505 w 4803056"/>
              <a:gd name="connsiteY2" fmla="*/ 3671980 h 5346834"/>
              <a:gd name="connsiteX3" fmla="*/ 4783755 w 4803056"/>
              <a:gd name="connsiteY3" fmla="*/ 5337209 h 5346834"/>
              <a:gd name="connsiteX4" fmla="*/ 3419382 w 4803056"/>
              <a:gd name="connsiteY4" fmla="*/ 5346834 h 5346834"/>
              <a:gd name="connsiteX5" fmla="*/ 2415160 w 4803056"/>
              <a:gd name="connsiteY5" fmla="*/ 4400364 h 5346834"/>
              <a:gd name="connsiteX6" fmla="*/ 2415161 w 4803056"/>
              <a:gd name="connsiteY6" fmla="*/ 2821764 h 5346834"/>
              <a:gd name="connsiteX7" fmla="*/ 1014234 w 4803056"/>
              <a:gd name="connsiteY7" fmla="*/ 599089 h 5346834"/>
              <a:gd name="connsiteX8" fmla="*/ 657496 w 4803056"/>
              <a:gd name="connsiteY8" fmla="*/ 956977 h 5346834"/>
              <a:gd name="connsiteX9" fmla="*/ 1014234 w 4803056"/>
              <a:gd name="connsiteY9" fmla="*/ 1314866 h 5346834"/>
              <a:gd name="connsiteX10" fmla="*/ 1390222 w 4803056"/>
              <a:gd name="connsiteY10" fmla="*/ 966603 h 5346834"/>
              <a:gd name="connsiteX11" fmla="*/ 1014234 w 4803056"/>
              <a:gd name="connsiteY11" fmla="*/ 599089 h 5346834"/>
              <a:gd name="connsiteX12" fmla="*/ 3313504 w 4803056"/>
              <a:gd name="connsiteY12" fmla="*/ 19251 h 5346834"/>
              <a:gd name="connsiteX13" fmla="*/ 4783755 w 4803056"/>
              <a:gd name="connsiteY13" fmla="*/ 9625 h 5346834"/>
              <a:gd name="connsiteX14" fmla="*/ 4754880 w 4803056"/>
              <a:gd name="connsiteY14" fmla="*/ 1722979 h 5346834"/>
              <a:gd name="connsiteX15" fmla="*/ 3972040 w 4803056"/>
              <a:gd name="connsiteY15" fmla="*/ 2534696 h 5346834"/>
              <a:gd name="connsiteX16" fmla="*/ 2415161 w 4803056"/>
              <a:gd name="connsiteY16" fmla="*/ 2563571 h 5346834"/>
              <a:gd name="connsiteX17" fmla="*/ 2415160 w 4803056"/>
              <a:gd name="connsiteY17" fmla="*/ 888718 h 5346834"/>
              <a:gd name="connsiteX18" fmla="*/ 3313504 w 4803056"/>
              <a:gd name="connsiteY18" fmla="*/ 19251 h 5346834"/>
              <a:gd name="connsiteX19" fmla="*/ 0 w 4803056"/>
              <a:gd name="connsiteY19" fmla="*/ 0 h 5346834"/>
              <a:gd name="connsiteX20" fmla="*/ 1399484 w 4803056"/>
              <a:gd name="connsiteY20" fmla="*/ 0 h 5346834"/>
              <a:gd name="connsiteX21" fmla="*/ 2131540 w 4803056"/>
              <a:gd name="connsiteY21" fmla="*/ 732056 h 5346834"/>
              <a:gd name="connsiteX22" fmla="*/ 2141165 w 4803056"/>
              <a:gd name="connsiteY22" fmla="*/ 5317958 h 5346834"/>
              <a:gd name="connsiteX23" fmla="*/ 712806 w 4803056"/>
              <a:gd name="connsiteY23" fmla="*/ 5289082 h 5346834"/>
              <a:gd name="connsiteX24" fmla="*/ 0 w 4803056"/>
              <a:gd name="connsiteY24" fmla="*/ 4297144 h 5346834"/>
              <a:gd name="connsiteX25" fmla="*/ 0 w 4803056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0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5785 h 5350855"/>
              <a:gd name="connsiteX1" fmla="*/ 3778841 w 4792568"/>
              <a:gd name="connsiteY1" fmla="*/ 2819809 h 5350855"/>
              <a:gd name="connsiteX2" fmla="*/ 4764505 w 4792568"/>
              <a:gd name="connsiteY2" fmla="*/ 3676001 h 5350855"/>
              <a:gd name="connsiteX3" fmla="*/ 4783755 w 4792568"/>
              <a:gd name="connsiteY3" fmla="*/ 5341230 h 5350855"/>
              <a:gd name="connsiteX4" fmla="*/ 3419382 w 4792568"/>
              <a:gd name="connsiteY4" fmla="*/ 5350855 h 5350855"/>
              <a:gd name="connsiteX5" fmla="*/ 2409184 w 4792568"/>
              <a:gd name="connsiteY5" fmla="*/ 4332668 h 5350855"/>
              <a:gd name="connsiteX6" fmla="*/ 2409185 w 4792568"/>
              <a:gd name="connsiteY6" fmla="*/ 2825785 h 5350855"/>
              <a:gd name="connsiteX7" fmla="*/ 1008257 w 4792568"/>
              <a:gd name="connsiteY7" fmla="*/ 603110 h 5350855"/>
              <a:gd name="connsiteX8" fmla="*/ 657496 w 4792568"/>
              <a:gd name="connsiteY8" fmla="*/ 960998 h 5350855"/>
              <a:gd name="connsiteX9" fmla="*/ 1026187 w 4792568"/>
              <a:gd name="connsiteY9" fmla="*/ 1330840 h 5350855"/>
              <a:gd name="connsiteX10" fmla="*/ 1378269 w 4792568"/>
              <a:gd name="connsiteY10" fmla="*/ 970624 h 5350855"/>
              <a:gd name="connsiteX11" fmla="*/ 1008257 w 4792568"/>
              <a:gd name="connsiteY11" fmla="*/ 603110 h 5350855"/>
              <a:gd name="connsiteX12" fmla="*/ 3313504 w 4792568"/>
              <a:gd name="connsiteY12" fmla="*/ 23272 h 5350855"/>
              <a:gd name="connsiteX13" fmla="*/ 4783755 w 4792568"/>
              <a:gd name="connsiteY13" fmla="*/ 13646 h 5350855"/>
              <a:gd name="connsiteX14" fmla="*/ 4754880 w 4792568"/>
              <a:gd name="connsiteY14" fmla="*/ 1727000 h 5350855"/>
              <a:gd name="connsiteX15" fmla="*/ 3888369 w 4792568"/>
              <a:gd name="connsiteY15" fmla="*/ 2538717 h 5350855"/>
              <a:gd name="connsiteX16" fmla="*/ 2403208 w 4792568"/>
              <a:gd name="connsiteY16" fmla="*/ 2549663 h 5350855"/>
              <a:gd name="connsiteX17" fmla="*/ 2409184 w 4792568"/>
              <a:gd name="connsiteY17" fmla="*/ 1024221 h 5350855"/>
              <a:gd name="connsiteX18" fmla="*/ 3313504 w 4792568"/>
              <a:gd name="connsiteY18" fmla="*/ 23272 h 5350855"/>
              <a:gd name="connsiteX19" fmla="*/ 11952 w 4792568"/>
              <a:gd name="connsiteY19" fmla="*/ 15974 h 5350855"/>
              <a:gd name="connsiteX20" fmla="*/ 1262025 w 4792568"/>
              <a:gd name="connsiteY20" fmla="*/ 5343 h 5350855"/>
              <a:gd name="connsiteX21" fmla="*/ 2131540 w 4792568"/>
              <a:gd name="connsiteY21" fmla="*/ 995959 h 5350855"/>
              <a:gd name="connsiteX22" fmla="*/ 2141165 w 4792568"/>
              <a:gd name="connsiteY22" fmla="*/ 5321979 h 5350855"/>
              <a:gd name="connsiteX23" fmla="*/ 870145 w 4792568"/>
              <a:gd name="connsiteY23" fmla="*/ 5324307 h 5350855"/>
              <a:gd name="connsiteX24" fmla="*/ 0 w 4792568"/>
              <a:gd name="connsiteY24" fmla="*/ 4301165 h 5350855"/>
              <a:gd name="connsiteX25" fmla="*/ 11952 w 4792568"/>
              <a:gd name="connsiteY25" fmla="*/ 15974 h 5350855"/>
              <a:gd name="connsiteX0" fmla="*/ 2409185 w 4792568"/>
              <a:gd name="connsiteY0" fmla="*/ 2826480 h 5351550"/>
              <a:gd name="connsiteX1" fmla="*/ 3778841 w 4792568"/>
              <a:gd name="connsiteY1" fmla="*/ 2820504 h 5351550"/>
              <a:gd name="connsiteX2" fmla="*/ 4764505 w 4792568"/>
              <a:gd name="connsiteY2" fmla="*/ 3676696 h 5351550"/>
              <a:gd name="connsiteX3" fmla="*/ 4783755 w 4792568"/>
              <a:gd name="connsiteY3" fmla="*/ 5341925 h 5351550"/>
              <a:gd name="connsiteX4" fmla="*/ 3419382 w 4792568"/>
              <a:gd name="connsiteY4" fmla="*/ 5351550 h 5351550"/>
              <a:gd name="connsiteX5" fmla="*/ 2409184 w 4792568"/>
              <a:gd name="connsiteY5" fmla="*/ 4333363 h 5351550"/>
              <a:gd name="connsiteX6" fmla="*/ 2409185 w 4792568"/>
              <a:gd name="connsiteY6" fmla="*/ 2826480 h 5351550"/>
              <a:gd name="connsiteX7" fmla="*/ 1008257 w 4792568"/>
              <a:gd name="connsiteY7" fmla="*/ 603805 h 5351550"/>
              <a:gd name="connsiteX8" fmla="*/ 657496 w 4792568"/>
              <a:gd name="connsiteY8" fmla="*/ 961693 h 5351550"/>
              <a:gd name="connsiteX9" fmla="*/ 1026187 w 4792568"/>
              <a:gd name="connsiteY9" fmla="*/ 1331535 h 5351550"/>
              <a:gd name="connsiteX10" fmla="*/ 1378269 w 4792568"/>
              <a:gd name="connsiteY10" fmla="*/ 971319 h 5351550"/>
              <a:gd name="connsiteX11" fmla="*/ 1008257 w 4792568"/>
              <a:gd name="connsiteY11" fmla="*/ 603805 h 5351550"/>
              <a:gd name="connsiteX12" fmla="*/ 3313504 w 4792568"/>
              <a:gd name="connsiteY12" fmla="*/ 23967 h 5351550"/>
              <a:gd name="connsiteX13" fmla="*/ 4783755 w 4792568"/>
              <a:gd name="connsiteY13" fmla="*/ 14341 h 5351550"/>
              <a:gd name="connsiteX14" fmla="*/ 4754880 w 4792568"/>
              <a:gd name="connsiteY14" fmla="*/ 1727695 h 5351550"/>
              <a:gd name="connsiteX15" fmla="*/ 3888369 w 4792568"/>
              <a:gd name="connsiteY15" fmla="*/ 2539412 h 5351550"/>
              <a:gd name="connsiteX16" fmla="*/ 2403208 w 4792568"/>
              <a:gd name="connsiteY16" fmla="*/ 2550358 h 5351550"/>
              <a:gd name="connsiteX17" fmla="*/ 2409184 w 4792568"/>
              <a:gd name="connsiteY17" fmla="*/ 1024916 h 5351550"/>
              <a:gd name="connsiteX18" fmla="*/ 3313504 w 4792568"/>
              <a:gd name="connsiteY18" fmla="*/ 23967 h 5351550"/>
              <a:gd name="connsiteX19" fmla="*/ 11952 w 4792568"/>
              <a:gd name="connsiteY19" fmla="*/ 16669 h 5351550"/>
              <a:gd name="connsiteX20" fmla="*/ 1262025 w 4792568"/>
              <a:gd name="connsiteY20" fmla="*/ 6038 h 5351550"/>
              <a:gd name="connsiteX21" fmla="*/ 2131540 w 4792568"/>
              <a:gd name="connsiteY21" fmla="*/ 996654 h 5351550"/>
              <a:gd name="connsiteX22" fmla="*/ 2141165 w 4792568"/>
              <a:gd name="connsiteY22" fmla="*/ 5322674 h 5351550"/>
              <a:gd name="connsiteX23" fmla="*/ 870145 w 4792568"/>
              <a:gd name="connsiteY23" fmla="*/ 5325002 h 5351550"/>
              <a:gd name="connsiteX24" fmla="*/ 0 w 4792568"/>
              <a:gd name="connsiteY24" fmla="*/ 4301860 h 5351550"/>
              <a:gd name="connsiteX25" fmla="*/ 11952 w 4792568"/>
              <a:gd name="connsiteY25" fmla="*/ 16669 h 5351550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92568" h="5352811">
                <a:moveTo>
                  <a:pt x="2409185" y="2827741"/>
                </a:moveTo>
                <a:lnTo>
                  <a:pt x="3778841" y="2821765"/>
                </a:lnTo>
                <a:cubicBezTo>
                  <a:pt x="4354533" y="2835038"/>
                  <a:pt x="4764505" y="3314713"/>
                  <a:pt x="4764505" y="3677957"/>
                </a:cubicBezTo>
                <a:cubicBezTo>
                  <a:pt x="4780547" y="4271534"/>
                  <a:pt x="4806213" y="4778484"/>
                  <a:pt x="4783755" y="5343186"/>
                </a:cubicBezTo>
                <a:lnTo>
                  <a:pt x="3419382" y="5352811"/>
                </a:lnTo>
                <a:cubicBezTo>
                  <a:pt x="2719254" y="5314310"/>
                  <a:pt x="2418809" y="4830672"/>
                  <a:pt x="2409184" y="4334624"/>
                </a:cubicBezTo>
                <a:cubicBezTo>
                  <a:pt x="2409184" y="3808424"/>
                  <a:pt x="2409185" y="3353941"/>
                  <a:pt x="2409185" y="2827741"/>
                </a:cubicBezTo>
                <a:close/>
                <a:moveTo>
                  <a:pt x="1002281" y="611043"/>
                </a:moveTo>
                <a:cubicBezTo>
                  <a:pt x="750670" y="609438"/>
                  <a:pt x="653512" y="842662"/>
                  <a:pt x="657496" y="962954"/>
                </a:cubicBezTo>
                <a:cubicBezTo>
                  <a:pt x="661480" y="1083246"/>
                  <a:pt x="750669" y="1343144"/>
                  <a:pt x="1026187" y="1332796"/>
                </a:cubicBezTo>
                <a:cubicBezTo>
                  <a:pt x="1301705" y="1322448"/>
                  <a:pt x="1382253" y="1092872"/>
                  <a:pt x="1378269" y="972580"/>
                </a:cubicBezTo>
                <a:cubicBezTo>
                  <a:pt x="1374285" y="852288"/>
                  <a:pt x="1253892" y="612648"/>
                  <a:pt x="1002281" y="611043"/>
                </a:cubicBezTo>
                <a:close/>
                <a:moveTo>
                  <a:pt x="3313504" y="25228"/>
                </a:moveTo>
                <a:cubicBezTo>
                  <a:pt x="3829255" y="9186"/>
                  <a:pt x="4268004" y="31644"/>
                  <a:pt x="4783755" y="15602"/>
                </a:cubicBezTo>
                <a:cubicBezTo>
                  <a:pt x="4780548" y="798475"/>
                  <a:pt x="4806214" y="1157839"/>
                  <a:pt x="4754880" y="1728956"/>
                </a:cubicBezTo>
                <a:cubicBezTo>
                  <a:pt x="4697128" y="2236579"/>
                  <a:pt x="4271223" y="2499082"/>
                  <a:pt x="3863656" y="2548911"/>
                </a:cubicBezTo>
                <a:lnTo>
                  <a:pt x="2403208" y="2551619"/>
                </a:lnTo>
                <a:cubicBezTo>
                  <a:pt x="2403208" y="1993335"/>
                  <a:pt x="2403208" y="1632273"/>
                  <a:pt x="2409184" y="1026177"/>
                </a:cubicBezTo>
                <a:cubicBezTo>
                  <a:pt x="2421137" y="453755"/>
                  <a:pt x="2825132" y="63729"/>
                  <a:pt x="3313504" y="25228"/>
                </a:cubicBezTo>
                <a:close/>
                <a:moveTo>
                  <a:pt x="17929" y="0"/>
                </a:moveTo>
                <a:lnTo>
                  <a:pt x="1262025" y="7299"/>
                </a:lnTo>
                <a:cubicBezTo>
                  <a:pt x="1791834" y="-22583"/>
                  <a:pt x="2150790" y="545486"/>
                  <a:pt x="2131540" y="997915"/>
                </a:cubicBezTo>
                <a:cubicBezTo>
                  <a:pt x="2134748" y="2526549"/>
                  <a:pt x="2137957" y="3795301"/>
                  <a:pt x="2141165" y="5323935"/>
                </a:cubicBezTo>
                <a:lnTo>
                  <a:pt x="870145" y="5326263"/>
                </a:lnTo>
                <a:cubicBezTo>
                  <a:pt x="284598" y="5333561"/>
                  <a:pt x="0" y="4707424"/>
                  <a:pt x="0" y="4303121"/>
                </a:cubicBezTo>
                <a:cubicBezTo>
                  <a:pt x="5976" y="2868747"/>
                  <a:pt x="11953" y="1434374"/>
                  <a:pt x="179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74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967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76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7" name="Rak 6"/>
          <p:cNvCxnSpPr/>
          <p:nvPr userDrawn="1"/>
        </p:nvCxnSpPr>
        <p:spPr>
          <a:xfrm>
            <a:off x="838200" y="6229488"/>
            <a:ext cx="10538388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3" y="6301496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2025-12-17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21" y="6426926"/>
            <a:ext cx="509108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2CBCBC-1CB2-ED3F-A5C1-498B52CB801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767" y="6065814"/>
            <a:ext cx="1583106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>
          <p15:clr>
            <a:srgbClr val="F26B43"/>
          </p15:clr>
        </p15:guide>
        <p15:guide id="2" orient="horz" pos="1277">
          <p15:clr>
            <a:srgbClr val="F26B43"/>
          </p15:clr>
        </p15:guide>
        <p15:guide id="3" orient="horz" pos="36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xjo.se/sidor/stod-och-omsorg/centrum-mot-vald.html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FCC8CE01-8506-47A4-A44A-307B8214EDDF}"/>
              </a:ext>
            </a:extLst>
          </p:cNvPr>
          <p:cNvSpPr/>
          <p:nvPr/>
        </p:nvSpPr>
        <p:spPr>
          <a:xfrm>
            <a:off x="10553745" y="5993869"/>
            <a:ext cx="1292087" cy="6460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AA38E35-3FCA-4462-B094-4212E9B15B4B}"/>
              </a:ext>
            </a:extLst>
          </p:cNvPr>
          <p:cNvSpPr txBox="1"/>
          <p:nvPr/>
        </p:nvSpPr>
        <p:spPr>
          <a:xfrm>
            <a:off x="3200408" y="103519"/>
            <a:ext cx="6323162" cy="4385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MISSTANKE ELLER VETSKAP OM ATT BARN FAR ILLA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 möjligt enskilt samtal med patienten, medföljande kan vara (förmedlare till) våldsutövaren</a:t>
            </a:r>
          </a:p>
        </p:txBody>
      </p:sp>
      <p:sp>
        <p:nvSpPr>
          <p:cNvPr id="26" name="Pil: nedåt 25">
            <a:extLst>
              <a:ext uri="{FF2B5EF4-FFF2-40B4-BE49-F238E27FC236}">
                <a16:creationId xmlns:a16="http://schemas.microsoft.com/office/drawing/2014/main" id="{F522086A-E127-49D7-A39A-2FC69493E992}"/>
              </a:ext>
            </a:extLst>
          </p:cNvPr>
          <p:cNvSpPr/>
          <p:nvPr/>
        </p:nvSpPr>
        <p:spPr>
          <a:xfrm>
            <a:off x="3692115" y="587696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DA74E0B6-C524-44E9-9647-A4CCFD5323B2}"/>
              </a:ext>
            </a:extLst>
          </p:cNvPr>
          <p:cNvSpPr txBox="1"/>
          <p:nvPr/>
        </p:nvSpPr>
        <p:spPr>
          <a:xfrm>
            <a:off x="2276061" y="793236"/>
            <a:ext cx="212342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Misstanken om att barnet far illa ges annan förklaring.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A0B80DBD-C2DB-4772-85A4-05841BF2BD05}"/>
              </a:ext>
            </a:extLst>
          </p:cNvPr>
          <p:cNvSpPr txBox="1"/>
          <p:nvPr/>
        </p:nvSpPr>
        <p:spPr>
          <a:xfrm>
            <a:off x="3200408" y="1444480"/>
            <a:ext cx="1199072" cy="3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Kvarstår misstanke?</a:t>
            </a:r>
          </a:p>
        </p:txBody>
      </p:sp>
      <p:sp>
        <p:nvSpPr>
          <p:cNvPr id="31" name="Pil: nedåt 30">
            <a:extLst>
              <a:ext uri="{FF2B5EF4-FFF2-40B4-BE49-F238E27FC236}">
                <a16:creationId xmlns:a16="http://schemas.microsoft.com/office/drawing/2014/main" id="{A8DF4185-3025-4909-A3A3-1030F8B008D1}"/>
              </a:ext>
            </a:extLst>
          </p:cNvPr>
          <p:cNvSpPr/>
          <p:nvPr/>
        </p:nvSpPr>
        <p:spPr>
          <a:xfrm>
            <a:off x="3709944" y="1229342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Pil: höger 31">
            <a:extLst>
              <a:ext uri="{FF2B5EF4-FFF2-40B4-BE49-F238E27FC236}">
                <a16:creationId xmlns:a16="http://schemas.microsoft.com/office/drawing/2014/main" id="{F943FE35-796B-4D23-9A24-94A5950F1F58}"/>
              </a:ext>
            </a:extLst>
          </p:cNvPr>
          <p:cNvSpPr/>
          <p:nvPr/>
        </p:nvSpPr>
        <p:spPr>
          <a:xfrm flipH="1">
            <a:off x="2794622" y="1543149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3C823339-83C5-417B-B029-690EC020EC16}"/>
              </a:ext>
            </a:extLst>
          </p:cNvPr>
          <p:cNvSpPr txBox="1"/>
          <p:nvPr/>
        </p:nvSpPr>
        <p:spPr>
          <a:xfrm>
            <a:off x="2245234" y="1498846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Nej</a:t>
            </a:r>
          </a:p>
        </p:txBody>
      </p:sp>
      <p:sp>
        <p:nvSpPr>
          <p:cNvPr id="50" name="Pil: nedåt 49">
            <a:extLst>
              <a:ext uri="{FF2B5EF4-FFF2-40B4-BE49-F238E27FC236}">
                <a16:creationId xmlns:a16="http://schemas.microsoft.com/office/drawing/2014/main" id="{7858BAAF-78BA-4A90-9EAA-E0862723429A}"/>
              </a:ext>
            </a:extLst>
          </p:cNvPr>
          <p:cNvSpPr/>
          <p:nvPr/>
        </p:nvSpPr>
        <p:spPr>
          <a:xfrm>
            <a:off x="5394022" y="587696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textruta 50">
            <a:extLst>
              <a:ext uri="{FF2B5EF4-FFF2-40B4-BE49-F238E27FC236}">
                <a16:creationId xmlns:a16="http://schemas.microsoft.com/office/drawing/2014/main" id="{2D044BE2-BDAD-48CA-9098-7799DC29F3BB}"/>
              </a:ext>
            </a:extLst>
          </p:cNvPr>
          <p:cNvSpPr txBox="1"/>
          <p:nvPr/>
        </p:nvSpPr>
        <p:spPr>
          <a:xfrm>
            <a:off x="4914528" y="870180"/>
            <a:ext cx="1199072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Ja, ej akut skada</a:t>
            </a:r>
          </a:p>
        </p:txBody>
      </p:sp>
      <p:sp>
        <p:nvSpPr>
          <p:cNvPr id="52" name="Pil: nedåt 51">
            <a:extLst>
              <a:ext uri="{FF2B5EF4-FFF2-40B4-BE49-F238E27FC236}">
                <a16:creationId xmlns:a16="http://schemas.microsoft.com/office/drawing/2014/main" id="{392FFA28-7EF4-4EC5-93F6-6E330E76C6D5}"/>
              </a:ext>
            </a:extLst>
          </p:cNvPr>
          <p:cNvSpPr/>
          <p:nvPr/>
        </p:nvSpPr>
        <p:spPr>
          <a:xfrm>
            <a:off x="7126082" y="587696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7F6BE4D8-28C7-45A6-AF44-8934570BA3F2}"/>
              </a:ext>
            </a:extLst>
          </p:cNvPr>
          <p:cNvSpPr txBox="1"/>
          <p:nvPr/>
        </p:nvSpPr>
        <p:spPr>
          <a:xfrm>
            <a:off x="6628648" y="870180"/>
            <a:ext cx="1199072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Ja, akut skada</a:t>
            </a:r>
          </a:p>
        </p:txBody>
      </p:sp>
      <p:sp>
        <p:nvSpPr>
          <p:cNvPr id="54" name="Pil: höger 53">
            <a:extLst>
              <a:ext uri="{FF2B5EF4-FFF2-40B4-BE49-F238E27FC236}">
                <a16:creationId xmlns:a16="http://schemas.microsoft.com/office/drawing/2014/main" id="{F36F806F-0E50-4BFE-B013-45A6C034BE59}"/>
              </a:ext>
            </a:extLst>
          </p:cNvPr>
          <p:cNvSpPr/>
          <p:nvPr/>
        </p:nvSpPr>
        <p:spPr>
          <a:xfrm>
            <a:off x="7992543" y="891884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91961E8E-54B8-4AFC-AD5F-31DF0B631D3C}"/>
              </a:ext>
            </a:extLst>
          </p:cNvPr>
          <p:cNvSpPr txBox="1"/>
          <p:nvPr/>
        </p:nvSpPr>
        <p:spPr>
          <a:xfrm>
            <a:off x="8342768" y="842865"/>
            <a:ext cx="1199072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Akut vårdinsats</a:t>
            </a:r>
          </a:p>
        </p:txBody>
      </p:sp>
      <p:cxnSp>
        <p:nvCxnSpPr>
          <p:cNvPr id="57" name="Koppling: böjd 56">
            <a:extLst>
              <a:ext uri="{FF2B5EF4-FFF2-40B4-BE49-F238E27FC236}">
                <a16:creationId xmlns:a16="http://schemas.microsoft.com/office/drawing/2014/main" id="{DD6674DA-7623-47BD-ACAB-365A8CD0D1C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228184" y="1130620"/>
            <a:ext cx="1148742" cy="559736"/>
          </a:xfrm>
          <a:prstGeom prst="curved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Koppling: böjd 59">
            <a:extLst>
              <a:ext uri="{FF2B5EF4-FFF2-40B4-BE49-F238E27FC236}">
                <a16:creationId xmlns:a16="http://schemas.microsoft.com/office/drawing/2014/main" id="{6A338FB9-ECB1-4347-BCCA-DD603C96F50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23992" y="975353"/>
            <a:ext cx="956446" cy="250602"/>
          </a:xfrm>
          <a:prstGeom prst="curved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ruta 62">
            <a:extLst>
              <a:ext uri="{FF2B5EF4-FFF2-40B4-BE49-F238E27FC236}">
                <a16:creationId xmlns:a16="http://schemas.microsoft.com/office/drawing/2014/main" id="{FB175161-A492-45B8-ABAE-9E22ED4E081B}"/>
              </a:ext>
            </a:extLst>
          </p:cNvPr>
          <p:cNvSpPr txBox="1"/>
          <p:nvPr/>
        </p:nvSpPr>
        <p:spPr>
          <a:xfrm>
            <a:off x="4922654" y="1536357"/>
            <a:ext cx="2196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Har vi barnets personnummer?</a:t>
            </a:r>
          </a:p>
        </p:txBody>
      </p:sp>
      <p:sp>
        <p:nvSpPr>
          <p:cNvPr id="64" name="Pil: nedåt 63">
            <a:extLst>
              <a:ext uri="{FF2B5EF4-FFF2-40B4-BE49-F238E27FC236}">
                <a16:creationId xmlns:a16="http://schemas.microsoft.com/office/drawing/2014/main" id="{DFFBF58E-F285-481E-B2E7-B8B42E2B38AD}"/>
              </a:ext>
            </a:extLst>
          </p:cNvPr>
          <p:cNvSpPr/>
          <p:nvPr/>
        </p:nvSpPr>
        <p:spPr>
          <a:xfrm>
            <a:off x="5375160" y="1814128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5" name="Pil: nedåt 64">
            <a:extLst>
              <a:ext uri="{FF2B5EF4-FFF2-40B4-BE49-F238E27FC236}">
                <a16:creationId xmlns:a16="http://schemas.microsoft.com/office/drawing/2014/main" id="{05799956-0DA7-4BBB-BED5-5F07E6523A25}"/>
              </a:ext>
            </a:extLst>
          </p:cNvPr>
          <p:cNvSpPr/>
          <p:nvPr/>
        </p:nvSpPr>
        <p:spPr>
          <a:xfrm>
            <a:off x="6589366" y="1828268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6" name="textruta 65">
            <a:extLst>
              <a:ext uri="{FF2B5EF4-FFF2-40B4-BE49-F238E27FC236}">
                <a16:creationId xmlns:a16="http://schemas.microsoft.com/office/drawing/2014/main" id="{05A7967F-D581-4330-937B-6EE090050873}"/>
              </a:ext>
            </a:extLst>
          </p:cNvPr>
          <p:cNvSpPr txBox="1"/>
          <p:nvPr/>
        </p:nvSpPr>
        <p:spPr>
          <a:xfrm>
            <a:off x="6483252" y="2024495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Nej</a:t>
            </a:r>
          </a:p>
        </p:txBody>
      </p:sp>
      <p:sp>
        <p:nvSpPr>
          <p:cNvPr id="73" name="Pil: nedåt 72">
            <a:extLst>
              <a:ext uri="{FF2B5EF4-FFF2-40B4-BE49-F238E27FC236}">
                <a16:creationId xmlns:a16="http://schemas.microsoft.com/office/drawing/2014/main" id="{5F1690A9-E4D1-4DB8-954B-C892C33B279A}"/>
              </a:ext>
            </a:extLst>
          </p:cNvPr>
          <p:cNvSpPr/>
          <p:nvPr/>
        </p:nvSpPr>
        <p:spPr>
          <a:xfrm>
            <a:off x="9598924" y="2429700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369B9A15-7280-483A-9681-917DBC1E4647}"/>
              </a:ext>
            </a:extLst>
          </p:cNvPr>
          <p:cNvSpPr txBox="1"/>
          <p:nvPr/>
        </p:nvSpPr>
        <p:spPr>
          <a:xfrm>
            <a:off x="6379533" y="4879530"/>
            <a:ext cx="5302183" cy="553998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Stöd / krishantering</a:t>
            </a:r>
          </a:p>
          <a:p>
            <a:pPr lvl="0" algn="ctr"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Barn: </a:t>
            </a: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Kurator, En väg in           (</a:t>
            </a: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Vuxna:</a:t>
            </a: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Kurator, psykosocial resurs VC, </a:t>
            </a:r>
            <a:r>
              <a:rPr kumimoji="0" lang="sv-SE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lasarettsrehab</a:t>
            </a:r>
            <a:b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sv-SE" sz="1000" b="1" dirty="0">
                <a:solidFill>
                  <a:prstClr val="black"/>
                </a:solidFill>
              </a:rPr>
              <a:t>Vid behov hänvisa till </a:t>
            </a:r>
            <a:r>
              <a:rPr lang="sv-SE" sz="1000" b="1" dirty="0">
                <a:solidFill>
                  <a:prstClr val="black"/>
                </a:solidFill>
                <a:hlinkClick r:id="rId2"/>
              </a:rPr>
              <a:t>Centrum mot våld</a:t>
            </a:r>
            <a:endParaRPr lang="sv-SE" sz="900" b="1" dirty="0">
              <a:solidFill>
                <a:prstClr val="black"/>
              </a:solidFill>
            </a:endParaRPr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DEF17B96-CAA9-4A0A-A8F5-5114384D1253}"/>
              </a:ext>
            </a:extLst>
          </p:cNvPr>
          <p:cNvSpPr txBox="1"/>
          <p:nvPr/>
        </p:nvSpPr>
        <p:spPr>
          <a:xfrm>
            <a:off x="904622" y="2714674"/>
            <a:ext cx="3960000" cy="288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Fyll i blanketten ”Anmälan barn som far illa”</a:t>
            </a:r>
          </a:p>
        </p:txBody>
      </p:sp>
      <p:sp>
        <p:nvSpPr>
          <p:cNvPr id="80" name="Pil: nedåt 79">
            <a:extLst>
              <a:ext uri="{FF2B5EF4-FFF2-40B4-BE49-F238E27FC236}">
                <a16:creationId xmlns:a16="http://schemas.microsoft.com/office/drawing/2014/main" id="{C429ED7D-CCD7-4534-A6B7-8F7408EDB24A}"/>
              </a:ext>
            </a:extLst>
          </p:cNvPr>
          <p:cNvSpPr/>
          <p:nvPr/>
        </p:nvSpPr>
        <p:spPr>
          <a:xfrm>
            <a:off x="9598924" y="3275119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1" name="Pil: nedåt 80">
            <a:extLst>
              <a:ext uri="{FF2B5EF4-FFF2-40B4-BE49-F238E27FC236}">
                <a16:creationId xmlns:a16="http://schemas.microsoft.com/office/drawing/2014/main" id="{CAAAB650-DA99-439F-A1A8-70DECB1A74EA}"/>
              </a:ext>
            </a:extLst>
          </p:cNvPr>
          <p:cNvSpPr/>
          <p:nvPr/>
        </p:nvSpPr>
        <p:spPr>
          <a:xfrm>
            <a:off x="2735629" y="246601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5" name="textruta 84">
            <a:extLst>
              <a:ext uri="{FF2B5EF4-FFF2-40B4-BE49-F238E27FC236}">
                <a16:creationId xmlns:a16="http://schemas.microsoft.com/office/drawing/2014/main" id="{1CCEE10D-B587-4D08-B42F-918F9D8113A2}"/>
              </a:ext>
            </a:extLst>
          </p:cNvPr>
          <p:cNvSpPr txBox="1"/>
          <p:nvPr/>
        </p:nvSpPr>
        <p:spPr>
          <a:xfrm>
            <a:off x="904622" y="3904826"/>
            <a:ext cx="3960000" cy="288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Anteckna i den skyddade anteckningsmallen ”Våldsutsatthet”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8" name="textruta 87">
            <a:extLst>
              <a:ext uri="{FF2B5EF4-FFF2-40B4-BE49-F238E27FC236}">
                <a16:creationId xmlns:a16="http://schemas.microsoft.com/office/drawing/2014/main" id="{7FF6777E-AF05-4212-9365-5F5687EECFA3}"/>
              </a:ext>
            </a:extLst>
          </p:cNvPr>
          <p:cNvSpPr txBox="1"/>
          <p:nvPr/>
        </p:nvSpPr>
        <p:spPr>
          <a:xfrm>
            <a:off x="904622" y="4499902"/>
            <a:ext cx="3960000" cy="24622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Ska remiss skickas på patienten?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1" name="Pil: nedåt 90">
            <a:extLst>
              <a:ext uri="{FF2B5EF4-FFF2-40B4-BE49-F238E27FC236}">
                <a16:creationId xmlns:a16="http://schemas.microsoft.com/office/drawing/2014/main" id="{3E1D2F65-63E3-49EE-B64E-EF8C358D4733}"/>
              </a:ext>
            </a:extLst>
          </p:cNvPr>
          <p:cNvSpPr/>
          <p:nvPr/>
        </p:nvSpPr>
        <p:spPr>
          <a:xfrm>
            <a:off x="2735629" y="4263133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2" name="Pil: höger 91">
            <a:extLst>
              <a:ext uri="{FF2B5EF4-FFF2-40B4-BE49-F238E27FC236}">
                <a16:creationId xmlns:a16="http://schemas.microsoft.com/office/drawing/2014/main" id="{0B6BBF31-E777-4F39-80B4-5A1783D0F27D}"/>
              </a:ext>
            </a:extLst>
          </p:cNvPr>
          <p:cNvSpPr/>
          <p:nvPr/>
        </p:nvSpPr>
        <p:spPr>
          <a:xfrm>
            <a:off x="4934685" y="4530724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161C0B74-59D9-4695-BEF5-83B3D2465A5D}"/>
              </a:ext>
            </a:extLst>
          </p:cNvPr>
          <p:cNvSpPr txBox="1"/>
          <p:nvPr/>
        </p:nvSpPr>
        <p:spPr>
          <a:xfrm>
            <a:off x="5192088" y="4487843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Nej</a:t>
            </a:r>
          </a:p>
        </p:txBody>
      </p:sp>
      <p:sp>
        <p:nvSpPr>
          <p:cNvPr id="94" name="textruta 93">
            <a:extLst>
              <a:ext uri="{FF2B5EF4-FFF2-40B4-BE49-F238E27FC236}">
                <a16:creationId xmlns:a16="http://schemas.microsoft.com/office/drawing/2014/main" id="{EFA5D6B2-2413-45E8-990E-2CFE017EE569}"/>
              </a:ext>
            </a:extLst>
          </p:cNvPr>
          <p:cNvSpPr txBox="1"/>
          <p:nvPr/>
        </p:nvSpPr>
        <p:spPr>
          <a:xfrm>
            <a:off x="904622" y="5030060"/>
            <a:ext cx="3960000" cy="55399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Skriv inget om misstanke om att barn far illa i remissen.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Skicka ett meddelande i Messenger till mottagande verksamhet </a:t>
            </a:r>
            <a:b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 att anteckning finns i anteckningsmallen ”Våldsutsatthet”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5" name="Pil: nedåt 94">
            <a:extLst>
              <a:ext uri="{FF2B5EF4-FFF2-40B4-BE49-F238E27FC236}">
                <a16:creationId xmlns:a16="http://schemas.microsoft.com/office/drawing/2014/main" id="{60F19122-0CE5-4D3E-8830-FFBFA9E14D67}"/>
              </a:ext>
            </a:extLst>
          </p:cNvPr>
          <p:cNvSpPr/>
          <p:nvPr/>
        </p:nvSpPr>
        <p:spPr>
          <a:xfrm>
            <a:off x="5394022" y="1218886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6" name="Pil: nedåt 95">
            <a:extLst>
              <a:ext uri="{FF2B5EF4-FFF2-40B4-BE49-F238E27FC236}">
                <a16:creationId xmlns:a16="http://schemas.microsoft.com/office/drawing/2014/main" id="{1CD3E8A3-01AF-4D8E-B295-11E1C21A6799}"/>
              </a:ext>
            </a:extLst>
          </p:cNvPr>
          <p:cNvSpPr/>
          <p:nvPr/>
        </p:nvSpPr>
        <p:spPr>
          <a:xfrm>
            <a:off x="6715118" y="1218886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7" name="Pil: nedåt 96">
            <a:extLst>
              <a:ext uri="{FF2B5EF4-FFF2-40B4-BE49-F238E27FC236}">
                <a16:creationId xmlns:a16="http://schemas.microsoft.com/office/drawing/2014/main" id="{2D8AD01B-7968-4611-B7E9-6DCD673333AA}"/>
              </a:ext>
            </a:extLst>
          </p:cNvPr>
          <p:cNvSpPr/>
          <p:nvPr/>
        </p:nvSpPr>
        <p:spPr>
          <a:xfrm>
            <a:off x="9598924" y="397610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9814E274-08DA-4D17-BB73-CC92EC921517}"/>
              </a:ext>
            </a:extLst>
          </p:cNvPr>
          <p:cNvSpPr txBox="1"/>
          <p:nvPr/>
        </p:nvSpPr>
        <p:spPr>
          <a:xfrm>
            <a:off x="5268022" y="2037728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Ja</a:t>
            </a:r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4C45B328-4E50-4AFA-AACA-580503EE887E}"/>
              </a:ext>
            </a:extLst>
          </p:cNvPr>
          <p:cNvSpPr txBox="1"/>
          <p:nvPr/>
        </p:nvSpPr>
        <p:spPr>
          <a:xfrm>
            <a:off x="7318183" y="1967005"/>
            <a:ext cx="4716000" cy="40011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Gå till  Vårdgivarwebben - Vård- och patientadministration - Blankettarkivet -  Vårddokumentation – Blanketten ”Anmälan barn som far illa”.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50EDE0CF-D1B0-47E6-9BD7-0318ECB8AF9D}"/>
              </a:ext>
            </a:extLst>
          </p:cNvPr>
          <p:cNvSpPr txBox="1"/>
          <p:nvPr/>
        </p:nvSpPr>
        <p:spPr>
          <a:xfrm>
            <a:off x="904622" y="2007488"/>
            <a:ext cx="3960000" cy="4001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Öppna barnets journal och gå in under ”blanketter” och hämta blanketten ”Anmälan barn som far illa”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C03440A2-047E-47ED-91B5-CDA328768E05}"/>
              </a:ext>
            </a:extLst>
          </p:cNvPr>
          <p:cNvSpPr txBox="1"/>
          <p:nvPr/>
        </p:nvSpPr>
        <p:spPr>
          <a:xfrm>
            <a:off x="904622" y="3309750"/>
            <a:ext cx="3960000" cy="288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Skicka blanketten till Socialnämnden i barnets kommun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61CF855E-8252-4615-B159-49C578F53CF2}"/>
              </a:ext>
            </a:extLst>
          </p:cNvPr>
          <p:cNvSpPr txBox="1"/>
          <p:nvPr/>
        </p:nvSpPr>
        <p:spPr>
          <a:xfrm>
            <a:off x="7318183" y="3516179"/>
            <a:ext cx="4716000" cy="40011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Skicka blanketten till Socialnämnden i närståendes kommun </a:t>
            </a:r>
            <a:b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(om kommun saknas – till kommun där verksamheten finns)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7" name="textruta 76">
            <a:extLst>
              <a:ext uri="{FF2B5EF4-FFF2-40B4-BE49-F238E27FC236}">
                <a16:creationId xmlns:a16="http://schemas.microsoft.com/office/drawing/2014/main" id="{7EC00600-0988-4097-90A2-664546C0C307}"/>
              </a:ext>
            </a:extLst>
          </p:cNvPr>
          <p:cNvSpPr txBox="1"/>
          <p:nvPr/>
        </p:nvSpPr>
        <p:spPr>
          <a:xfrm>
            <a:off x="7318183" y="2664648"/>
            <a:ext cx="4716000" cy="553998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Fyll i blanketten ”Anmälan barn som far illa”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Fyll i den information du har om barnets identitet, t.ex. närståendes personuppgifter</a:t>
            </a:r>
          </a:p>
        </p:txBody>
      </p:sp>
      <p:sp>
        <p:nvSpPr>
          <p:cNvPr id="98" name="textruta 97">
            <a:extLst>
              <a:ext uri="{FF2B5EF4-FFF2-40B4-BE49-F238E27FC236}">
                <a16:creationId xmlns:a16="http://schemas.microsoft.com/office/drawing/2014/main" id="{77E49762-2A4A-4F2E-B1E4-81AC3E9E87E4}"/>
              </a:ext>
            </a:extLst>
          </p:cNvPr>
          <p:cNvSpPr txBox="1"/>
          <p:nvPr/>
        </p:nvSpPr>
        <p:spPr>
          <a:xfrm>
            <a:off x="7318183" y="4213821"/>
            <a:ext cx="4716000" cy="40011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Kopiera blanketten och lägg i ett internkuvert. Klistra igen kuvertet och skriv ”Diariet” på utsidan. Lägg kuvertet i internposten.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9" name="Pil: höger 98">
            <a:extLst>
              <a:ext uri="{FF2B5EF4-FFF2-40B4-BE49-F238E27FC236}">
                <a16:creationId xmlns:a16="http://schemas.microsoft.com/office/drawing/2014/main" id="{50221A28-3D16-4514-B097-0E40C398F856}"/>
              </a:ext>
            </a:extLst>
          </p:cNvPr>
          <p:cNvSpPr/>
          <p:nvPr/>
        </p:nvSpPr>
        <p:spPr>
          <a:xfrm flipH="1">
            <a:off x="4992517" y="2095536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0" name="Pil: nedåt 99">
            <a:extLst>
              <a:ext uri="{FF2B5EF4-FFF2-40B4-BE49-F238E27FC236}">
                <a16:creationId xmlns:a16="http://schemas.microsoft.com/office/drawing/2014/main" id="{31D01689-89D5-43CF-928B-8D7FB4D6CC33}"/>
              </a:ext>
            </a:extLst>
          </p:cNvPr>
          <p:cNvSpPr/>
          <p:nvPr/>
        </p:nvSpPr>
        <p:spPr>
          <a:xfrm>
            <a:off x="2735629" y="3066681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1" name="Pil: nedåt 100">
            <a:extLst>
              <a:ext uri="{FF2B5EF4-FFF2-40B4-BE49-F238E27FC236}">
                <a16:creationId xmlns:a16="http://schemas.microsoft.com/office/drawing/2014/main" id="{478EC82A-D0B6-4C04-B560-5F79A21AE5B9}"/>
              </a:ext>
            </a:extLst>
          </p:cNvPr>
          <p:cNvSpPr/>
          <p:nvPr/>
        </p:nvSpPr>
        <p:spPr>
          <a:xfrm>
            <a:off x="2735629" y="3669959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2" name="Pil: höger 101">
            <a:extLst>
              <a:ext uri="{FF2B5EF4-FFF2-40B4-BE49-F238E27FC236}">
                <a16:creationId xmlns:a16="http://schemas.microsoft.com/office/drawing/2014/main" id="{89B46158-73DF-4848-AA4C-8C3D5F6F37E2}"/>
              </a:ext>
            </a:extLst>
          </p:cNvPr>
          <p:cNvSpPr/>
          <p:nvPr/>
        </p:nvSpPr>
        <p:spPr>
          <a:xfrm>
            <a:off x="7064225" y="2065979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04" name="Koppling: böjd 103">
            <a:extLst>
              <a:ext uri="{FF2B5EF4-FFF2-40B4-BE49-F238E27FC236}">
                <a16:creationId xmlns:a16="http://schemas.microsoft.com/office/drawing/2014/main" id="{9F73D78E-8C6D-42A9-9706-64E64096384B}"/>
              </a:ext>
            </a:extLst>
          </p:cNvPr>
          <p:cNvCxnSpPr>
            <a:cxnSpLocks/>
          </p:cNvCxnSpPr>
          <p:nvPr/>
        </p:nvCxnSpPr>
        <p:spPr>
          <a:xfrm rot="10800000" flipV="1">
            <a:off x="440098" y="4643737"/>
            <a:ext cx="360000" cy="191331"/>
          </a:xfrm>
          <a:prstGeom prst="curvedConnector3">
            <a:avLst>
              <a:gd name="adj1" fmla="val 72831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Koppling: böjd 106">
            <a:extLst>
              <a:ext uri="{FF2B5EF4-FFF2-40B4-BE49-F238E27FC236}">
                <a16:creationId xmlns:a16="http://schemas.microsoft.com/office/drawing/2014/main" id="{7DE84E4D-7EFD-49CF-BBBA-3FE4594A6A0F}"/>
              </a:ext>
            </a:extLst>
          </p:cNvPr>
          <p:cNvCxnSpPr>
            <a:cxnSpLocks/>
          </p:cNvCxnSpPr>
          <p:nvPr/>
        </p:nvCxnSpPr>
        <p:spPr>
          <a:xfrm>
            <a:off x="338016" y="5083073"/>
            <a:ext cx="515236" cy="386327"/>
          </a:xfrm>
          <a:prstGeom prst="curved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ruta 89">
            <a:extLst>
              <a:ext uri="{FF2B5EF4-FFF2-40B4-BE49-F238E27FC236}">
                <a16:creationId xmlns:a16="http://schemas.microsoft.com/office/drawing/2014/main" id="{0B5C5823-DC6E-48B5-BE3A-286E7A4000B0}"/>
              </a:ext>
            </a:extLst>
          </p:cNvPr>
          <p:cNvSpPr txBox="1"/>
          <p:nvPr/>
        </p:nvSpPr>
        <p:spPr>
          <a:xfrm>
            <a:off x="337276" y="4910414"/>
            <a:ext cx="432000" cy="246221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Ja </a:t>
            </a:r>
          </a:p>
        </p:txBody>
      </p:sp>
      <p:sp>
        <p:nvSpPr>
          <p:cNvPr id="67" name="textruta 66">
            <a:extLst>
              <a:ext uri="{FF2B5EF4-FFF2-40B4-BE49-F238E27FC236}">
                <a16:creationId xmlns:a16="http://schemas.microsoft.com/office/drawing/2014/main" id="{37D81DEC-0DE1-4A3F-AA1B-CCC42C9727C7}"/>
              </a:ext>
            </a:extLst>
          </p:cNvPr>
          <p:cNvSpPr txBox="1"/>
          <p:nvPr/>
        </p:nvSpPr>
        <p:spPr>
          <a:xfrm>
            <a:off x="6997" y="1036529"/>
            <a:ext cx="2210370" cy="707886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Anteckna i den skyddade anteckningsmallen ”Våldsutsatthet” att frågor ställts </a:t>
            </a:r>
            <a:b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– oavsett vad patienten svarar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9" name="textruta 68">
            <a:extLst>
              <a:ext uri="{FF2B5EF4-FFF2-40B4-BE49-F238E27FC236}">
                <a16:creationId xmlns:a16="http://schemas.microsoft.com/office/drawing/2014/main" id="{151785A9-44C2-4C36-88EC-33C36229ADF6}"/>
              </a:ext>
            </a:extLst>
          </p:cNvPr>
          <p:cNvSpPr txBox="1"/>
          <p:nvPr/>
        </p:nvSpPr>
        <p:spPr>
          <a:xfrm>
            <a:off x="949893" y="5650633"/>
            <a:ext cx="1965736" cy="400110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OBS: Gäller inte för röntgen – ring dem istället på 7589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8" name="textruta 67">
            <a:extLst>
              <a:ext uri="{FF2B5EF4-FFF2-40B4-BE49-F238E27FC236}">
                <a16:creationId xmlns:a16="http://schemas.microsoft.com/office/drawing/2014/main" id="{708D11F5-AD5D-4327-8AAE-E3C198840C5E}"/>
              </a:ext>
            </a:extLst>
          </p:cNvPr>
          <p:cNvSpPr txBox="1"/>
          <p:nvPr/>
        </p:nvSpPr>
        <p:spPr>
          <a:xfrm>
            <a:off x="6379533" y="5567488"/>
            <a:ext cx="5302181" cy="10156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defRPr/>
            </a:pPr>
            <a:r>
              <a:rPr kumimoji="0" lang="sv-SE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Polisanmälan</a:t>
            </a:r>
            <a:r>
              <a:rPr lang="sv-SE" sz="1000" dirty="0">
                <a:solidFill>
                  <a:prstClr val="black"/>
                </a:solidFill>
              </a:rPr>
              <a:t>  Ring 112 vid akuta situationer, annars 114 14.</a:t>
            </a:r>
            <a:endParaRPr kumimoji="0" lang="sv-SE" sz="1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rPr>
              <a:t>Vid brott mot barn under</a:t>
            </a:r>
            <a:r>
              <a:rPr kumimoji="0" lang="sv-SE" sz="1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rPr>
              <a:t> 18 </a:t>
            </a:r>
            <a:r>
              <a:rPr lang="sv-SE" sz="1000" b="1" dirty="0">
                <a:solidFill>
                  <a:prstClr val="black"/>
                </a:solidFill>
              </a:rPr>
              <a:t>år</a:t>
            </a:r>
            <a:endParaRPr kumimoji="0" lang="sv-SE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Misstanke om brott mot vuxen som ger fängelse i minst sex månader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Uppgifter om försök till brott som ger fängelse i minst ett år 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För att förhindra förestående eller pågående rattfylleri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sv-SE" sz="1000" b="1" dirty="0">
                <a:solidFill>
                  <a:prstClr val="black"/>
                </a:solidFill>
              </a:rPr>
              <a:t>Vid misstanke om terroristbrott eller annat brott mot Sveriges säkerhet</a:t>
            </a:r>
          </a:p>
        </p:txBody>
      </p:sp>
    </p:spTree>
    <p:extLst>
      <p:ext uri="{BB962C8B-B14F-4D97-AF65-F5344CB8AC3E}">
        <p14:creationId xmlns:p14="http://schemas.microsoft.com/office/powerpoint/2010/main" val="20867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6" grpId="0" animBg="1"/>
      <p:bldP spid="63" grpId="0" animBg="1"/>
      <p:bldP spid="64" grpId="0" animBg="1"/>
      <p:bldP spid="65" grpId="0" animBg="1"/>
      <p:bldP spid="66" grpId="0" animBg="1"/>
      <p:bldP spid="73" grpId="0" animBg="1"/>
      <p:bldP spid="75" grpId="0" animBg="1"/>
      <p:bldP spid="79" grpId="0" animBg="1"/>
      <p:bldP spid="80" grpId="0" animBg="1"/>
      <p:bldP spid="81" grpId="0" animBg="1"/>
      <p:bldP spid="85" grpId="0" animBg="1"/>
      <p:bldP spid="88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55" grpId="0" animBg="1"/>
      <p:bldP spid="58" grpId="0" animBg="1"/>
      <p:bldP spid="59" grpId="0" animBg="1"/>
      <p:bldP spid="61" grpId="0" animBg="1"/>
      <p:bldP spid="62" grpId="0" animBg="1"/>
      <p:bldP spid="7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90" grpId="0" animBg="1"/>
      <p:bldP spid="67" grpId="0" animBg="1"/>
      <p:bldP spid="69" grpId="0" animBg="1"/>
      <p:bldP spid="68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reg_kr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4A6E51"/>
      </a:accent3>
      <a:accent4>
        <a:srgbClr val="FFD300"/>
      </a:accent4>
      <a:accent5>
        <a:srgbClr val="830628"/>
      </a:accent5>
      <a:accent6>
        <a:srgbClr val="A05599"/>
      </a:accent6>
      <a:hlink>
        <a:srgbClr val="4A6E51"/>
      </a:hlink>
      <a:folHlink>
        <a:srgbClr val="83B8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951D0B8-EB72-472F-9313-E6569998134E}" vid="{15C29FF2-4D51-431C-A993-AB62833E7309}"/>
    </a:ext>
  </a:extLst>
</a:theme>
</file>

<file path=ppt/theme/theme2.xml><?xml version="1.0" encoding="utf-8"?>
<a:theme xmlns:a="http://schemas.openxmlformats.org/drawingml/2006/main" name="Region Kronoberg ljus">
  <a:themeElements>
    <a:clrScheme name="Kronoberg LJUS 2022">
      <a:dk1>
        <a:sysClr val="windowText" lastClr="000000"/>
      </a:dk1>
      <a:lt1>
        <a:sysClr val="window" lastClr="FFFFFF"/>
      </a:lt1>
      <a:dk2>
        <a:srgbClr val="412682"/>
      </a:dk2>
      <a:lt2>
        <a:srgbClr val="E13288"/>
      </a:lt2>
      <a:accent1>
        <a:srgbClr val="E13288"/>
      </a:accent1>
      <a:accent2>
        <a:srgbClr val="412682"/>
      </a:accent2>
      <a:accent3>
        <a:srgbClr val="83B81A"/>
      </a:accent3>
      <a:accent4>
        <a:srgbClr val="1E6633"/>
      </a:accent4>
      <a:accent5>
        <a:srgbClr val="009EE0"/>
      </a:accent5>
      <a:accent6>
        <a:srgbClr val="BCB1AB"/>
      </a:accent6>
      <a:hlink>
        <a:srgbClr val="E13288"/>
      </a:hlink>
      <a:folHlink>
        <a:srgbClr val="009EE0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668A7373-14EF-4A9B-80F9-0516CD47C373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PowerPointmall_bred</Template>
  <TotalTime>3513</TotalTime>
  <Words>343</Words>
  <Application>Microsoft Office PowerPoint</Application>
  <PresentationFormat>Bredbild</PresentationFormat>
  <Paragraphs>35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Brandon Grotesque Black</vt:lpstr>
      <vt:lpstr>Brandon Grotesque Bold</vt:lpstr>
      <vt:lpstr>Calibri</vt:lpstr>
      <vt:lpstr>Office-tema</vt:lpstr>
      <vt:lpstr>Region Kronoberg ljus</vt:lpstr>
      <vt:lpstr>PowerPoint-presentation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Swärd Susann FSU stödstrukturer</dc:creator>
  <cp:lastModifiedBy>Swärd Susann RUV folkh o soc hållbarh</cp:lastModifiedBy>
  <cp:revision>147</cp:revision>
  <dcterms:created xsi:type="dcterms:W3CDTF">2020-09-02T09:44:49Z</dcterms:created>
  <dcterms:modified xsi:type="dcterms:W3CDTF">2025-12-17T10:25:27Z</dcterms:modified>
</cp:coreProperties>
</file>