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701" r:id="rId2"/>
  </p:sldMasterIdLst>
  <p:notesMasterIdLst>
    <p:notesMasterId r:id="rId9"/>
  </p:notesMasterIdLst>
  <p:sldIdLst>
    <p:sldId id="292" r:id="rId3"/>
    <p:sldId id="306" r:id="rId4"/>
    <p:sldId id="313" r:id="rId5"/>
    <p:sldId id="311" r:id="rId6"/>
    <p:sldId id="307" r:id="rId7"/>
    <p:sldId id="298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848"/>
    <a:srgbClr val="605D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3" autoAdjust="0"/>
    <p:restoredTop sz="97311" autoAdjust="0"/>
  </p:normalViewPr>
  <p:slideViewPr>
    <p:cSldViewPr snapToGrid="0" showGuides="1">
      <p:cViewPr varScale="1">
        <p:scale>
          <a:sx n="68" d="100"/>
          <a:sy n="68" d="100"/>
        </p:scale>
        <p:origin x="54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FD482-0830-4CE2-8CAC-E4BBA5E96A4D}" type="datetimeFigureOut">
              <a:rPr lang="sv-SE" smtClean="0"/>
              <a:t>2023-09-08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9FAB8-8AA6-49BD-99AB-B816102A13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264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9FAB8-8AA6-49BD-99AB-B816102A133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0197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A95FB7F-C742-D5A9-1853-B5A158E6A2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84" r="19364"/>
          <a:stretch/>
        </p:blipFill>
        <p:spPr>
          <a:xfrm>
            <a:off x="6246338" y="0"/>
            <a:ext cx="5945662" cy="433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73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441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FE26AE9-4F06-BE8B-CA94-01B9E86FDC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2E9DD8D-881E-40DC-BF61-D608435DC8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65" y="1427607"/>
            <a:ext cx="3531870" cy="400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060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1839EFE-0248-88A9-AA09-D12C3981C5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48" r="19174"/>
          <a:stretch/>
        </p:blipFill>
        <p:spPr>
          <a:xfrm>
            <a:off x="6228308" y="-12033"/>
            <a:ext cx="5959682" cy="434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23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763021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68336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1151122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tx2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11" name="Bildobjekt 10" descr="Region Kronobergs logotyp i vitt.">
            <a:extLst>
              <a:ext uri="{FF2B5EF4-FFF2-40B4-BE49-F238E27FC236}">
                <a16:creationId xmlns:a16="http://schemas.microsoft.com/office/drawing/2014/main" id="{4C65C9E4-6A18-4E47-AF4A-18AC385A4B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220B82CF-9F6C-4273-AE3B-D391F3723301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296689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235800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1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008545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24729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944948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1219660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43935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FC7A09AD-8787-54E2-737F-657992EC1CE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D4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7032055E-18AF-4C39-8C8F-38FE826D2A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552" y="1382567"/>
            <a:ext cx="3238896" cy="457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45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2740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29225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accent4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035530D-EC0A-4A8F-AB0F-982880DFDF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82E62618-C8F3-498A-A987-94B31979706D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43587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408050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2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79934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92124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92800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2023-09-08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21" y="6426926"/>
            <a:ext cx="509108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C2CBCBC-1CB2-ED3F-A5C1-498B52CB801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767" y="6065814"/>
            <a:ext cx="1583106" cy="4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73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2" r:id="rId2"/>
    <p:sldLayoutId id="2147483698" r:id="rId3"/>
    <p:sldLayoutId id="2147483688" r:id="rId4"/>
    <p:sldLayoutId id="2147483684" r:id="rId5"/>
    <p:sldLayoutId id="2147483697" r:id="rId6"/>
    <p:sldLayoutId id="2147483690" r:id="rId7"/>
    <p:sldLayoutId id="2147483686" r:id="rId8"/>
    <p:sldLayoutId id="2147483699" r:id="rId9"/>
    <p:sldLayoutId id="2147483700" r:id="rId10"/>
    <p:sldLayoutId id="21474836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2023-09-08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84" y="6426926"/>
            <a:ext cx="471753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 descr="Region Kronobergs logotyp i vitt.">
            <a:extLst>
              <a:ext uri="{FF2B5EF4-FFF2-40B4-BE49-F238E27FC236}">
                <a16:creationId xmlns:a16="http://schemas.microsoft.com/office/drawing/2014/main" id="{AF44FD0E-75BD-2148-0264-73CEB5A7A7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46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0EDBF9F0-A56C-4B6E-A94E-36FCF1050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9150" y="1169988"/>
            <a:ext cx="6731719" cy="2387600"/>
          </a:xfrm>
        </p:spPr>
        <p:txBody>
          <a:bodyPr/>
          <a:lstStyle/>
          <a:p>
            <a:r>
              <a:rPr lang="sv-SE" dirty="0"/>
              <a:t>Superanvändare</a:t>
            </a:r>
          </a:p>
        </p:txBody>
      </p:sp>
      <p:sp>
        <p:nvSpPr>
          <p:cNvPr id="9" name="Underrubrik 8">
            <a:extLst>
              <a:ext uri="{FF2B5EF4-FFF2-40B4-BE49-F238E27FC236}">
                <a16:creationId xmlns:a16="http://schemas.microsoft.com/office/drawing/2014/main" id="{F0F38801-237C-446E-8EA0-B29743EE1F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Ett viktigt uppdrag</a:t>
            </a:r>
          </a:p>
        </p:txBody>
      </p:sp>
    </p:spTree>
    <p:extLst>
      <p:ext uri="{BB962C8B-B14F-4D97-AF65-F5344CB8AC3E}">
        <p14:creationId xmlns:p14="http://schemas.microsoft.com/office/powerpoint/2010/main" val="2890521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8DC2B19A-C8DA-4D56-A42B-0396FECB9C4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2200" dirty="0"/>
              <a:t>Hur ser ni på uppdraget som superanvändare</a:t>
            </a:r>
          </a:p>
          <a:p>
            <a:pPr lvl="1">
              <a:buFontTx/>
              <a:buChar char="-"/>
            </a:pPr>
            <a:r>
              <a:rPr lang="sv-SE" sz="2000" dirty="0"/>
              <a:t>Otydligt direktiv från chefen vad uppdraget innebär och har för mål och syfte</a:t>
            </a:r>
          </a:p>
          <a:p>
            <a:pPr lvl="1">
              <a:buFontTx/>
              <a:buChar char="-"/>
            </a:pPr>
            <a:r>
              <a:rPr lang="sv-SE" sz="2000" dirty="0"/>
              <a:t>Ej avsatt tid för uppdraget</a:t>
            </a:r>
          </a:p>
          <a:p>
            <a:pPr lvl="1">
              <a:buFontTx/>
              <a:buChar char="-"/>
            </a:pPr>
            <a:r>
              <a:rPr lang="sv-SE" sz="2000" dirty="0"/>
              <a:t>Har inte tillräckligt med kunskap för rollen</a:t>
            </a:r>
          </a:p>
          <a:p>
            <a:pPr lvl="1">
              <a:buFontTx/>
              <a:buChar char="-"/>
            </a:pPr>
            <a:r>
              <a:rPr lang="sv-SE" sz="2000" dirty="0"/>
              <a:t>Svårt att ha superanvändare på plats i en 24/7 verksamhet</a:t>
            </a:r>
          </a:p>
          <a:p>
            <a:pPr lvl="1">
              <a:buFontTx/>
              <a:buChar char="-"/>
            </a:pPr>
            <a:r>
              <a:rPr lang="sv-SE" sz="2000" dirty="0"/>
              <a:t>Svårt att applicera rollen på kommunal verksamhet</a:t>
            </a:r>
          </a:p>
          <a:p>
            <a:pPr lvl="1">
              <a:buFontTx/>
              <a:buChar char="-"/>
            </a:pPr>
            <a:r>
              <a:rPr lang="sv-SE" sz="2000" dirty="0"/>
              <a:t>Positivt att det är olika yrkesprofessioner</a:t>
            </a:r>
          </a:p>
          <a:p>
            <a:pPr marL="244475" lvl="1" indent="0">
              <a:buNone/>
            </a:pPr>
            <a:r>
              <a:rPr lang="sv-SE" sz="2000" dirty="0"/>
              <a:t>	</a:t>
            </a: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731AA454-2E28-47ED-887F-628006E50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Rollen Superanvändare</a:t>
            </a:r>
          </a:p>
        </p:txBody>
      </p:sp>
    </p:spTree>
    <p:extLst>
      <p:ext uri="{BB962C8B-B14F-4D97-AF65-F5344CB8AC3E}">
        <p14:creationId xmlns:p14="http://schemas.microsoft.com/office/powerpoint/2010/main" val="1913449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8DC2B19A-C8DA-4D56-A42B-0396FECB9C4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2200" dirty="0"/>
              <a:t>Hur jobbar ni med uppdraget som superanvändare</a:t>
            </a:r>
          </a:p>
          <a:p>
            <a:pPr lvl="1">
              <a:buFontTx/>
              <a:buChar char="-"/>
            </a:pPr>
            <a:r>
              <a:rPr lang="sv-SE" sz="2000" dirty="0"/>
              <a:t>Skickar vidare det informationsbrev som VIS skickar ut varje månad</a:t>
            </a:r>
          </a:p>
          <a:p>
            <a:pPr lvl="1">
              <a:buFontTx/>
              <a:buChar char="-"/>
            </a:pPr>
            <a:r>
              <a:rPr lang="sv-SE" sz="2000" dirty="0"/>
              <a:t>Forum där superanvändare kan informera, ex APT</a:t>
            </a:r>
          </a:p>
          <a:p>
            <a:pPr lvl="1">
              <a:buFontTx/>
              <a:buChar char="-"/>
            </a:pPr>
            <a:r>
              <a:rPr lang="sv-SE" sz="2000" dirty="0"/>
              <a:t>Samlar frågor så att ärenden inte skickas till VIS i onödan		</a:t>
            </a: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731AA454-2E28-47ED-887F-628006E50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Rollen Superanvändare</a:t>
            </a:r>
          </a:p>
        </p:txBody>
      </p:sp>
    </p:spTree>
    <p:extLst>
      <p:ext uri="{BB962C8B-B14F-4D97-AF65-F5344CB8AC3E}">
        <p14:creationId xmlns:p14="http://schemas.microsoft.com/office/powerpoint/2010/main" val="604643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8DC2B19A-C8DA-4D56-A42B-0396FECB9C4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2200" dirty="0"/>
              <a:t>Hur skulle ni önska att samarbetet mellan support och superanvändare såg ut?</a:t>
            </a:r>
            <a:endParaRPr lang="sv-SE" sz="1800" dirty="0"/>
          </a:p>
          <a:p>
            <a:pPr lvl="1">
              <a:buFontTx/>
              <a:buChar char="-"/>
            </a:pPr>
            <a:r>
              <a:rPr lang="sv-SE" sz="1800" dirty="0"/>
              <a:t>Fortsätt med Informationsbrev, användarstöd och filmer på vårdgivawebb</a:t>
            </a:r>
          </a:p>
          <a:p>
            <a:pPr lvl="1">
              <a:buFontTx/>
              <a:buChar char="-"/>
            </a:pPr>
            <a:r>
              <a:rPr lang="sv-SE" sz="1800" dirty="0"/>
              <a:t>Önskar info efter uppgraderingar om kända fel etc.</a:t>
            </a:r>
          </a:p>
          <a:p>
            <a:pPr lvl="1">
              <a:buFontTx/>
              <a:buChar char="-"/>
            </a:pPr>
            <a:r>
              <a:rPr lang="sv-SE" sz="1800" dirty="0"/>
              <a:t>Bli bättre och snabbare på att informera om kända fel samt uppdatera oftare</a:t>
            </a:r>
          </a:p>
          <a:p>
            <a:pPr lvl="1">
              <a:buFontTx/>
              <a:buChar char="-"/>
            </a:pPr>
            <a:r>
              <a:rPr lang="sv-SE" sz="1800" dirty="0"/>
              <a:t>Använd superanvändarna vid problemlösning genom att informera om kända fel och diskutera eventuella lösningar</a:t>
            </a:r>
          </a:p>
          <a:p>
            <a:pPr lvl="1">
              <a:buFontTx/>
              <a:buChar char="-"/>
            </a:pPr>
            <a:r>
              <a:rPr lang="sv-SE" sz="1800" dirty="0"/>
              <a:t>Chattfunktion för superanvändare</a:t>
            </a:r>
          </a:p>
          <a:p>
            <a:pPr lvl="1">
              <a:buFontTx/>
              <a:buChar char="-"/>
            </a:pPr>
            <a:r>
              <a:rPr lang="sv-SE" sz="1800" dirty="0"/>
              <a:t>Önskar att verksamheterna kunde göra mer själva, exempel som kom upp var behörighetstilldelning samt fraser</a:t>
            </a: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731AA454-2E28-47ED-887F-628006E50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Samverkan VIS &amp; Superanvändare</a:t>
            </a:r>
          </a:p>
        </p:txBody>
      </p:sp>
    </p:spTree>
    <p:extLst>
      <p:ext uri="{BB962C8B-B14F-4D97-AF65-F5344CB8AC3E}">
        <p14:creationId xmlns:p14="http://schemas.microsoft.com/office/powerpoint/2010/main" val="184802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8DC2B19A-C8DA-4D56-A42B-0396FECB9C4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2200" dirty="0"/>
              <a:t>Använder ni E-</a:t>
            </a:r>
            <a:r>
              <a:rPr lang="sv-SE" sz="2200" dirty="0" err="1"/>
              <a:t>learning</a:t>
            </a:r>
            <a:r>
              <a:rPr lang="sv-SE" sz="2200" dirty="0"/>
              <a:t> i er vardag?</a:t>
            </a:r>
          </a:p>
          <a:p>
            <a:pPr lvl="1"/>
            <a:r>
              <a:rPr lang="sv-SE" sz="2200" dirty="0"/>
              <a:t>E-</a:t>
            </a:r>
            <a:r>
              <a:rPr lang="sv-SE" sz="2200" dirty="0" err="1"/>
              <a:t>learningen</a:t>
            </a:r>
            <a:r>
              <a:rPr lang="sv-SE" sz="2200" dirty="0"/>
              <a:t> används för nyanställda och innan uppgraderingar men sällan däremellan.</a:t>
            </a:r>
          </a:p>
          <a:p>
            <a:endParaRPr lang="sv-SE" sz="2200" dirty="0"/>
          </a:p>
          <a:p>
            <a:r>
              <a:rPr lang="sv-SE" sz="2200" dirty="0"/>
              <a:t>Använder ni </a:t>
            </a:r>
            <a:r>
              <a:rPr lang="sv-SE" sz="2200" dirty="0" err="1"/>
              <a:t>utbildnignsmiljöer</a:t>
            </a:r>
            <a:r>
              <a:rPr lang="sv-SE" sz="2200" dirty="0"/>
              <a:t>? Om inte hur gör ni när ni ska testa/visa något?</a:t>
            </a:r>
          </a:p>
          <a:p>
            <a:pPr lvl="1"/>
            <a:r>
              <a:rPr lang="sv-SE" sz="2200" dirty="0"/>
              <a:t>Utbildningsmiljöerna används sällan då man upplever att alla funktioner inte finns. De flesta använde 10an och 12an i produktionsmiljön istället. </a:t>
            </a:r>
          </a:p>
          <a:p>
            <a:pPr lvl="1">
              <a:buFontTx/>
              <a:buChar char="-"/>
            </a:pPr>
            <a:endParaRPr lang="sv-SE" sz="2000" dirty="0"/>
          </a:p>
          <a:p>
            <a:pPr marL="244475" lvl="1" indent="0">
              <a:buNone/>
            </a:pPr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731AA454-2E28-47ED-887F-628006E50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Utbildningar</a:t>
            </a:r>
          </a:p>
        </p:txBody>
      </p:sp>
    </p:spTree>
    <p:extLst>
      <p:ext uri="{BB962C8B-B14F-4D97-AF65-F5344CB8AC3E}">
        <p14:creationId xmlns:p14="http://schemas.microsoft.com/office/powerpoint/2010/main" val="445871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2577487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Kronoberg ljus">
  <a:themeElements>
    <a:clrScheme name="Kronoberg LJUS 2022">
      <a:dk1>
        <a:sysClr val="windowText" lastClr="000000"/>
      </a:dk1>
      <a:lt1>
        <a:sysClr val="window" lastClr="FFFFFF"/>
      </a:lt1>
      <a:dk2>
        <a:srgbClr val="412682"/>
      </a:dk2>
      <a:lt2>
        <a:srgbClr val="E13288"/>
      </a:lt2>
      <a:accent1>
        <a:srgbClr val="E13288"/>
      </a:accent1>
      <a:accent2>
        <a:srgbClr val="412682"/>
      </a:accent2>
      <a:accent3>
        <a:srgbClr val="83B81A"/>
      </a:accent3>
      <a:accent4>
        <a:srgbClr val="1E6633"/>
      </a:accent4>
      <a:accent5>
        <a:srgbClr val="009EE0"/>
      </a:accent5>
      <a:accent6>
        <a:srgbClr val="BCB1AB"/>
      </a:accent6>
      <a:hlink>
        <a:srgbClr val="E13288"/>
      </a:hlink>
      <a:folHlink>
        <a:srgbClr val="009EE0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668A7373-14EF-4A9B-80F9-0516CD47C373}"/>
    </a:ext>
  </a:extLst>
</a:theme>
</file>

<file path=ppt/theme/theme2.xml><?xml version="1.0" encoding="utf-8"?>
<a:theme xmlns:a="http://schemas.openxmlformats.org/drawingml/2006/main" name="Region Kronoberg MÖRK">
  <a:themeElements>
    <a:clrScheme name="Kronoberg MÖRK 2022">
      <a:dk1>
        <a:srgbClr val="FFFFFF"/>
      </a:dk1>
      <a:lt1>
        <a:srgbClr val="000000"/>
      </a:lt1>
      <a:dk2>
        <a:srgbClr val="E13288"/>
      </a:dk2>
      <a:lt2>
        <a:srgbClr val="83B81A"/>
      </a:lt2>
      <a:accent1>
        <a:srgbClr val="83B81A"/>
      </a:accent1>
      <a:accent2>
        <a:srgbClr val="E13288"/>
      </a:accent2>
      <a:accent3>
        <a:srgbClr val="009EE0"/>
      </a:accent3>
      <a:accent4>
        <a:srgbClr val="F39800"/>
      </a:accent4>
      <a:accent5>
        <a:srgbClr val="FBD300"/>
      </a:accent5>
      <a:accent6>
        <a:srgbClr val="BCB1AB"/>
      </a:accent6>
      <a:hlink>
        <a:srgbClr val="009EE0"/>
      </a:hlink>
      <a:folHlink>
        <a:srgbClr val="1E6633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0BBB24D2-D144-497A-AAEF-42E9FBCC59EE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Region Kronoberg mall</Template>
  <TotalTime>1865</TotalTime>
  <Words>242</Words>
  <Application>Microsoft Office PowerPoint</Application>
  <PresentationFormat>Bredbild</PresentationFormat>
  <Paragraphs>31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Arial</vt:lpstr>
      <vt:lpstr>Brandon Grotesque Black</vt:lpstr>
      <vt:lpstr>Brandon Grotesque Bold</vt:lpstr>
      <vt:lpstr>Calibri</vt:lpstr>
      <vt:lpstr>Region Kronoberg ljus</vt:lpstr>
      <vt:lpstr>Region Kronoberg MÖRK</vt:lpstr>
      <vt:lpstr>Superanvändare</vt:lpstr>
      <vt:lpstr>Rollen Superanvändare</vt:lpstr>
      <vt:lpstr>Rollen Superanvändare</vt:lpstr>
      <vt:lpstr>Samverkan VIS &amp; Superanvändare</vt:lpstr>
      <vt:lpstr>Utbildningar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Vulcan Ulrica RGS IT VIS utb o support</dc:creator>
  <cp:lastModifiedBy>Vulcan Ulrica RGS IT VIS utb o support</cp:lastModifiedBy>
  <cp:revision>17</cp:revision>
  <dcterms:created xsi:type="dcterms:W3CDTF">2023-02-24T08:55:30Z</dcterms:created>
  <dcterms:modified xsi:type="dcterms:W3CDTF">2023-09-08T09:16:00Z</dcterms:modified>
</cp:coreProperties>
</file>